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roxima Nova Semibold"/>
      <p:regular r:id="rId28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0E469-B2EA-44EE-A238-05B5B3FAFAA2}">
  <a:tblStyle styleId="{E390E469-B2EA-44EE-A238-05B5B3FAF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29F0CC-1AE0-4A3B-9B50-46F9E40D26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Semibold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9ffb455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9ffb455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051826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051826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051826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051826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051826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051826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ac133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ac133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035b5a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035b5a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035b5a8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035b5a8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035b5a8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035b5a8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15a9cf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15a9cf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ffb45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ffb45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ffb455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ffb455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ffb455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ffb455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7/docs/api/java/io/BufferedWriter.html" TargetMode="External"/><Relationship Id="rId4" Type="http://schemas.openxmlformats.org/officeDocument/2006/relationships/hyperlink" Target="https://docs.oracle.com/javase/7/docs/api/java/io/PrintWrite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javase/8/docs/api/java/io/Fil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File IO -Writing Files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M1-D16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43475" y="2450825"/>
            <a:ext cx="8535900" cy="20721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21600" y="304825"/>
            <a:ext cx="8517600" cy="2072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280650" y="364750"/>
            <a:ext cx="25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PrintWriter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80650" y="937450"/>
            <a:ext cx="2361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java.io.PrintWriter</a:t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170275" y="159425"/>
            <a:ext cx="56091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File(pathToFile);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try(PrintWriter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= new PrintWriter(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.println(text);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.flush();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549075"/>
            <a:ext cx="27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BufferedWriter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3121775"/>
            <a:ext cx="2618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java.io.BufferedWriter</a:t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07550" y="2343150"/>
            <a:ext cx="59559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File(pathToFile);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try(PrintWriter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PrintWriter(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));	</a:t>
            </a: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	BufferedWriter </a:t>
            </a:r>
            <a:r>
              <a:rPr b="1"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BufferedWriter(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.write(text);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123" name="Google Shape;123;p22"/>
          <p:cNvSpPr txBox="1"/>
          <p:nvPr/>
        </p:nvSpPr>
        <p:spPr>
          <a:xfrm>
            <a:off x="998250" y="3998050"/>
            <a:ext cx="92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JavaDoc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038500" y="1855625"/>
            <a:ext cx="92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JavaDoc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43475" y="4515550"/>
            <a:ext cx="8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Capstone Tip</a:t>
            </a:r>
            <a:r>
              <a:rPr lang="en"/>
              <a:t>: </a:t>
            </a:r>
            <a:r>
              <a:rPr lang="en"/>
              <a:t>https://beginnersbook.com/2014/01/how-to-append-to-a-file-in-java/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Input/Output Streams</a:t>
            </a:r>
            <a:endParaRPr/>
          </a:p>
        </p:txBody>
      </p:sp>
      <p:pic>
        <p:nvPicPr>
          <p:cNvPr descr="tagline.png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176" y="866975"/>
            <a:ext cx="5976024" cy="380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207150" y="1564050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2162375" y="1413850"/>
            <a:ext cx="1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3"/>
          <p:cNvCxnSpPr>
            <a:stCxn id="134" idx="1"/>
          </p:cNvCxnSpPr>
          <p:nvPr/>
        </p:nvCxnSpPr>
        <p:spPr>
          <a:xfrm flipH="1" rot="10800000">
            <a:off x="2162375" y="1417150"/>
            <a:ext cx="10707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3"/>
          <p:cNvSpPr txBox="1"/>
          <p:nvPr/>
        </p:nvSpPr>
        <p:spPr>
          <a:xfrm>
            <a:off x="7032950" y="4009825"/>
            <a:ext cx="17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PrintWriter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Buffering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File Buffering</a:t>
            </a:r>
            <a:endParaRPr b="1"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 Input/Output operations</a:t>
            </a:r>
            <a:r>
              <a:rPr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 a lot of important </a:t>
            </a:r>
            <a:r>
              <a:rPr i="1"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resources</a:t>
            </a:r>
            <a:r>
              <a:rPr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are </a:t>
            </a:r>
            <a:r>
              <a:rPr i="1"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consuming</a:t>
            </a:r>
            <a:r>
              <a:rPr lang="en" sz="1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Hence, writing a chunk (batch) of characters to a file is faster than writing one character a time. It speeds up the I/O process.</a:t>
            </a:r>
            <a:endParaRPr sz="2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do this, we use </a:t>
            </a:r>
            <a:r>
              <a:rPr b="1" lang="en">
                <a:solidFill>
                  <a:schemeClr val="dk1"/>
                </a:solidFill>
              </a:rPr>
              <a:t>buffers  (BufferedWriter, etc)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Analogy</a:t>
            </a:r>
            <a:br>
              <a:rPr b="1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buffer is like a bucket you catch water in. Once the bucket is full, you can dump it out, ready to be filled again.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Buffering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725" y="1315650"/>
            <a:ext cx="4833450" cy="3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305775" y="1262350"/>
            <a:ext cx="25875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29300" y="1215300"/>
            <a:ext cx="34029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Content is buffered and not saved (or cannot be seen) until the stream is </a:t>
            </a:r>
            <a:r>
              <a:rPr i="1" lang="en" sz="1800">
                <a:solidFill>
                  <a:schemeClr val="dk1"/>
                </a:solidFill>
              </a:rPr>
              <a:t>flushed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i="1" lang="en" sz="1800">
                <a:solidFill>
                  <a:schemeClr val="dk1"/>
                </a:solidFill>
              </a:rPr>
              <a:t>disposed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flush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 method of PrintWriter Class in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used to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flush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By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flushing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it means to clear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any element that may be or maybe not inside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stream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	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2550"/>
              <a:buFont typeface="Arial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File Reading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550"/>
              <a:buFont typeface="Arial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File Permissions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Input/Output Streams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File Buffering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PrintWriter/BufferedWriter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descr="tagline.pn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IO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java.io.File</a:t>
            </a:r>
            <a:r>
              <a:rPr lang="en"/>
              <a:t> class is used when working with Files and the Filesystem.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Ex: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"data/Dummy.txt"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file object has a LOT of methods .  Use intellisense or look at the java-io.file documentation for examples</a:t>
            </a:r>
            <a:endParaRPr/>
          </a:p>
        </p:txBody>
      </p:sp>
      <p:pic>
        <p:nvPicPr>
          <p:cNvPr descr="tagline.pn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85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" sz="14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"data/Dummy.txt"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	      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(Scanner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fileScanner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firstLine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fileScanner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.nextLine();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String[]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mySplitLine1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firstLine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.split(</a:t>
            </a:r>
            <a:r>
              <a:rPr lang="en" sz="14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.... do something with first line...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.printStackTrace();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7" name="Google Shape;77;p16"/>
          <p:cNvSpPr txBox="1"/>
          <p:nvPr/>
        </p:nvSpPr>
        <p:spPr>
          <a:xfrm>
            <a:off x="6549700" y="1368450"/>
            <a:ext cx="22272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Putting Scanner inside a try block will not only handle any exceptions, it will also take care of closing the file.</a:t>
            </a:r>
            <a:endParaRPr b="1"/>
          </a:p>
        </p:txBody>
      </p:sp>
      <p:pic>
        <p:nvPicPr>
          <p:cNvPr descr="tagline.png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 are controlled by the operating system and indicate who or what has access to files.  </a:t>
            </a:r>
            <a:br>
              <a:rPr lang="en"/>
            </a:br>
            <a:br>
              <a:rPr lang="en"/>
            </a:br>
            <a:r>
              <a:rPr i="1" lang="en"/>
              <a:t>Read</a:t>
            </a:r>
            <a:br>
              <a:rPr i="1" lang="en"/>
            </a:br>
            <a:r>
              <a:rPr i="1" lang="en"/>
              <a:t>Write</a:t>
            </a:r>
            <a:br>
              <a:rPr i="1" lang="en"/>
            </a:br>
            <a:r>
              <a:rPr i="1" lang="en"/>
              <a:t>Execute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pic>
        <p:nvPicPr>
          <p:cNvPr descr="tagline.png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0" y="782500"/>
            <a:ext cx="6433800" cy="38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550" y="2783450"/>
            <a:ext cx="3495750" cy="21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Modes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1032575" y="1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{E390E469-B2EA-44EE-A238-05B5B3FAFAA2}</a:tableStyleId>
              </a:tblPr>
              <a:tblGrid>
                <a:gridCol w="1266825"/>
                <a:gridCol w="3685775"/>
                <a:gridCol w="2228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rwxrwxrwx</a:t>
                      </a:r>
                      <a:endParaRPr sz="11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52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1050"/>
                        <a:buFont typeface="Roboto"/>
                        <a:buChar char="-"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Indicates a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d     Indicates a directory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      Indicates a Link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rwxrwx</a:t>
                      </a:r>
                      <a:endParaRPr sz="11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Group is for the Owner of the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-rwx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 Group is for users that are members of the same user group as the owner of the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-rwxr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wx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Third Group is for all other users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Operations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867325" y="529325"/>
            <a:ext cx="881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JavaDoc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355475" y="127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{7D29F0CC-1AE0-4A3B-9B50-46F9E40D266E}</a:tableStyleId>
              </a:tblPr>
              <a:tblGrid>
                <a:gridCol w="2444100"/>
                <a:gridCol w="545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exists()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does the file or directory exist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isDirectory()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returns true if the path points to a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isFile()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returns true if the path points to a file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getName()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the name of the file or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getAbsolutePath()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the absolute path of the file or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mkdir()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Creates a new directory in the specified location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createNewFile()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Creates a new File in the specified location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281625" y="1831600"/>
            <a:ext cx="24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