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679CC5-64DA-46D2-A40C-A5765B94B266}">
  <a:tblStyle styleId="{88679CC5-64DA-46D2-A40C-A5765B94B2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BF4A3CD-FD36-4C3C-BFC8-42E87F8D38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5f5bbb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5f5bbb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5f5bbb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5f5bbb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5f5bbb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5f5bbb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c0f323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c0f323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4fa696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4fa696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c0f323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c0f323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5f5bbb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5f5bbb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5f5bbb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5f5bbb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5f5bbb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5f5bbb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c0f323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c0f323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4ff1ff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4ff1ff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bdb2c2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bdb2c2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f5bbb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f5bbb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5f5bbb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5f5bbb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5f5bbb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5f5bbb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5f5bbb6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5f5bbb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5f5bbb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5f5bbb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Introduction To Databases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M2-D1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Data Types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char(#) </a:t>
            </a:r>
            <a:r>
              <a:rPr lang="en"/>
              <a:t>- character.  # defined the length of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varchar(#) </a:t>
            </a:r>
            <a:r>
              <a:rPr lang="en"/>
              <a:t>- varying character. # defined the length of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text </a:t>
            </a:r>
            <a:r>
              <a:rPr lang="en"/>
              <a:t>- text based data that is not limited by a predefined size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8175"/>
            <a:ext cx="4015875" cy="20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450" y="2778175"/>
            <a:ext cx="3982763" cy="20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332075" y="2909150"/>
            <a:ext cx="1368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char(12)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7093950" y="2909150"/>
            <a:ext cx="1368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varchar(12)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Data Types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</a:t>
            </a:r>
            <a:r>
              <a:rPr lang="en"/>
              <a:t> or integer  - similar to Java’s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bigint</a:t>
            </a:r>
            <a:r>
              <a:rPr lang="en"/>
              <a:t> - Big Integer, similar to Java’s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decimal(</a:t>
            </a:r>
            <a:r>
              <a:rPr b="1" lang="en">
                <a:solidFill>
                  <a:srgbClr val="0000FF"/>
                </a:solidFill>
              </a:rPr>
              <a:t>p</a:t>
            </a:r>
            <a:r>
              <a:rPr b="1" lang="en"/>
              <a:t>, </a:t>
            </a:r>
            <a:r>
              <a:rPr b="1" lang="en">
                <a:solidFill>
                  <a:srgbClr val="FF00FF"/>
                </a:solidFill>
              </a:rPr>
              <a:t>s</a:t>
            </a:r>
            <a:r>
              <a:rPr b="1" lang="en"/>
              <a:t>)</a:t>
            </a:r>
            <a:r>
              <a:rPr lang="en"/>
              <a:t> - floating point numbers, similar to Java’s double or BigDecimal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solidFill>
                  <a:srgbClr val="0000FF"/>
                </a:solidFill>
              </a:rPr>
              <a:t>p</a:t>
            </a:r>
            <a:r>
              <a:rPr lang="en"/>
              <a:t> - </a:t>
            </a:r>
            <a:r>
              <a:rPr lang="en">
                <a:solidFill>
                  <a:srgbClr val="0000FF"/>
                </a:solidFill>
              </a:rPr>
              <a:t>precision </a:t>
            </a:r>
            <a:r>
              <a:rPr lang="en"/>
              <a:t>- the total number of digits being stored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solidFill>
                  <a:srgbClr val="FF00FF"/>
                </a:solidFill>
              </a:rPr>
              <a:t>s</a:t>
            </a:r>
            <a:r>
              <a:rPr lang="en"/>
              <a:t> - </a:t>
            </a:r>
            <a:r>
              <a:rPr lang="en">
                <a:solidFill>
                  <a:srgbClr val="FF00FF"/>
                </a:solidFill>
              </a:rPr>
              <a:t>scale </a:t>
            </a:r>
            <a:r>
              <a:rPr lang="en"/>
              <a:t>- number of digits to the right of the decimal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0000FF"/>
                </a:solidFill>
              </a:rPr>
              <a:t>1234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</a:rPr>
              <a:t>567 </a:t>
            </a:r>
            <a:r>
              <a:rPr lang="en"/>
              <a:t> has a </a:t>
            </a:r>
            <a:r>
              <a:rPr i="1" lang="en"/>
              <a:t>precision </a:t>
            </a:r>
            <a:r>
              <a:rPr lang="en"/>
              <a:t>of </a:t>
            </a:r>
            <a:r>
              <a:rPr lang="en">
                <a:solidFill>
                  <a:srgbClr val="0000FF"/>
                </a:solidFill>
              </a:rPr>
              <a:t>7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</a:t>
            </a:r>
            <a:r>
              <a:rPr lang="en">
                <a:solidFill>
                  <a:srgbClr val="434343"/>
                </a:solidFill>
              </a:rPr>
              <a:t>1234</a:t>
            </a:r>
            <a:r>
              <a:rPr lang="en"/>
              <a:t>.</a:t>
            </a:r>
            <a:r>
              <a:rPr lang="en">
                <a:solidFill>
                  <a:srgbClr val="FF00FF"/>
                </a:solidFill>
              </a:rPr>
              <a:t>567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 has a </a:t>
            </a:r>
            <a:r>
              <a:rPr i="1" lang="en"/>
              <a:t>scale </a:t>
            </a:r>
            <a:r>
              <a:rPr lang="en"/>
              <a:t>of </a:t>
            </a:r>
            <a:r>
              <a:rPr lang="en">
                <a:solidFill>
                  <a:srgbClr val="FF00FF"/>
                </a:solidFill>
              </a:rPr>
              <a:t>3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Types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boolean - true/false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 the same in all SQL databases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Mysql - tinyint(1)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PostgreSQL / Oracle - boolean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MS Sql -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yyyy-mm-dd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hh:mm:ss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TIMESTAMP / 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yyyy-mm-dd hh:mm:ss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292625" y="3575875"/>
            <a:ext cx="2970000" cy="993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Time datatypes also support the usage of 24-hour vs 12-hour clocks and Time Zones.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07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506925" y="1084800"/>
            <a:ext cx="26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PGAdmin - </a:t>
            </a:r>
            <a:br>
              <a:rPr lang="en"/>
            </a:br>
            <a:br>
              <a:rPr lang="en"/>
            </a:br>
            <a:r>
              <a:rPr lang="en"/>
              <a:t>This is not Postgress or the database, this is a UI tool to help </a:t>
            </a:r>
            <a:r>
              <a:rPr lang="en"/>
              <a:t>developers</a:t>
            </a:r>
            <a:r>
              <a:rPr lang="en"/>
              <a:t> write and run SQL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25" y="2904700"/>
            <a:ext cx="1867600" cy="1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525625" y="3039350"/>
            <a:ext cx="361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-</a:t>
            </a:r>
            <a:br>
              <a:rPr lang="en"/>
            </a:br>
            <a:br>
              <a:rPr lang="en"/>
            </a:br>
            <a:r>
              <a:rPr lang="en"/>
              <a:t>Postgres is a relational database management tool. It can manage many databases </a:t>
            </a:r>
            <a:endParaRPr/>
          </a:p>
        </p:txBody>
      </p:sp>
      <p:cxnSp>
        <p:nvCxnSpPr>
          <p:cNvPr id="141" name="Google Shape;141;p25"/>
          <p:cNvCxnSpPr>
            <a:stCxn id="142" idx="1"/>
            <a:endCxn id="139" idx="1"/>
          </p:cNvCxnSpPr>
          <p:nvPr/>
        </p:nvCxnSpPr>
        <p:spPr>
          <a:xfrm flipH="1" rot="-5400000">
            <a:off x="24325" y="2784600"/>
            <a:ext cx="1929900" cy="177900"/>
          </a:xfrm>
          <a:prstGeom prst="curvedConnector2">
            <a:avLst/>
          </a:prstGeom>
          <a:noFill/>
          <a:ln cap="flat" cmpd="sng" w="38100">
            <a:solidFill>
              <a:srgbClr val="E01E5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5"/>
          <p:cNvSpPr txBox="1"/>
          <p:nvPr/>
        </p:nvSpPr>
        <p:spPr>
          <a:xfrm rot="-5400000">
            <a:off x="-168350" y="2673425"/>
            <a:ext cx="1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connects to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513" y="1017721"/>
            <a:ext cx="2272115" cy="12621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PgAdmin Tour</a:t>
            </a:r>
            <a:br>
              <a:rPr lang="en"/>
            </a:br>
            <a:br>
              <a:rPr lang="en"/>
            </a:br>
            <a:r>
              <a:rPr lang="en"/>
              <a:t> -  Create databases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Run scripts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Execute Queries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692025" y="635925"/>
            <a:ext cx="8023800" cy="4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Structured Query Language</a:t>
            </a:r>
            <a:br>
              <a:rPr lang="en" sz="6300"/>
            </a:br>
            <a:r>
              <a:rPr lang="en" sz="6300"/>
              <a:t>(</a:t>
            </a:r>
            <a:r>
              <a:rPr lang="en" sz="6300"/>
              <a:t>SQL)</a:t>
            </a:r>
            <a:endParaRPr sz="6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4875" y="25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899500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b="1" lang="en" sz="1500">
                <a:solidFill>
                  <a:srgbClr val="9900FF"/>
                </a:solidFill>
              </a:rPr>
              <a:t>SELECT </a:t>
            </a:r>
            <a:r>
              <a:rPr lang="en" sz="1500"/>
              <a:t>clause indicates what columns that you want to get from a database table.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</a:t>
            </a:r>
            <a:r>
              <a:rPr b="1" lang="en" sz="1500">
                <a:solidFill>
                  <a:srgbClr val="980000"/>
                </a:solidFill>
              </a:rPr>
              <a:t>FROM </a:t>
            </a:r>
            <a:r>
              <a:rPr lang="en" sz="1500"/>
              <a:t>clauses indicates which table(s) to retrieve the data from.</a:t>
            </a:r>
            <a:endParaRPr sz="1500"/>
          </a:p>
        </p:txBody>
      </p:sp>
      <p:sp>
        <p:nvSpPr>
          <p:cNvPr id="161" name="Google Shape;161;p28"/>
          <p:cNvSpPr txBox="1"/>
          <p:nvPr/>
        </p:nvSpPr>
        <p:spPr>
          <a:xfrm>
            <a:off x="1554450" y="1816525"/>
            <a:ext cx="47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population</a:t>
            </a: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FROM country</a:t>
            </a: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</p:txBody>
      </p:sp>
      <p:sp>
        <p:nvSpPr>
          <p:cNvPr id="162" name="Google Shape;162;p28"/>
          <p:cNvSpPr txBox="1"/>
          <p:nvPr/>
        </p:nvSpPr>
        <p:spPr>
          <a:xfrm>
            <a:off x="6126450" y="2450100"/>
            <a:ext cx="2658900" cy="23142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*</a:t>
            </a:r>
            <a:r>
              <a:rPr b="1" lang="en"/>
              <a:t> </a:t>
            </a:r>
            <a:r>
              <a:rPr lang="en"/>
              <a:t>can be used to select all columns from a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FROM city</a:t>
            </a:r>
            <a:r>
              <a:rPr lang="en"/>
              <a:t>;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264875" y="2450100"/>
            <a:ext cx="2658900" cy="2314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DISTINCT</a:t>
            </a:r>
            <a:r>
              <a:rPr lang="en"/>
              <a:t> can be used with a column name to return only unique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DISTINCT city_name FROM city;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100987" y="2450100"/>
            <a:ext cx="2875800" cy="2314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</a:t>
            </a:r>
            <a:r>
              <a:rPr lang="en"/>
              <a:t> can be used with a column name to give it an </a:t>
            </a:r>
            <a:r>
              <a:rPr b="1" lang="en"/>
              <a:t>Alias </a:t>
            </a:r>
            <a:r>
              <a:rPr lang="en"/>
              <a:t>(new 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city_name AS CITY FROM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 to give a name to a combines result: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</a:t>
            </a:r>
            <a:r>
              <a:rPr b="1" lang="en" sz="1200"/>
              <a:t>( col1 + col2 ) AS ‘Sum’</a:t>
            </a:r>
            <a:endParaRPr b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WHERE </a:t>
            </a:r>
            <a:r>
              <a:rPr lang="en"/>
              <a:t>clause is used to filter the rows returned in the results using conditional clauses.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* </a:t>
            </a:r>
            <a:br>
              <a:rPr lang="en"/>
            </a:br>
            <a:r>
              <a:rPr lang="en"/>
              <a:t>FROM city </a:t>
            </a:r>
            <a:br>
              <a:rPr lang="en"/>
            </a:br>
            <a:r>
              <a:rPr lang="en"/>
              <a:t>WHERE city_name = 'Akron';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Clause Conditionals</a:t>
            </a:r>
            <a:endParaRPr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259175" y="6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{9BF4A3CD-FD36-4C3C-BFC8-42E87F8D38DE}</a:tableStyleId>
              </a:tblPr>
              <a:tblGrid>
                <a:gridCol w="2294275"/>
                <a:gridCol w="380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!=, &lt;&gt;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&gt;, &lt;, &gt;=, 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Greater/Less Than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NOT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(val1, val2, …)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IN (val1, val2, …)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NOT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val1 AND val2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 is between the 2 values</a:t>
                      </a:r>
                      <a:br>
                        <a:rPr lang="en"/>
                      </a:br>
                      <a:r>
                        <a:rPr lang="en"/>
                        <a:t>    </a:t>
                      </a:r>
                      <a:r>
                        <a:rPr lang="en" sz="1200"/>
                        <a:t>Example:  number BETWEEN 2 AND 10;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 matches a pattern created with 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sz="1200"/>
                        <a:t>Example:  a%  - the value starts with a</a:t>
                      </a:r>
                      <a:br>
                        <a:rPr lang="en" sz="1200"/>
                      </a:br>
                      <a:r>
                        <a:rPr lang="en" sz="1200"/>
                        <a:t>                      %a  - the value ends with a</a:t>
                      </a:r>
                      <a:br>
                        <a:rPr lang="en" sz="1200"/>
                      </a:br>
                      <a:r>
                        <a:rPr lang="en" sz="1200"/>
                        <a:t>                      %a% - the value contains an 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30"/>
          <p:cNvSpPr txBox="1"/>
          <p:nvPr/>
        </p:nvSpPr>
        <p:spPr>
          <a:xfrm>
            <a:off x="6829125" y="435775"/>
            <a:ext cx="1911300" cy="2820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can be chained together using </a:t>
            </a:r>
            <a:r>
              <a:rPr b="1" lang="en"/>
              <a:t>AND </a:t>
            </a:r>
            <a:r>
              <a:rPr lang="en"/>
              <a:t>and </a:t>
            </a:r>
            <a:r>
              <a:rPr b="1" lang="en"/>
              <a:t>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Precedent can be set using </a:t>
            </a:r>
            <a:r>
              <a:rPr b="1" lang="en"/>
              <a:t>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WHERE num &gt; 5 AND (name LIKE ‘A%’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 name LIKE ‘B%’)</a:t>
            </a:r>
            <a:endParaRPr sz="1200"/>
          </a:p>
        </p:txBody>
      </p:sp>
      <p:sp>
        <p:nvSpPr>
          <p:cNvPr id="178" name="Google Shape;178;p30"/>
          <p:cNvSpPr txBox="1"/>
          <p:nvPr/>
        </p:nvSpPr>
        <p:spPr>
          <a:xfrm>
            <a:off x="6829250" y="3668025"/>
            <a:ext cx="1911300" cy="1171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SQL use </a:t>
            </a:r>
            <a:r>
              <a:rPr i="1" lang="en"/>
              <a:t>single quotes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</a:t>
            </a:r>
            <a:r>
              <a:rPr b="1" lang="en" sz="1600"/>
              <a:t>‘</a:t>
            </a:r>
            <a:r>
              <a:rPr lang="en"/>
              <a:t>John</a:t>
            </a:r>
            <a:r>
              <a:rPr b="1" lang="en" sz="1600"/>
              <a:t>’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1: </a:t>
            </a:r>
            <a:br>
              <a:rPr lang="en"/>
            </a:br>
            <a:r>
              <a:rPr lang="en"/>
              <a:t>     </a:t>
            </a:r>
            <a:r>
              <a:rPr lang="en" sz="1500"/>
              <a:t>SQL  / Database Design</a:t>
            </a:r>
            <a:br>
              <a:rPr lang="en" sz="1500"/>
            </a:b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2: </a:t>
            </a:r>
            <a:br>
              <a:rPr lang="en"/>
            </a:br>
            <a:r>
              <a:rPr lang="en"/>
              <a:t>     </a:t>
            </a:r>
            <a:r>
              <a:rPr lang="en" sz="1500"/>
              <a:t>Calling databases from JAVA using SQL / Integration Testing (Spring Boot / Spring DAO)</a:t>
            </a:r>
            <a:br>
              <a:rPr lang="en" sz="1500"/>
            </a:br>
            <a:endParaRPr b="1"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3: </a:t>
            </a:r>
            <a:br>
              <a:rPr lang="en"/>
            </a:br>
            <a:r>
              <a:rPr lang="en"/>
              <a:t>    </a:t>
            </a:r>
            <a:r>
              <a:rPr lang="en" sz="1500"/>
              <a:t>Web Services (Client / Server, REST, APIs, HTTP - Spring Boot, Spring Security)</a:t>
            </a:r>
            <a:br>
              <a:rPr lang="en" sz="1500"/>
            </a:b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4: </a:t>
            </a:r>
            <a:br>
              <a:rPr lang="en"/>
            </a:br>
            <a:r>
              <a:rPr lang="en"/>
              <a:t>    </a:t>
            </a:r>
            <a:r>
              <a:rPr lang="en" sz="1500"/>
              <a:t>M2 Capstone / holiday week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at a glance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Monday: Intro to Databases and SELECT statements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Tuesday: SELECT (ORDER BY / Aggregate functions / GROUP BY)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Wednesday: SELECT (SQL Joins)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Thursday: INSERT, UPDATE, DELETE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Friday: Database Design (Pair and individual)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8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Introduction to Databases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Tables, Rows, and Columns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ANSI-SQL Data Types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SQL Queries: Selecting data using SELECT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72B4D"/>
                </a:solidFill>
              </a:rPr>
              <a:t>A </a:t>
            </a:r>
            <a:r>
              <a:rPr b="1" lang="en" sz="1450">
                <a:solidFill>
                  <a:srgbClr val="172B4D"/>
                </a:solidFill>
              </a:rPr>
              <a:t>database</a:t>
            </a:r>
            <a:r>
              <a:rPr lang="en" sz="1450">
                <a:solidFill>
                  <a:srgbClr val="172B4D"/>
                </a:solidFill>
              </a:rPr>
              <a:t> is an organized collection of data that can be accessed, managed, and updated.</a:t>
            </a:r>
            <a:endParaRPr sz="14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72B4D"/>
                </a:solidFill>
              </a:rPr>
              <a:t>A </a:t>
            </a:r>
            <a:r>
              <a:rPr b="1" lang="en" sz="1450">
                <a:solidFill>
                  <a:srgbClr val="172B4D"/>
                </a:solidFill>
              </a:rPr>
              <a:t>relational database</a:t>
            </a:r>
            <a:r>
              <a:rPr lang="en" sz="1450">
                <a:solidFill>
                  <a:srgbClr val="172B4D"/>
                </a:solidFill>
              </a:rPr>
              <a:t> is a particular type of database built upon the relational model of data </a:t>
            </a:r>
            <a:endParaRPr sz="14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72B4D"/>
                </a:solidFill>
              </a:rPr>
              <a:t>Data in a </a:t>
            </a:r>
            <a:r>
              <a:rPr b="1" lang="en" sz="1450">
                <a:solidFill>
                  <a:srgbClr val="172B4D"/>
                </a:solidFill>
              </a:rPr>
              <a:t>relational database</a:t>
            </a:r>
            <a:r>
              <a:rPr lang="en" sz="1450">
                <a:solidFill>
                  <a:srgbClr val="172B4D"/>
                </a:solidFill>
              </a:rPr>
              <a:t> can be accessed and reassembled in many different ways without having to reorganize the data.</a:t>
            </a:r>
            <a:endParaRPr sz="1450">
              <a:solidFill>
                <a:srgbClr val="172B4D"/>
              </a:solidFill>
            </a:endParaRPr>
          </a:p>
          <a:p>
            <a:pPr indent="-3206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172B4D"/>
                </a:solidFill>
              </a:rPr>
              <a:t>Each </a:t>
            </a:r>
            <a:r>
              <a:rPr b="1" lang="en" sz="1450">
                <a:solidFill>
                  <a:srgbClr val="172B4D"/>
                </a:solidFill>
              </a:rPr>
              <a:t>entity</a:t>
            </a:r>
            <a:r>
              <a:rPr lang="en" sz="1450">
                <a:solidFill>
                  <a:srgbClr val="172B4D"/>
                </a:solidFill>
              </a:rPr>
              <a:t> is stored in a table.</a:t>
            </a:r>
            <a:endParaRPr sz="1450">
              <a:solidFill>
                <a:srgbClr val="172B4D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172B4D"/>
                </a:solidFill>
              </a:rPr>
              <a:t>Columns are called </a:t>
            </a:r>
            <a:r>
              <a:rPr b="1" lang="en" sz="1450">
                <a:solidFill>
                  <a:srgbClr val="172B4D"/>
                </a:solidFill>
              </a:rPr>
              <a:t>attributes</a:t>
            </a:r>
            <a:endParaRPr b="1" sz="1450">
              <a:solidFill>
                <a:srgbClr val="172B4D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rgbClr val="172B4D"/>
                </a:solidFill>
              </a:rPr>
              <a:t>Rows</a:t>
            </a:r>
            <a:r>
              <a:rPr lang="en" sz="1450">
                <a:solidFill>
                  <a:srgbClr val="172B4D"/>
                </a:solidFill>
              </a:rPr>
              <a:t> represent individual records.</a:t>
            </a:r>
            <a:endParaRPr sz="14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72B4D"/>
                </a:solidFill>
              </a:rPr>
              <a:t>Rows</a:t>
            </a:r>
            <a:r>
              <a:rPr lang="en" sz="1450">
                <a:solidFill>
                  <a:srgbClr val="172B4D"/>
                </a:solidFill>
              </a:rPr>
              <a:t> represent individual records and consist of many attributes organized using </a:t>
            </a:r>
            <a:r>
              <a:rPr b="1" lang="en" sz="1450">
                <a:solidFill>
                  <a:srgbClr val="172B4D"/>
                </a:solidFill>
              </a:rPr>
              <a:t>columns</a:t>
            </a:r>
            <a:r>
              <a:rPr lang="en" sz="1450">
                <a:solidFill>
                  <a:srgbClr val="172B4D"/>
                </a:solidFill>
              </a:rPr>
              <a:t>.</a:t>
            </a:r>
            <a:endParaRPr sz="1450">
              <a:solidFill>
                <a:srgbClr val="172B4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8"/>
          <p:cNvGraphicFramePr/>
          <p:nvPr/>
        </p:nvGraphicFramePr>
        <p:xfrm>
          <a:off x="677050" y="10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{88679CC5-64DA-46D2-A40C-A5765B94B266}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countrycode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district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population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Kabul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Kabol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Qandahar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Qandahar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237500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186800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Mazar-e-Sharif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Balkh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127800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Amsterdam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Noord-Holland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731200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Rotterdam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Zuid-Holland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593321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Haag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Zuid-Holland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440900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Utrecht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Utrecht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234323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Eindhoven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Noord-Brabant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201843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Tilburg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Noord-Brabant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193238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6163925" y="651275"/>
            <a:ext cx="2173500" cy="115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Column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Tables have a set number.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Define the data the table will hold</a:t>
            </a:r>
            <a:endParaRPr sz="1200"/>
          </a:p>
        </p:txBody>
      </p:sp>
      <p:sp>
        <p:nvSpPr>
          <p:cNvPr id="87" name="Google Shape;87;p18"/>
          <p:cNvSpPr txBox="1"/>
          <p:nvPr/>
        </p:nvSpPr>
        <p:spPr>
          <a:xfrm>
            <a:off x="6163925" y="1995750"/>
            <a:ext cx="2173500" cy="11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Row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Tables have a unlimited number (0...n)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 the data</a:t>
            </a:r>
            <a:endParaRPr sz="1200"/>
          </a:p>
        </p:txBody>
      </p:sp>
      <p:sp>
        <p:nvSpPr>
          <p:cNvPr id="88" name="Google Shape;88;p18"/>
          <p:cNvSpPr txBox="1"/>
          <p:nvPr/>
        </p:nvSpPr>
        <p:spPr>
          <a:xfrm>
            <a:off x="6163925" y="3340225"/>
            <a:ext cx="2173500" cy="115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Cell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intersection of a column and row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to identify a specific value or row</a:t>
            </a:r>
            <a:endParaRPr sz="1200"/>
          </a:p>
        </p:txBody>
      </p:sp>
      <p:sp>
        <p:nvSpPr>
          <p:cNvPr id="89" name="Google Shape;89;p18"/>
          <p:cNvSpPr txBox="1"/>
          <p:nvPr/>
        </p:nvSpPr>
        <p:spPr>
          <a:xfrm>
            <a:off x="697025" y="540800"/>
            <a:ext cx="15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(R)DBMS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Relational Database Management System ( (R)DBMS) is a software application designed to manage a database.  It has four basic functions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Definition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Storage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Retrieval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Administration</a:t>
            </a:r>
            <a:endParaRPr sz="1600"/>
          </a:p>
        </p:txBody>
      </p:sp>
      <p:sp>
        <p:nvSpPr>
          <p:cNvPr id="96" name="Google Shape;96;p19"/>
          <p:cNvSpPr txBox="1"/>
          <p:nvPr/>
        </p:nvSpPr>
        <p:spPr>
          <a:xfrm>
            <a:off x="932625" y="3313825"/>
            <a:ext cx="6886200" cy="1461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RDBMSs include databases like Oracle, Microsoft Sql Server, PostgreSQL, MySql, are relational, and are commonly called </a:t>
            </a:r>
            <a:r>
              <a:rPr b="1" i="1" lang="en"/>
              <a:t>SQL Databases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NoSQL</a:t>
            </a:r>
            <a:r>
              <a:rPr lang="en"/>
              <a:t> Databases are those that do not use a relational structure, instead they structure data specific to the problem they are designed to solve.  NoSQL databases include MongoDB, Cassandra, Google BigTable, HBase, DynamoDB, and Firebase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 SQL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</a:t>
            </a:r>
            <a:r>
              <a:rPr lang="en"/>
              <a:t> - Structured Query Language :  a language that lets you access and manipulate databases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ANSI-SQL</a:t>
            </a:r>
            <a:r>
              <a:rPr lang="en"/>
              <a:t> - A standard that databases must follow to be considered a SQL Database.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All SQL databases support the ANSI-SQL language, however, most databases extend it with their own proprietary additions. 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Query Language (SQL)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23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declarative programming language used to manage a database and its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Consists of 3 sub-languages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DDL </a:t>
            </a:r>
            <a:r>
              <a:rPr lang="en"/>
              <a:t>- Data Definition Language - defines the structure of the data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DML </a:t>
            </a:r>
            <a:r>
              <a:rPr lang="en"/>
              <a:t>- Data Manipulation Language - query and modify the data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DCL </a:t>
            </a:r>
            <a:r>
              <a:rPr lang="en"/>
              <a:t>- Data Control Language - used to administer the database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917850" y="3546225"/>
            <a:ext cx="3803700" cy="96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declarative programming language</a:t>
            </a:r>
            <a:r>
              <a:rPr lang="en"/>
              <a:t> specifics what actions should be performed rather than how to perform those actions.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