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Proxima Nova Semibold"/>
      <p:regular r:id="rId36"/>
      <p:bold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82C5FF-63F8-4769-9027-F71483E46755}">
  <a:tblStyle styleId="{5A82C5FF-63F8-4769-9027-F71483E4675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37" Type="http://schemas.openxmlformats.org/officeDocument/2006/relationships/font" Target="fonts/ProximaNovaSemibold-bold.fntdata"/><Relationship Id="rId14" Type="http://schemas.openxmlformats.org/officeDocument/2006/relationships/slide" Target="slides/slide8.xml"/><Relationship Id="rId36" Type="http://schemas.openxmlformats.org/officeDocument/2006/relationships/font" Target="fonts/ProximaNovaSemibold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ProximaNovaSemibold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569b097f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569b097f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88150f59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88150f59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88150f59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88150f59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88150f59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88150f59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88150f59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88150f59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88150f594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88150f594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88150f594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88150f594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88150f594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88150f594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88150f594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88150f594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191d94e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191d94e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58ee2d1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58ee2d1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87cbe10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87cbe10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58ee2d10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58ee2d10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58ee2d10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58ee2d10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88150f59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88150f59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88150f59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88150f59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88150f59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88150f59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88150f59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88150f59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88150f59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88150f59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88150f59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88150f59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88150f59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88150f59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09875" y="299900"/>
            <a:ext cx="79788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Joins</a:t>
            </a:r>
            <a:endParaRPr sz="32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50875" y="898200"/>
            <a:ext cx="351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M2-D3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-49300" y="2088400"/>
            <a:ext cx="4121700" cy="27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" sz="1400">
                <a:solidFill>
                  <a:srgbClr val="FFFFFF"/>
                </a:solidFill>
              </a:rPr>
              <a:t>Participate! The more engagement the better! You are NEVER interrupting me!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One-to-Many (1:N) Cardinality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 entity on one table can relate to multiple entities on a second table.  </a:t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555150" y="4024500"/>
            <a:ext cx="77544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Requires no extra table, the table on the 1 side’s primary key can be added to the table with the M relationships without duplication of data</a:t>
            </a:r>
            <a:endParaRPr sz="2300"/>
          </a:p>
        </p:txBody>
      </p:sp>
      <p:sp>
        <p:nvSpPr>
          <p:cNvPr id="131" name="Google Shape;131;p22"/>
          <p:cNvSpPr txBox="1"/>
          <p:nvPr/>
        </p:nvSpPr>
        <p:spPr>
          <a:xfrm>
            <a:off x="1114650" y="3190875"/>
            <a:ext cx="67533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School can have multiple classes, but a class can only be related to one school. . </a:t>
            </a:r>
            <a:endParaRPr sz="1700"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650" y="1877575"/>
            <a:ext cx="6125980" cy="11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62625" y="171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Many-to-Many (M:N) Cardinality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74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Each entity on a table can relate to multiple entities on a second table.  </a:t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555375" y="3243350"/>
            <a:ext cx="33078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Requires a join table that contains just the primary keys of both tables to avoid duplicating data</a:t>
            </a:r>
            <a:endParaRPr sz="2300"/>
          </a:p>
        </p:txBody>
      </p:sp>
      <p:sp>
        <p:nvSpPr>
          <p:cNvPr id="140" name="Google Shape;140;p23"/>
          <p:cNvSpPr txBox="1"/>
          <p:nvPr/>
        </p:nvSpPr>
        <p:spPr>
          <a:xfrm>
            <a:off x="1146275" y="2192000"/>
            <a:ext cx="675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class can have multiple students, and a student may have multiple classes. </a:t>
            </a:r>
            <a:endParaRPr sz="1700"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00" y="1232050"/>
            <a:ext cx="6079217" cy="116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3175" y="3165350"/>
            <a:ext cx="4920050" cy="171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417725" y="4544725"/>
            <a:ext cx="46332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A Many-to-Many Relationship REQUIRES a join table</a:t>
            </a:r>
            <a:endParaRPr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18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Joins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90250" y="828550"/>
            <a:ext cx="8520600" cy="41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90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72B4D"/>
                </a:solidFill>
              </a:rPr>
              <a:t>SQL JOINs allow us to create queries that produce data from one or more tables.</a:t>
            </a:r>
            <a:endParaRPr sz="1600">
              <a:solidFill>
                <a:srgbClr val="172B4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72B4D"/>
                </a:solidFill>
              </a:rPr>
              <a:t>Related records are "joined" into a single result.</a:t>
            </a:r>
            <a:endParaRPr sz="1600">
              <a:solidFill>
                <a:srgbClr val="172B4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●"/>
            </a:pPr>
            <a:r>
              <a:rPr i="1" lang="en" sz="1600">
                <a:solidFill>
                  <a:srgbClr val="172B4D"/>
                </a:solidFill>
              </a:rPr>
              <a:t>Joins are referred to as </a:t>
            </a:r>
            <a:r>
              <a:rPr b="1" i="1" lang="en" sz="1600">
                <a:solidFill>
                  <a:srgbClr val="172B4D"/>
                </a:solidFill>
              </a:rPr>
              <a:t>INNER</a:t>
            </a:r>
            <a:r>
              <a:rPr i="1" lang="en" sz="1600">
                <a:solidFill>
                  <a:srgbClr val="172B4D"/>
                </a:solidFill>
              </a:rPr>
              <a:t> and </a:t>
            </a:r>
            <a:r>
              <a:rPr b="1" i="1" lang="en" sz="1600">
                <a:solidFill>
                  <a:srgbClr val="172B4D"/>
                </a:solidFill>
              </a:rPr>
              <a:t>OUTER</a:t>
            </a:r>
            <a:r>
              <a:rPr i="1" lang="en" sz="1600">
                <a:solidFill>
                  <a:srgbClr val="172B4D"/>
                </a:solidFill>
              </a:rPr>
              <a:t>. </a:t>
            </a:r>
            <a:endParaRPr i="1" sz="1600">
              <a:solidFill>
                <a:srgbClr val="172B4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172B4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172B4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172B4D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●"/>
            </a:pPr>
            <a:r>
              <a:rPr i="1" lang="en" sz="1600">
                <a:solidFill>
                  <a:srgbClr val="172B4D"/>
                </a:solidFill>
              </a:rPr>
              <a:t>The tables involved in a JOIN are referred to as </a:t>
            </a:r>
            <a:r>
              <a:rPr b="1" i="1" lang="en" sz="1600">
                <a:solidFill>
                  <a:srgbClr val="172B4D"/>
                </a:solidFill>
              </a:rPr>
              <a:t>LEFT </a:t>
            </a:r>
            <a:r>
              <a:rPr i="1" lang="en" sz="1600">
                <a:solidFill>
                  <a:srgbClr val="172B4D"/>
                </a:solidFill>
              </a:rPr>
              <a:t>and </a:t>
            </a:r>
            <a:r>
              <a:rPr b="1" i="1" lang="en" sz="1600">
                <a:solidFill>
                  <a:srgbClr val="172B4D"/>
                </a:solidFill>
              </a:rPr>
              <a:t>RIGHT</a:t>
            </a:r>
            <a:r>
              <a:rPr i="1" lang="en" sz="16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925" y="1937750"/>
            <a:ext cx="1737400" cy="110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5850" y="1906900"/>
            <a:ext cx="1831125" cy="116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1124425" y="2267450"/>
            <a:ext cx="7755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INNER</a:t>
            </a:r>
            <a:endParaRPr b="1" i="1"/>
          </a:p>
        </p:txBody>
      </p:sp>
      <p:sp>
        <p:nvSpPr>
          <p:cNvPr id="153" name="Google Shape;153;p24"/>
          <p:cNvSpPr txBox="1"/>
          <p:nvPr/>
        </p:nvSpPr>
        <p:spPr>
          <a:xfrm>
            <a:off x="4592850" y="2260625"/>
            <a:ext cx="9030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OUTER</a:t>
            </a:r>
            <a:endParaRPr b="1" i="1"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4850" y="3675125"/>
            <a:ext cx="1737400" cy="109346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/>
        </p:nvSpPr>
        <p:spPr>
          <a:xfrm>
            <a:off x="1180375" y="4045163"/>
            <a:ext cx="6636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LEFT</a:t>
            </a:r>
            <a:endParaRPr b="1" i="1"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2713" y="3673550"/>
            <a:ext cx="1737400" cy="109666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4796425" y="4045150"/>
            <a:ext cx="7755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RIGHT</a:t>
            </a:r>
            <a:endParaRPr b="1"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idx="1" type="subTitle"/>
          </p:nvPr>
        </p:nvSpPr>
        <p:spPr>
          <a:xfrm>
            <a:off x="417725" y="435500"/>
            <a:ext cx="8520600" cy="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  <p:graphicFrame>
        <p:nvGraphicFramePr>
          <p:cNvPr id="163" name="Google Shape;163;p25"/>
          <p:cNvGraphicFramePr/>
          <p:nvPr/>
        </p:nvGraphicFramePr>
        <p:xfrm>
          <a:off x="1146325" y="134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{5A82C5FF-63F8-4769-9027-F71483E46755}</a:tableStyleId>
              </a:tblPr>
              <a:tblGrid>
                <a:gridCol w="971550"/>
                <a:gridCol w="1276350"/>
              </a:tblGrid>
              <a:tr h="2000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Table one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number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description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ONE-BOTH - 990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ONE-BOTH - 991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ONE-BOTH - 992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ONE-BOTH - 993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ONE-BOTH - 994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ONE-BOTH - 995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4" name="Google Shape;164;p25"/>
          <p:cNvGraphicFramePr/>
          <p:nvPr/>
        </p:nvGraphicFramePr>
        <p:xfrm>
          <a:off x="5493025" y="134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{5A82C5FF-63F8-4769-9027-F71483E46755}</a:tableStyleId>
              </a:tblPr>
              <a:tblGrid>
                <a:gridCol w="952500"/>
                <a:gridCol w="1428750"/>
              </a:tblGrid>
              <a:tr h="2000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Table two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number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description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TWO-BOTH - 990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TWO-BOTH - 991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TWO-BOTH - 992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TWO-BOTH - 993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TWO-BOTH - 994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TWO-BOTH - 995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/>
        </p:nvSpPr>
        <p:spPr>
          <a:xfrm>
            <a:off x="357800" y="344550"/>
            <a:ext cx="34722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Inner Join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(Default)</a:t>
            </a:r>
            <a:endParaRPr/>
          </a:p>
        </p:txBody>
      </p:sp>
      <p:sp>
        <p:nvSpPr>
          <p:cNvPr id="170" name="Google Shape;170;p26"/>
          <p:cNvSpPr txBox="1"/>
          <p:nvPr/>
        </p:nvSpPr>
        <p:spPr>
          <a:xfrm>
            <a:off x="172275" y="1071750"/>
            <a:ext cx="42396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one.number AS one_number, one.description as one_description, two.number as two_number, two.description as two_description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one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 two ON one.number = two.number</a:t>
            </a:r>
            <a:endParaRPr b="1"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125" y="2556150"/>
            <a:ext cx="2490325" cy="1580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2" name="Google Shape;172;p26"/>
          <p:cNvGraphicFramePr/>
          <p:nvPr/>
        </p:nvGraphicFramePr>
        <p:xfrm>
          <a:off x="4572000" y="34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{5A82C5FF-63F8-4769-9027-F71483E46755}</a:tableStyleId>
              </a:tblPr>
              <a:tblGrid>
                <a:gridCol w="952500"/>
                <a:gridCol w="1085850"/>
                <a:gridCol w="952500"/>
                <a:gridCol w="1114425"/>
              </a:tblGrid>
              <a:tr h="200025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Tables joined on number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one.number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one.description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two.number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two.description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ONE-BOTH - 990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TWO-BOTH - 990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ONE-BOTH - 991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TWO-BOTH - 991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ONE-BOTH - 992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TWO-BOTH - 992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ONE-BOTH - 993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TWO-BOTH - 993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ONE-BOTH - 994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TWO-BOTH - 994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ONE-BOTH - 995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TWO-BOTH - 995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3" name="Google Shape;173;p26"/>
          <p:cNvSpPr txBox="1"/>
          <p:nvPr/>
        </p:nvSpPr>
        <p:spPr>
          <a:xfrm>
            <a:off x="172275" y="4270050"/>
            <a:ext cx="4067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 Customer Data Table and MarketingLeads Table where the person exists in both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/>
        </p:nvSpPr>
        <p:spPr>
          <a:xfrm>
            <a:off x="357800" y="344550"/>
            <a:ext cx="34722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Left Join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Left Outer Join )</a:t>
            </a:r>
            <a:endParaRPr/>
          </a:p>
        </p:txBody>
      </p:sp>
      <p:sp>
        <p:nvSpPr>
          <p:cNvPr id="179" name="Google Shape;179;p27"/>
          <p:cNvSpPr txBox="1"/>
          <p:nvPr/>
        </p:nvSpPr>
        <p:spPr>
          <a:xfrm>
            <a:off x="172275" y="1071750"/>
            <a:ext cx="42396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one.number AS one_number, one.description as one_description, two.number as two_number, two.description as two_description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one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LEFT JOIN two ON one.number = two.number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75" y="2377650"/>
            <a:ext cx="2708750" cy="1704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1" name="Google Shape;181;p27"/>
          <p:cNvGraphicFramePr/>
          <p:nvPr/>
        </p:nvGraphicFramePr>
        <p:xfrm>
          <a:off x="4642050" y="34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{5A82C5FF-63F8-4769-9027-F71483E46755}</a:tableStyleId>
              </a:tblPr>
              <a:tblGrid>
                <a:gridCol w="952500"/>
                <a:gridCol w="1085850"/>
                <a:gridCol w="952500"/>
                <a:gridCol w="1114425"/>
              </a:tblGrid>
              <a:tr h="200025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Tables joined on number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on.number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one.description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two.number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two.description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 - 100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 - 101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 - 102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 - 103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 - 104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 - 105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ONE-BOTH - 990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TWO-BOTH - 990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ONE-BOTH - 991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TWO-BOTH - 991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ONE-BOTH - 992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TWO-BOTH - 992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ONE-BOTH - 993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TWO-BOTH - 993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ONE-BOTH - 994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TWO-BOTH - 994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ONE-BOTH - 995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TWO-BOTH - 995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TWO - 205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2" name="Google Shape;182;p27"/>
          <p:cNvSpPr txBox="1"/>
          <p:nvPr/>
        </p:nvSpPr>
        <p:spPr>
          <a:xfrm>
            <a:off x="172275" y="4140950"/>
            <a:ext cx="4067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 Get ALL Customer Data regardless of whether they exist in MarketingLeads table but if they exist in MarketingLeads Table it will retrieve that information as well where there is a match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/>
        </p:nvSpPr>
        <p:spPr>
          <a:xfrm>
            <a:off x="357800" y="344550"/>
            <a:ext cx="34722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Right Join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Right Outer Join )</a:t>
            </a:r>
            <a:endParaRPr/>
          </a:p>
        </p:txBody>
      </p:sp>
      <p:sp>
        <p:nvSpPr>
          <p:cNvPr id="188" name="Google Shape;188;p28"/>
          <p:cNvSpPr txBox="1"/>
          <p:nvPr/>
        </p:nvSpPr>
        <p:spPr>
          <a:xfrm>
            <a:off x="172275" y="1059350"/>
            <a:ext cx="42396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one.number AS one_number, one.description as one_description, two.number as two_number, two.description as two_description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one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RIGHT JOIN two ON one.number = two.number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800" y="2393050"/>
            <a:ext cx="2849825" cy="1798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0" name="Google Shape;190;p28"/>
          <p:cNvGraphicFramePr/>
          <p:nvPr/>
        </p:nvGraphicFramePr>
        <p:xfrm>
          <a:off x="4572000" y="34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{5A82C5FF-63F8-4769-9027-F71483E46755}</a:tableStyleId>
              </a:tblPr>
              <a:tblGrid>
                <a:gridCol w="952500"/>
                <a:gridCol w="1085850"/>
                <a:gridCol w="952500"/>
                <a:gridCol w="1114425"/>
              </a:tblGrid>
              <a:tr h="200025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Tables joined on number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on.number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one.description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two.number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two.description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ONE - 105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ONE-BOTH - 990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TWO-BOTH - 990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ONE-BOTH - 991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TWO-BOTH - 991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ONE-BOTH - 992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TWO-BOTH - 992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ONE-BOTH - 993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TWO-BOTH - 993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ONE-BOTH - 994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TWO-BOTH - 994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ONE-BOTH - 995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995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TWO-BOTH - 995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200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 - 200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201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 - 201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202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 - 202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203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 - 203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204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 - 204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205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TWO - 205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1" name="Google Shape;191;p28"/>
          <p:cNvSpPr txBox="1"/>
          <p:nvPr/>
        </p:nvSpPr>
        <p:spPr>
          <a:xfrm>
            <a:off x="172275" y="4140950"/>
            <a:ext cx="4067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 Get ALL MarketingLeads data regardless of whether they exist in customer table but if they exist in customer table it will retrieve that information as well where there is a match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</a:t>
            </a:r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900"/>
              </a:spcBef>
              <a:spcAft>
                <a:spcPts val="0"/>
              </a:spcAft>
              <a:buClr>
                <a:srgbClr val="172B4D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172B4D"/>
                </a:solidFill>
              </a:rPr>
              <a:t>A SQL UNION combines the results of two or more queries into a single result set.</a:t>
            </a:r>
            <a:endParaRPr sz="1350">
              <a:solidFill>
                <a:srgbClr val="172B4D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350"/>
              <a:buFont typeface="Arial"/>
              <a:buChar char="●"/>
            </a:pPr>
            <a:r>
              <a:rPr b="1" lang="en" sz="1350">
                <a:solidFill>
                  <a:srgbClr val="172B4D"/>
                </a:solidFill>
              </a:rPr>
              <a:t>The number of columns involved must match exactly and data types must be identical.</a:t>
            </a:r>
            <a:endParaRPr b="1" sz="1350">
              <a:solidFill>
                <a:srgbClr val="172B4D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350"/>
              <a:buFont typeface="Arial"/>
              <a:buChar char="●"/>
            </a:pPr>
            <a:r>
              <a:rPr b="1" lang="en" sz="1350">
                <a:solidFill>
                  <a:srgbClr val="172B4D"/>
                </a:solidFill>
              </a:rPr>
              <a:t>Duplicate rows are removed.</a:t>
            </a:r>
            <a:endParaRPr b="1" sz="1350">
              <a:solidFill>
                <a:srgbClr val="172B4D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172B4D"/>
                </a:solidFill>
              </a:rPr>
              <a:t>A good example for this is a database that might have faculty and students separated into different tables but we want to return all people who attend or work at a school.</a:t>
            </a:r>
            <a:endParaRPr sz="1350">
              <a:solidFill>
                <a:srgbClr val="172B4D"/>
              </a:solidFill>
            </a:endParaRPr>
          </a:p>
          <a:p>
            <a:pPr indent="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72B4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SELECT expression1, expression2, ... expression_n</a:t>
            </a:r>
            <a:br>
              <a:rPr lang="en" sz="1100">
                <a:solidFill>
                  <a:srgbClr val="172B4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172B4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FROM tables</a:t>
            </a:r>
            <a:br>
              <a:rPr lang="en" sz="1100">
                <a:solidFill>
                  <a:srgbClr val="172B4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172B4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[WHERE conditions]</a:t>
            </a:r>
            <a:br>
              <a:rPr lang="en" sz="1100">
                <a:solidFill>
                  <a:srgbClr val="172B4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solidFill>
                  <a:srgbClr val="172B4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br>
              <a:rPr lang="en" sz="1100">
                <a:solidFill>
                  <a:srgbClr val="172B4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172B4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SELECT expression1, expression2, ... expression_n</a:t>
            </a:r>
            <a:br>
              <a:rPr lang="en" sz="1100">
                <a:solidFill>
                  <a:srgbClr val="172B4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172B4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FROM tables</a:t>
            </a:r>
            <a:br>
              <a:rPr lang="en" sz="1100">
                <a:solidFill>
                  <a:srgbClr val="172B4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172B4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[WHERE conditions]</a:t>
            </a:r>
            <a:endParaRPr sz="1100">
              <a:solidFill>
                <a:srgbClr val="172B4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 Example:</a:t>
            </a:r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00" y="1075950"/>
            <a:ext cx="200924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9375" y="1200526"/>
            <a:ext cx="1848975" cy="337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3675" y="1566764"/>
            <a:ext cx="4660225" cy="23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00" y="1436525"/>
            <a:ext cx="8839201" cy="335944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1"/>
          <p:cNvSpPr txBox="1"/>
          <p:nvPr/>
        </p:nvSpPr>
        <p:spPr>
          <a:xfrm>
            <a:off x="1249550" y="368075"/>
            <a:ext cx="61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UnitedStatesDB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lang="en" sz="2000">
                <a:solidFill>
                  <a:schemeClr val="dk1"/>
                </a:solidFill>
              </a:rPr>
              <a:t>Keys</a:t>
            </a:r>
            <a:r>
              <a:rPr lang="en" sz="2000">
                <a:solidFill>
                  <a:schemeClr val="dk1"/>
                </a:solidFill>
              </a:rPr>
              <a:t> (</a:t>
            </a:r>
            <a:r>
              <a:rPr b="1" lang="en" sz="2000">
                <a:solidFill>
                  <a:schemeClr val="dk1"/>
                </a:solidFill>
              </a:rPr>
              <a:t>Primary</a:t>
            </a:r>
            <a:r>
              <a:rPr lang="en" sz="2000">
                <a:solidFill>
                  <a:schemeClr val="dk1"/>
                </a:solidFill>
              </a:rPr>
              <a:t>, Natural, Surrogate, </a:t>
            </a:r>
            <a:r>
              <a:rPr b="1" lang="en" sz="2000">
                <a:solidFill>
                  <a:schemeClr val="dk1"/>
                </a:solidFill>
              </a:rPr>
              <a:t>Foreign</a:t>
            </a:r>
            <a:r>
              <a:rPr lang="en" sz="2000">
                <a:solidFill>
                  <a:schemeClr val="dk1"/>
                </a:solidFill>
              </a:rPr>
              <a:t>)</a:t>
            </a:r>
            <a:endParaRPr sz="20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lang="en" sz="2000">
                <a:solidFill>
                  <a:schemeClr val="dk1"/>
                </a:solidFill>
              </a:rPr>
              <a:t>Cardinality</a:t>
            </a:r>
            <a:r>
              <a:rPr lang="en" sz="2000">
                <a:solidFill>
                  <a:schemeClr val="dk1"/>
                </a:solidFill>
              </a:rPr>
              <a:t> (1-1, 1-N, N-M)</a:t>
            </a:r>
            <a:endParaRPr sz="20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lang="en" sz="2000">
                <a:solidFill>
                  <a:schemeClr val="dk1"/>
                </a:solidFill>
              </a:rPr>
              <a:t>SQL Joins</a:t>
            </a:r>
            <a:r>
              <a:rPr lang="en" sz="2000">
                <a:solidFill>
                  <a:schemeClr val="dk1"/>
                </a:solidFill>
              </a:rPr>
              <a:t> (INNER AND LEFT JOIN)</a:t>
            </a:r>
            <a:endParaRPr sz="20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</a:rPr>
              <a:t>Unions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172B4D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/>
        </p:nvSpPr>
        <p:spPr>
          <a:xfrm>
            <a:off x="1249550" y="368075"/>
            <a:ext cx="61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MovieDB</a:t>
            </a:r>
            <a:endParaRPr/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0675"/>
            <a:ext cx="790575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/>
        </p:nvSpPr>
        <p:spPr>
          <a:xfrm>
            <a:off x="1249550" y="368075"/>
            <a:ext cx="61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Pizza Shop</a:t>
            </a:r>
            <a:endParaRPr/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0675"/>
            <a:ext cx="8839199" cy="24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90100" y="38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Keys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solidFill>
                  <a:schemeClr val="dk1"/>
                </a:solidFill>
              </a:rPr>
              <a:t>Keys</a:t>
            </a:r>
            <a:r>
              <a:rPr lang="en">
                <a:solidFill>
                  <a:schemeClr val="dk1"/>
                </a:solidFill>
              </a:rPr>
              <a:t> are used to create relationships between two tables. A </a:t>
            </a:r>
            <a:r>
              <a:rPr b="1" lang="en">
                <a:solidFill>
                  <a:schemeClr val="dk1"/>
                </a:solidFill>
              </a:rPr>
              <a:t>relationship</a:t>
            </a:r>
            <a:r>
              <a:rPr lang="en">
                <a:solidFill>
                  <a:schemeClr val="dk1"/>
                </a:solidFill>
              </a:rPr>
              <a:t> in a relational database is an association between two tables.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925" y="2310225"/>
            <a:ext cx="47625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54750" y="2634475"/>
            <a:ext cx="2517000" cy="1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700" y="2391400"/>
            <a:ext cx="2297400" cy="19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customer</a:t>
            </a:r>
            <a:r>
              <a:rPr lang="en"/>
              <a:t> can be associated with an </a:t>
            </a:r>
            <a:r>
              <a:rPr b="1" lang="en"/>
              <a:t>order. </a:t>
            </a:r>
            <a:r>
              <a:rPr lang="en"/>
              <a:t>An order can be fulfilled by an </a:t>
            </a:r>
            <a:r>
              <a:rPr b="1" lang="en"/>
              <a:t>employee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customerID </a:t>
            </a:r>
            <a:r>
              <a:rPr lang="en"/>
              <a:t>in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en"/>
              <a:t> table is a key that connects a customer to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customerID</a:t>
            </a:r>
            <a:r>
              <a:rPr lang="en"/>
              <a:t> in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Orders</a:t>
            </a:r>
            <a:r>
              <a:rPr lang="en"/>
              <a:t> table. </a:t>
            </a:r>
            <a:endParaRPr/>
          </a:p>
        </p:txBody>
      </p:sp>
      <p:cxnSp>
        <p:nvCxnSpPr>
          <p:cNvPr id="72" name="Google Shape;72;p15"/>
          <p:cNvCxnSpPr/>
          <p:nvPr/>
        </p:nvCxnSpPr>
        <p:spPr>
          <a:xfrm flipH="1" rot="10800000">
            <a:off x="2344375" y="3222375"/>
            <a:ext cx="964500" cy="431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/>
          <p:nvPr/>
        </p:nvCxnSpPr>
        <p:spPr>
          <a:xfrm flipH="1" rot="10800000">
            <a:off x="2587425" y="4124275"/>
            <a:ext cx="2375700" cy="188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/>
          <p:nvPr/>
        </p:nvCxnSpPr>
        <p:spPr>
          <a:xfrm flipH="1">
            <a:off x="7911325" y="2477700"/>
            <a:ext cx="760500" cy="188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/>
          <p:nvPr/>
        </p:nvCxnSpPr>
        <p:spPr>
          <a:xfrm flipH="1">
            <a:off x="6531325" y="2548225"/>
            <a:ext cx="2140500" cy="186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90100" y="38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Keys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Primary Keys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 u="sng">
                <a:solidFill>
                  <a:schemeClr val="dk1"/>
                </a:solidFill>
              </a:rPr>
              <a:t>uniquely</a:t>
            </a:r>
            <a:r>
              <a:rPr lang="en">
                <a:solidFill>
                  <a:schemeClr val="dk1"/>
                </a:solidFill>
              </a:rPr>
              <a:t> identify each row within a table. They cannot be duplicated within that table and cannot be null. It is typically a single column but can also be comprised of multiple columns.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500" y="2310225"/>
            <a:ext cx="4762500" cy="251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6"/>
          <p:cNvCxnSpPr/>
          <p:nvPr/>
        </p:nvCxnSpPr>
        <p:spPr>
          <a:xfrm flipH="1" rot="10800000">
            <a:off x="2344375" y="3222375"/>
            <a:ext cx="964500" cy="431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/>
          <p:nvPr/>
        </p:nvCxnSpPr>
        <p:spPr>
          <a:xfrm>
            <a:off x="4994525" y="2932425"/>
            <a:ext cx="431100" cy="838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6"/>
          <p:cNvCxnSpPr/>
          <p:nvPr/>
        </p:nvCxnSpPr>
        <p:spPr>
          <a:xfrm flipH="1">
            <a:off x="8217000" y="2156200"/>
            <a:ext cx="392100" cy="556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6"/>
          <p:cNvSpPr txBox="1"/>
          <p:nvPr/>
        </p:nvSpPr>
        <p:spPr>
          <a:xfrm>
            <a:off x="290100" y="2697200"/>
            <a:ext cx="2156100" cy="16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CustomerID</a:t>
            </a:r>
            <a:r>
              <a:rPr lang="en"/>
              <a:t> in the Customer table,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OrderNumber</a:t>
            </a:r>
            <a:r>
              <a:rPr lang="en"/>
              <a:t> in the Orders table,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EmployeeNumber</a:t>
            </a:r>
            <a:r>
              <a:rPr lang="en"/>
              <a:t> in the Employee table are examples of primary keys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90100" y="38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Foreign</a:t>
            </a:r>
            <a:r>
              <a:rPr lang="en"/>
              <a:t> Keys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Foreign Keys</a:t>
            </a:r>
            <a:r>
              <a:rPr lang="en">
                <a:solidFill>
                  <a:schemeClr val="dk1"/>
                </a:solidFill>
              </a:rPr>
              <a:t> exist in other tables and are used to reference a primary key in the source table. (This completes the linkage between the relationship)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500" y="2310225"/>
            <a:ext cx="4762500" cy="251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7"/>
          <p:cNvCxnSpPr/>
          <p:nvPr/>
        </p:nvCxnSpPr>
        <p:spPr>
          <a:xfrm>
            <a:off x="2073025" y="3462475"/>
            <a:ext cx="2952300" cy="447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7"/>
          <p:cNvCxnSpPr/>
          <p:nvPr/>
        </p:nvCxnSpPr>
        <p:spPr>
          <a:xfrm>
            <a:off x="2367900" y="4288875"/>
            <a:ext cx="2822400" cy="279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7"/>
          <p:cNvSpPr txBox="1"/>
          <p:nvPr/>
        </p:nvSpPr>
        <p:spPr>
          <a:xfrm>
            <a:off x="498250" y="2948125"/>
            <a:ext cx="2007300" cy="16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CustomerID</a:t>
            </a:r>
            <a:r>
              <a:rPr lang="en"/>
              <a:t> in the Orders table, is a Foreign Key.</a:t>
            </a:r>
            <a:br>
              <a:rPr lang="en"/>
            </a:b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EmployeeNumber</a:t>
            </a:r>
            <a:r>
              <a:rPr lang="en"/>
              <a:t> in the Orders Table is a Foreign Key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90100" y="38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Keys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Natural Keys</a:t>
            </a:r>
            <a:r>
              <a:rPr lang="en">
                <a:solidFill>
                  <a:schemeClr val="dk1"/>
                </a:solidFill>
              </a:rPr>
              <a:t> are formed from values in the real world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(ex: What things can you think of that would guarantee uniqueness when identifying a person?)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90100" y="38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Surrogate</a:t>
            </a:r>
            <a:r>
              <a:rPr lang="en"/>
              <a:t> Keys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Surrogate Keys</a:t>
            </a:r>
            <a:r>
              <a:rPr lang="en">
                <a:solidFill>
                  <a:schemeClr val="dk1"/>
                </a:solidFill>
              </a:rPr>
              <a:t> are artificially created by the application and identify a unique record.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Databases provide an autonumber (or sequence) that allows each new record inserted into a database to have a unique value it can be used as a primary key.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Postgres → serial datatype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90100" y="38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Cardinality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11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Cardinality</a:t>
            </a:r>
            <a:r>
              <a:rPr lang="en">
                <a:solidFill>
                  <a:schemeClr val="dk1"/>
                </a:solidFill>
              </a:rPr>
              <a:t> refers to the maximum number of times that an instance in one entity can be associated with instances in a related entity, along with the minimum number of times it must be associated.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Examples: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 student can be enrolled in many classes  (1 to many)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1 person can have 1 social security number (1 to 1)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Multiple orders can consist of multiple products (many to many)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One-to-One (1:1) Cardinality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 entity on one table relates to a single entity on a second table.  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275" y="1952625"/>
            <a:ext cx="6534150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555150" y="4024500"/>
            <a:ext cx="77544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Requires no extra tables, a foreign key can be used either way without duplicating data.</a:t>
            </a:r>
            <a:endParaRPr sz="1900"/>
          </a:p>
        </p:txBody>
      </p:sp>
      <p:sp>
        <p:nvSpPr>
          <p:cNvPr id="123" name="Google Shape;123;p21"/>
          <p:cNvSpPr txBox="1"/>
          <p:nvPr/>
        </p:nvSpPr>
        <p:spPr>
          <a:xfrm>
            <a:off x="1114650" y="3190875"/>
            <a:ext cx="67533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student can have one student contact, and a student contact can only be related to one student.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