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Proxima Nova Semibold"/>
      <p:regular r:id="rId27"/>
      <p:bold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32524D-4E32-462F-9109-93CEEBF81660}">
  <a:tblStyle styleId="{EE32524D-4E32-462F-9109-93CEEBF816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ProximaNovaSemibold-bold.fntdata"/><Relationship Id="rId27" Type="http://schemas.openxmlformats.org/officeDocument/2006/relationships/font" Target="fonts/ProximaNova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99bbbe1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9bbbe1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9bbbe18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9bbbe18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99bbbe18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9bbbe1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99bbbe1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99bbbe1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67c03c3d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67c03c3d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67c03c3d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67c03c3d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67c03c3db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67c03c3db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99bbbe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99bbbe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99bbbe1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99bbbe1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99bbbe1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99bbbe1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99bbbe1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9bbbe1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99bbbe1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9bbbe1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99bbbe1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9bbbe1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99bbbe18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9bbbe18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99bbbe1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9bbbe1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Insert, Update, Delete, Transactions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M2-D4</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78413" y="17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21" name="Google Shape;121;p22"/>
          <p:cNvSpPr txBox="1"/>
          <p:nvPr>
            <p:ph idx="1" type="body"/>
          </p:nvPr>
        </p:nvSpPr>
        <p:spPr>
          <a:xfrm>
            <a:off x="311700" y="752000"/>
            <a:ext cx="8520600" cy="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constraint</a:t>
            </a:r>
            <a:r>
              <a:rPr lang="en"/>
              <a:t> on a table defines properties that the column data must comply with.  It sets a rule that must be obeyed to maintain the integrity of the data. </a:t>
            </a:r>
            <a:r>
              <a:rPr lang="en" u="sng"/>
              <a:t>Constraints are what ensures referential integrity</a:t>
            </a:r>
            <a:r>
              <a:rPr lang="en"/>
              <a:t>.  </a:t>
            </a:r>
            <a:endParaRPr/>
          </a:p>
          <a:p>
            <a:pPr indent="0" lvl="0" marL="0" rtl="0" algn="l">
              <a:spcBef>
                <a:spcPts val="1600"/>
              </a:spcBef>
              <a:spcAft>
                <a:spcPts val="1600"/>
              </a:spcAft>
              <a:buNone/>
            </a:pPr>
            <a:r>
              <a:t/>
            </a:r>
            <a:endParaRPr/>
          </a:p>
        </p:txBody>
      </p:sp>
      <p:graphicFrame>
        <p:nvGraphicFramePr>
          <p:cNvPr id="122" name="Google Shape;122;p22"/>
          <p:cNvGraphicFramePr/>
          <p:nvPr/>
        </p:nvGraphicFramePr>
        <p:xfrm>
          <a:off x="445138" y="1994925"/>
          <a:ext cx="3000000" cy="3000000"/>
        </p:xfrm>
        <a:graphic>
          <a:graphicData uri="http://schemas.openxmlformats.org/drawingml/2006/table">
            <a:tbl>
              <a:tblPr>
                <a:noFill/>
                <a:tableStyleId>{EE32524D-4E32-462F-9109-93CEEBF81660}</a:tableStyleId>
              </a:tblPr>
              <a:tblGrid>
                <a:gridCol w="2148475"/>
                <a:gridCol w="6238700"/>
              </a:tblGrid>
              <a:tr h="345000">
                <a:tc>
                  <a:txBody>
                    <a:bodyPr/>
                    <a:lstStyle/>
                    <a:p>
                      <a:pPr indent="0" lvl="0" marL="0" rtl="0" algn="l">
                        <a:spcBef>
                          <a:spcPts val="0"/>
                        </a:spcBef>
                        <a:spcAft>
                          <a:spcPts val="0"/>
                        </a:spcAft>
                        <a:buNone/>
                      </a:pPr>
                      <a:r>
                        <a:rPr lang="en" sz="1200"/>
                        <a:t>NOT NULL</a:t>
                      </a:r>
                      <a:endParaRPr sz="1200"/>
                    </a:p>
                  </a:txBody>
                  <a:tcPr marT="91425" marB="91425" marR="91425" marL="91425"/>
                </a:tc>
                <a:tc>
                  <a:txBody>
                    <a:bodyPr/>
                    <a:lstStyle/>
                    <a:p>
                      <a:pPr indent="0" lvl="0" marL="0" rtl="0" algn="l">
                        <a:spcBef>
                          <a:spcPts val="0"/>
                        </a:spcBef>
                        <a:spcAft>
                          <a:spcPts val="0"/>
                        </a:spcAft>
                        <a:buNone/>
                      </a:pPr>
                      <a:r>
                        <a:rPr lang="en" sz="1200"/>
                        <a:t>The column cannot contain a null value</a:t>
                      </a:r>
                      <a:endParaRPr sz="1200"/>
                    </a:p>
                  </a:txBody>
                  <a:tcPr marT="91425" marB="91425" marR="91425" marL="91425"/>
                </a:tc>
              </a:tr>
              <a:tr h="345000">
                <a:tc>
                  <a:txBody>
                    <a:bodyPr/>
                    <a:lstStyle/>
                    <a:p>
                      <a:pPr indent="0" lvl="0" marL="0" rtl="0" algn="l">
                        <a:spcBef>
                          <a:spcPts val="0"/>
                        </a:spcBef>
                        <a:spcAft>
                          <a:spcPts val="0"/>
                        </a:spcAft>
                        <a:buNone/>
                      </a:pPr>
                      <a:r>
                        <a:rPr lang="en" sz="1200"/>
                        <a:t>UNIQUE</a:t>
                      </a:r>
                      <a:endParaRPr sz="1200"/>
                    </a:p>
                  </a:txBody>
                  <a:tcPr marT="91425" marB="91425" marR="91425" marL="91425"/>
                </a:tc>
                <a:tc>
                  <a:txBody>
                    <a:bodyPr/>
                    <a:lstStyle/>
                    <a:p>
                      <a:pPr indent="0" lvl="0" marL="0" rtl="0" algn="l">
                        <a:spcBef>
                          <a:spcPts val="0"/>
                        </a:spcBef>
                        <a:spcAft>
                          <a:spcPts val="0"/>
                        </a:spcAft>
                        <a:buNone/>
                      </a:pPr>
                      <a:r>
                        <a:rPr lang="en" sz="1200"/>
                        <a:t>The column can only contain unique values</a:t>
                      </a:r>
                      <a:endParaRPr sz="1200"/>
                    </a:p>
                  </a:txBody>
                  <a:tcPr marT="91425" marB="91425" marR="91425" marL="91425"/>
                </a:tc>
              </a:tr>
              <a:tr h="529250">
                <a:tc>
                  <a:txBody>
                    <a:bodyPr/>
                    <a:lstStyle/>
                    <a:p>
                      <a:pPr indent="0" lvl="0" marL="0" rtl="0" algn="l">
                        <a:spcBef>
                          <a:spcPts val="0"/>
                        </a:spcBef>
                        <a:spcAft>
                          <a:spcPts val="0"/>
                        </a:spcAft>
                        <a:buNone/>
                      </a:pPr>
                      <a:r>
                        <a:rPr lang="en" sz="1200"/>
                        <a:t>PRIMARY KEY</a:t>
                      </a:r>
                      <a:endParaRPr sz="1200"/>
                    </a:p>
                  </a:txBody>
                  <a:tcPr marT="91425" marB="91425" marR="91425" marL="91425"/>
                </a:tc>
                <a:tc>
                  <a:txBody>
                    <a:bodyPr/>
                    <a:lstStyle/>
                    <a:p>
                      <a:pPr indent="0" lvl="0" marL="0" rtl="0" algn="l">
                        <a:spcBef>
                          <a:spcPts val="0"/>
                        </a:spcBef>
                        <a:spcAft>
                          <a:spcPts val="0"/>
                        </a:spcAft>
                        <a:buNone/>
                      </a:pPr>
                      <a:r>
                        <a:rPr lang="en" sz="1200"/>
                        <a:t>Enforces NOT NULL and UNIQUE.  Allows Foreign Key relationships to be established.</a:t>
                      </a:r>
                      <a:endParaRPr sz="1200"/>
                    </a:p>
                  </a:txBody>
                  <a:tcPr marT="91425" marB="91425" marR="91425" marL="91425"/>
                </a:tc>
              </a:tr>
              <a:tr h="713500">
                <a:tc>
                  <a:txBody>
                    <a:bodyPr/>
                    <a:lstStyle/>
                    <a:p>
                      <a:pPr indent="0" lvl="0" marL="0" rtl="0" algn="l">
                        <a:spcBef>
                          <a:spcPts val="0"/>
                        </a:spcBef>
                        <a:spcAft>
                          <a:spcPts val="0"/>
                        </a:spcAft>
                        <a:buNone/>
                      </a:pPr>
                      <a:r>
                        <a:rPr lang="en" sz="1200"/>
                        <a:t>FOREIGN KEY</a:t>
                      </a:r>
                      <a:endParaRPr sz="1200"/>
                    </a:p>
                  </a:txBody>
                  <a:tcPr marT="91425" marB="91425" marR="91425" marL="91425"/>
                </a:tc>
                <a:tc>
                  <a:txBody>
                    <a:bodyPr/>
                    <a:lstStyle/>
                    <a:p>
                      <a:pPr indent="0" lvl="0" marL="0" rtl="0" algn="l">
                        <a:spcBef>
                          <a:spcPts val="0"/>
                        </a:spcBef>
                        <a:spcAft>
                          <a:spcPts val="0"/>
                        </a:spcAft>
                        <a:buNone/>
                      </a:pPr>
                      <a:r>
                        <a:rPr lang="en" sz="1200"/>
                        <a:t>Only allows values where the value exists on the related table.  Does not allow the related value to be removed from the related table as long as the foreign key value is in use.  </a:t>
                      </a:r>
                      <a:endParaRPr sz="1200"/>
                    </a:p>
                  </a:txBody>
                  <a:tcPr marT="91425" marB="91425" marR="91425" marL="91425"/>
                </a:tc>
              </a:tr>
              <a:tr h="529250">
                <a:tc>
                  <a:txBody>
                    <a:bodyPr/>
                    <a:lstStyle/>
                    <a:p>
                      <a:pPr indent="0" lvl="0" marL="0" rtl="0" algn="l">
                        <a:spcBef>
                          <a:spcPts val="0"/>
                        </a:spcBef>
                        <a:spcAft>
                          <a:spcPts val="0"/>
                        </a:spcAft>
                        <a:buNone/>
                      </a:pPr>
                      <a:r>
                        <a:rPr lang="en" sz="1200"/>
                        <a:t>CHECK</a:t>
                      </a:r>
                      <a:endParaRPr sz="1200"/>
                    </a:p>
                  </a:txBody>
                  <a:tcPr marT="91425" marB="91425" marR="91425" marL="91425"/>
                </a:tc>
                <a:tc>
                  <a:txBody>
                    <a:bodyPr/>
                    <a:lstStyle/>
                    <a:p>
                      <a:pPr indent="0" lvl="0" marL="0" rtl="0" algn="l">
                        <a:spcBef>
                          <a:spcPts val="0"/>
                        </a:spcBef>
                        <a:spcAft>
                          <a:spcPts val="0"/>
                        </a:spcAft>
                        <a:buNone/>
                      </a:pPr>
                      <a:r>
                        <a:rPr lang="en" sz="1200"/>
                        <a:t>Specifies a list of acceptable values that can be added into a column</a:t>
                      </a:r>
                      <a:endParaRPr sz="1200"/>
                    </a:p>
                  </a:txBody>
                  <a:tcPr marT="91425" marB="91425" marR="91425" marL="91425"/>
                </a:tc>
              </a:tr>
              <a:tr h="345000">
                <a:tc>
                  <a:txBody>
                    <a:bodyPr/>
                    <a:lstStyle/>
                    <a:p>
                      <a:pPr indent="0" lvl="0" marL="0" rtl="0" algn="l">
                        <a:spcBef>
                          <a:spcPts val="0"/>
                        </a:spcBef>
                        <a:spcAft>
                          <a:spcPts val="0"/>
                        </a:spcAft>
                        <a:buNone/>
                      </a:pPr>
                      <a:r>
                        <a:rPr lang="en" sz="1200"/>
                        <a:t>DEFAULT</a:t>
                      </a:r>
                      <a:endParaRPr sz="1200"/>
                    </a:p>
                  </a:txBody>
                  <a:tcPr marT="91425" marB="91425" marR="91425" marL="91425"/>
                </a:tc>
                <a:tc>
                  <a:txBody>
                    <a:bodyPr/>
                    <a:lstStyle/>
                    <a:p>
                      <a:pPr indent="0" lvl="0" marL="0" rtl="0" algn="l">
                        <a:spcBef>
                          <a:spcPts val="0"/>
                        </a:spcBef>
                        <a:spcAft>
                          <a:spcPts val="0"/>
                        </a:spcAft>
                        <a:buNone/>
                      </a:pPr>
                      <a:r>
                        <a:rPr lang="en" sz="1200"/>
                        <a:t>Provides a default value for a column, if no value is provided. </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transaction is a single unit of work made up of multiple SQL statements that must all succeed or fail as one.  </a:t>
            </a:r>
            <a:endParaRPr/>
          </a:p>
          <a:p>
            <a:pPr indent="0" lvl="0" marL="457200" rtl="0" algn="l">
              <a:spcBef>
                <a:spcPts val="1600"/>
              </a:spcBef>
              <a:spcAft>
                <a:spcPts val="0"/>
              </a:spcAft>
              <a:buNone/>
            </a:pPr>
            <a:r>
              <a:rPr lang="en"/>
              <a:t>When a transaction is successful it is </a:t>
            </a:r>
            <a:r>
              <a:rPr b="1" i="1" lang="en"/>
              <a:t>committed </a:t>
            </a:r>
            <a:r>
              <a:rPr lang="en"/>
              <a:t>and the data is saved in the new state.  </a:t>
            </a:r>
            <a:endParaRPr/>
          </a:p>
          <a:p>
            <a:pPr indent="0" lvl="0" marL="457200" rtl="0" algn="l">
              <a:spcBef>
                <a:spcPts val="1600"/>
              </a:spcBef>
              <a:spcAft>
                <a:spcPts val="1600"/>
              </a:spcAft>
              <a:buNone/>
            </a:pPr>
            <a:r>
              <a:rPr lang="en"/>
              <a:t>When a transaction fails it is </a:t>
            </a:r>
            <a:r>
              <a:rPr b="1" i="1" lang="en"/>
              <a:t>rolled back</a:t>
            </a:r>
            <a:r>
              <a:rPr lang="en"/>
              <a:t> and all the data is left in the original state.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3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ACID Test</a:t>
            </a:r>
            <a:endParaRPr/>
          </a:p>
        </p:txBody>
      </p:sp>
      <p:pic>
        <p:nvPicPr>
          <p:cNvPr id="134" name="Google Shape;134;p24"/>
          <p:cNvPicPr preferRelativeResize="0"/>
          <p:nvPr/>
        </p:nvPicPr>
        <p:blipFill>
          <a:blip r:embed="rId3">
            <a:alphaModFix/>
          </a:blip>
          <a:stretch>
            <a:fillRect/>
          </a:stretch>
        </p:blipFill>
        <p:spPr>
          <a:xfrm>
            <a:off x="932000" y="704200"/>
            <a:ext cx="6940683" cy="4269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Syntax</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START TRANSACTION</a:t>
            </a:r>
            <a:endParaRPr>
              <a:latin typeface="Courier New"/>
              <a:ea typeface="Courier New"/>
              <a:cs typeface="Courier New"/>
              <a:sym typeface="Courier New"/>
            </a:endParaRPr>
          </a:p>
          <a:p>
            <a:pPr indent="0" lvl="0" marL="0" rtl="0" algn="l">
              <a:spcBef>
                <a:spcPts val="1600"/>
              </a:spcBef>
              <a:spcAft>
                <a:spcPts val="0"/>
              </a:spcAft>
              <a:buNone/>
            </a:pPr>
            <a:r>
              <a:rPr lang="en"/>
              <a:t>	Do the UPDATE/INSERT/DELETE statements</a:t>
            </a:r>
            <a:endParaRPr/>
          </a:p>
          <a:p>
            <a:pPr indent="0" lvl="0" marL="0" rtl="0" algn="l">
              <a:spcBef>
                <a:spcPts val="1600"/>
              </a:spcBef>
              <a:spcAft>
                <a:spcPts val="0"/>
              </a:spcAft>
              <a:buNone/>
            </a:pPr>
            <a:r>
              <a:rPr lang="en">
                <a:latin typeface="Courier New"/>
                <a:ea typeface="Courier New"/>
                <a:cs typeface="Courier New"/>
                <a:sym typeface="Courier New"/>
              </a:rPr>
              <a:t>COMMIT  </a:t>
            </a:r>
            <a:r>
              <a:rPr lang="en" sz="1600"/>
              <a:t>(ends the transaction and saves the changes)</a:t>
            </a:r>
            <a:endParaRPr sz="1600"/>
          </a:p>
          <a:p>
            <a:pPr indent="0" lvl="0" marL="0" rtl="0" algn="l">
              <a:spcBef>
                <a:spcPts val="1600"/>
              </a:spcBef>
              <a:spcAft>
                <a:spcPts val="0"/>
              </a:spcAft>
              <a:buNone/>
            </a:pPr>
            <a:r>
              <a:rPr lang="en">
                <a:latin typeface="Courier New"/>
                <a:ea typeface="Courier New"/>
                <a:cs typeface="Courier New"/>
                <a:sym typeface="Courier New"/>
              </a:rPr>
              <a:t>	</a:t>
            </a:r>
            <a:r>
              <a:rPr lang="en"/>
              <a:t>OR</a:t>
            </a:r>
            <a:endParaRPr/>
          </a:p>
          <a:p>
            <a:pPr indent="0" lvl="0" marL="0" rtl="0" algn="l">
              <a:spcBef>
                <a:spcPts val="1600"/>
              </a:spcBef>
              <a:spcAft>
                <a:spcPts val="1600"/>
              </a:spcAft>
              <a:buNone/>
            </a:pPr>
            <a:r>
              <a:rPr lang="en">
                <a:latin typeface="Courier New"/>
                <a:ea typeface="Courier New"/>
                <a:cs typeface="Courier New"/>
                <a:sym typeface="Courier New"/>
              </a:rPr>
              <a:t>ROLLBACK  </a:t>
            </a:r>
            <a:r>
              <a:rPr lang="en" sz="1600"/>
              <a:t>(ends the transaction without saving the changes)</a:t>
            </a:r>
            <a:endParaRPr sz="1600"/>
          </a:p>
        </p:txBody>
      </p:sp>
      <p:sp>
        <p:nvSpPr>
          <p:cNvPr id="141" name="Google Shape;141;p25"/>
          <p:cNvSpPr txBox="1"/>
          <p:nvPr/>
        </p:nvSpPr>
        <p:spPr>
          <a:xfrm>
            <a:off x="4850700" y="4081150"/>
            <a:ext cx="3947700" cy="958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a:t>Transactions can be used to safely test a statement that changes the database during development/testing. </a:t>
            </a:r>
            <a:endParaRPr b="1" i="1"/>
          </a:p>
        </p:txBody>
      </p:sp>
      <p:sp>
        <p:nvSpPr>
          <p:cNvPr id="142" name="Google Shape;142;p25"/>
          <p:cNvSpPr txBox="1"/>
          <p:nvPr/>
        </p:nvSpPr>
        <p:spPr>
          <a:xfrm>
            <a:off x="607350" y="4081150"/>
            <a:ext cx="4053300" cy="958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Transactions happen on the connection.  Each application has its own connection(s).  The results of a transaction cannot be seen by other connections until it is committed.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228100" y="1436525"/>
            <a:ext cx="8839201" cy="3359447"/>
          </a:xfrm>
          <a:prstGeom prst="rect">
            <a:avLst/>
          </a:prstGeom>
          <a:noFill/>
          <a:ln>
            <a:noFill/>
          </a:ln>
        </p:spPr>
      </p:pic>
      <p:sp>
        <p:nvSpPr>
          <p:cNvPr id="148" name="Google Shape;148;p26"/>
          <p:cNvSpPr txBox="1"/>
          <p:nvPr/>
        </p:nvSpPr>
        <p:spPr>
          <a:xfrm>
            <a:off x="1249550" y="368075"/>
            <a:ext cx="6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UnitedStatesDB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1249550" y="368075"/>
            <a:ext cx="6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MovieDB</a:t>
            </a:r>
            <a:endParaRPr/>
          </a:p>
        </p:txBody>
      </p:sp>
      <p:pic>
        <p:nvPicPr>
          <p:cNvPr id="154" name="Google Shape;154;p27"/>
          <p:cNvPicPr preferRelativeResize="0"/>
          <p:nvPr/>
        </p:nvPicPr>
        <p:blipFill>
          <a:blip r:embed="rId3">
            <a:alphaModFix/>
          </a:blip>
          <a:stretch>
            <a:fillRect/>
          </a:stretch>
        </p:blipFill>
        <p:spPr>
          <a:xfrm>
            <a:off x="152400" y="920675"/>
            <a:ext cx="79057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1249550" y="368075"/>
            <a:ext cx="6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Pizza Shop</a:t>
            </a:r>
            <a:endParaRPr/>
          </a:p>
        </p:txBody>
      </p:sp>
      <p:pic>
        <p:nvPicPr>
          <p:cNvPr id="160" name="Google Shape;160;p28"/>
          <p:cNvPicPr preferRelativeResize="0"/>
          <p:nvPr/>
        </p:nvPicPr>
        <p:blipFill>
          <a:blip r:embed="rId3">
            <a:alphaModFix/>
          </a:blip>
          <a:stretch>
            <a:fillRect/>
          </a:stretch>
        </p:blipFill>
        <p:spPr>
          <a:xfrm>
            <a:off x="152400" y="920675"/>
            <a:ext cx="8839199" cy="249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6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8775" lvl="0" marL="457200" rtl="0" algn="l">
              <a:spcBef>
                <a:spcPts val="900"/>
              </a:spcBef>
              <a:spcAft>
                <a:spcPts val="0"/>
              </a:spcAft>
              <a:buClr>
                <a:srgbClr val="172B4D"/>
              </a:buClr>
              <a:buSzPts val="2050"/>
              <a:buFont typeface="Arial"/>
              <a:buAutoNum type="arabicPeriod"/>
            </a:pPr>
            <a:r>
              <a:rPr lang="en" sz="2050">
                <a:solidFill>
                  <a:srgbClr val="172B4D"/>
                </a:solidFill>
              </a:rPr>
              <a:t>Inserting Data (INSERT)</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Updating Data (UPDATE)</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Deleting Data (DELETE)</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Constraints and referential integrity</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Transactions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Operations</a:t>
            </a:r>
            <a:endParaRPr/>
          </a:p>
        </p:txBody>
      </p:sp>
      <p:sp>
        <p:nvSpPr>
          <p:cNvPr id="68" name="Google Shape;68;p15"/>
          <p:cNvSpPr txBox="1"/>
          <p:nvPr>
            <p:ph idx="1" type="body"/>
          </p:nvPr>
        </p:nvSpPr>
        <p:spPr>
          <a:xfrm>
            <a:off x="1398150" y="2186200"/>
            <a:ext cx="7434300" cy="23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 - Create  (INSERT)</a:t>
            </a:r>
            <a:endParaRPr sz="2200"/>
          </a:p>
          <a:p>
            <a:pPr indent="0" lvl="0" marL="0" rtl="0" algn="l">
              <a:spcBef>
                <a:spcPts val="1600"/>
              </a:spcBef>
              <a:spcAft>
                <a:spcPts val="0"/>
              </a:spcAft>
              <a:buNone/>
            </a:pPr>
            <a:r>
              <a:rPr lang="en" sz="2200"/>
              <a:t>R - Read  (SELECT)</a:t>
            </a:r>
            <a:endParaRPr sz="2200"/>
          </a:p>
          <a:p>
            <a:pPr indent="0" lvl="0" marL="0" rtl="0" algn="l">
              <a:spcBef>
                <a:spcPts val="1600"/>
              </a:spcBef>
              <a:spcAft>
                <a:spcPts val="0"/>
              </a:spcAft>
              <a:buNone/>
            </a:pPr>
            <a:r>
              <a:rPr lang="en" sz="2200"/>
              <a:t>U - Update  (UPDATE)</a:t>
            </a:r>
            <a:endParaRPr sz="2200"/>
          </a:p>
          <a:p>
            <a:pPr indent="0" lvl="0" marL="0" rtl="0" algn="l">
              <a:spcBef>
                <a:spcPts val="1600"/>
              </a:spcBef>
              <a:spcAft>
                <a:spcPts val="1600"/>
              </a:spcAft>
              <a:buNone/>
            </a:pPr>
            <a:r>
              <a:rPr lang="en" sz="2200"/>
              <a:t>D - Delete  (DELETE)</a:t>
            </a:r>
            <a:endParaRPr sz="2200"/>
          </a:p>
        </p:txBody>
      </p:sp>
      <p:sp>
        <p:nvSpPr>
          <p:cNvPr id="69" name="Google Shape;69;p15"/>
          <p:cNvSpPr txBox="1"/>
          <p:nvPr/>
        </p:nvSpPr>
        <p:spPr>
          <a:xfrm>
            <a:off x="450000" y="1194775"/>
            <a:ext cx="86940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22222"/>
                </a:solidFill>
                <a:highlight>
                  <a:srgbClr val="FFFFFF"/>
                </a:highlight>
              </a:rPr>
              <a:t>CRUD</a:t>
            </a:r>
            <a:r>
              <a:rPr lang="en" sz="1800">
                <a:solidFill>
                  <a:srgbClr val="222222"/>
                </a:solidFill>
                <a:highlight>
                  <a:srgbClr val="FFFFFF"/>
                </a:highlight>
              </a:rPr>
              <a:t> represents an acronym for the database operations Create, Read, Update, and Delete.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45600" y="426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75" name="Google Shape;75;p16"/>
          <p:cNvSpPr txBox="1"/>
          <p:nvPr>
            <p:ph idx="1" type="body"/>
          </p:nvPr>
        </p:nvSpPr>
        <p:spPr>
          <a:xfrm>
            <a:off x="345600" y="1101650"/>
            <a:ext cx="8520600" cy="23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Adds a new row of data to a table</a:t>
            </a:r>
            <a:endParaRPr/>
          </a:p>
          <a:p>
            <a:pPr indent="0" lvl="0" marL="0" rtl="0" algn="l">
              <a:lnSpc>
                <a:spcPct val="140000"/>
              </a:lnSpc>
              <a:spcBef>
                <a:spcPts val="1600"/>
              </a:spcBef>
              <a:spcAft>
                <a:spcPts val="0"/>
              </a:spcAft>
              <a:buNone/>
            </a:pPr>
            <a:r>
              <a:rPr lang="en" sz="1200">
                <a:solidFill>
                  <a:srgbClr val="172B4D"/>
                </a:solidFill>
                <a:highlight>
                  <a:srgbClr val="F5F5F5"/>
                </a:highlight>
                <a:latin typeface="Roboto Mono"/>
                <a:ea typeface="Roboto Mono"/>
                <a:cs typeface="Roboto Mono"/>
                <a:sym typeface="Roboto Mono"/>
              </a:rPr>
              <a:t>INSERT INTO table_name (column1, column2, ..., column_n) </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VALUES (value1, value2, ... value_n);</a:t>
            </a:r>
            <a:endParaRPr sz="1200">
              <a:solidFill>
                <a:srgbClr val="172B4D"/>
              </a:solidFill>
              <a:highlight>
                <a:srgbClr val="F5F5F5"/>
              </a:highlight>
              <a:latin typeface="Roboto Mono"/>
              <a:ea typeface="Roboto Mono"/>
              <a:cs typeface="Roboto Mono"/>
              <a:sym typeface="Roboto Mono"/>
            </a:endParaRPr>
          </a:p>
          <a:p>
            <a:pPr indent="0" lvl="0" marL="0" rtl="0" algn="l">
              <a:lnSpc>
                <a:spcPct val="140000"/>
              </a:lnSpc>
              <a:spcBef>
                <a:spcPts val="800"/>
              </a:spcBef>
              <a:spcAft>
                <a:spcPts val="0"/>
              </a:spcAft>
              <a:buNone/>
            </a:pPr>
            <a:r>
              <a:rPr b="1" lang="en" sz="1200">
                <a:solidFill>
                  <a:srgbClr val="172B4D"/>
                </a:solidFill>
                <a:highlight>
                  <a:srgbClr val="FFFFFF"/>
                </a:highlight>
                <a:latin typeface="Roboto Mono"/>
                <a:ea typeface="Roboto Mono"/>
                <a:cs typeface="Roboto Mono"/>
                <a:sym typeface="Roboto Mono"/>
              </a:rPr>
              <a:t>Example:</a:t>
            </a:r>
            <a:endParaRPr b="1" sz="1200">
              <a:solidFill>
                <a:srgbClr val="172B4D"/>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INSERT INTO countrylanguage (countrycode, language, isofficial, percentage)</a:t>
            </a:r>
            <a:endParaRPr sz="1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VALUES ('USA', 'Klingon', false, 99);</a:t>
            </a:r>
            <a:endParaRPr sz="1200">
              <a:solidFill>
                <a:srgbClr val="172B4D"/>
              </a:solidFill>
              <a:highlight>
                <a:srgbClr val="F5F5F5"/>
              </a:highlight>
              <a:latin typeface="Roboto Mono"/>
              <a:ea typeface="Roboto Mono"/>
              <a:cs typeface="Roboto Mono"/>
              <a:sym typeface="Roboto Mono"/>
            </a:endParaRPr>
          </a:p>
          <a:p>
            <a:pPr indent="0" lvl="0" marL="0" rtl="0" algn="l">
              <a:spcBef>
                <a:spcPts val="0"/>
              </a:spcBef>
              <a:spcAft>
                <a:spcPts val="0"/>
              </a:spcAft>
              <a:buNone/>
            </a:pPr>
            <a:br>
              <a:rPr lang="en"/>
            </a:br>
            <a:r>
              <a:rPr lang="en"/>
              <a:t>If you are going to insert into every column you can omit the column names. </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INSERT INTO table_name VALUES (value1, value2, ... value_n);</a:t>
            </a:r>
            <a:endParaRPr sz="2100"/>
          </a:p>
        </p:txBody>
      </p:sp>
      <p:sp>
        <p:nvSpPr>
          <p:cNvPr id="76" name="Google Shape;76;p16"/>
          <p:cNvSpPr txBox="1"/>
          <p:nvPr/>
        </p:nvSpPr>
        <p:spPr>
          <a:xfrm>
            <a:off x="466050" y="3745350"/>
            <a:ext cx="86346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highlight>
                <a:srgbClr val="FFFFFF"/>
              </a:highlight>
              <a:latin typeface="Courier New"/>
              <a:ea typeface="Courier New"/>
              <a:cs typeface="Courier New"/>
              <a:sym typeface="Courier New"/>
            </a:endParaRPr>
          </a:p>
        </p:txBody>
      </p:sp>
      <p:cxnSp>
        <p:nvCxnSpPr>
          <p:cNvPr id="77" name="Google Shape;77;p16"/>
          <p:cNvCxnSpPr/>
          <p:nvPr/>
        </p:nvCxnSpPr>
        <p:spPr>
          <a:xfrm flipH="1" rot="10800000">
            <a:off x="1602825" y="1856400"/>
            <a:ext cx="1231500" cy="1539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6"/>
          <p:cNvCxnSpPr/>
          <p:nvPr/>
        </p:nvCxnSpPr>
        <p:spPr>
          <a:xfrm flipH="1" rot="10800000">
            <a:off x="2435925" y="1892525"/>
            <a:ext cx="1240500" cy="13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1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the value of columns on an existing row of data for the specific rows. </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UPDATE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SET column = value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 = value;</a:t>
            </a:r>
            <a:endParaRPr sz="2100"/>
          </a:p>
          <a:p>
            <a:pPr indent="0" lvl="0" marL="0" rtl="0" algn="l">
              <a:spcBef>
                <a:spcPts val="0"/>
              </a:spcBef>
              <a:spcAft>
                <a:spcPts val="0"/>
              </a:spcAft>
              <a:buNone/>
            </a:pPr>
            <a:r>
              <a:t/>
            </a:r>
            <a:endParaRPr/>
          </a:p>
          <a:p>
            <a:pPr indent="0" lvl="0" marL="0" rtl="0" algn="l">
              <a:spcBef>
                <a:spcPts val="1600"/>
              </a:spcBef>
              <a:spcAft>
                <a:spcPts val="0"/>
              </a:spcAft>
              <a:buNone/>
            </a:pPr>
            <a:r>
              <a:rPr lang="en"/>
              <a:t>Can update multiple columns in a single update statement.</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UPDATE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SET column1 = value1, column2 = value2</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 = value;</a:t>
            </a:r>
            <a:endParaRPr/>
          </a:p>
        </p:txBody>
      </p:sp>
      <p:sp>
        <p:nvSpPr>
          <p:cNvPr id="85" name="Google Shape;85;p17"/>
          <p:cNvSpPr txBox="1"/>
          <p:nvPr/>
        </p:nvSpPr>
        <p:spPr>
          <a:xfrm>
            <a:off x="4643550" y="3520950"/>
            <a:ext cx="4338600" cy="9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UPDATE country</a:t>
            </a:r>
            <a:endParaRPr sz="11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SET capital = 3813, headofstate = 'Mickey Mouse'</a:t>
            </a:r>
            <a:endParaRPr sz="11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WHERE code = 'USA'</a:t>
            </a:r>
            <a:endParaRPr sz="1100">
              <a:highlight>
                <a:srgbClr val="FFFFFF"/>
              </a:highlight>
              <a:latin typeface="Courier New"/>
              <a:ea typeface="Courier New"/>
              <a:cs typeface="Courier New"/>
              <a:sym typeface="Courier New"/>
            </a:endParaRPr>
          </a:p>
        </p:txBody>
      </p:sp>
      <p:sp>
        <p:nvSpPr>
          <p:cNvPr id="86" name="Google Shape;86;p17"/>
          <p:cNvSpPr txBox="1"/>
          <p:nvPr/>
        </p:nvSpPr>
        <p:spPr>
          <a:xfrm>
            <a:off x="4572000" y="1725700"/>
            <a:ext cx="2395200" cy="91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UPDATE country</a:t>
            </a:r>
            <a:endParaRPr sz="11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SET capital = 3796</a:t>
            </a:r>
            <a:endParaRPr sz="11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highlight>
                  <a:srgbClr val="FFFFFF"/>
                </a:highlight>
                <a:latin typeface="Courier New"/>
                <a:ea typeface="Courier New"/>
                <a:cs typeface="Courier New"/>
                <a:sym typeface="Courier New"/>
              </a:rPr>
              <a:t>WHERE code = 'USA';</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Deletes row(s) of data from a table.</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DELETE FROM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column=value;</a:t>
            </a:r>
            <a:endParaRPr sz="2100"/>
          </a:p>
          <a:p>
            <a:pPr indent="0" lvl="0" marL="0" rtl="0" algn="l">
              <a:spcBef>
                <a:spcPts val="0"/>
              </a:spcBef>
              <a:spcAft>
                <a:spcPts val="1600"/>
              </a:spcAft>
              <a:buNone/>
            </a:pPr>
            <a:r>
              <a:t/>
            </a:r>
            <a:endParaRPr/>
          </a:p>
        </p:txBody>
      </p:sp>
      <p:sp>
        <p:nvSpPr>
          <p:cNvPr id="93" name="Google Shape;93;p18"/>
          <p:cNvSpPr txBox="1"/>
          <p:nvPr/>
        </p:nvSpPr>
        <p:spPr>
          <a:xfrm>
            <a:off x="769125" y="3126775"/>
            <a:ext cx="7307700" cy="802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Use caution: I recommend you test that your where condition is correct using a SELECT before deleting.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UPDATE/SELECTS</a:t>
            </a:r>
            <a:endParaRPr/>
          </a:p>
        </p:txBody>
      </p:sp>
      <p:sp>
        <p:nvSpPr>
          <p:cNvPr id="99" name="Google Shape;99;p19"/>
          <p:cNvSpPr txBox="1"/>
          <p:nvPr>
            <p:ph idx="1" type="body"/>
          </p:nvPr>
        </p:nvSpPr>
        <p:spPr>
          <a:xfrm>
            <a:off x="311700" y="1959625"/>
            <a:ext cx="8520600" cy="180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i="1" lang="en" sz="1000">
                <a:solidFill>
                  <a:srgbClr val="A0A0A0"/>
                </a:solidFill>
                <a:highlight>
                  <a:srgbClr val="FFFFFE"/>
                </a:highlight>
                <a:latin typeface="Roboto Mono"/>
                <a:ea typeface="Roboto Mono"/>
                <a:cs typeface="Roboto Mono"/>
                <a:sym typeface="Roboto Mono"/>
              </a:rPr>
              <a:t>-- 5. Assign the Mathmagical category to the following films, "Euclidean PI",</a:t>
            </a:r>
            <a:endParaRPr i="1" sz="1000">
              <a:solidFill>
                <a:srgbClr val="A0A0A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i="1" lang="en" sz="1000">
                <a:solidFill>
                  <a:srgbClr val="A0A0A0"/>
                </a:solidFill>
                <a:highlight>
                  <a:srgbClr val="FFFFFE"/>
                </a:highlight>
                <a:latin typeface="Roboto Mono"/>
                <a:ea typeface="Roboto Mono"/>
                <a:cs typeface="Roboto Mono"/>
                <a:sym typeface="Roboto Mono"/>
              </a:rPr>
              <a:t>-- "EGG IGBY", "KARATE MOON", "RANDOM GO", and "YOUNG LANGUAGE"</a:t>
            </a:r>
            <a:endParaRPr i="1" sz="1000">
              <a:solidFill>
                <a:srgbClr val="A0A0A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i="1" sz="1200">
              <a:solidFill>
                <a:srgbClr val="A0A0A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200">
                <a:solidFill>
                  <a:srgbClr val="091E42"/>
                </a:solidFill>
                <a:highlight>
                  <a:srgbClr val="FFFFFE"/>
                </a:highlight>
                <a:latin typeface="Roboto Mono"/>
                <a:ea typeface="Roboto Mono"/>
                <a:cs typeface="Roboto Mono"/>
                <a:sym typeface="Roboto Mono"/>
              </a:rPr>
              <a:t>UPDATE</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film_category</a:t>
            </a:r>
            <a:endParaRPr sz="1200">
              <a:solidFill>
                <a:srgbClr val="202020"/>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200">
                <a:solidFill>
                  <a:srgbClr val="091E42"/>
                </a:solidFill>
                <a:highlight>
                  <a:srgbClr val="FFFFFE"/>
                </a:highlight>
                <a:latin typeface="Roboto Mono"/>
                <a:ea typeface="Roboto Mono"/>
                <a:cs typeface="Roboto Mono"/>
                <a:sym typeface="Roboto Mono"/>
              </a:rPr>
              <a:t>SET</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category_id</a:t>
            </a:r>
            <a:r>
              <a:rPr lang="en" sz="1200">
                <a:solidFill>
                  <a:schemeClr val="dk1"/>
                </a:solidFill>
                <a:highlight>
                  <a:srgbClr val="FFFFFE"/>
                </a:highlight>
                <a:latin typeface="Roboto Mono"/>
                <a:ea typeface="Roboto Mono"/>
                <a:cs typeface="Roboto Mono"/>
                <a:sym typeface="Roboto Mono"/>
              </a:rPr>
              <a:t> </a:t>
            </a:r>
            <a:r>
              <a:rPr lang="en" sz="1200">
                <a:solidFill>
                  <a:srgbClr val="778899"/>
                </a:solidFill>
                <a:highlight>
                  <a:srgbClr val="FFFFFE"/>
                </a:highlight>
                <a:latin typeface="Roboto Mono"/>
                <a:ea typeface="Roboto Mono"/>
                <a:cs typeface="Roboto Mono"/>
                <a:sym typeface="Roboto Mono"/>
              </a:rPr>
              <a:t>=</a:t>
            </a:r>
            <a:r>
              <a:rPr lang="en" sz="1200">
                <a:solidFill>
                  <a:schemeClr val="dk1"/>
                </a:solidFill>
                <a:highlight>
                  <a:srgbClr val="FFFFFE"/>
                </a:highlight>
                <a:latin typeface="Roboto Mono"/>
                <a:ea typeface="Roboto Mono"/>
                <a:cs typeface="Roboto Mono"/>
                <a:sym typeface="Roboto Mono"/>
              </a:rPr>
              <a:t> (</a:t>
            </a:r>
            <a:r>
              <a:rPr b="1" lang="en" sz="1200">
                <a:solidFill>
                  <a:srgbClr val="091E42"/>
                </a:solidFill>
                <a:highlight>
                  <a:srgbClr val="FFFFFE"/>
                </a:highlight>
                <a:latin typeface="Roboto Mono"/>
                <a:ea typeface="Roboto Mono"/>
                <a:cs typeface="Roboto Mono"/>
                <a:sym typeface="Roboto Mono"/>
              </a:rPr>
              <a:t>SELECT</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category_id</a:t>
            </a:r>
            <a:r>
              <a:rPr lang="en" sz="1200">
                <a:solidFill>
                  <a:schemeClr val="dk1"/>
                </a:solidFill>
                <a:highlight>
                  <a:srgbClr val="FFFFFE"/>
                </a:highlight>
                <a:latin typeface="Roboto Mono"/>
                <a:ea typeface="Roboto Mono"/>
                <a:cs typeface="Roboto Mono"/>
                <a:sym typeface="Roboto Mono"/>
              </a:rPr>
              <a:t> </a:t>
            </a:r>
            <a:r>
              <a:rPr b="1" lang="en" sz="1200">
                <a:solidFill>
                  <a:srgbClr val="091E42"/>
                </a:solidFill>
                <a:highlight>
                  <a:srgbClr val="FFFFFE"/>
                </a:highlight>
                <a:latin typeface="Roboto Mono"/>
                <a:ea typeface="Roboto Mono"/>
                <a:cs typeface="Roboto Mono"/>
                <a:sym typeface="Roboto Mono"/>
              </a:rPr>
              <a:t>FROM</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category</a:t>
            </a:r>
            <a:r>
              <a:rPr lang="en" sz="1200">
                <a:solidFill>
                  <a:schemeClr val="dk1"/>
                </a:solidFill>
                <a:highlight>
                  <a:srgbClr val="FFFFFE"/>
                </a:highlight>
                <a:latin typeface="Roboto Mono"/>
                <a:ea typeface="Roboto Mono"/>
                <a:cs typeface="Roboto Mono"/>
                <a:sym typeface="Roboto Mono"/>
              </a:rPr>
              <a:t> </a:t>
            </a:r>
            <a:r>
              <a:rPr b="1" lang="en" sz="1200">
                <a:solidFill>
                  <a:srgbClr val="091E42"/>
                </a:solidFill>
                <a:highlight>
                  <a:srgbClr val="FFFFFE"/>
                </a:highlight>
                <a:latin typeface="Roboto Mono"/>
                <a:ea typeface="Roboto Mono"/>
                <a:cs typeface="Roboto Mono"/>
                <a:sym typeface="Roboto Mono"/>
              </a:rPr>
              <a:t>WHERE</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category</a:t>
            </a:r>
            <a:r>
              <a:rPr lang="en" sz="1200">
                <a:solidFill>
                  <a:schemeClr val="dk1"/>
                </a:solidFill>
                <a:highlight>
                  <a:srgbClr val="FFFFFE"/>
                </a:highlight>
                <a:latin typeface="Roboto Mono"/>
                <a:ea typeface="Roboto Mono"/>
                <a:cs typeface="Roboto Mono"/>
                <a:sym typeface="Roboto Mono"/>
              </a:rPr>
              <a:t>.</a:t>
            </a:r>
            <a:r>
              <a:rPr b="1" lang="en" sz="1200">
                <a:solidFill>
                  <a:srgbClr val="091E42"/>
                </a:solidFill>
                <a:highlight>
                  <a:srgbClr val="FFFFFE"/>
                </a:highlight>
                <a:latin typeface="Roboto Mono"/>
                <a:ea typeface="Roboto Mono"/>
                <a:cs typeface="Roboto Mono"/>
                <a:sym typeface="Roboto Mono"/>
              </a:rPr>
              <a:t>name</a:t>
            </a:r>
            <a:r>
              <a:rPr lang="en" sz="1200">
                <a:solidFill>
                  <a:schemeClr val="dk1"/>
                </a:solidFill>
                <a:highlight>
                  <a:srgbClr val="FFFFFE"/>
                </a:highlight>
                <a:latin typeface="Roboto Mono"/>
                <a:ea typeface="Roboto Mono"/>
                <a:cs typeface="Roboto Mono"/>
                <a:sym typeface="Roboto Mono"/>
              </a:rPr>
              <a:t> </a:t>
            </a:r>
            <a:r>
              <a:rPr lang="en" sz="1200">
                <a:solidFill>
                  <a:srgbClr val="778899"/>
                </a:solidFill>
                <a:highlight>
                  <a:srgbClr val="FFFFFE"/>
                </a:highlight>
                <a:latin typeface="Roboto Mono"/>
                <a:ea typeface="Roboto Mono"/>
                <a:cs typeface="Roboto Mono"/>
                <a:sym typeface="Roboto Mono"/>
              </a:rPr>
              <a:t>=</a:t>
            </a:r>
            <a:r>
              <a:rPr lang="en" sz="1200">
                <a:solidFill>
                  <a:schemeClr val="dk1"/>
                </a:solidFill>
                <a:highlight>
                  <a:srgbClr val="FFFFFE"/>
                </a:highlight>
                <a:latin typeface="Roboto Mono"/>
                <a:ea typeface="Roboto Mono"/>
                <a:cs typeface="Roboto Mono"/>
                <a:sym typeface="Roboto Mono"/>
              </a:rPr>
              <a:t> </a:t>
            </a:r>
            <a:r>
              <a:rPr lang="en" sz="1200">
                <a:solidFill>
                  <a:srgbClr val="FF0000"/>
                </a:solidFill>
                <a:highlight>
                  <a:srgbClr val="FFFFFE"/>
                </a:highlight>
                <a:latin typeface="Roboto Mono"/>
                <a:ea typeface="Roboto Mono"/>
                <a:cs typeface="Roboto Mono"/>
                <a:sym typeface="Roboto Mono"/>
              </a:rPr>
              <a:t>'Mathmagical'</a:t>
            </a:r>
            <a:r>
              <a:rPr lang="en" sz="1200">
                <a:solidFill>
                  <a:schemeClr val="dk1"/>
                </a:solidFill>
                <a:highlight>
                  <a:srgbClr val="FFFFFE"/>
                </a:highlight>
                <a:latin typeface="Roboto Mono"/>
                <a:ea typeface="Roboto Mono"/>
                <a:cs typeface="Roboto Mono"/>
                <a:sym typeface="Roboto Mono"/>
              </a:rPr>
              <a:t>)</a:t>
            </a:r>
            <a:endParaRPr sz="12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200">
                <a:solidFill>
                  <a:srgbClr val="091E42"/>
                </a:solidFill>
                <a:highlight>
                  <a:srgbClr val="FFFFFE"/>
                </a:highlight>
                <a:latin typeface="Roboto Mono"/>
                <a:ea typeface="Roboto Mono"/>
                <a:cs typeface="Roboto Mono"/>
                <a:sym typeface="Roboto Mono"/>
              </a:rPr>
              <a:t>WHERE</a:t>
            </a:r>
            <a:r>
              <a:rPr lang="en" sz="1200">
                <a:solidFill>
                  <a:schemeClr val="dk1"/>
                </a:solidFill>
                <a:highlight>
                  <a:srgbClr val="FFFFFE"/>
                </a:highlight>
                <a:latin typeface="Roboto Mono"/>
                <a:ea typeface="Roboto Mono"/>
                <a:cs typeface="Roboto Mono"/>
                <a:sym typeface="Roboto Mono"/>
              </a:rPr>
              <a:t> </a:t>
            </a:r>
            <a:r>
              <a:rPr lang="en" sz="1200">
                <a:solidFill>
                  <a:srgbClr val="202020"/>
                </a:solidFill>
                <a:highlight>
                  <a:srgbClr val="FFFFFE"/>
                </a:highlight>
                <a:latin typeface="Roboto Mono"/>
                <a:ea typeface="Roboto Mono"/>
                <a:cs typeface="Roboto Mono"/>
                <a:sym typeface="Roboto Mono"/>
              </a:rPr>
              <a:t>film</a:t>
            </a:r>
            <a:r>
              <a:rPr lang="en" sz="1200">
                <a:solidFill>
                  <a:schemeClr val="dk1"/>
                </a:solidFill>
                <a:highlight>
                  <a:srgbClr val="FFFFFE"/>
                </a:highlight>
                <a:latin typeface="Roboto Mono"/>
                <a:ea typeface="Roboto Mono"/>
                <a:cs typeface="Roboto Mono"/>
                <a:sym typeface="Roboto Mono"/>
              </a:rPr>
              <a:t>.</a:t>
            </a:r>
            <a:r>
              <a:rPr lang="en" sz="1200">
                <a:solidFill>
                  <a:srgbClr val="202020"/>
                </a:solidFill>
                <a:highlight>
                  <a:srgbClr val="FFFFFE"/>
                </a:highlight>
                <a:latin typeface="Roboto Mono"/>
                <a:ea typeface="Roboto Mono"/>
                <a:cs typeface="Roboto Mono"/>
                <a:sym typeface="Roboto Mono"/>
              </a:rPr>
              <a:t>title</a:t>
            </a:r>
            <a:r>
              <a:rPr lang="en" sz="1200">
                <a:solidFill>
                  <a:schemeClr val="dk1"/>
                </a:solidFill>
                <a:highlight>
                  <a:srgbClr val="FFFFFE"/>
                </a:highlight>
                <a:latin typeface="Roboto Mono"/>
                <a:ea typeface="Roboto Mono"/>
                <a:cs typeface="Roboto Mono"/>
                <a:sym typeface="Roboto Mono"/>
              </a:rPr>
              <a:t> </a:t>
            </a:r>
            <a:r>
              <a:rPr lang="en" sz="1200">
                <a:solidFill>
                  <a:srgbClr val="778899"/>
                </a:solidFill>
                <a:highlight>
                  <a:srgbClr val="FFFFFE"/>
                </a:highlight>
                <a:latin typeface="Roboto Mono"/>
                <a:ea typeface="Roboto Mono"/>
                <a:cs typeface="Roboto Mono"/>
                <a:sym typeface="Roboto Mono"/>
              </a:rPr>
              <a:t>in</a:t>
            </a:r>
            <a:r>
              <a:rPr lang="en" sz="1200">
                <a:solidFill>
                  <a:schemeClr val="dk1"/>
                </a:solidFill>
                <a:highlight>
                  <a:srgbClr val="FFFFFE"/>
                </a:highlight>
                <a:latin typeface="Roboto Mono"/>
                <a:ea typeface="Roboto Mono"/>
                <a:cs typeface="Roboto Mono"/>
                <a:sym typeface="Roboto Mono"/>
              </a:rPr>
              <a:t> (</a:t>
            </a:r>
            <a:r>
              <a:rPr lang="en" sz="1200">
                <a:solidFill>
                  <a:srgbClr val="FF0000"/>
                </a:solidFill>
                <a:highlight>
                  <a:srgbClr val="FFFFFE"/>
                </a:highlight>
                <a:latin typeface="Roboto Mono"/>
                <a:ea typeface="Roboto Mono"/>
                <a:cs typeface="Roboto Mono"/>
                <a:sym typeface="Roboto Mono"/>
              </a:rPr>
              <a:t>'EGG IGBY'</a:t>
            </a:r>
            <a:r>
              <a:rPr lang="en" sz="1200">
                <a:solidFill>
                  <a:schemeClr val="dk1"/>
                </a:solidFill>
                <a:highlight>
                  <a:srgbClr val="FFFFFE"/>
                </a:highlight>
                <a:latin typeface="Roboto Mono"/>
                <a:ea typeface="Roboto Mono"/>
                <a:cs typeface="Roboto Mono"/>
                <a:sym typeface="Roboto Mono"/>
              </a:rPr>
              <a:t>, </a:t>
            </a:r>
            <a:r>
              <a:rPr lang="en" sz="1200">
                <a:solidFill>
                  <a:srgbClr val="FF0000"/>
                </a:solidFill>
                <a:highlight>
                  <a:srgbClr val="FFFFFE"/>
                </a:highlight>
                <a:latin typeface="Roboto Mono"/>
                <a:ea typeface="Roboto Mono"/>
                <a:cs typeface="Roboto Mono"/>
                <a:sym typeface="Roboto Mono"/>
              </a:rPr>
              <a:t>'RANDOM GO'</a:t>
            </a:r>
            <a:r>
              <a:rPr lang="en" sz="1200">
                <a:solidFill>
                  <a:schemeClr val="dk1"/>
                </a:solidFill>
                <a:highlight>
                  <a:srgbClr val="FFFFFE"/>
                </a:highlight>
                <a:latin typeface="Roboto Mono"/>
                <a:ea typeface="Roboto Mono"/>
                <a:cs typeface="Roboto Mono"/>
                <a:sym typeface="Roboto Mono"/>
              </a:rPr>
              <a:t>,</a:t>
            </a:r>
            <a:r>
              <a:rPr lang="en" sz="1200">
                <a:solidFill>
                  <a:srgbClr val="FF0000"/>
                </a:solidFill>
                <a:highlight>
                  <a:srgbClr val="FFFFFE"/>
                </a:highlight>
                <a:latin typeface="Roboto Mono"/>
                <a:ea typeface="Roboto Mono"/>
                <a:cs typeface="Roboto Mono"/>
                <a:sym typeface="Roboto Mono"/>
              </a:rPr>
              <a:t>'YOUNG LANGUAGE'</a:t>
            </a:r>
            <a:r>
              <a:rPr lang="en" sz="1200">
                <a:solidFill>
                  <a:schemeClr val="dk1"/>
                </a:solidFill>
                <a:highlight>
                  <a:srgbClr val="FFFFFE"/>
                </a:highlight>
                <a:latin typeface="Roboto Mono"/>
                <a:ea typeface="Roboto Mono"/>
                <a:cs typeface="Roboto Mono"/>
                <a:sym typeface="Roboto Mono"/>
              </a:rPr>
              <a:t>,</a:t>
            </a:r>
            <a:r>
              <a:rPr lang="en" sz="1200">
                <a:solidFill>
                  <a:srgbClr val="FF0000"/>
                </a:solidFill>
                <a:highlight>
                  <a:srgbClr val="FFFFFE"/>
                </a:highlight>
                <a:latin typeface="Roboto Mono"/>
                <a:ea typeface="Roboto Mono"/>
                <a:cs typeface="Roboto Mono"/>
                <a:sym typeface="Roboto Mono"/>
              </a:rPr>
              <a:t>'KARATE MOON'</a:t>
            </a:r>
            <a:r>
              <a:rPr lang="en" sz="1200">
                <a:solidFill>
                  <a:schemeClr val="dk1"/>
                </a:solidFill>
                <a:highlight>
                  <a:srgbClr val="FFFFFE"/>
                </a:highlight>
                <a:latin typeface="Roboto Mono"/>
                <a:ea typeface="Roboto Mono"/>
                <a:cs typeface="Roboto Mono"/>
                <a:sym typeface="Roboto Mono"/>
              </a:rPr>
              <a:t>) </a:t>
            </a:r>
            <a:endParaRPr/>
          </a:p>
        </p:txBody>
      </p:sp>
      <p:sp>
        <p:nvSpPr>
          <p:cNvPr id="100" name="Google Shape;100;p19"/>
          <p:cNvSpPr txBox="1"/>
          <p:nvPr/>
        </p:nvSpPr>
        <p:spPr>
          <a:xfrm>
            <a:off x="433225" y="1133775"/>
            <a:ext cx="75402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Sometimes you may not know the id’s at the time you need to do the update. You could use a select statement within an update (or insert) and pull the id or fields needed into your update statement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277800" y="542350"/>
            <a:ext cx="87549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HOW TO DROP A DB IF YOU MESS UP:</a:t>
            </a:r>
            <a:endParaRPr b="1">
              <a:solidFill>
                <a:schemeClr val="dk1"/>
              </a:solidFill>
            </a:endParaRPr>
          </a:p>
          <a:p>
            <a:pPr indent="0" lvl="0" marL="0" rtl="0" algn="l">
              <a:spcBef>
                <a:spcPts val="160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6395650" y="3328175"/>
            <a:ext cx="2304699" cy="1462375"/>
          </a:xfrm>
          <a:prstGeom prst="rect">
            <a:avLst/>
          </a:prstGeom>
          <a:noFill/>
          <a:ln>
            <a:noFill/>
          </a:ln>
        </p:spPr>
      </p:pic>
      <p:pic>
        <p:nvPicPr>
          <p:cNvPr id="107" name="Google Shape;107;p20"/>
          <p:cNvPicPr preferRelativeResize="0"/>
          <p:nvPr/>
        </p:nvPicPr>
        <p:blipFill>
          <a:blip r:embed="rId4">
            <a:alphaModFix/>
          </a:blip>
          <a:stretch>
            <a:fillRect/>
          </a:stretch>
        </p:blipFill>
        <p:spPr>
          <a:xfrm>
            <a:off x="856700" y="1651000"/>
            <a:ext cx="5538949" cy="3392300"/>
          </a:xfrm>
          <a:prstGeom prst="rect">
            <a:avLst/>
          </a:prstGeom>
          <a:noFill/>
          <a:ln>
            <a:noFill/>
          </a:ln>
        </p:spPr>
      </p:pic>
      <p:sp>
        <p:nvSpPr>
          <p:cNvPr id="108" name="Google Shape;108;p20"/>
          <p:cNvSpPr txBox="1"/>
          <p:nvPr/>
        </p:nvSpPr>
        <p:spPr>
          <a:xfrm>
            <a:off x="411925" y="1035400"/>
            <a:ext cx="8171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In </a:t>
            </a:r>
            <a:r>
              <a:rPr b="1" lang="en"/>
              <a:t>PgAdmin</a:t>
            </a:r>
            <a:r>
              <a:rPr lang="en"/>
              <a:t>, </a:t>
            </a:r>
            <a:r>
              <a:rPr b="1" i="1" lang="en" u="sng"/>
              <a:t>right click on the database  you want to reload</a:t>
            </a:r>
            <a:r>
              <a:rPr lang="en"/>
              <a:t> and open </a:t>
            </a:r>
            <a:r>
              <a:rPr b="1" lang="en"/>
              <a:t>Query tool</a:t>
            </a:r>
            <a:endParaRPr b="1"/>
          </a:p>
          <a:p>
            <a:pPr indent="-317500" lvl="0" marL="457200" rtl="0" algn="l">
              <a:spcBef>
                <a:spcPts val="0"/>
              </a:spcBef>
              <a:spcAft>
                <a:spcPts val="0"/>
              </a:spcAft>
              <a:buSzPts val="1400"/>
              <a:buAutoNum type="arabicPeriod"/>
            </a:pPr>
            <a:r>
              <a:rPr lang="en"/>
              <a:t>Follow the steps in the image below: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48825" y="4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Referential Integrity</a:t>
            </a:r>
            <a:endParaRPr/>
          </a:p>
        </p:txBody>
      </p:sp>
      <p:sp>
        <p:nvSpPr>
          <p:cNvPr id="114" name="Google Shape;114;p21"/>
          <p:cNvSpPr txBox="1"/>
          <p:nvPr>
            <p:ph idx="1" type="body"/>
          </p:nvPr>
        </p:nvSpPr>
        <p:spPr>
          <a:xfrm>
            <a:off x="311700" y="1152475"/>
            <a:ext cx="8520600" cy="119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Referential Integrity</a:t>
            </a:r>
            <a:r>
              <a:rPr lang="en"/>
              <a:t> is a property of the data stating whether or not references within it are valid.  For example, to use a foreign key on a table, the value must exist on the primary table.  </a:t>
            </a:r>
            <a:r>
              <a:rPr b="1" lang="en">
                <a:solidFill>
                  <a:srgbClr val="222222"/>
                </a:solidFill>
                <a:highlight>
                  <a:srgbClr val="FFFFFF"/>
                </a:highlight>
              </a:rPr>
              <a:t>Referential integrity</a:t>
            </a:r>
            <a:r>
              <a:rPr lang="en">
                <a:solidFill>
                  <a:srgbClr val="222222"/>
                </a:solidFill>
                <a:highlight>
                  <a:srgbClr val="FFFFFF"/>
                </a:highlight>
              </a:rPr>
              <a:t> refers to the accuracy and consistency of data within a relationship.</a:t>
            </a:r>
            <a:endParaRPr/>
          </a:p>
        </p:txBody>
      </p:sp>
      <p:pic>
        <p:nvPicPr>
          <p:cNvPr id="115" name="Google Shape;115;p21"/>
          <p:cNvPicPr preferRelativeResize="0"/>
          <p:nvPr/>
        </p:nvPicPr>
        <p:blipFill>
          <a:blip r:embed="rId3">
            <a:alphaModFix/>
          </a:blip>
          <a:stretch>
            <a:fillRect/>
          </a:stretch>
        </p:blipFill>
        <p:spPr>
          <a:xfrm>
            <a:off x="3389449" y="2784200"/>
            <a:ext cx="4327300" cy="209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