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
      <p:font typeface="Proxima Nova Extrabold"/>
      <p:bold r:id="rId34"/>
    </p:embeddedFont>
    <p:embeddedFont>
      <p:font typeface="Proxima Nova Semibold"/>
      <p:regular r:id="rId35"/>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C4B760-7574-4CED-A219-0C0D20145602}">
  <a:tblStyle styleId="{A7C4B760-7574-4CED-A219-0C0D201456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roximaNova-regular.fntdata"/><Relationship Id="rId25" Type="http://schemas.openxmlformats.org/officeDocument/2006/relationships/slide" Target="slides/slide18.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roximaNova-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35" Type="http://schemas.openxmlformats.org/officeDocument/2006/relationships/font" Target="fonts/ProximaNovaSemibold-regular.fntdata"/><Relationship Id="rId12" Type="http://schemas.openxmlformats.org/officeDocument/2006/relationships/slide" Target="slides/slide5.xml"/><Relationship Id="rId34" Type="http://schemas.openxmlformats.org/officeDocument/2006/relationships/font" Target="fonts/ProximaNovaExtrabold-bold.fntdata"/><Relationship Id="rId15" Type="http://schemas.openxmlformats.org/officeDocument/2006/relationships/slide" Target="slides/slide8.xml"/><Relationship Id="rId37" Type="http://schemas.openxmlformats.org/officeDocument/2006/relationships/font" Target="fonts/ProximaNovaSemibold-boldItalic.fntdata"/><Relationship Id="rId14" Type="http://schemas.openxmlformats.org/officeDocument/2006/relationships/slide" Target="slides/slide7.xml"/><Relationship Id="rId36" Type="http://schemas.openxmlformats.org/officeDocument/2006/relationships/font" Target="fonts/ProximaNovaSemibold-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5d2e255a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5d2e255a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8a7dc12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8a7dc12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8a7dc129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8a7dc129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8a7dc129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8a7dc129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8a7dc129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8a7dc129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8a7dc129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8a7dc129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5d2e255a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5d2e255a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5d2e255a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5d2e255a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98cc3b5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98cc3b5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99bbbe1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99bbbe1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98cc3b56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98cc3b56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5d2e255a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5d2e255a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98cc3b5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98cc3b5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98cc3b56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98cc3b56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591073e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591073e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6091cb7e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6091cb7e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5d2e255a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5d2e255a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1" Type="http://schemas.openxmlformats.org/officeDocument/2006/relationships/hyperlink" Target="https://en.wikipedia.org/wiki/Database_normalization" TargetMode="External"/><Relationship Id="rId10" Type="http://schemas.openxmlformats.org/officeDocument/2006/relationships/hyperlink" Target="https://en.wikipedia.org/wiki/Relational_model" TargetMode="External"/><Relationship Id="rId13" Type="http://schemas.openxmlformats.org/officeDocument/2006/relationships/image" Target="../media/image1.png"/><Relationship Id="rId12" Type="http://schemas.openxmlformats.org/officeDocument/2006/relationships/image" Target="../media/image7.png"/><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s://en.wikipedia.org/wiki/Database" TargetMode="External"/><Relationship Id="rId9" Type="http://schemas.openxmlformats.org/officeDocument/2006/relationships/hyperlink" Target="https://en.wikipedia.org/wiki/Edgar_F._Codd" TargetMode="External"/><Relationship Id="rId5" Type="http://schemas.openxmlformats.org/officeDocument/2006/relationships/hyperlink" Target="https://en.wikipedia.org/wiki/Relational_database" TargetMode="External"/><Relationship Id="rId6" Type="http://schemas.openxmlformats.org/officeDocument/2006/relationships/hyperlink" Target="https://en.wikipedia.org/wiki/Database_normalization#Normal_forms" TargetMode="External"/><Relationship Id="rId7" Type="http://schemas.openxmlformats.org/officeDocument/2006/relationships/hyperlink" Target="https://en.wikipedia.org/wiki/Data_redundancy" TargetMode="External"/><Relationship Id="rId8" Type="http://schemas.openxmlformats.org/officeDocument/2006/relationships/hyperlink" Target="https://en.wikipedia.org/wiki/Data_integrit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tutorialspoint.com/postgresql/postgresql_alter_command.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hyperlink" Target="https://online.visual-paradigm.com/diagrams/solutions/free-erd-tool/" TargetMode="External"/><Relationship Id="rId5" Type="http://schemas.openxmlformats.org/officeDocument/2006/relationships/image" Target="../media/image4.png"/><Relationship Id="rId6" Type="http://schemas.openxmlformats.org/officeDocument/2006/relationships/hyperlink" Target="https://online.visual-paradigm.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Database Design</a:t>
            </a:r>
            <a:endParaRPr sz="3200">
              <a:solidFill>
                <a:srgbClr val="FFFFFF"/>
              </a:solidFill>
              <a:latin typeface="Proxima Nova Semibold"/>
              <a:ea typeface="Proxima Nova Semibold"/>
              <a:cs typeface="Proxima Nova Semibold"/>
              <a:sym typeface="Proxima Nova Semibold"/>
            </a:endParaRPr>
          </a:p>
        </p:txBody>
      </p:sp>
      <p:sp>
        <p:nvSpPr>
          <p:cNvPr id="100" name="Google Shape;100;p25"/>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M2-D5</a:t>
            </a:r>
            <a:endParaRPr sz="1800">
              <a:solidFill>
                <a:srgbClr val="434343"/>
              </a:solidFill>
              <a:latin typeface="Proxima Nova"/>
              <a:ea typeface="Proxima Nova"/>
              <a:cs typeface="Proxima Nova"/>
              <a:sym typeface="Proxima Nova"/>
            </a:endParaRPr>
          </a:p>
        </p:txBody>
      </p:sp>
      <p:sp>
        <p:nvSpPr>
          <p:cNvPr id="101" name="Google Shape;101;p25"/>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tagline.png" id="164" name="Google Shape;164;p34"/>
          <p:cNvPicPr preferRelativeResize="0"/>
          <p:nvPr/>
        </p:nvPicPr>
        <p:blipFill>
          <a:blip r:embed="rId3">
            <a:alphaModFix/>
          </a:blip>
          <a:stretch>
            <a:fillRect/>
          </a:stretch>
        </p:blipFill>
        <p:spPr>
          <a:xfrm>
            <a:off x="6161125" y="4719950"/>
            <a:ext cx="2657676" cy="234175"/>
          </a:xfrm>
          <a:prstGeom prst="rect">
            <a:avLst/>
          </a:prstGeom>
          <a:noFill/>
          <a:ln>
            <a:noFill/>
          </a:ln>
        </p:spPr>
      </p:pic>
      <p:sp>
        <p:nvSpPr>
          <p:cNvPr id="165" name="Google Shape;165;p3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rgbClr val="000000"/>
              </a:solidFill>
              <a:latin typeface="Proxima Nova"/>
              <a:ea typeface="Proxima Nova"/>
              <a:cs typeface="Proxima Nova"/>
              <a:sym typeface="Proxima Nova"/>
            </a:endParaRPr>
          </a:p>
        </p:txBody>
      </p:sp>
      <p:sp>
        <p:nvSpPr>
          <p:cNvPr id="166" name="Google Shape;166;p34"/>
          <p:cNvSpPr txBox="1"/>
          <p:nvPr/>
        </p:nvSpPr>
        <p:spPr>
          <a:xfrm>
            <a:off x="53100" y="0"/>
            <a:ext cx="6380400" cy="10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roxima Nova Extrabold"/>
                <a:ea typeface="Proxima Nova Extrabold"/>
                <a:cs typeface="Proxima Nova Extrabold"/>
                <a:sym typeface="Proxima Nova Extrabold"/>
              </a:rPr>
              <a:t>NORMAL FORMS</a:t>
            </a:r>
            <a:endParaRPr sz="4800">
              <a:solidFill>
                <a:srgbClr val="434343"/>
              </a:solidFill>
              <a:latin typeface="Proxima Nova Extrabold"/>
              <a:ea typeface="Proxima Nova Extrabold"/>
              <a:cs typeface="Proxima Nova Extrabold"/>
              <a:sym typeface="Proxima Nova Extrabold"/>
            </a:endParaRPr>
          </a:p>
          <a:p>
            <a:pPr indent="0" lvl="0" marL="0" rtl="0" algn="ctr">
              <a:spcBef>
                <a:spcPts val="0"/>
              </a:spcBef>
              <a:spcAft>
                <a:spcPts val="0"/>
              </a:spcAft>
              <a:buNone/>
            </a:pPr>
            <a:r>
              <a:t/>
            </a:r>
            <a:endParaRPr sz="4800">
              <a:solidFill>
                <a:srgbClr val="434343"/>
              </a:solidFill>
              <a:latin typeface="Proxima Nova Extrabold"/>
              <a:ea typeface="Proxima Nova Extrabold"/>
              <a:cs typeface="Proxima Nova Extrabold"/>
              <a:sym typeface="Proxima Nova Extrabold"/>
            </a:endParaRPr>
          </a:p>
        </p:txBody>
      </p:sp>
      <p:sp>
        <p:nvSpPr>
          <p:cNvPr id="167" name="Google Shape;167;p34"/>
          <p:cNvSpPr txBox="1"/>
          <p:nvPr/>
        </p:nvSpPr>
        <p:spPr>
          <a:xfrm>
            <a:off x="152400" y="762000"/>
            <a:ext cx="87657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202122"/>
                </a:solidFill>
                <a:highlight>
                  <a:srgbClr val="FFFFFF"/>
                </a:highlight>
                <a:latin typeface="Proxima Nova"/>
                <a:ea typeface="Proxima Nova"/>
                <a:cs typeface="Proxima Nova"/>
                <a:sym typeface="Proxima Nova"/>
              </a:rPr>
              <a:t>Database normalization</a:t>
            </a:r>
            <a:r>
              <a:rPr lang="en" sz="1800">
                <a:solidFill>
                  <a:srgbClr val="202122"/>
                </a:solidFill>
                <a:highlight>
                  <a:srgbClr val="FFFFFF"/>
                </a:highlight>
                <a:latin typeface="Proxima Nova"/>
                <a:ea typeface="Proxima Nova"/>
                <a:cs typeface="Proxima Nova"/>
                <a:sym typeface="Proxima Nova"/>
              </a:rPr>
              <a:t> is the process of structuring a </a:t>
            </a:r>
            <a:r>
              <a:rPr lang="en" sz="1800">
                <a:solidFill>
                  <a:srgbClr val="0645AD"/>
                </a:solidFill>
                <a:highlight>
                  <a:srgbClr val="FFFFFF"/>
                </a:highlight>
                <a:uFill>
                  <a:noFill/>
                </a:uFill>
                <a:latin typeface="Proxima Nova"/>
                <a:ea typeface="Proxima Nova"/>
                <a:cs typeface="Proxima Nova"/>
                <a:sym typeface="Proxima Nova"/>
                <a:hlinkClick r:id="rId4">
                  <a:extLst>
                    <a:ext uri="{A12FA001-AC4F-418D-AE19-62706E023703}">
                      <ahyp:hlinkClr val="tx"/>
                    </a:ext>
                  </a:extLst>
                </a:hlinkClick>
              </a:rPr>
              <a:t>database</a:t>
            </a:r>
            <a:r>
              <a:rPr lang="en" sz="1800">
                <a:solidFill>
                  <a:srgbClr val="202122"/>
                </a:solidFill>
                <a:highlight>
                  <a:srgbClr val="FFFFFF"/>
                </a:highlight>
                <a:latin typeface="Proxima Nova"/>
                <a:ea typeface="Proxima Nova"/>
                <a:cs typeface="Proxima Nova"/>
                <a:sym typeface="Proxima Nova"/>
              </a:rPr>
              <a:t>, usually a </a:t>
            </a:r>
            <a:r>
              <a:rPr lang="en" sz="1800">
                <a:solidFill>
                  <a:srgbClr val="0645AD"/>
                </a:solidFill>
                <a:highlight>
                  <a:srgbClr val="FFFFFF"/>
                </a:highlight>
                <a:uFill>
                  <a:noFill/>
                </a:uFill>
                <a:latin typeface="Proxima Nova"/>
                <a:ea typeface="Proxima Nova"/>
                <a:cs typeface="Proxima Nova"/>
                <a:sym typeface="Proxima Nova"/>
                <a:hlinkClick r:id="rId5">
                  <a:extLst>
                    <a:ext uri="{A12FA001-AC4F-418D-AE19-62706E023703}">
                      <ahyp:hlinkClr val="tx"/>
                    </a:ext>
                  </a:extLst>
                </a:hlinkClick>
              </a:rPr>
              <a:t>relational database</a:t>
            </a:r>
            <a:r>
              <a:rPr lang="en" sz="1800">
                <a:solidFill>
                  <a:srgbClr val="202122"/>
                </a:solidFill>
                <a:highlight>
                  <a:srgbClr val="FFFFFF"/>
                </a:highlight>
                <a:latin typeface="Proxima Nova"/>
                <a:ea typeface="Proxima Nova"/>
                <a:cs typeface="Proxima Nova"/>
                <a:sym typeface="Proxima Nova"/>
              </a:rPr>
              <a:t>, in accordance with a series of so-called </a:t>
            </a:r>
            <a:r>
              <a:rPr lang="en" sz="1800">
                <a:solidFill>
                  <a:srgbClr val="0645AD"/>
                </a:solidFill>
                <a:highlight>
                  <a:srgbClr val="FFFFFF"/>
                </a:highlight>
                <a:uFill>
                  <a:noFill/>
                </a:uFill>
                <a:latin typeface="Proxima Nova"/>
                <a:ea typeface="Proxima Nova"/>
                <a:cs typeface="Proxima Nova"/>
                <a:sym typeface="Proxima Nova"/>
                <a:hlinkClick r:id="rId6">
                  <a:extLst>
                    <a:ext uri="{A12FA001-AC4F-418D-AE19-62706E023703}">
                      <ahyp:hlinkClr val="tx"/>
                    </a:ext>
                  </a:extLst>
                </a:hlinkClick>
              </a:rPr>
              <a:t>normal forms</a:t>
            </a:r>
            <a:r>
              <a:rPr lang="en" sz="1800">
                <a:solidFill>
                  <a:srgbClr val="202122"/>
                </a:solidFill>
                <a:highlight>
                  <a:srgbClr val="FFFFFF"/>
                </a:highlight>
                <a:latin typeface="Proxima Nova"/>
                <a:ea typeface="Proxima Nova"/>
                <a:cs typeface="Proxima Nova"/>
                <a:sym typeface="Proxima Nova"/>
              </a:rPr>
              <a:t> in order to reduce </a:t>
            </a:r>
            <a:r>
              <a:rPr lang="en" sz="1800">
                <a:solidFill>
                  <a:srgbClr val="0645AD"/>
                </a:solidFill>
                <a:highlight>
                  <a:srgbClr val="FFFFFF"/>
                </a:highlight>
                <a:uFill>
                  <a:noFill/>
                </a:uFill>
                <a:latin typeface="Proxima Nova"/>
                <a:ea typeface="Proxima Nova"/>
                <a:cs typeface="Proxima Nova"/>
                <a:sym typeface="Proxima Nova"/>
                <a:hlinkClick r:id="rId7">
                  <a:extLst>
                    <a:ext uri="{A12FA001-AC4F-418D-AE19-62706E023703}">
                      <ahyp:hlinkClr val="tx"/>
                    </a:ext>
                  </a:extLst>
                </a:hlinkClick>
              </a:rPr>
              <a:t>data redundancy</a:t>
            </a:r>
            <a:r>
              <a:rPr lang="en" sz="1800">
                <a:solidFill>
                  <a:srgbClr val="202122"/>
                </a:solidFill>
                <a:highlight>
                  <a:srgbClr val="FFFFFF"/>
                </a:highlight>
                <a:latin typeface="Proxima Nova"/>
                <a:ea typeface="Proxima Nova"/>
                <a:cs typeface="Proxima Nova"/>
                <a:sym typeface="Proxima Nova"/>
              </a:rPr>
              <a:t> and improve </a:t>
            </a:r>
            <a:r>
              <a:rPr lang="en" sz="1800">
                <a:solidFill>
                  <a:srgbClr val="0645AD"/>
                </a:solidFill>
                <a:highlight>
                  <a:srgbClr val="FFFFFF"/>
                </a:highlight>
                <a:uFill>
                  <a:noFill/>
                </a:uFill>
                <a:latin typeface="Proxima Nova"/>
                <a:ea typeface="Proxima Nova"/>
                <a:cs typeface="Proxima Nova"/>
                <a:sym typeface="Proxima Nova"/>
                <a:hlinkClick r:id="rId8">
                  <a:extLst>
                    <a:ext uri="{A12FA001-AC4F-418D-AE19-62706E023703}">
                      <ahyp:hlinkClr val="tx"/>
                    </a:ext>
                  </a:extLst>
                </a:hlinkClick>
              </a:rPr>
              <a:t>data integrity</a:t>
            </a:r>
            <a:r>
              <a:rPr lang="en" sz="1800">
                <a:solidFill>
                  <a:srgbClr val="202122"/>
                </a:solidFill>
                <a:highlight>
                  <a:srgbClr val="FFFFFF"/>
                </a:highlight>
                <a:latin typeface="Proxima Nova"/>
                <a:ea typeface="Proxima Nova"/>
                <a:cs typeface="Proxima Nova"/>
                <a:sym typeface="Proxima Nova"/>
              </a:rPr>
              <a:t>. It was first proposed by </a:t>
            </a:r>
            <a:r>
              <a:rPr lang="en" sz="1800">
                <a:solidFill>
                  <a:srgbClr val="0645AD"/>
                </a:solidFill>
                <a:highlight>
                  <a:srgbClr val="FFFFFF"/>
                </a:highlight>
                <a:uFill>
                  <a:noFill/>
                </a:uFill>
                <a:latin typeface="Proxima Nova"/>
                <a:ea typeface="Proxima Nova"/>
                <a:cs typeface="Proxima Nova"/>
                <a:sym typeface="Proxima Nova"/>
                <a:hlinkClick r:id="rId9">
                  <a:extLst>
                    <a:ext uri="{A12FA001-AC4F-418D-AE19-62706E023703}">
                      <ahyp:hlinkClr val="tx"/>
                    </a:ext>
                  </a:extLst>
                </a:hlinkClick>
              </a:rPr>
              <a:t>Edgar F. Codd</a:t>
            </a:r>
            <a:r>
              <a:rPr lang="en" sz="1800">
                <a:solidFill>
                  <a:srgbClr val="202122"/>
                </a:solidFill>
                <a:highlight>
                  <a:srgbClr val="FFFFFF"/>
                </a:highlight>
                <a:latin typeface="Proxima Nova"/>
                <a:ea typeface="Proxima Nova"/>
                <a:cs typeface="Proxima Nova"/>
                <a:sym typeface="Proxima Nova"/>
              </a:rPr>
              <a:t>  in 1970 as part of his </a:t>
            </a:r>
            <a:r>
              <a:rPr lang="en" sz="1800">
                <a:solidFill>
                  <a:srgbClr val="0645AD"/>
                </a:solidFill>
                <a:highlight>
                  <a:srgbClr val="FFFFFF"/>
                </a:highlight>
                <a:uFill>
                  <a:noFill/>
                </a:uFill>
                <a:latin typeface="Proxima Nova"/>
                <a:ea typeface="Proxima Nova"/>
                <a:cs typeface="Proxima Nova"/>
                <a:sym typeface="Proxima Nova"/>
                <a:hlinkClick r:id="rId10">
                  <a:extLst>
                    <a:ext uri="{A12FA001-AC4F-418D-AE19-62706E023703}">
                      <ahyp:hlinkClr val="tx"/>
                    </a:ext>
                  </a:extLst>
                </a:hlinkClick>
              </a:rPr>
              <a:t>relational model</a:t>
            </a:r>
            <a:r>
              <a:rPr lang="en" sz="1800">
                <a:solidFill>
                  <a:srgbClr val="202122"/>
                </a:solidFill>
                <a:highlight>
                  <a:srgbClr val="FFFFFF"/>
                </a:highlight>
                <a:latin typeface="Proxima Nova"/>
                <a:ea typeface="Proxima Nova"/>
                <a:cs typeface="Proxima Nova"/>
                <a:sym typeface="Proxima Nova"/>
              </a:rPr>
              <a:t>.</a:t>
            </a:r>
            <a:endParaRPr b="1" sz="1800">
              <a:solidFill>
                <a:schemeClr val="dk2"/>
              </a:solidFill>
              <a:latin typeface="Proxima Nova"/>
              <a:ea typeface="Proxima Nova"/>
              <a:cs typeface="Proxima Nova"/>
              <a:sym typeface="Proxima Nova"/>
            </a:endParaRPr>
          </a:p>
        </p:txBody>
      </p:sp>
      <p:pic>
        <p:nvPicPr>
          <p:cNvPr id="168" name="Google Shape;168;p34">
            <a:hlinkClick r:id="rId11"/>
          </p:cNvPr>
          <p:cNvPicPr preferRelativeResize="0"/>
          <p:nvPr/>
        </p:nvPicPr>
        <p:blipFill>
          <a:blip r:embed="rId12">
            <a:alphaModFix/>
          </a:blip>
          <a:stretch>
            <a:fillRect/>
          </a:stretch>
        </p:blipFill>
        <p:spPr>
          <a:xfrm>
            <a:off x="8022725" y="32825"/>
            <a:ext cx="702175" cy="729175"/>
          </a:xfrm>
          <a:prstGeom prst="rect">
            <a:avLst/>
          </a:prstGeom>
          <a:noFill/>
          <a:ln>
            <a:noFill/>
          </a:ln>
        </p:spPr>
      </p:pic>
      <p:pic>
        <p:nvPicPr>
          <p:cNvPr id="169" name="Google Shape;169;p34"/>
          <p:cNvPicPr preferRelativeResize="0"/>
          <p:nvPr/>
        </p:nvPicPr>
        <p:blipFill>
          <a:blip r:embed="rId13">
            <a:alphaModFix/>
          </a:blip>
          <a:stretch>
            <a:fillRect/>
          </a:stretch>
        </p:blipFill>
        <p:spPr>
          <a:xfrm>
            <a:off x="789863" y="2122300"/>
            <a:ext cx="7564279" cy="223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5"/>
          <p:cNvPicPr preferRelativeResize="0"/>
          <p:nvPr/>
        </p:nvPicPr>
        <p:blipFill>
          <a:blip r:embed="rId3">
            <a:alphaModFix/>
          </a:blip>
          <a:stretch>
            <a:fillRect/>
          </a:stretch>
        </p:blipFill>
        <p:spPr>
          <a:xfrm>
            <a:off x="2239550" y="1045550"/>
            <a:ext cx="5829300" cy="481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DDL - Data Definition Language</a:t>
            </a:r>
            <a:endParaRPr/>
          </a:p>
        </p:txBody>
      </p:sp>
      <p:sp>
        <p:nvSpPr>
          <p:cNvPr id="180" name="Google Shape;18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222222"/>
                </a:solidFill>
                <a:highlight>
                  <a:srgbClr val="FFFFFF"/>
                </a:highlight>
                <a:latin typeface="Roboto"/>
                <a:ea typeface="Roboto"/>
                <a:cs typeface="Roboto"/>
                <a:sym typeface="Roboto"/>
              </a:rPr>
              <a:t>Data Definition Language (DDL) </a:t>
            </a:r>
            <a:r>
              <a:rPr lang="en" sz="1500">
                <a:solidFill>
                  <a:srgbClr val="222222"/>
                </a:solidFill>
                <a:highlight>
                  <a:srgbClr val="FFFFFF"/>
                </a:highlight>
                <a:latin typeface="Roboto"/>
                <a:ea typeface="Roboto"/>
                <a:cs typeface="Roboto"/>
                <a:sym typeface="Roboto"/>
              </a:rPr>
              <a:t>is a standard for commands that define the different structures in a database. </a:t>
            </a:r>
            <a:r>
              <a:rPr b="1" lang="en" sz="1500">
                <a:solidFill>
                  <a:srgbClr val="222222"/>
                </a:solidFill>
                <a:highlight>
                  <a:srgbClr val="FFFFFF"/>
                </a:highlight>
                <a:latin typeface="Roboto"/>
                <a:ea typeface="Roboto"/>
                <a:cs typeface="Roboto"/>
                <a:sym typeface="Roboto"/>
              </a:rPr>
              <a:t>DDL</a:t>
            </a:r>
            <a:r>
              <a:rPr lang="en" sz="1500">
                <a:solidFill>
                  <a:srgbClr val="222222"/>
                </a:solidFill>
                <a:highlight>
                  <a:srgbClr val="FFFFFF"/>
                </a:highlight>
                <a:latin typeface="Roboto"/>
                <a:ea typeface="Roboto"/>
                <a:cs typeface="Roboto"/>
                <a:sym typeface="Roboto"/>
              </a:rPr>
              <a:t> statements create, modify, and remove database objects such as tables, indexes, and users. </a:t>
            </a:r>
            <a:endParaRPr sz="1500">
              <a:solidFill>
                <a:srgbClr val="222222"/>
              </a:solidFill>
              <a:highlight>
                <a:srgbClr val="FFFFFF"/>
              </a:highlight>
              <a:latin typeface="Roboto"/>
              <a:ea typeface="Roboto"/>
              <a:cs typeface="Roboto"/>
              <a:sym typeface="Roboto"/>
            </a:endParaRPr>
          </a:p>
          <a:p>
            <a:pPr indent="0" lvl="0" marL="0" rtl="0" algn="l">
              <a:spcBef>
                <a:spcPts val="1600"/>
              </a:spcBef>
              <a:spcAft>
                <a:spcPts val="1600"/>
              </a:spcAft>
              <a:buNone/>
            </a:pPr>
            <a:r>
              <a:rPr lang="en" sz="1500">
                <a:solidFill>
                  <a:srgbClr val="222222"/>
                </a:solidFill>
                <a:highlight>
                  <a:srgbClr val="FFFFFF"/>
                </a:highlight>
                <a:latin typeface="Roboto"/>
                <a:ea typeface="Roboto"/>
                <a:cs typeface="Roboto"/>
                <a:sym typeface="Roboto"/>
              </a:rPr>
              <a:t>Common </a:t>
            </a:r>
            <a:r>
              <a:rPr b="1" lang="en" sz="1500">
                <a:solidFill>
                  <a:srgbClr val="222222"/>
                </a:solidFill>
                <a:highlight>
                  <a:srgbClr val="FFFFFF"/>
                </a:highlight>
                <a:latin typeface="Roboto"/>
                <a:ea typeface="Roboto"/>
                <a:cs typeface="Roboto"/>
                <a:sym typeface="Roboto"/>
              </a:rPr>
              <a:t>DDL</a:t>
            </a:r>
            <a:r>
              <a:rPr lang="en" sz="1500">
                <a:solidFill>
                  <a:srgbClr val="222222"/>
                </a:solidFill>
                <a:highlight>
                  <a:srgbClr val="FFFFFF"/>
                </a:highlight>
                <a:latin typeface="Roboto"/>
                <a:ea typeface="Roboto"/>
                <a:cs typeface="Roboto"/>
                <a:sym typeface="Roboto"/>
              </a:rPr>
              <a:t> statements are CREATE, ALTER, and DROP.</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TABLE</a:t>
            </a:r>
            <a:endParaRPr/>
          </a:p>
        </p:txBody>
      </p:sp>
      <p:sp>
        <p:nvSpPr>
          <p:cNvPr id="186" name="Google Shape;18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rgbClr val="0000FF"/>
                </a:solidFill>
              </a:rPr>
              <a:t>CREATE</a:t>
            </a:r>
            <a:r>
              <a:rPr lang="en" sz="1500">
                <a:solidFill>
                  <a:schemeClr val="dk1"/>
                </a:solidFill>
              </a:rPr>
              <a:t> </a:t>
            </a:r>
            <a:r>
              <a:rPr b="1" lang="en" sz="1500">
                <a:solidFill>
                  <a:srgbClr val="0000FF"/>
                </a:solidFill>
              </a:rPr>
              <a:t>TABLE</a:t>
            </a:r>
            <a:r>
              <a:rPr lang="en" sz="1500">
                <a:solidFill>
                  <a:schemeClr val="dk1"/>
                </a:solidFill>
              </a:rPr>
              <a:t> city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    id </a:t>
            </a:r>
            <a:r>
              <a:rPr b="1" lang="en" sz="1500">
                <a:solidFill>
                  <a:srgbClr val="0000FF"/>
                </a:solidFill>
              </a:rPr>
              <a:t>serial</a:t>
            </a:r>
            <a:r>
              <a:rPr lang="en" sz="1500">
                <a:solidFill>
                  <a:schemeClr val="dk1"/>
                </a:solidFill>
              </a:rPr>
              <a:t>,</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    </a:t>
            </a:r>
            <a:r>
              <a:rPr lang="en" sz="1500">
                <a:solidFill>
                  <a:srgbClr val="202122"/>
                </a:solidFill>
              </a:rPr>
              <a:t>name</a:t>
            </a:r>
            <a:r>
              <a:rPr lang="en" sz="1500">
                <a:solidFill>
                  <a:schemeClr val="dk1"/>
                </a:solidFill>
              </a:rPr>
              <a:t> </a:t>
            </a:r>
            <a:r>
              <a:rPr b="1" lang="en" sz="1500">
                <a:solidFill>
                  <a:srgbClr val="0000FF"/>
                </a:solidFill>
              </a:rPr>
              <a:t>varchar</a:t>
            </a:r>
            <a:r>
              <a:rPr lang="en" sz="1500">
                <a:solidFill>
                  <a:schemeClr val="dk1"/>
                </a:solidFill>
              </a:rPr>
              <a:t>(64) </a:t>
            </a:r>
            <a:r>
              <a:rPr b="1" lang="en" sz="1500">
                <a:solidFill>
                  <a:srgbClr val="0000FF"/>
                </a:solidFill>
              </a:rPr>
              <a:t>NOT</a:t>
            </a:r>
            <a:r>
              <a:rPr lang="en" sz="1500">
                <a:solidFill>
                  <a:schemeClr val="dk1"/>
                </a:solidFill>
              </a:rPr>
              <a:t> </a:t>
            </a:r>
            <a:r>
              <a:rPr b="1" lang="en" sz="1500">
                <a:solidFill>
                  <a:srgbClr val="0000FF"/>
                </a:solidFill>
              </a:rPr>
              <a:t>NULL</a:t>
            </a:r>
            <a:r>
              <a:rPr lang="en" sz="1500">
                <a:solidFill>
                  <a:schemeClr val="dk1"/>
                </a:solidFill>
              </a:rPr>
              <a:t>,</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    countrycode </a:t>
            </a:r>
            <a:r>
              <a:rPr b="1" lang="en" sz="1500">
                <a:solidFill>
                  <a:srgbClr val="0000FF"/>
                </a:solidFill>
              </a:rPr>
              <a:t>character</a:t>
            </a:r>
            <a:r>
              <a:rPr lang="en" sz="1500">
                <a:solidFill>
                  <a:schemeClr val="dk1"/>
                </a:solidFill>
              </a:rPr>
              <a:t>(3) </a:t>
            </a:r>
            <a:r>
              <a:rPr b="1" lang="en" sz="1500">
                <a:solidFill>
                  <a:srgbClr val="0000FF"/>
                </a:solidFill>
              </a:rPr>
              <a:t>NOT</a:t>
            </a:r>
            <a:r>
              <a:rPr lang="en" sz="1500">
                <a:solidFill>
                  <a:schemeClr val="dk1"/>
                </a:solidFill>
              </a:rPr>
              <a:t> </a:t>
            </a:r>
            <a:r>
              <a:rPr b="1" lang="en" sz="1500">
                <a:solidFill>
                  <a:srgbClr val="0000FF"/>
                </a:solidFill>
              </a:rPr>
              <a:t>NULL</a:t>
            </a:r>
            <a:r>
              <a:rPr lang="en" sz="1500">
                <a:solidFill>
                  <a:schemeClr val="dk1"/>
                </a:solidFill>
              </a:rPr>
              <a:t>,</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    district </a:t>
            </a:r>
            <a:r>
              <a:rPr b="1" lang="en" sz="1500">
                <a:solidFill>
                  <a:srgbClr val="0000FF"/>
                </a:solidFill>
              </a:rPr>
              <a:t>varchar</a:t>
            </a:r>
            <a:r>
              <a:rPr lang="en" sz="1500">
                <a:solidFill>
                  <a:schemeClr val="dk1"/>
                </a:solidFill>
              </a:rPr>
              <a:t>(64) </a:t>
            </a:r>
            <a:r>
              <a:rPr b="1" lang="en" sz="1500">
                <a:solidFill>
                  <a:srgbClr val="0000FF"/>
                </a:solidFill>
              </a:rPr>
              <a:t>NOT</a:t>
            </a:r>
            <a:r>
              <a:rPr lang="en" sz="1500">
                <a:solidFill>
                  <a:schemeClr val="dk1"/>
                </a:solidFill>
              </a:rPr>
              <a:t> </a:t>
            </a:r>
            <a:r>
              <a:rPr b="1" lang="en" sz="1500">
                <a:solidFill>
                  <a:srgbClr val="0000FF"/>
                </a:solidFill>
              </a:rPr>
              <a:t>NULL</a:t>
            </a:r>
            <a:r>
              <a:rPr lang="en" sz="1500">
                <a:solidFill>
                  <a:schemeClr val="dk1"/>
                </a:solidFill>
              </a:rPr>
              <a:t>,</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    population </a:t>
            </a:r>
            <a:r>
              <a:rPr b="1" lang="en" sz="1500">
                <a:solidFill>
                  <a:srgbClr val="0000FF"/>
                </a:solidFill>
              </a:rPr>
              <a:t>integer</a:t>
            </a:r>
            <a:r>
              <a:rPr lang="en" sz="1500">
                <a:solidFill>
                  <a:schemeClr val="dk1"/>
                </a:solidFill>
              </a:rPr>
              <a:t> </a:t>
            </a:r>
            <a:r>
              <a:rPr b="1" lang="en" sz="1500">
                <a:solidFill>
                  <a:srgbClr val="0000FF"/>
                </a:solidFill>
              </a:rPr>
              <a:t>NOT</a:t>
            </a:r>
            <a:r>
              <a:rPr lang="en" sz="1500">
                <a:solidFill>
                  <a:schemeClr val="dk1"/>
                </a:solidFill>
              </a:rPr>
              <a:t> </a:t>
            </a:r>
            <a:r>
              <a:rPr b="1" lang="en" sz="1500">
                <a:solidFill>
                  <a:srgbClr val="0000FF"/>
                </a:solidFill>
              </a:rPr>
              <a:t>NULL</a:t>
            </a:r>
            <a:r>
              <a:rPr lang="en" sz="1500">
                <a:solidFill>
                  <a:schemeClr val="dk1"/>
                </a:solidFill>
              </a:rPr>
              <a:t>,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    </a:t>
            </a:r>
            <a:r>
              <a:rPr b="1" lang="en" sz="1500">
                <a:solidFill>
                  <a:srgbClr val="0000FF"/>
                </a:solidFill>
              </a:rPr>
              <a:t>CONSTRAINT</a:t>
            </a:r>
            <a:r>
              <a:rPr lang="en" sz="1500">
                <a:solidFill>
                  <a:schemeClr val="dk1"/>
                </a:solidFill>
              </a:rPr>
              <a:t> pk_city_id </a:t>
            </a:r>
            <a:r>
              <a:rPr b="1" lang="en" sz="1500">
                <a:solidFill>
                  <a:srgbClr val="0000FF"/>
                </a:solidFill>
              </a:rPr>
              <a:t>PRIMARY</a:t>
            </a:r>
            <a:r>
              <a:rPr lang="en" sz="1500">
                <a:solidFill>
                  <a:schemeClr val="dk1"/>
                </a:solidFill>
              </a:rPr>
              <a:t> </a:t>
            </a:r>
            <a:r>
              <a:rPr b="1" lang="en" sz="1500">
                <a:solidFill>
                  <a:srgbClr val="0000FF"/>
                </a:solidFill>
              </a:rPr>
              <a:t>KEY</a:t>
            </a:r>
            <a:r>
              <a:rPr lang="en" sz="1500">
                <a:solidFill>
                  <a:schemeClr val="dk1"/>
                </a:solidFill>
              </a:rPr>
              <a:t> (id),</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    </a:t>
            </a:r>
            <a:r>
              <a:rPr b="1" lang="en" sz="1500">
                <a:solidFill>
                  <a:srgbClr val="0000FF"/>
                </a:solidFill>
              </a:rPr>
              <a:t>CONSTRAINT</a:t>
            </a:r>
            <a:r>
              <a:rPr lang="en" sz="1500">
                <a:solidFill>
                  <a:schemeClr val="dk1"/>
                </a:solidFill>
              </a:rPr>
              <a:t> fk_countrycode </a:t>
            </a:r>
            <a:r>
              <a:rPr b="1" lang="en" sz="1500">
                <a:solidFill>
                  <a:srgbClr val="0000FF"/>
                </a:solidFill>
              </a:rPr>
              <a:t>FOREIGN</a:t>
            </a:r>
            <a:r>
              <a:rPr lang="en" sz="1500">
                <a:solidFill>
                  <a:schemeClr val="dk1"/>
                </a:solidFill>
              </a:rPr>
              <a:t> </a:t>
            </a:r>
            <a:r>
              <a:rPr b="1" lang="en" sz="1500">
                <a:solidFill>
                  <a:srgbClr val="0000FF"/>
                </a:solidFill>
              </a:rPr>
              <a:t>KEY</a:t>
            </a:r>
            <a:r>
              <a:rPr lang="en" sz="1500">
                <a:solidFill>
                  <a:schemeClr val="dk1"/>
                </a:solidFill>
              </a:rPr>
              <a:t> (countrycode) </a:t>
            </a:r>
            <a:r>
              <a:rPr b="1" lang="en" sz="1500">
                <a:solidFill>
                  <a:srgbClr val="0000FF"/>
                </a:solidFill>
              </a:rPr>
              <a:t>REFERENCES</a:t>
            </a:r>
            <a:r>
              <a:rPr lang="en" sz="1500">
                <a:solidFill>
                  <a:schemeClr val="dk1"/>
                </a:solidFill>
              </a:rPr>
              <a:t> country(code)</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a:t>
            </a:r>
            <a:endParaRPr sz="1500">
              <a:solidFill>
                <a:schemeClr val="dk1"/>
              </a:solidFill>
            </a:endParaRPr>
          </a:p>
          <a:p>
            <a:pPr indent="0" lvl="0" marL="0" rtl="0" algn="l">
              <a:spcBef>
                <a:spcPts val="0"/>
              </a:spcBef>
              <a:spcAft>
                <a:spcPts val="1600"/>
              </a:spcAft>
              <a:buNone/>
            </a:pPr>
            <a:r>
              <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 TABLE</a:t>
            </a:r>
            <a:endParaRPr/>
          </a:p>
        </p:txBody>
      </p:sp>
      <p:sp>
        <p:nvSpPr>
          <p:cNvPr id="192" name="Google Shape;192;p38"/>
          <p:cNvSpPr txBox="1"/>
          <p:nvPr>
            <p:ph idx="1" type="body"/>
          </p:nvPr>
        </p:nvSpPr>
        <p:spPr>
          <a:xfrm>
            <a:off x="311700" y="1152475"/>
            <a:ext cx="8520600" cy="85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chemeClr val="dk1"/>
                </a:solidFill>
                <a:highlight>
                  <a:srgbClr val="FFFFFF"/>
                </a:highlight>
              </a:rPr>
              <a:t>The </a:t>
            </a:r>
            <a:r>
              <a:rPr b="1" lang="en" sz="1700">
                <a:solidFill>
                  <a:schemeClr val="dk1"/>
                </a:solidFill>
                <a:highlight>
                  <a:srgbClr val="FFFFFF"/>
                </a:highlight>
              </a:rPr>
              <a:t>DROP TABLE</a:t>
            </a:r>
            <a:r>
              <a:rPr lang="en" sz="1700">
                <a:solidFill>
                  <a:schemeClr val="dk1"/>
                </a:solidFill>
                <a:highlight>
                  <a:srgbClr val="FFFFFF"/>
                </a:highlight>
              </a:rPr>
              <a:t> statement is used to remove a table definition and all associated data, indexes, rules, triggers, and constraints for that table.</a:t>
            </a:r>
            <a:endParaRPr sz="2600"/>
          </a:p>
        </p:txBody>
      </p:sp>
      <p:sp>
        <p:nvSpPr>
          <p:cNvPr id="193" name="Google Shape;193;p38"/>
          <p:cNvSpPr txBox="1"/>
          <p:nvPr/>
        </p:nvSpPr>
        <p:spPr>
          <a:xfrm>
            <a:off x="432225" y="2150325"/>
            <a:ext cx="7218300" cy="1080600"/>
          </a:xfrm>
          <a:prstGeom prst="rect">
            <a:avLst/>
          </a:prstGeom>
          <a:no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None/>
            </a:pPr>
            <a:r>
              <a:rPr lang="en" sz="1550">
                <a:solidFill>
                  <a:schemeClr val="dk1"/>
                </a:solidFill>
                <a:highlight>
                  <a:srgbClr val="FFFFFF"/>
                </a:highlight>
                <a:latin typeface="Courier New"/>
                <a:ea typeface="Courier New"/>
                <a:cs typeface="Courier New"/>
                <a:sym typeface="Courier New"/>
              </a:rPr>
              <a:t>DROP TABLE table_name;</a:t>
            </a:r>
            <a:endParaRPr sz="1550">
              <a:solidFill>
                <a:schemeClr val="dk1"/>
              </a:solidFill>
              <a:highlight>
                <a:srgbClr val="FFFFFF"/>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t/>
            </a:r>
            <a:endParaRPr sz="1550">
              <a:solidFill>
                <a:schemeClr val="dk1"/>
              </a:solidFill>
              <a:highlight>
                <a:srgbClr val="FFFFFF"/>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sz="1550">
                <a:solidFill>
                  <a:schemeClr val="dk1"/>
                </a:solidFill>
                <a:highlight>
                  <a:srgbClr val="FFFFFF"/>
                </a:highlight>
                <a:latin typeface="Courier New"/>
                <a:ea typeface="Courier New"/>
                <a:cs typeface="Courier New"/>
                <a:sym typeface="Courier New"/>
              </a:rPr>
              <a:t>DROP TABLE IF EXISTS table_name;</a:t>
            </a:r>
            <a:endParaRPr sz="1550">
              <a:solidFill>
                <a:schemeClr val="dk1"/>
              </a:solidFill>
              <a:highlight>
                <a:srgbClr val="FFFFFF"/>
              </a:highlight>
              <a:latin typeface="Courier New"/>
              <a:ea typeface="Courier New"/>
              <a:cs typeface="Courier New"/>
              <a:sym typeface="Courier New"/>
            </a:endParaRPr>
          </a:p>
          <a:p>
            <a:pPr indent="0" lvl="0" marL="50800" marR="50800" rtl="0" algn="l">
              <a:lnSpc>
                <a:spcPct val="115000"/>
              </a:lnSpc>
              <a:spcBef>
                <a:spcPts val="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 TABLE</a:t>
            </a:r>
            <a:endParaRPr/>
          </a:p>
        </p:txBody>
      </p:sp>
      <p:sp>
        <p:nvSpPr>
          <p:cNvPr id="199" name="Google Shape;199;p39"/>
          <p:cNvSpPr txBox="1"/>
          <p:nvPr/>
        </p:nvSpPr>
        <p:spPr>
          <a:xfrm>
            <a:off x="311700" y="2323225"/>
            <a:ext cx="4116900" cy="81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0000FF"/>
                </a:solidFill>
              </a:rPr>
              <a:t>ALTER</a:t>
            </a:r>
            <a:r>
              <a:rPr lang="en" sz="1600">
                <a:solidFill>
                  <a:schemeClr val="dk1"/>
                </a:solidFill>
              </a:rPr>
              <a:t> </a:t>
            </a:r>
            <a:r>
              <a:rPr b="1" lang="en" sz="1600">
                <a:solidFill>
                  <a:srgbClr val="0000FF"/>
                </a:solidFill>
              </a:rPr>
              <a:t>TABLE</a:t>
            </a:r>
            <a:r>
              <a:rPr lang="en" sz="1600">
                <a:solidFill>
                  <a:schemeClr val="dk1"/>
                </a:solidFill>
              </a:rPr>
              <a:t> country</a:t>
            </a:r>
            <a:endParaRPr sz="1600">
              <a:solidFill>
                <a:schemeClr val="dk1"/>
              </a:solidFill>
            </a:endParaRPr>
          </a:p>
          <a:p>
            <a:pPr indent="0" lvl="0" marL="0" rtl="0" algn="l">
              <a:lnSpc>
                <a:spcPct val="115000"/>
              </a:lnSpc>
              <a:spcBef>
                <a:spcPts val="0"/>
              </a:spcBef>
              <a:spcAft>
                <a:spcPts val="0"/>
              </a:spcAft>
              <a:buNone/>
            </a:pPr>
            <a:r>
              <a:rPr b="1" lang="en" sz="1600">
                <a:solidFill>
                  <a:srgbClr val="0000FF"/>
                </a:solidFill>
              </a:rPr>
              <a:t>ADD</a:t>
            </a:r>
            <a:r>
              <a:rPr lang="en" sz="1600">
                <a:solidFill>
                  <a:schemeClr val="dk1"/>
                </a:solidFill>
              </a:rPr>
              <a:t> </a:t>
            </a:r>
            <a:r>
              <a:rPr b="1" lang="en" sz="1600">
                <a:solidFill>
                  <a:srgbClr val="0000FF"/>
                </a:solidFill>
              </a:rPr>
              <a:t>FOREIGN</a:t>
            </a:r>
            <a:r>
              <a:rPr lang="en" sz="1600">
                <a:solidFill>
                  <a:schemeClr val="dk1"/>
                </a:solidFill>
              </a:rPr>
              <a:t> </a:t>
            </a:r>
            <a:r>
              <a:rPr b="1" lang="en" sz="1600">
                <a:solidFill>
                  <a:srgbClr val="0000FF"/>
                </a:solidFill>
              </a:rPr>
              <a:t>KEY</a:t>
            </a:r>
            <a:r>
              <a:rPr lang="en" sz="1600">
                <a:solidFill>
                  <a:schemeClr val="dk1"/>
                </a:solidFill>
              </a:rPr>
              <a:t>(capital)</a:t>
            </a:r>
            <a:endParaRPr sz="1600">
              <a:solidFill>
                <a:schemeClr val="dk1"/>
              </a:solidFill>
            </a:endParaRPr>
          </a:p>
          <a:p>
            <a:pPr indent="0" lvl="0" marL="0" rtl="0" algn="l">
              <a:lnSpc>
                <a:spcPct val="115000"/>
              </a:lnSpc>
              <a:spcBef>
                <a:spcPts val="0"/>
              </a:spcBef>
              <a:spcAft>
                <a:spcPts val="0"/>
              </a:spcAft>
              <a:buNone/>
            </a:pPr>
            <a:r>
              <a:rPr b="1" lang="en" sz="1600">
                <a:solidFill>
                  <a:srgbClr val="0000FF"/>
                </a:solidFill>
              </a:rPr>
              <a:t>REFERENCES</a:t>
            </a:r>
            <a:r>
              <a:rPr lang="en" sz="1600">
                <a:solidFill>
                  <a:schemeClr val="dk1"/>
                </a:solidFill>
              </a:rPr>
              <a:t> city(id);</a:t>
            </a:r>
            <a:endParaRPr sz="1600">
              <a:solidFill>
                <a:schemeClr val="dk1"/>
              </a:solidFill>
            </a:endParaRPr>
          </a:p>
        </p:txBody>
      </p:sp>
      <p:sp>
        <p:nvSpPr>
          <p:cNvPr id="200" name="Google Shape;200;p39"/>
          <p:cNvSpPr txBox="1"/>
          <p:nvPr/>
        </p:nvSpPr>
        <p:spPr>
          <a:xfrm>
            <a:off x="311700" y="1071750"/>
            <a:ext cx="9144000" cy="1089300"/>
          </a:xfrm>
          <a:prstGeom prst="rect">
            <a:avLst/>
          </a:prstGeom>
          <a:noFill/>
          <a:ln>
            <a:noFill/>
          </a:ln>
        </p:spPr>
        <p:txBody>
          <a:bodyPr anchorCtr="0" anchor="t" bIns="91425" lIns="91425" spcFirstLastPara="1" rIns="91425" wrap="square" tIns="91425">
            <a:noAutofit/>
          </a:bodyPr>
          <a:lstStyle/>
          <a:p>
            <a:pPr indent="0" lvl="0" marL="25400" marR="25400" rtl="0" algn="just">
              <a:lnSpc>
                <a:spcPct val="115000"/>
              </a:lnSpc>
              <a:spcBef>
                <a:spcPts val="600"/>
              </a:spcBef>
              <a:spcAft>
                <a:spcPts val="0"/>
              </a:spcAft>
              <a:buNone/>
            </a:pPr>
            <a:r>
              <a:rPr lang="en" sz="1600">
                <a:solidFill>
                  <a:schemeClr val="dk1"/>
                </a:solidFill>
              </a:rPr>
              <a:t>ALTER TABLE command is used to add, delete or modify columns in an existing table.</a:t>
            </a:r>
            <a:endParaRPr sz="1600">
              <a:solidFill>
                <a:schemeClr val="dk1"/>
              </a:solidFill>
            </a:endParaRPr>
          </a:p>
          <a:p>
            <a:pPr indent="0" lvl="0" marL="25400" marR="25400" rtl="0" algn="just">
              <a:lnSpc>
                <a:spcPct val="115000"/>
              </a:lnSpc>
              <a:spcBef>
                <a:spcPts val="700"/>
              </a:spcBef>
              <a:spcAft>
                <a:spcPts val="700"/>
              </a:spcAft>
              <a:buNone/>
            </a:pPr>
            <a:r>
              <a:rPr lang="en" sz="1600">
                <a:solidFill>
                  <a:schemeClr val="dk1"/>
                </a:solidFill>
              </a:rPr>
              <a:t>You would also use ALTER TABLE command to add and drop various constraints on </a:t>
            </a:r>
            <a:br>
              <a:rPr lang="en" sz="1600">
                <a:solidFill>
                  <a:schemeClr val="dk1"/>
                </a:solidFill>
              </a:rPr>
            </a:br>
            <a:r>
              <a:rPr lang="en" sz="1600">
                <a:solidFill>
                  <a:schemeClr val="dk1"/>
                </a:solidFill>
              </a:rPr>
              <a:t>an existing table.</a:t>
            </a:r>
            <a:endParaRPr sz="1600">
              <a:solidFill>
                <a:schemeClr val="dk1"/>
              </a:solidFill>
            </a:endParaRPr>
          </a:p>
        </p:txBody>
      </p:sp>
      <p:sp>
        <p:nvSpPr>
          <p:cNvPr id="201" name="Google Shape;201;p39"/>
          <p:cNvSpPr txBox="1"/>
          <p:nvPr/>
        </p:nvSpPr>
        <p:spPr>
          <a:xfrm>
            <a:off x="3998075" y="2398875"/>
            <a:ext cx="3000000" cy="810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None/>
            </a:pPr>
            <a:r>
              <a:rPr lang="en" sz="1600">
                <a:solidFill>
                  <a:schemeClr val="dk1"/>
                </a:solidFill>
                <a:highlight>
                  <a:srgbClr val="FFFFFF"/>
                </a:highlight>
              </a:rPr>
              <a:t>ALTER TABLE table_name ADD column_name datatype;</a:t>
            </a:r>
            <a:endParaRPr sz="1600">
              <a:solidFill>
                <a:schemeClr val="dk1"/>
              </a:solidFill>
              <a:highlight>
                <a:srgbClr val="FFFFFF"/>
              </a:highlight>
            </a:endParaRPr>
          </a:p>
        </p:txBody>
      </p:sp>
      <p:sp>
        <p:nvSpPr>
          <p:cNvPr id="202" name="Google Shape;202;p39"/>
          <p:cNvSpPr txBox="1"/>
          <p:nvPr/>
        </p:nvSpPr>
        <p:spPr>
          <a:xfrm>
            <a:off x="464650" y="3803600"/>
            <a:ext cx="7229100" cy="8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ALTER has LOTS OF OPTIONS, For a full reference visit: </a:t>
            </a:r>
            <a:r>
              <a:rPr lang="en" u="sng">
                <a:solidFill>
                  <a:schemeClr val="hlink"/>
                </a:solidFill>
                <a:hlinkClick r:id="rId3"/>
              </a:rPr>
              <a:t>https://www.tutorialspoint.com/postgresql/postgresql_alter_command.htm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nvSpPr>
        <p:spPr>
          <a:xfrm>
            <a:off x="205500" y="0"/>
            <a:ext cx="8765700" cy="10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roxima Nova Extrabold"/>
                <a:ea typeface="Proxima Nova Extrabold"/>
                <a:cs typeface="Proxima Nova Extrabold"/>
                <a:sym typeface="Proxima Nova Extrabold"/>
              </a:rPr>
              <a:t>Table Constraints</a:t>
            </a:r>
            <a:endParaRPr sz="1800">
              <a:solidFill>
                <a:srgbClr val="434343"/>
              </a:solidFill>
              <a:latin typeface="Proxima Nova"/>
              <a:ea typeface="Proxima Nova"/>
              <a:cs typeface="Proxima Nova"/>
              <a:sym typeface="Proxima Nova"/>
            </a:endParaRPr>
          </a:p>
        </p:txBody>
      </p:sp>
      <p:pic>
        <p:nvPicPr>
          <p:cNvPr descr="tagline.png" id="208" name="Google Shape;208;p40"/>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209" name="Google Shape;209;p40"/>
          <p:cNvSpPr txBox="1"/>
          <p:nvPr/>
        </p:nvSpPr>
        <p:spPr>
          <a:xfrm>
            <a:off x="4205100" y="508250"/>
            <a:ext cx="49389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latin typeface="Proxima Nova"/>
              <a:ea typeface="Proxima Nova"/>
              <a:cs typeface="Proxima Nova"/>
              <a:sym typeface="Proxima Nova"/>
            </a:endParaRPr>
          </a:p>
          <a:p>
            <a:pPr indent="-330200" lvl="0" marL="457200" rtl="0" algn="l">
              <a:spcBef>
                <a:spcPts val="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A </a:t>
            </a:r>
            <a:r>
              <a:rPr b="1" lang="en" sz="1600">
                <a:solidFill>
                  <a:schemeClr val="dk2"/>
                </a:solidFill>
                <a:latin typeface="Proxima Nova"/>
                <a:ea typeface="Proxima Nova"/>
                <a:cs typeface="Proxima Nova"/>
                <a:sym typeface="Proxima Nova"/>
              </a:rPr>
              <a:t>constraint</a:t>
            </a:r>
            <a:r>
              <a:rPr lang="en" sz="1600">
                <a:solidFill>
                  <a:schemeClr val="dk2"/>
                </a:solidFill>
                <a:latin typeface="Proxima Nova"/>
                <a:ea typeface="Proxima Nova"/>
                <a:cs typeface="Proxima Nova"/>
                <a:sym typeface="Proxima Nova"/>
              </a:rPr>
              <a:t> is associated with a table and defines properties that the column data must comply with.</a:t>
            </a:r>
            <a:endParaRPr sz="1600">
              <a:solidFill>
                <a:schemeClr val="dk2"/>
              </a:solidFill>
              <a:latin typeface="Proxima Nova"/>
              <a:ea typeface="Proxima Nova"/>
              <a:cs typeface="Proxima Nova"/>
              <a:sym typeface="Proxima Nova"/>
            </a:endParaRPr>
          </a:p>
          <a:p>
            <a:pPr indent="-330200" lvl="0" marL="457200" rtl="0" algn="l">
              <a:spcBef>
                <a:spcPts val="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Types of Constraints</a:t>
            </a:r>
            <a:endParaRPr sz="1600">
              <a:solidFill>
                <a:schemeClr val="dk2"/>
              </a:solidFill>
              <a:latin typeface="Proxima Nova"/>
              <a:ea typeface="Proxima Nova"/>
              <a:cs typeface="Proxima Nova"/>
              <a:sym typeface="Proxima Nova"/>
            </a:endParaRPr>
          </a:p>
          <a:p>
            <a:pPr indent="-330200" lvl="1" marL="914400" rtl="0" algn="l">
              <a:spcBef>
                <a:spcPts val="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FOREIGN KEY - enforces valid PK values, and limits deletion of the PK row if FK row exists</a:t>
            </a:r>
            <a:endParaRPr sz="1600">
              <a:solidFill>
                <a:schemeClr val="dk2"/>
              </a:solidFill>
              <a:latin typeface="Proxima Nova"/>
              <a:ea typeface="Proxima Nova"/>
              <a:cs typeface="Proxima Nova"/>
              <a:sym typeface="Proxima Nova"/>
            </a:endParaRPr>
          </a:p>
          <a:p>
            <a:pPr indent="-323850" lvl="1" marL="914400" rtl="0" algn="l">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DELETE FROM countries WHERE id=2;</a:t>
            </a:r>
            <a:endParaRPr sz="1500">
              <a:solidFill>
                <a:schemeClr val="dk2"/>
              </a:solidFill>
              <a:latin typeface="Proxima Nova"/>
              <a:ea typeface="Proxima Nova"/>
              <a:cs typeface="Proxima Nova"/>
              <a:sym typeface="Proxima Nova"/>
            </a:endParaRPr>
          </a:p>
          <a:p>
            <a:pPr indent="-323850" lvl="1" marL="914400" rtl="0" algn="l">
              <a:spcBef>
                <a:spcPts val="0"/>
              </a:spcBef>
              <a:spcAft>
                <a:spcPts val="0"/>
              </a:spcAft>
              <a:buClr>
                <a:schemeClr val="dk2"/>
              </a:buClr>
              <a:buSzPts val="1500"/>
              <a:buFont typeface="Proxima Nova"/>
              <a:buChar char="○"/>
            </a:pPr>
            <a:r>
              <a:rPr lang="en" sz="1500">
                <a:solidFill>
                  <a:schemeClr val="dk2"/>
                </a:solidFill>
                <a:latin typeface="Proxima Nova"/>
                <a:ea typeface="Proxima Nova"/>
                <a:cs typeface="Proxima Nova"/>
                <a:sym typeface="Proxima Nova"/>
              </a:rPr>
              <a:t>DELETE FROM countries WHERE id=1;</a:t>
            </a:r>
            <a:endParaRPr sz="1500">
              <a:solidFill>
                <a:schemeClr val="dk2"/>
              </a:solidFill>
              <a:latin typeface="Proxima Nova"/>
              <a:ea typeface="Proxima Nova"/>
              <a:cs typeface="Proxima Nova"/>
              <a:sym typeface="Proxima Nova"/>
            </a:endParaRPr>
          </a:p>
          <a:p>
            <a:pPr indent="-323850" lvl="2" marL="1371600" rtl="0" algn="l">
              <a:spcBef>
                <a:spcPts val="0"/>
              </a:spcBef>
              <a:spcAft>
                <a:spcPts val="0"/>
              </a:spcAft>
              <a:buClr>
                <a:srgbClr val="FF0000"/>
              </a:buClr>
              <a:buSzPts val="1500"/>
              <a:buFont typeface="Proxima Nova"/>
              <a:buChar char="■"/>
            </a:pPr>
            <a:r>
              <a:rPr lang="en" sz="1500">
                <a:solidFill>
                  <a:srgbClr val="FF0000"/>
                </a:solidFill>
                <a:latin typeface="Proxima Nova"/>
                <a:ea typeface="Proxima Nova"/>
                <a:cs typeface="Proxima Nova"/>
                <a:sym typeface="Proxima Nova"/>
              </a:rPr>
              <a:t>ERROR: update or delete on table "countries" violates foreign key constraint "fk_countryid" on table "cities"</a:t>
            </a:r>
            <a:endParaRPr sz="1500">
              <a:solidFill>
                <a:srgbClr val="FF0000"/>
              </a:solidFill>
              <a:latin typeface="Proxima Nova"/>
              <a:ea typeface="Proxima Nova"/>
              <a:cs typeface="Proxima Nova"/>
              <a:sym typeface="Proxima Nova"/>
            </a:endParaRPr>
          </a:p>
          <a:p>
            <a:pPr indent="0" lvl="0" marL="1371600" rtl="0" algn="l">
              <a:spcBef>
                <a:spcPts val="0"/>
              </a:spcBef>
              <a:spcAft>
                <a:spcPts val="0"/>
              </a:spcAft>
              <a:buNone/>
            </a:pPr>
            <a:r>
              <a:rPr lang="en" sz="1500">
                <a:solidFill>
                  <a:srgbClr val="FF0000"/>
                </a:solidFill>
                <a:latin typeface="Proxima Nova"/>
                <a:ea typeface="Proxima Nova"/>
                <a:cs typeface="Proxima Nova"/>
                <a:sym typeface="Proxima Nova"/>
              </a:rPr>
              <a:t>Detail: Key (id)=(1) is still referenced from table "cities".</a:t>
            </a:r>
            <a:endParaRPr sz="1500">
              <a:solidFill>
                <a:srgbClr val="FF0000"/>
              </a:solidFill>
              <a:latin typeface="Proxima Nova"/>
              <a:ea typeface="Proxima Nova"/>
              <a:cs typeface="Proxima Nova"/>
              <a:sym typeface="Proxima Nova"/>
            </a:endParaRPr>
          </a:p>
        </p:txBody>
      </p:sp>
      <p:graphicFrame>
        <p:nvGraphicFramePr>
          <p:cNvPr id="210" name="Google Shape;210;p40"/>
          <p:cNvGraphicFramePr/>
          <p:nvPr/>
        </p:nvGraphicFramePr>
        <p:xfrm>
          <a:off x="131650" y="737270"/>
          <a:ext cx="3000000" cy="3000000"/>
        </p:xfrm>
        <a:graphic>
          <a:graphicData uri="http://schemas.openxmlformats.org/drawingml/2006/table">
            <a:tbl>
              <a:tblPr>
                <a:noFill/>
                <a:tableStyleId>{A7C4B760-7574-4CED-A219-0C0D20145602}</a:tableStyleId>
              </a:tblPr>
              <a:tblGrid>
                <a:gridCol w="575775"/>
                <a:gridCol w="1036700"/>
                <a:gridCol w="1045200"/>
              </a:tblGrid>
              <a:tr h="452450">
                <a:tc gridSpan="3">
                  <a:txBody>
                    <a:bodyPr/>
                    <a:lstStyle/>
                    <a:p>
                      <a:pPr indent="0" lvl="0" marL="0" rtl="0" algn="ctr">
                        <a:spcBef>
                          <a:spcPts val="0"/>
                        </a:spcBef>
                        <a:spcAft>
                          <a:spcPts val="0"/>
                        </a:spcAft>
                        <a:buNone/>
                      </a:pPr>
                      <a:r>
                        <a:rPr b="1" lang="en" sz="2000"/>
                        <a:t>City</a:t>
                      </a:r>
                      <a:endParaRPr b="1" sz="2000"/>
                    </a:p>
                  </a:txBody>
                  <a:tcPr marT="91425" marB="91425" marR="91425" marL="91425" anchor="ctr">
                    <a:lnR cap="flat" cmpd="sng" w="9525">
                      <a:solidFill>
                        <a:srgbClr val="9E9E9E"/>
                      </a:solidFill>
                      <a:prstDash val="solid"/>
                      <a:round/>
                      <a:headEnd len="sm" w="sm" type="none"/>
                      <a:tailEnd len="sm" w="sm" type="none"/>
                    </a:lnR>
                  </a:tcPr>
                </a:tc>
                <a:tc hMerge="1"/>
                <a:tc hMerge="1"/>
              </a:tr>
              <a:tr h="622125">
                <a:tc>
                  <a:txBody>
                    <a:bodyPr/>
                    <a:lstStyle/>
                    <a:p>
                      <a:pPr indent="0" lvl="0" marL="0" rtl="0" algn="l">
                        <a:spcBef>
                          <a:spcPts val="0"/>
                        </a:spcBef>
                        <a:spcAft>
                          <a:spcPts val="0"/>
                        </a:spcAft>
                        <a:buNone/>
                      </a:pPr>
                      <a:r>
                        <a:rPr b="1" lang="en" sz="1600"/>
                        <a:t>id</a:t>
                      </a:r>
                      <a:endParaRPr b="1" sz="1600"/>
                    </a:p>
                  </a:txBody>
                  <a:tcPr marT="91425" marB="91425" marR="91425" marL="91425"/>
                </a:tc>
                <a:tc>
                  <a:txBody>
                    <a:bodyPr/>
                    <a:lstStyle/>
                    <a:p>
                      <a:pPr indent="0" lvl="0" marL="0" rtl="0" algn="l">
                        <a:spcBef>
                          <a:spcPts val="0"/>
                        </a:spcBef>
                        <a:spcAft>
                          <a:spcPts val="0"/>
                        </a:spcAft>
                        <a:buNone/>
                      </a:pPr>
                      <a:r>
                        <a:rPr b="1" lang="en" sz="1600"/>
                        <a:t>country_id</a:t>
                      </a:r>
                      <a:endParaRPr b="1" sz="1600"/>
                    </a:p>
                  </a:txBody>
                  <a:tcPr marT="91425" marB="91425" marR="91425" marL="91425">
                    <a:lnR cap="flat" cmpd="sng" w="9525">
                      <a:solidFill>
                        <a:srgbClr val="9E9E9E"/>
                      </a:solidFill>
                      <a:prstDash val="solid"/>
                      <a:round/>
                      <a:headEnd len="sm" w="sm" type="none"/>
                      <a:tailEnd len="sm" w="sm" type="none"/>
                    </a:lnR>
                    <a:solidFill>
                      <a:srgbClr val="CFE2F3"/>
                    </a:solidFill>
                  </a:tcPr>
                </a:tc>
                <a:tc>
                  <a:txBody>
                    <a:bodyPr/>
                    <a:lstStyle/>
                    <a:p>
                      <a:pPr indent="0" lvl="0" marL="0" rtl="0" algn="l">
                        <a:spcBef>
                          <a:spcPts val="0"/>
                        </a:spcBef>
                        <a:spcAft>
                          <a:spcPts val="0"/>
                        </a:spcAft>
                        <a:buNone/>
                      </a:pPr>
                      <a:r>
                        <a:rPr b="1" lang="en" sz="1600"/>
                        <a:t>name</a:t>
                      </a:r>
                      <a:endParaRPr b="1"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7625">
                <a:tc>
                  <a:txBody>
                    <a:bodyPr/>
                    <a:lstStyle/>
                    <a:p>
                      <a:pPr indent="0" lvl="0" marL="0" rtl="0" algn="l">
                        <a:spcBef>
                          <a:spcPts val="0"/>
                        </a:spcBef>
                        <a:spcAft>
                          <a:spcPts val="0"/>
                        </a:spcAft>
                        <a:buNone/>
                      </a:pPr>
                      <a:r>
                        <a:rPr lang="en"/>
                        <a:t>1</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6</a:t>
                      </a:r>
                      <a:endParaRPr/>
                    </a:p>
                  </a:txBody>
                  <a:tcPr marT="91425" marB="91425" marR="91425" marL="91425">
                    <a:lnR cap="flat" cmpd="sng" w="9525">
                      <a:solidFill>
                        <a:srgbClr val="9E9E9E"/>
                      </a:solidFill>
                      <a:prstDash val="solid"/>
                      <a:round/>
                      <a:headEnd len="sm" w="sm" type="none"/>
                      <a:tailEnd len="sm" w="sm" type="none"/>
                    </a:lnR>
                    <a:solidFill>
                      <a:srgbClr val="CFE2F3"/>
                    </a:solidFill>
                  </a:tcPr>
                </a:tc>
                <a:tc>
                  <a:txBody>
                    <a:bodyPr/>
                    <a:lstStyle/>
                    <a:p>
                      <a:pPr indent="0" lvl="0" marL="0" rtl="0" algn="l">
                        <a:spcBef>
                          <a:spcPts val="0"/>
                        </a:spcBef>
                        <a:spcAft>
                          <a:spcPts val="0"/>
                        </a:spcAft>
                        <a:buNone/>
                      </a:pPr>
                      <a:r>
                        <a:rPr lang="en"/>
                        <a:t>Milan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r>
              <a:tr h="3676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lnR cap="flat" cmpd="sng" w="9525">
                      <a:solidFill>
                        <a:srgbClr val="9E9E9E"/>
                      </a:solidFill>
                      <a:prstDash val="solid"/>
                      <a:round/>
                      <a:headEnd len="sm" w="sm" type="none"/>
                      <a:tailEnd len="sm" w="sm" type="none"/>
                    </a:lnR>
                    <a:solidFill>
                      <a:srgbClr val="CFE2F3"/>
                    </a:solidFill>
                  </a:tcPr>
                </a:tc>
                <a:tc>
                  <a:txBody>
                    <a:bodyPr/>
                    <a:lstStyle/>
                    <a:p>
                      <a:pPr indent="0" lvl="0" marL="0" rtl="0" algn="l">
                        <a:spcBef>
                          <a:spcPts val="0"/>
                        </a:spcBef>
                        <a:spcAft>
                          <a:spcPts val="0"/>
                        </a:spcAft>
                        <a:buNone/>
                      </a:pPr>
                      <a:r>
                        <a:rPr lang="en"/>
                        <a:t>Rome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7625">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7</a:t>
                      </a:r>
                      <a:endParaRPr/>
                    </a:p>
                  </a:txBody>
                  <a:tcPr marT="91425" marB="91425" marR="91425" marL="91425">
                    <a:lnR cap="flat" cmpd="sng" w="9525">
                      <a:solidFill>
                        <a:srgbClr val="9E9E9E"/>
                      </a:solidFill>
                      <a:prstDash val="solid"/>
                      <a:round/>
                      <a:headEnd len="sm" w="sm" type="none"/>
                      <a:tailEnd len="sm" w="sm" type="none"/>
                    </a:lnR>
                    <a:solidFill>
                      <a:srgbClr val="CFE2F3"/>
                    </a:solidFill>
                  </a:tcPr>
                </a:tc>
                <a:tc>
                  <a:txBody>
                    <a:bodyPr/>
                    <a:lstStyle/>
                    <a:p>
                      <a:pPr indent="0" lvl="0" marL="0" rtl="0" algn="l">
                        <a:spcBef>
                          <a:spcPts val="0"/>
                        </a:spcBef>
                        <a:spcAft>
                          <a:spcPts val="0"/>
                        </a:spcAft>
                        <a:buNone/>
                      </a:pPr>
                      <a:r>
                        <a:rPr lang="en"/>
                        <a:t>Beijing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r>
              <a:tr h="36762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lnR cap="flat" cmpd="sng" w="9525">
                      <a:solidFill>
                        <a:srgbClr val="9E9E9E"/>
                      </a:solidFill>
                      <a:prstDash val="solid"/>
                      <a:round/>
                      <a:headEnd len="sm" w="sm" type="none"/>
                      <a:tailEnd len="sm" w="sm" type="none"/>
                    </a:lnR>
                    <a:solidFill>
                      <a:srgbClr val="CFE2F3"/>
                    </a:solidFill>
                  </a:tcPr>
                </a:tc>
                <a:tc>
                  <a:txBody>
                    <a:bodyPr/>
                    <a:lstStyle/>
                    <a:p>
                      <a:pPr indent="0" lvl="0" marL="0" rtl="0" algn="l">
                        <a:spcBef>
                          <a:spcPts val="0"/>
                        </a:spcBef>
                        <a:spcAft>
                          <a:spcPts val="0"/>
                        </a:spcAft>
                        <a:buNone/>
                      </a:pPr>
                      <a:r>
                        <a:rPr lang="en"/>
                        <a:t>Nice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7625">
                <a:tc>
                  <a:txBody>
                    <a:bodyPr/>
                    <a:lstStyle/>
                    <a:p>
                      <a:pPr indent="0" lvl="0" marL="0" rtl="0" algn="l">
                        <a:spcBef>
                          <a:spcPts val="0"/>
                        </a:spcBef>
                        <a:spcAft>
                          <a:spcPts val="0"/>
                        </a:spcAft>
                        <a:buNone/>
                      </a:pPr>
                      <a:r>
                        <a:rPr lang="en"/>
                        <a:t>5</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4</a:t>
                      </a:r>
                      <a:endParaRPr/>
                    </a:p>
                  </a:txBody>
                  <a:tcPr marT="91425" marB="91425" marR="91425" marL="91425">
                    <a:lnR cap="flat" cmpd="sng" w="9525">
                      <a:solidFill>
                        <a:srgbClr val="9E9E9E"/>
                      </a:solidFill>
                      <a:prstDash val="solid"/>
                      <a:round/>
                      <a:headEnd len="sm" w="sm" type="none"/>
                      <a:tailEnd len="sm" w="sm" type="none"/>
                    </a:lnR>
                    <a:solidFill>
                      <a:srgbClr val="CFE2F3"/>
                    </a:solidFill>
                  </a:tcPr>
                </a:tc>
                <a:tc>
                  <a:txBody>
                    <a:bodyPr/>
                    <a:lstStyle/>
                    <a:p>
                      <a:pPr indent="0" lvl="0" marL="0" rtl="0" algn="l">
                        <a:spcBef>
                          <a:spcPts val="0"/>
                        </a:spcBef>
                        <a:spcAft>
                          <a:spcPts val="0"/>
                        </a:spcAft>
                        <a:buNone/>
                      </a:pPr>
                      <a:r>
                        <a:rPr lang="en"/>
                        <a:t>Paris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r>
              <a:tr h="367625">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solidFill>
                      <a:srgbClr val="CFE2F3"/>
                    </a:solidFill>
                  </a:tcPr>
                </a:tc>
                <a:tc>
                  <a:txBody>
                    <a:bodyPr/>
                    <a:lstStyle/>
                    <a:p>
                      <a:pPr indent="0" lvl="0" marL="0" rtl="0" algn="l">
                        <a:spcBef>
                          <a:spcPts val="0"/>
                        </a:spcBef>
                        <a:spcAft>
                          <a:spcPts val="0"/>
                        </a:spcAft>
                        <a:buNone/>
                      </a:pPr>
                      <a:r>
                        <a:rPr lang="en"/>
                        <a:t>Toronto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7625">
                <a:tc>
                  <a:txBody>
                    <a:bodyPr/>
                    <a:lstStyle/>
                    <a:p>
                      <a:pPr indent="0" lvl="0" marL="0" rtl="0" algn="l">
                        <a:spcBef>
                          <a:spcPts val="0"/>
                        </a:spcBef>
                        <a:spcAft>
                          <a:spcPts val="0"/>
                        </a:spcAft>
                        <a:buNone/>
                      </a:pPr>
                      <a:r>
                        <a:rPr lang="en"/>
                        <a:t>7</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5</a:t>
                      </a:r>
                      <a:endParaRPr/>
                    </a:p>
                  </a:txBody>
                  <a:tcPr marT="91425" marB="91425" marR="91425" marL="91425">
                    <a:lnR cap="flat" cmpd="sng" w="9525">
                      <a:solidFill>
                        <a:srgbClr val="9E9E9E"/>
                      </a:solidFill>
                      <a:prstDash val="solid"/>
                      <a:round/>
                      <a:headEnd len="sm" w="sm" type="none"/>
                      <a:tailEnd len="sm" w="sm" type="none"/>
                    </a:lnR>
                    <a:solidFill>
                      <a:srgbClr val="CFE2F3"/>
                    </a:solidFill>
                  </a:tcPr>
                </a:tc>
                <a:tc>
                  <a:txBody>
                    <a:bodyPr/>
                    <a:lstStyle/>
                    <a:p>
                      <a:pPr indent="0" lvl="0" marL="0" rtl="0" algn="l">
                        <a:spcBef>
                          <a:spcPts val="0"/>
                        </a:spcBef>
                        <a:spcAft>
                          <a:spcPts val="0"/>
                        </a:spcAft>
                        <a:buNone/>
                      </a:pPr>
                      <a:r>
                        <a:rPr lang="en"/>
                        <a:t>Seville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r>
            </a:tbl>
          </a:graphicData>
        </a:graphic>
      </p:graphicFrame>
      <p:graphicFrame>
        <p:nvGraphicFramePr>
          <p:cNvPr id="211" name="Google Shape;211;p40"/>
          <p:cNvGraphicFramePr/>
          <p:nvPr/>
        </p:nvGraphicFramePr>
        <p:xfrm>
          <a:off x="2863175" y="889680"/>
          <a:ext cx="3000000" cy="3000000"/>
        </p:xfrm>
        <a:graphic>
          <a:graphicData uri="http://schemas.openxmlformats.org/drawingml/2006/table">
            <a:tbl>
              <a:tblPr>
                <a:noFill/>
                <a:tableStyleId>{A7C4B760-7574-4CED-A219-0C0D20145602}</a:tableStyleId>
              </a:tblPr>
              <a:tblGrid>
                <a:gridCol w="536775"/>
                <a:gridCol w="976875"/>
              </a:tblGrid>
              <a:tr h="402825">
                <a:tc gridSpan="2">
                  <a:txBody>
                    <a:bodyPr/>
                    <a:lstStyle/>
                    <a:p>
                      <a:pPr indent="0" lvl="0" marL="0" rtl="0" algn="ctr">
                        <a:spcBef>
                          <a:spcPts val="0"/>
                        </a:spcBef>
                        <a:spcAft>
                          <a:spcPts val="0"/>
                        </a:spcAft>
                        <a:buNone/>
                      </a:pPr>
                      <a:r>
                        <a:rPr b="1" lang="en" sz="1600"/>
                        <a:t>Country</a:t>
                      </a:r>
                      <a:endParaRPr b="1" sz="1600"/>
                    </a:p>
                  </a:txBody>
                  <a:tcPr marT="91425" marB="91425" marR="91425" marL="91425" anchor="ctr"/>
                </a:tc>
                <a:tc hMerge="1"/>
              </a:tr>
              <a:tr h="402825">
                <a:tc>
                  <a:txBody>
                    <a:bodyPr/>
                    <a:lstStyle/>
                    <a:p>
                      <a:pPr indent="0" lvl="0" marL="0" rtl="0" algn="l">
                        <a:spcBef>
                          <a:spcPts val="0"/>
                        </a:spcBef>
                        <a:spcAft>
                          <a:spcPts val="0"/>
                        </a:spcAft>
                        <a:buNone/>
                      </a:pPr>
                      <a:r>
                        <a:rPr b="1" lang="en" sz="1600"/>
                        <a:t>id</a:t>
                      </a:r>
                      <a:endParaRPr b="1" sz="1600"/>
                    </a:p>
                  </a:txBody>
                  <a:tcPr marT="91425" marB="91425" marR="91425" marL="91425"/>
                </a:tc>
                <a:tc>
                  <a:txBody>
                    <a:bodyPr/>
                    <a:lstStyle/>
                    <a:p>
                      <a:pPr indent="0" lvl="0" marL="0" rtl="0" algn="l">
                        <a:spcBef>
                          <a:spcPts val="0"/>
                        </a:spcBef>
                        <a:spcAft>
                          <a:spcPts val="0"/>
                        </a:spcAft>
                        <a:buNone/>
                      </a:pPr>
                      <a:r>
                        <a:rPr b="1" lang="en" sz="1600"/>
                        <a:t>name</a:t>
                      </a:r>
                      <a:endParaRPr b="1" sz="1600"/>
                    </a:p>
                  </a:txBody>
                  <a:tcPr marT="91425" marB="91425" marR="91425" marL="91425"/>
                </a:tc>
              </a:tr>
              <a:tr h="374050">
                <a:tc>
                  <a:txBody>
                    <a:bodyPr/>
                    <a:lstStyle/>
                    <a:p>
                      <a:pPr indent="0" lvl="0" marL="0" rtl="0" algn="l">
                        <a:spcBef>
                          <a:spcPts val="0"/>
                        </a:spcBef>
                        <a:spcAft>
                          <a:spcPts val="0"/>
                        </a:spcAft>
                        <a:buNone/>
                      </a:pPr>
                      <a:r>
                        <a:rPr lang="en"/>
                        <a:t>1</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Canada</a:t>
                      </a:r>
                      <a:endParaRPr/>
                    </a:p>
                  </a:txBody>
                  <a:tcPr marT="91425" marB="91425" marR="91425" marL="91425">
                    <a:solidFill>
                      <a:srgbClr val="EFEFEF"/>
                    </a:solidFill>
                  </a:tcPr>
                </a:tc>
              </a:tr>
              <a:tr h="374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Mexico</a:t>
                      </a:r>
                      <a:endParaRPr/>
                    </a:p>
                  </a:txBody>
                  <a:tcPr marT="91425" marB="91425" marR="91425" marL="91425"/>
                </a:tc>
              </a:tr>
              <a:tr h="374050">
                <a:tc>
                  <a:txBody>
                    <a:bodyPr/>
                    <a:lstStyle/>
                    <a:p>
                      <a:pPr indent="0" lvl="0" marL="0" rtl="0" algn="l">
                        <a:spcBef>
                          <a:spcPts val="0"/>
                        </a:spcBef>
                        <a:spcAft>
                          <a:spcPts val="0"/>
                        </a:spcAft>
                        <a:buNone/>
                      </a:pPr>
                      <a:r>
                        <a:rPr lang="en"/>
                        <a:t>3</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Cuba</a:t>
                      </a:r>
                      <a:endParaRPr/>
                    </a:p>
                  </a:txBody>
                  <a:tcPr marT="91425" marB="91425" marR="91425" marL="91425">
                    <a:solidFill>
                      <a:srgbClr val="EFEFEF"/>
                    </a:solidFill>
                  </a:tcPr>
                </a:tc>
              </a:tr>
              <a:tr h="3740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France</a:t>
                      </a:r>
                      <a:endParaRPr/>
                    </a:p>
                  </a:txBody>
                  <a:tcPr marT="91425" marB="91425" marR="91425" marL="91425"/>
                </a:tc>
              </a:tr>
              <a:tr h="374050">
                <a:tc>
                  <a:txBody>
                    <a:bodyPr/>
                    <a:lstStyle/>
                    <a:p>
                      <a:pPr indent="0" lvl="0" marL="0" rtl="0" algn="l">
                        <a:spcBef>
                          <a:spcPts val="0"/>
                        </a:spcBef>
                        <a:spcAft>
                          <a:spcPts val="0"/>
                        </a:spcAft>
                        <a:buNone/>
                      </a:pPr>
                      <a:r>
                        <a:rPr lang="en"/>
                        <a:t>5</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Spain</a:t>
                      </a:r>
                      <a:endParaRPr/>
                    </a:p>
                  </a:txBody>
                  <a:tcPr marT="91425" marB="91425" marR="91425" marL="91425">
                    <a:solidFill>
                      <a:srgbClr val="EFEFEF"/>
                    </a:solidFill>
                  </a:tcPr>
                </a:tc>
              </a:tr>
              <a:tr h="37405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Italy</a:t>
                      </a:r>
                      <a:endParaRPr/>
                    </a:p>
                  </a:txBody>
                  <a:tcPr marT="91425" marB="91425" marR="91425" marL="91425"/>
                </a:tc>
              </a:tr>
              <a:tr h="374050">
                <a:tc>
                  <a:txBody>
                    <a:bodyPr/>
                    <a:lstStyle/>
                    <a:p>
                      <a:pPr indent="0" lvl="0" marL="0" rtl="0" algn="l">
                        <a:spcBef>
                          <a:spcPts val="0"/>
                        </a:spcBef>
                        <a:spcAft>
                          <a:spcPts val="0"/>
                        </a:spcAft>
                        <a:buNone/>
                      </a:pPr>
                      <a:r>
                        <a:rPr lang="en"/>
                        <a:t>7</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China</a:t>
                      </a:r>
                      <a:endParaRPr/>
                    </a:p>
                  </a:txBody>
                  <a:tcPr marT="91425" marB="91425" marR="91425" marL="91425">
                    <a:solidFill>
                      <a:srgbClr val="EFEFEF"/>
                    </a:solidFill>
                  </a:tcPr>
                </a:tc>
              </a:tr>
            </a:tbl>
          </a:graphicData>
        </a:graphic>
      </p:graphicFrame>
      <p:pic>
        <p:nvPicPr>
          <p:cNvPr id="212" name="Google Shape;212;p40"/>
          <p:cNvPicPr preferRelativeResize="0"/>
          <p:nvPr/>
        </p:nvPicPr>
        <p:blipFill>
          <a:blip r:embed="rId4">
            <a:alphaModFix/>
          </a:blip>
          <a:stretch>
            <a:fillRect/>
          </a:stretch>
        </p:blipFill>
        <p:spPr>
          <a:xfrm>
            <a:off x="4890275" y="2582350"/>
            <a:ext cx="238395" cy="234175"/>
          </a:xfrm>
          <a:prstGeom prst="rect">
            <a:avLst/>
          </a:prstGeom>
          <a:noFill/>
          <a:ln>
            <a:noFill/>
          </a:ln>
        </p:spPr>
      </p:pic>
      <p:pic>
        <p:nvPicPr>
          <p:cNvPr id="213" name="Google Shape;213;p40"/>
          <p:cNvPicPr preferRelativeResize="0"/>
          <p:nvPr/>
        </p:nvPicPr>
        <p:blipFill>
          <a:blip r:embed="rId5">
            <a:alphaModFix/>
          </a:blip>
          <a:stretch>
            <a:fillRect/>
          </a:stretch>
        </p:blipFill>
        <p:spPr>
          <a:xfrm>
            <a:off x="4890275" y="2845143"/>
            <a:ext cx="238400" cy="2383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1"/>
          <p:cNvSpPr txBox="1"/>
          <p:nvPr/>
        </p:nvSpPr>
        <p:spPr>
          <a:xfrm>
            <a:off x="205500" y="0"/>
            <a:ext cx="8765700" cy="10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roxima Nova Extrabold"/>
                <a:ea typeface="Proxima Nova Extrabold"/>
                <a:cs typeface="Proxima Nova Extrabold"/>
                <a:sym typeface="Proxima Nova Extrabold"/>
              </a:rPr>
              <a:t>Table Constraints (cont.)</a:t>
            </a:r>
            <a:endParaRPr sz="1800">
              <a:solidFill>
                <a:srgbClr val="434343"/>
              </a:solidFill>
              <a:latin typeface="Proxima Nova"/>
              <a:ea typeface="Proxima Nova"/>
              <a:cs typeface="Proxima Nova"/>
              <a:sym typeface="Proxima Nova"/>
            </a:endParaRPr>
          </a:p>
        </p:txBody>
      </p:sp>
      <p:pic>
        <p:nvPicPr>
          <p:cNvPr descr="tagline.png" id="219" name="Google Shape;219;p41"/>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220" name="Google Shape;220;p41"/>
          <p:cNvSpPr txBox="1"/>
          <p:nvPr/>
        </p:nvSpPr>
        <p:spPr>
          <a:xfrm>
            <a:off x="422300" y="889250"/>
            <a:ext cx="8320200" cy="631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More Types of Constraints</a:t>
            </a:r>
            <a:br>
              <a:rPr lang="en" sz="1800">
                <a:solidFill>
                  <a:schemeClr val="dk2"/>
                </a:solidFill>
                <a:latin typeface="Proxima Nova"/>
                <a:ea typeface="Proxima Nova"/>
                <a:cs typeface="Proxima Nova"/>
                <a:sym typeface="Proxima Nova"/>
              </a:rPr>
            </a:br>
            <a:endParaRPr sz="1800">
              <a:solidFill>
                <a:schemeClr val="dk2"/>
              </a:solidFill>
              <a:latin typeface="Proxima Nova"/>
              <a:ea typeface="Proxima Nova"/>
              <a:cs typeface="Proxima Nova"/>
              <a:sym typeface="Proxima Nova"/>
            </a:endParaRPr>
          </a:p>
          <a:p>
            <a:pPr indent="-342900" lvl="1" marL="9144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NOT NULL - The column cannot contain a null value</a:t>
            </a:r>
            <a:endParaRPr sz="1800">
              <a:solidFill>
                <a:schemeClr val="dk2"/>
              </a:solidFill>
              <a:latin typeface="Proxima Nova"/>
              <a:ea typeface="Proxima Nova"/>
              <a:cs typeface="Proxima Nova"/>
              <a:sym typeface="Proxima Nova"/>
            </a:endParaRPr>
          </a:p>
          <a:p>
            <a:pPr indent="-342900" lvl="1" marL="9144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UNIQUE - The column can only contain unique values</a:t>
            </a:r>
            <a:endParaRPr sz="1800">
              <a:solidFill>
                <a:schemeClr val="dk2"/>
              </a:solidFill>
              <a:latin typeface="Proxima Nova"/>
              <a:ea typeface="Proxima Nova"/>
              <a:cs typeface="Proxima Nova"/>
              <a:sym typeface="Proxima Nova"/>
            </a:endParaRPr>
          </a:p>
          <a:p>
            <a:pPr indent="-342900" lvl="1" marL="9144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PRIMARY KEY - allows FKs to establish a relationship, and enforces NOT NULL and UNIQUE,</a:t>
            </a:r>
            <a:endParaRPr sz="1800">
              <a:solidFill>
                <a:schemeClr val="dk2"/>
              </a:solidFill>
              <a:latin typeface="Proxima Nova"/>
              <a:ea typeface="Proxima Nova"/>
              <a:cs typeface="Proxima Nova"/>
              <a:sym typeface="Proxima Nova"/>
            </a:endParaRPr>
          </a:p>
          <a:p>
            <a:pPr indent="-342900" lvl="1" marL="9144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CHECK - specifies acceptable values that can be entered in the column</a:t>
            </a:r>
            <a:endParaRPr sz="1800">
              <a:solidFill>
                <a:schemeClr val="dk2"/>
              </a:solidFill>
              <a:latin typeface="Proxima Nova"/>
              <a:ea typeface="Proxima Nova"/>
              <a:cs typeface="Proxima Nova"/>
              <a:sym typeface="Proxima Nova"/>
            </a:endParaRPr>
          </a:p>
          <a:p>
            <a:pPr indent="-342900" lvl="1" marL="9144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DEFAULT - provides a default value for the column</a:t>
            </a:r>
            <a:endParaRPr sz="1800">
              <a:solidFill>
                <a:schemeClr val="dk2"/>
              </a:solidFill>
              <a:latin typeface="Proxima Nova"/>
              <a:ea typeface="Proxima Nova"/>
              <a:cs typeface="Proxima Nova"/>
              <a:sym typeface="Proxima Nova"/>
            </a:endParaRPr>
          </a:p>
          <a:p>
            <a:pPr indent="-342900" lvl="1" marL="9144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FOREIGN KEY</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413650" y="413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Sequences</a:t>
            </a:r>
            <a:endParaRPr/>
          </a:p>
        </p:txBody>
      </p:sp>
      <p:sp>
        <p:nvSpPr>
          <p:cNvPr id="226" name="Google Shape;226;p42"/>
          <p:cNvSpPr txBox="1"/>
          <p:nvPr>
            <p:ph idx="1" type="body"/>
          </p:nvPr>
        </p:nvSpPr>
        <p:spPr>
          <a:xfrm>
            <a:off x="311700" y="1166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A </a:t>
            </a:r>
            <a:r>
              <a:rPr b="1" lang="en" sz="1400">
                <a:solidFill>
                  <a:schemeClr val="dk1"/>
                </a:solidFill>
              </a:rPr>
              <a:t>sequence</a:t>
            </a:r>
            <a:r>
              <a:rPr lang="en" sz="1400">
                <a:solidFill>
                  <a:schemeClr val="dk1"/>
                </a:solidFill>
              </a:rPr>
              <a:t> is a special kind of database object designed for generating unique numeric identifiers. It is typically used to generate artificial primary keys. (actorID, storeID, customerID, etc)</a:t>
            </a:r>
            <a:endParaRPr sz="1400">
              <a:solidFill>
                <a:schemeClr val="dk1"/>
              </a:solidFill>
            </a:endParaRPr>
          </a:p>
          <a:p>
            <a:pPr indent="0" lvl="0" marL="0" rtl="0" algn="l">
              <a:spcBef>
                <a:spcPts val="1600"/>
              </a:spcBef>
              <a:spcAft>
                <a:spcPts val="0"/>
              </a:spcAft>
              <a:buNone/>
            </a:pPr>
            <a:r>
              <a:t/>
            </a:r>
            <a:endParaRPr sz="1400">
              <a:solidFill>
                <a:schemeClr val="dk1"/>
              </a:solidFill>
            </a:endParaRPr>
          </a:p>
          <a:p>
            <a:pPr indent="0" lvl="0" marL="0" rtl="0" algn="l">
              <a:spcBef>
                <a:spcPts val="1600"/>
              </a:spcBef>
              <a:spcAft>
                <a:spcPts val="0"/>
              </a:spcAft>
              <a:buNone/>
            </a:pPr>
            <a:r>
              <a:rPr lang="en" sz="1100">
                <a:solidFill>
                  <a:schemeClr val="dk1"/>
                </a:solidFill>
              </a:rPr>
              <a:t>In Postgres,  </a:t>
            </a:r>
            <a:r>
              <a:rPr b="1" lang="en" sz="1100">
                <a:solidFill>
                  <a:schemeClr val="dk1"/>
                </a:solidFill>
              </a:rPr>
              <a:t>seria</a:t>
            </a:r>
            <a:r>
              <a:rPr lang="en" sz="1100">
                <a:solidFill>
                  <a:schemeClr val="dk1"/>
                </a:solidFill>
              </a:rPr>
              <a:t>l is a special data type that encodes the following information:</a:t>
            </a:r>
            <a:endParaRPr sz="1100">
              <a:solidFill>
                <a:schemeClr val="dk1"/>
              </a:solidFill>
            </a:endParaRPr>
          </a:p>
          <a:p>
            <a:pPr indent="-298450" lvl="0" marL="457200" rtl="0" algn="l">
              <a:spcBef>
                <a:spcPts val="1600"/>
              </a:spcBef>
              <a:spcAft>
                <a:spcPts val="0"/>
              </a:spcAft>
              <a:buClr>
                <a:schemeClr val="dk1"/>
              </a:buClr>
              <a:buSzPts val="1100"/>
              <a:buChar char="●"/>
            </a:pPr>
            <a:r>
              <a:rPr b="1" lang="en" sz="1100">
                <a:solidFill>
                  <a:schemeClr val="dk1"/>
                </a:solidFill>
              </a:rPr>
              <a:t>Creates a new sequence object,</a:t>
            </a:r>
            <a:r>
              <a:rPr lang="en" sz="1100">
                <a:solidFill>
                  <a:schemeClr val="dk1"/>
                </a:solidFill>
              </a:rPr>
              <a:t> and sets the default value for the column to be the next value produced by the sequence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since a sequence always produces non-NULL values, it </a:t>
            </a:r>
            <a:r>
              <a:rPr b="1" lang="en" sz="1100">
                <a:solidFill>
                  <a:schemeClr val="dk1"/>
                </a:solidFill>
              </a:rPr>
              <a:t>adds a NOT NULL constraint to the column</a:t>
            </a:r>
            <a:endParaRPr b="1" sz="1100">
              <a:solidFill>
                <a:schemeClr val="dk1"/>
              </a:solidFill>
            </a:endParaRPr>
          </a:p>
          <a:p>
            <a:pPr indent="0" lvl="0" marL="0" rtl="0" algn="l">
              <a:spcBef>
                <a:spcPts val="1200"/>
              </a:spcBef>
              <a:spcAft>
                <a:spcPts val="0"/>
              </a:spcAft>
              <a:buNone/>
            </a:pPr>
            <a:r>
              <a:rPr b="1" i="1" lang="en" sz="1100">
                <a:solidFill>
                  <a:schemeClr val="dk1"/>
                </a:solidFill>
              </a:rPr>
              <a:t>If not using serial</a:t>
            </a:r>
            <a:r>
              <a:rPr lang="en" sz="1100">
                <a:solidFill>
                  <a:schemeClr val="dk1"/>
                </a:solidFill>
              </a:rPr>
              <a:t>, you can create your own sequence and tell it what value to start at:</a:t>
            </a:r>
            <a:endParaRPr sz="1100">
              <a:solidFill>
                <a:schemeClr val="dk1"/>
              </a:solidFill>
            </a:endParaRPr>
          </a:p>
          <a:p>
            <a:pPr indent="0" lvl="0" marL="0" rtl="0" algn="l">
              <a:spcBef>
                <a:spcPts val="1200"/>
              </a:spcBef>
              <a:spcAft>
                <a:spcPts val="0"/>
              </a:spcAft>
              <a:buNone/>
            </a:pPr>
            <a:r>
              <a:rPr b="1" lang="en" sz="1100">
                <a:solidFill>
                  <a:schemeClr val="dk1"/>
                </a:solidFill>
              </a:rPr>
              <a:t>CREATE</a:t>
            </a:r>
            <a:r>
              <a:rPr lang="en" sz="1100">
                <a:solidFill>
                  <a:schemeClr val="dk1"/>
                </a:solidFill>
              </a:rPr>
              <a:t> </a:t>
            </a:r>
            <a:r>
              <a:rPr b="1" lang="en" sz="1100">
                <a:solidFill>
                  <a:schemeClr val="dk1"/>
                </a:solidFill>
              </a:rPr>
              <a:t>SEQUENCE</a:t>
            </a:r>
            <a:r>
              <a:rPr lang="en" sz="1100">
                <a:solidFill>
                  <a:schemeClr val="dk1"/>
                </a:solidFill>
              </a:rPr>
              <a:t> ourid </a:t>
            </a:r>
            <a:r>
              <a:rPr b="1" lang="en" sz="1100">
                <a:solidFill>
                  <a:schemeClr val="dk1"/>
                </a:solidFill>
              </a:rPr>
              <a:t>START</a:t>
            </a:r>
            <a:r>
              <a:rPr lang="en" sz="1100">
                <a:solidFill>
                  <a:schemeClr val="dk1"/>
                </a:solidFill>
              </a:rPr>
              <a:t> 100;</a:t>
            </a:r>
            <a:endParaRPr sz="1100">
              <a:solidFill>
                <a:schemeClr val="dk1"/>
              </a:solidFill>
            </a:endParaRPr>
          </a:p>
          <a:p>
            <a:pPr indent="0" lvl="0" marL="0" rtl="0" algn="l">
              <a:spcBef>
                <a:spcPts val="1600"/>
              </a:spcBef>
              <a:spcAft>
                <a:spcPts val="0"/>
              </a:spcAft>
              <a:buNone/>
            </a:pPr>
            <a:r>
              <a:rPr lang="en" sz="1100">
                <a:solidFill>
                  <a:schemeClr val="dk1"/>
                </a:solidFill>
              </a:rPr>
              <a:t>The </a:t>
            </a:r>
            <a:r>
              <a:rPr lang="en" sz="1100">
                <a:solidFill>
                  <a:schemeClr val="dk1"/>
                </a:solidFill>
                <a:latin typeface="Courier New"/>
                <a:ea typeface="Courier New"/>
                <a:cs typeface="Courier New"/>
                <a:sym typeface="Courier New"/>
              </a:rPr>
              <a:t>nextval</a:t>
            </a:r>
            <a:r>
              <a:rPr lang="en" sz="1100">
                <a:solidFill>
                  <a:schemeClr val="dk1"/>
                </a:solidFill>
              </a:rPr>
              <a:t> function will return the next available number in the sequence called 'ourid'</a:t>
            </a:r>
            <a:endParaRPr sz="1100">
              <a:solidFill>
                <a:schemeClr val="dk1"/>
              </a:solidFill>
            </a:endParaRPr>
          </a:p>
          <a:p>
            <a:pPr indent="0" lvl="0" marL="0" rtl="0" algn="l">
              <a:spcBef>
                <a:spcPts val="1600"/>
              </a:spcBef>
              <a:spcAft>
                <a:spcPts val="0"/>
              </a:spcAft>
              <a:buNone/>
            </a:pPr>
            <a:r>
              <a:rPr b="1" lang="en" sz="1100">
                <a:solidFill>
                  <a:schemeClr val="dk1"/>
                </a:solidFill>
              </a:rPr>
              <a:t>SELECT</a:t>
            </a:r>
            <a:r>
              <a:rPr lang="en" sz="1100">
                <a:solidFill>
                  <a:schemeClr val="dk1"/>
                </a:solidFill>
              </a:rPr>
              <a:t> nextval('ourid');</a:t>
            </a:r>
            <a:endParaRPr sz="1100">
              <a:solidFill>
                <a:schemeClr val="dk1"/>
              </a:solidFill>
            </a:endParaRPr>
          </a:p>
          <a:p>
            <a:pPr indent="0" lvl="0" marL="0" rtl="0" algn="l">
              <a:spcBef>
                <a:spcPts val="1600"/>
              </a:spcBef>
              <a:spcAft>
                <a:spcPts val="0"/>
              </a:spcAft>
              <a:buClr>
                <a:schemeClr val="dk1"/>
              </a:buClr>
              <a:buSzPts val="1100"/>
              <a:buFont typeface="Arial"/>
              <a:buNone/>
            </a:pPr>
            <a:r>
              <a:t/>
            </a:r>
            <a:endParaRPr sz="14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61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07" name="Google Shape;10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8775" lvl="0" marL="457200" rtl="0" algn="l">
              <a:spcBef>
                <a:spcPts val="900"/>
              </a:spcBef>
              <a:spcAft>
                <a:spcPts val="0"/>
              </a:spcAft>
              <a:buClr>
                <a:srgbClr val="172B4D"/>
              </a:buClr>
              <a:buSzPts val="2050"/>
              <a:buFont typeface="Arial"/>
              <a:buAutoNum type="arabicPeriod"/>
            </a:pPr>
            <a:r>
              <a:rPr lang="en" sz="2050">
                <a:solidFill>
                  <a:srgbClr val="172B4D"/>
                </a:solidFill>
              </a:rPr>
              <a:t>Database Design Principles</a:t>
            </a:r>
            <a:endParaRPr sz="2050">
              <a:solidFill>
                <a:srgbClr val="172B4D"/>
              </a:solidFill>
            </a:endParaRPr>
          </a:p>
          <a:p>
            <a:pPr indent="-358775" lvl="0" marL="457200" rtl="0" algn="l">
              <a:spcBef>
                <a:spcPts val="0"/>
              </a:spcBef>
              <a:spcAft>
                <a:spcPts val="0"/>
              </a:spcAft>
              <a:buClr>
                <a:srgbClr val="172B4D"/>
              </a:buClr>
              <a:buSzPts val="2050"/>
              <a:buFont typeface="Roboto"/>
              <a:buAutoNum type="arabicPeriod"/>
            </a:pPr>
            <a:r>
              <a:rPr lang="en" sz="2050">
                <a:solidFill>
                  <a:srgbClr val="172B4D"/>
                </a:solidFill>
              </a:rPr>
              <a:t>Database Normalization</a:t>
            </a:r>
            <a:endParaRPr sz="2050">
              <a:solidFill>
                <a:srgbClr val="172B4D"/>
              </a:solidFill>
            </a:endParaRPr>
          </a:p>
          <a:p>
            <a:pPr indent="-358775" lvl="0" marL="457200" rtl="0" algn="l">
              <a:spcBef>
                <a:spcPts val="0"/>
              </a:spcBef>
              <a:spcAft>
                <a:spcPts val="0"/>
              </a:spcAft>
              <a:buClr>
                <a:srgbClr val="172B4D"/>
              </a:buClr>
              <a:buSzPts val="2050"/>
              <a:buFont typeface="Roboto"/>
              <a:buAutoNum type="arabicPeriod"/>
            </a:pPr>
            <a:r>
              <a:rPr lang="en" sz="2050">
                <a:solidFill>
                  <a:srgbClr val="172B4D"/>
                </a:solidFill>
              </a:rPr>
              <a:t>Class Breakout Session</a:t>
            </a:r>
            <a:endParaRPr sz="2050">
              <a:solidFill>
                <a:srgbClr val="172B4D"/>
              </a:solidFill>
            </a:endParaRPr>
          </a:p>
          <a:p>
            <a:pPr indent="-358775" lvl="0" marL="457200" rtl="0" algn="l">
              <a:spcBef>
                <a:spcPts val="0"/>
              </a:spcBef>
              <a:spcAft>
                <a:spcPts val="0"/>
              </a:spcAft>
              <a:buClr>
                <a:srgbClr val="172B4D"/>
              </a:buClr>
              <a:buSzPts val="2050"/>
              <a:buFont typeface="Roboto"/>
              <a:buAutoNum type="arabicPeriod"/>
            </a:pPr>
            <a:r>
              <a:rPr lang="en" sz="2050">
                <a:solidFill>
                  <a:srgbClr val="172B4D"/>
                </a:solidFill>
              </a:rPr>
              <a:t>Break</a:t>
            </a:r>
            <a:endParaRPr sz="2050">
              <a:solidFill>
                <a:srgbClr val="172B4D"/>
              </a:solidFill>
            </a:endParaRPr>
          </a:p>
          <a:p>
            <a:pPr indent="-358775" lvl="0" marL="457200" rtl="0" algn="l">
              <a:spcBef>
                <a:spcPts val="0"/>
              </a:spcBef>
              <a:spcAft>
                <a:spcPts val="0"/>
              </a:spcAft>
              <a:buClr>
                <a:srgbClr val="172B4D"/>
              </a:buClr>
              <a:buSzPts val="2050"/>
              <a:buFont typeface="Roboto"/>
              <a:buAutoNum type="arabicPeriod"/>
            </a:pPr>
            <a:r>
              <a:rPr lang="en" sz="2050">
                <a:solidFill>
                  <a:srgbClr val="172B4D"/>
                </a:solidFill>
              </a:rPr>
              <a:t>Database Design Presentations</a:t>
            </a:r>
            <a:endParaRPr sz="2050">
              <a:solidFill>
                <a:srgbClr val="172B4D"/>
              </a:solidFill>
            </a:endParaRPr>
          </a:p>
          <a:p>
            <a:pPr indent="-358775" lvl="0" marL="457200" rtl="0" algn="l">
              <a:spcBef>
                <a:spcPts val="0"/>
              </a:spcBef>
              <a:spcAft>
                <a:spcPts val="0"/>
              </a:spcAft>
              <a:buClr>
                <a:srgbClr val="172B4D"/>
              </a:buClr>
              <a:buSzPts val="2050"/>
              <a:buFont typeface="Roboto"/>
              <a:buAutoNum type="arabicPeriod"/>
            </a:pPr>
            <a:r>
              <a:rPr lang="en" sz="2050">
                <a:solidFill>
                  <a:srgbClr val="172B4D"/>
                </a:solidFill>
              </a:rPr>
              <a:t>DDL - Creating Databases - CREATE/DROP - Constraints</a:t>
            </a:r>
            <a:endParaRPr sz="2050">
              <a:solidFill>
                <a:srgbClr val="172B4D"/>
              </a:solidFill>
            </a:endParaRPr>
          </a:p>
          <a:p>
            <a:pPr indent="-358775" lvl="0" marL="457200" rtl="0" algn="l">
              <a:spcBef>
                <a:spcPts val="0"/>
              </a:spcBef>
              <a:spcAft>
                <a:spcPts val="0"/>
              </a:spcAft>
              <a:buClr>
                <a:srgbClr val="172B4D"/>
              </a:buClr>
              <a:buSzPts val="2050"/>
              <a:buFont typeface="Roboto"/>
              <a:buAutoNum type="arabicPeriod"/>
            </a:pPr>
            <a:r>
              <a:rPr lang="en" sz="2050">
                <a:solidFill>
                  <a:srgbClr val="172B4D"/>
                </a:solidFill>
              </a:rPr>
              <a:t>Data Definition Language - Building a DB</a:t>
            </a:r>
            <a:endParaRPr sz="2050">
              <a:solidFill>
                <a:srgbClr val="172B4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Design</a:t>
            </a:r>
            <a:endParaRPr/>
          </a:p>
        </p:txBody>
      </p:sp>
      <p:sp>
        <p:nvSpPr>
          <p:cNvPr id="113" name="Google Shape;113;p2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70000"/>
              </a:lnSpc>
              <a:spcBef>
                <a:spcPts val="1200"/>
              </a:spcBef>
              <a:spcAft>
                <a:spcPts val="0"/>
              </a:spcAft>
              <a:buClr>
                <a:schemeClr val="dk1"/>
              </a:buClr>
              <a:buSzPts val="1100"/>
              <a:buFont typeface="Arial"/>
              <a:buNone/>
            </a:pPr>
            <a:r>
              <a:rPr lang="en" sz="1400">
                <a:solidFill>
                  <a:srgbClr val="2C3E50"/>
                </a:solidFill>
                <a:highlight>
                  <a:srgbClr val="FFFFFF"/>
                </a:highlight>
                <a:latin typeface="Roboto"/>
                <a:ea typeface="Roboto"/>
                <a:cs typeface="Roboto"/>
                <a:sym typeface="Roboto"/>
              </a:rPr>
              <a:t>Primary activities</a:t>
            </a:r>
            <a:r>
              <a:rPr lang="en" sz="1400">
                <a:solidFill>
                  <a:srgbClr val="2C3E50"/>
                </a:solidFill>
                <a:highlight>
                  <a:srgbClr val="FFFFFF"/>
                </a:highlight>
                <a:latin typeface="Roboto"/>
                <a:ea typeface="Roboto"/>
                <a:cs typeface="Roboto"/>
                <a:sym typeface="Roboto"/>
              </a:rPr>
              <a:t>:</a:t>
            </a:r>
            <a:endParaRPr sz="1400">
              <a:solidFill>
                <a:srgbClr val="2C3E50"/>
              </a:solidFill>
              <a:highlight>
                <a:srgbClr val="FFFFFF"/>
              </a:highlight>
              <a:latin typeface="Roboto"/>
              <a:ea typeface="Roboto"/>
              <a:cs typeface="Roboto"/>
              <a:sym typeface="Roboto"/>
            </a:endParaRPr>
          </a:p>
          <a:p>
            <a:pPr indent="-317500" lvl="0" marL="457200" rtl="0" algn="l">
              <a:lnSpc>
                <a:spcPct val="170000"/>
              </a:lnSpc>
              <a:spcBef>
                <a:spcPts val="1200"/>
              </a:spcBef>
              <a:spcAft>
                <a:spcPts val="0"/>
              </a:spcAft>
              <a:buClr>
                <a:srgbClr val="2C3E50"/>
              </a:buClr>
              <a:buSzPts val="1400"/>
              <a:buFont typeface="Roboto"/>
              <a:buAutoNum type="arabicPeriod"/>
            </a:pPr>
            <a:r>
              <a:rPr b="1" lang="en" sz="1400">
                <a:solidFill>
                  <a:srgbClr val="2C3E50"/>
                </a:solidFill>
                <a:highlight>
                  <a:srgbClr val="FFFFFF"/>
                </a:highlight>
                <a:latin typeface="Roboto"/>
                <a:ea typeface="Roboto"/>
                <a:cs typeface="Roboto"/>
                <a:sym typeface="Roboto"/>
              </a:rPr>
              <a:t>Data Modeling</a:t>
            </a:r>
            <a:r>
              <a:rPr lang="en" sz="1400">
                <a:solidFill>
                  <a:srgbClr val="2C3E50"/>
                </a:solidFill>
                <a:highlight>
                  <a:srgbClr val="FFFFFF"/>
                </a:highlight>
                <a:latin typeface="Roboto"/>
                <a:ea typeface="Roboto"/>
                <a:cs typeface="Roboto"/>
                <a:sym typeface="Roboto"/>
              </a:rPr>
              <a:t>: the process of clearly and precisely defining the data items to store. Both their purpose and use must be defined. This develops a relational data model.</a:t>
            </a:r>
            <a:endParaRPr sz="1400">
              <a:solidFill>
                <a:srgbClr val="2C3E50"/>
              </a:solidFill>
              <a:highlight>
                <a:srgbClr val="FFFFFF"/>
              </a:highlight>
              <a:latin typeface="Roboto"/>
              <a:ea typeface="Roboto"/>
              <a:cs typeface="Roboto"/>
              <a:sym typeface="Roboto"/>
            </a:endParaRPr>
          </a:p>
          <a:p>
            <a:pPr indent="-317500" lvl="0" marL="457200" rtl="0" algn="l">
              <a:lnSpc>
                <a:spcPct val="170000"/>
              </a:lnSpc>
              <a:spcBef>
                <a:spcPts val="0"/>
              </a:spcBef>
              <a:spcAft>
                <a:spcPts val="0"/>
              </a:spcAft>
              <a:buClr>
                <a:srgbClr val="2C3E50"/>
              </a:buClr>
              <a:buSzPts val="1400"/>
              <a:buFont typeface="Roboto"/>
              <a:buAutoNum type="arabicPeriod"/>
            </a:pPr>
            <a:r>
              <a:rPr b="1" lang="en" sz="1400">
                <a:solidFill>
                  <a:srgbClr val="2C3E50"/>
                </a:solidFill>
                <a:highlight>
                  <a:srgbClr val="FFFFFF"/>
                </a:highlight>
                <a:latin typeface="Roboto"/>
                <a:ea typeface="Roboto"/>
                <a:cs typeface="Roboto"/>
                <a:sym typeface="Roboto"/>
              </a:rPr>
              <a:t>Logical Design</a:t>
            </a:r>
            <a:r>
              <a:rPr lang="en" sz="1400">
                <a:solidFill>
                  <a:srgbClr val="2C3E50"/>
                </a:solidFill>
                <a:highlight>
                  <a:srgbClr val="FFFFFF"/>
                </a:highlight>
                <a:latin typeface="Roboto"/>
                <a:ea typeface="Roboto"/>
                <a:cs typeface="Roboto"/>
                <a:sym typeface="Roboto"/>
              </a:rPr>
              <a:t>: the process of creating a design that follows the rules of the relational data model.</a:t>
            </a:r>
            <a:endParaRPr sz="1400">
              <a:solidFill>
                <a:srgbClr val="2C3E50"/>
              </a:solidFill>
              <a:highlight>
                <a:srgbClr val="FFFFFF"/>
              </a:highlight>
              <a:latin typeface="Roboto"/>
              <a:ea typeface="Roboto"/>
              <a:cs typeface="Roboto"/>
              <a:sym typeface="Roboto"/>
            </a:endParaRPr>
          </a:p>
          <a:p>
            <a:pPr indent="-317500" lvl="0" marL="457200" rtl="0" algn="l">
              <a:lnSpc>
                <a:spcPct val="170000"/>
              </a:lnSpc>
              <a:spcBef>
                <a:spcPts val="0"/>
              </a:spcBef>
              <a:spcAft>
                <a:spcPts val="0"/>
              </a:spcAft>
              <a:buClr>
                <a:srgbClr val="2C3E50"/>
              </a:buClr>
              <a:buSzPts val="1400"/>
              <a:buFont typeface="Roboto"/>
              <a:buAutoNum type="arabicPeriod"/>
            </a:pPr>
            <a:r>
              <a:rPr b="1" lang="en" sz="1400">
                <a:solidFill>
                  <a:srgbClr val="2C3E50"/>
                </a:solidFill>
                <a:highlight>
                  <a:srgbClr val="FFFFFF"/>
                </a:highlight>
                <a:latin typeface="Roboto"/>
                <a:ea typeface="Roboto"/>
                <a:cs typeface="Roboto"/>
                <a:sym typeface="Roboto"/>
              </a:rPr>
              <a:t>Physical Design</a:t>
            </a:r>
            <a:r>
              <a:rPr lang="en" sz="1400">
                <a:solidFill>
                  <a:srgbClr val="2C3E50"/>
                </a:solidFill>
                <a:highlight>
                  <a:srgbClr val="FFFFFF"/>
                </a:highlight>
                <a:latin typeface="Roboto"/>
                <a:ea typeface="Roboto"/>
                <a:cs typeface="Roboto"/>
                <a:sym typeface="Roboto"/>
              </a:rPr>
              <a:t>: the process of adjusting the logical design to meet requirements related to performance, ease of use, and hardware and software relational database management system (RDBMS) limitations. This includes defining the data types for the columns and how much room to use to store the data.</a:t>
            </a:r>
            <a:endParaRPr sz="1400">
              <a:solidFill>
                <a:srgbClr val="2C3E50"/>
              </a:solidFill>
              <a:highlight>
                <a:srgbClr val="FFFFFF"/>
              </a:highlight>
              <a:latin typeface="Roboto"/>
              <a:ea typeface="Roboto"/>
              <a:cs typeface="Roboto"/>
              <a:sym typeface="Roboto"/>
            </a:endParaRPr>
          </a:p>
          <a:p>
            <a:pPr indent="-317500" lvl="0" marL="457200" rtl="0" algn="l">
              <a:lnSpc>
                <a:spcPct val="170000"/>
              </a:lnSpc>
              <a:spcBef>
                <a:spcPts val="0"/>
              </a:spcBef>
              <a:spcAft>
                <a:spcPts val="0"/>
              </a:spcAft>
              <a:buClr>
                <a:srgbClr val="2C3E50"/>
              </a:buClr>
              <a:buSzPts val="1400"/>
              <a:buFont typeface="Roboto"/>
              <a:buAutoNum type="arabicPeriod"/>
            </a:pPr>
            <a:r>
              <a:rPr b="1" lang="en" sz="1400">
                <a:solidFill>
                  <a:srgbClr val="2C3E50"/>
                </a:solidFill>
                <a:highlight>
                  <a:srgbClr val="FFFFFF"/>
                </a:highlight>
                <a:latin typeface="Roboto"/>
                <a:ea typeface="Roboto"/>
                <a:cs typeface="Roboto"/>
                <a:sym typeface="Roboto"/>
              </a:rPr>
              <a:t>Physical Implementation</a:t>
            </a:r>
            <a:r>
              <a:rPr lang="en" sz="1400">
                <a:solidFill>
                  <a:srgbClr val="2C3E50"/>
                </a:solidFill>
                <a:highlight>
                  <a:srgbClr val="FFFFFF"/>
                </a:highlight>
                <a:latin typeface="Roboto"/>
                <a:ea typeface="Roboto"/>
                <a:cs typeface="Roboto"/>
                <a:sym typeface="Roboto"/>
              </a:rPr>
              <a:t>: the process of creating tables and supporting objects such as sequences, indexes, views and aliases, and granting user access on the tables or columns.</a:t>
            </a:r>
            <a:endParaRPr sz="1400">
              <a:solidFill>
                <a:srgbClr val="2C3E50"/>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tagline.png" id="118" name="Google Shape;118;p28"/>
          <p:cNvPicPr preferRelativeResize="0"/>
          <p:nvPr/>
        </p:nvPicPr>
        <p:blipFill>
          <a:blip r:embed="rId3">
            <a:alphaModFix/>
          </a:blip>
          <a:stretch>
            <a:fillRect/>
          </a:stretch>
        </p:blipFill>
        <p:spPr>
          <a:xfrm>
            <a:off x="6161125" y="4719950"/>
            <a:ext cx="2657676" cy="234175"/>
          </a:xfrm>
          <a:prstGeom prst="rect">
            <a:avLst/>
          </a:prstGeom>
          <a:noFill/>
          <a:ln>
            <a:noFill/>
          </a:ln>
        </p:spPr>
      </p:pic>
      <p:sp>
        <p:nvSpPr>
          <p:cNvPr id="119" name="Google Shape;119;p2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rgbClr val="000000"/>
              </a:solidFill>
              <a:latin typeface="Proxima Nova"/>
              <a:ea typeface="Proxima Nova"/>
              <a:cs typeface="Proxima Nova"/>
              <a:sym typeface="Proxima Nova"/>
            </a:endParaRPr>
          </a:p>
        </p:txBody>
      </p:sp>
      <p:sp>
        <p:nvSpPr>
          <p:cNvPr id="120" name="Google Shape;120;p28"/>
          <p:cNvSpPr txBox="1"/>
          <p:nvPr/>
        </p:nvSpPr>
        <p:spPr>
          <a:xfrm>
            <a:off x="53100" y="0"/>
            <a:ext cx="8765700" cy="10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roxima Nova Extrabold"/>
                <a:ea typeface="Proxima Nova Extrabold"/>
                <a:cs typeface="Proxima Nova Extrabold"/>
                <a:sym typeface="Proxima Nova Extrabold"/>
              </a:rPr>
              <a:t>ERD</a:t>
            </a:r>
            <a:endParaRPr sz="1800">
              <a:solidFill>
                <a:srgbClr val="434343"/>
              </a:solidFill>
              <a:latin typeface="Proxima Nova"/>
              <a:ea typeface="Proxima Nova"/>
              <a:cs typeface="Proxima Nova"/>
              <a:sym typeface="Proxima Nova"/>
            </a:endParaRPr>
          </a:p>
        </p:txBody>
      </p:sp>
      <p:sp>
        <p:nvSpPr>
          <p:cNvPr id="121" name="Google Shape;121;p28"/>
          <p:cNvSpPr txBox="1"/>
          <p:nvPr/>
        </p:nvSpPr>
        <p:spPr>
          <a:xfrm>
            <a:off x="152400" y="762000"/>
            <a:ext cx="87657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Proxima Nova"/>
              <a:buChar char="●"/>
            </a:pPr>
            <a:r>
              <a:rPr b="1" lang="en" sz="1800">
                <a:solidFill>
                  <a:schemeClr val="dk2"/>
                </a:solidFill>
                <a:latin typeface="Proxima Nova"/>
                <a:ea typeface="Proxima Nova"/>
                <a:cs typeface="Proxima Nova"/>
                <a:sym typeface="Proxima Nova"/>
              </a:rPr>
              <a:t>Entity Relationship Diagram</a:t>
            </a:r>
            <a:r>
              <a:rPr lang="en" sz="1800">
                <a:solidFill>
                  <a:schemeClr val="dk2"/>
                </a:solidFill>
                <a:latin typeface="Proxima Nova"/>
                <a:ea typeface="Proxima Nova"/>
                <a:cs typeface="Proxima Nova"/>
                <a:sym typeface="Proxima Nova"/>
              </a:rPr>
              <a:t> (ERD) -  is a type of structural diagram for use in database design. </a:t>
            </a:r>
            <a:endParaRPr sz="1800">
              <a:solidFill>
                <a:schemeClr val="dk2"/>
              </a:solidFill>
              <a:latin typeface="Proxima Nova"/>
              <a:ea typeface="Proxima Nova"/>
              <a:cs typeface="Proxima Nova"/>
              <a:sym typeface="Proxima Nova"/>
            </a:endParaRPr>
          </a:p>
          <a:p>
            <a:pPr indent="-342900" lvl="1" marL="18288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Contains different symbols and connectors that visualize two important pieces of information: </a:t>
            </a:r>
            <a:endParaRPr sz="1800">
              <a:solidFill>
                <a:schemeClr val="dk2"/>
              </a:solidFill>
              <a:latin typeface="Proxima Nova"/>
              <a:ea typeface="Proxima Nova"/>
              <a:cs typeface="Proxima Nova"/>
              <a:sym typeface="Proxima Nova"/>
            </a:endParaRPr>
          </a:p>
          <a:p>
            <a:pPr indent="-342900" lvl="2" marL="22860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The major entities within the system scope</a:t>
            </a:r>
            <a:endParaRPr sz="1800">
              <a:solidFill>
                <a:schemeClr val="dk2"/>
              </a:solidFill>
              <a:latin typeface="Proxima Nova"/>
              <a:ea typeface="Proxima Nova"/>
              <a:cs typeface="Proxima Nova"/>
              <a:sym typeface="Proxima Nova"/>
            </a:endParaRPr>
          </a:p>
          <a:p>
            <a:pPr indent="-342900" lvl="2" marL="22860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The inter-relationships among these entities</a:t>
            </a:r>
            <a:endParaRPr sz="1800">
              <a:solidFill>
                <a:schemeClr val="dk2"/>
              </a:solidFill>
              <a:latin typeface="Proxima Nova"/>
              <a:ea typeface="Proxima Nova"/>
              <a:cs typeface="Proxima Nova"/>
              <a:sym typeface="Proxima Nova"/>
            </a:endParaRPr>
          </a:p>
        </p:txBody>
      </p:sp>
      <p:pic>
        <p:nvPicPr>
          <p:cNvPr id="122" name="Google Shape;122;p28">
            <a:hlinkClick r:id="rId4"/>
          </p:cNvPr>
          <p:cNvPicPr preferRelativeResize="0"/>
          <p:nvPr/>
        </p:nvPicPr>
        <p:blipFill>
          <a:blip r:embed="rId5">
            <a:alphaModFix/>
          </a:blip>
          <a:stretch>
            <a:fillRect/>
          </a:stretch>
        </p:blipFill>
        <p:spPr>
          <a:xfrm>
            <a:off x="470525" y="3975850"/>
            <a:ext cx="3332575" cy="900700"/>
          </a:xfrm>
          <a:prstGeom prst="rect">
            <a:avLst/>
          </a:prstGeom>
          <a:noFill/>
          <a:ln>
            <a:noFill/>
          </a:ln>
        </p:spPr>
      </p:pic>
      <p:sp>
        <p:nvSpPr>
          <p:cNvPr id="123" name="Google Shape;123;p28"/>
          <p:cNvSpPr txBox="1"/>
          <p:nvPr/>
        </p:nvSpPr>
        <p:spPr>
          <a:xfrm>
            <a:off x="470525" y="3614050"/>
            <a:ext cx="30000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chemeClr val="hlink"/>
                </a:solidFill>
                <a:highlight>
                  <a:srgbClr val="F8F8F8"/>
                </a:highlight>
                <a:uFill>
                  <a:noFill/>
                </a:uFill>
                <a:hlinkClick r:id="rId6"/>
              </a:rPr>
              <a:t>https://online.visual-paradigm.com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 Potential Entities and their relationships</a:t>
            </a:r>
            <a:endParaRPr/>
          </a:p>
        </p:txBody>
      </p:sp>
      <p:pic>
        <p:nvPicPr>
          <p:cNvPr id="129" name="Google Shape;129;p29"/>
          <p:cNvPicPr preferRelativeResize="0"/>
          <p:nvPr/>
        </p:nvPicPr>
        <p:blipFill>
          <a:blip r:embed="rId3">
            <a:alphaModFix/>
          </a:blip>
          <a:stretch>
            <a:fillRect/>
          </a:stretch>
        </p:blipFill>
        <p:spPr>
          <a:xfrm>
            <a:off x="152400" y="1170125"/>
            <a:ext cx="6075279" cy="3820975"/>
          </a:xfrm>
          <a:prstGeom prst="rect">
            <a:avLst/>
          </a:prstGeom>
          <a:noFill/>
          <a:ln>
            <a:noFill/>
          </a:ln>
        </p:spPr>
      </p:pic>
      <p:sp>
        <p:nvSpPr>
          <p:cNvPr id="130" name="Google Shape;130;p29"/>
          <p:cNvSpPr txBox="1"/>
          <p:nvPr/>
        </p:nvSpPr>
        <p:spPr>
          <a:xfrm>
            <a:off x="4790675" y="2916750"/>
            <a:ext cx="3481200" cy="15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Collect the data elements and group them together into entities that could make candidate tables.  Is there a </a:t>
            </a:r>
            <a:r>
              <a:rPr lang="en"/>
              <a:t>natural</a:t>
            </a:r>
            <a:r>
              <a:rPr lang="en"/>
              <a:t> relationship between these entities? Is there a natural or surrogate key?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Join Tables to remove Many:Many Relationships</a:t>
            </a:r>
            <a:endParaRPr/>
          </a:p>
        </p:txBody>
      </p:sp>
      <p:pic>
        <p:nvPicPr>
          <p:cNvPr id="136" name="Google Shape;136;p30"/>
          <p:cNvPicPr preferRelativeResize="0"/>
          <p:nvPr/>
        </p:nvPicPr>
        <p:blipFill>
          <a:blip r:embed="rId3">
            <a:alphaModFix/>
          </a:blip>
          <a:stretch>
            <a:fillRect/>
          </a:stretch>
        </p:blipFill>
        <p:spPr>
          <a:xfrm>
            <a:off x="2951525" y="1107400"/>
            <a:ext cx="5634483" cy="3820975"/>
          </a:xfrm>
          <a:prstGeom prst="rect">
            <a:avLst/>
          </a:prstGeom>
          <a:noFill/>
          <a:ln>
            <a:noFill/>
          </a:ln>
        </p:spPr>
      </p:pic>
      <p:sp>
        <p:nvSpPr>
          <p:cNvPr id="137" name="Google Shape;137;p30"/>
          <p:cNvSpPr txBox="1"/>
          <p:nvPr/>
        </p:nvSpPr>
        <p:spPr>
          <a:xfrm>
            <a:off x="311700" y="3277400"/>
            <a:ext cx="2320800" cy="15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Entities that have a 1:1 relationship can be combined. Many:Many should have join tables.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31"/>
          <p:cNvPicPr preferRelativeResize="0"/>
          <p:nvPr/>
        </p:nvPicPr>
        <p:blipFill>
          <a:blip r:embed="rId3">
            <a:alphaModFix/>
          </a:blip>
          <a:stretch>
            <a:fillRect/>
          </a:stretch>
        </p:blipFill>
        <p:spPr>
          <a:xfrm>
            <a:off x="707800" y="119500"/>
            <a:ext cx="4473375" cy="490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2"/>
          <p:cNvSpPr/>
          <p:nvPr/>
        </p:nvSpPr>
        <p:spPr>
          <a:xfrm>
            <a:off x="1079325" y="1603338"/>
            <a:ext cx="3447000" cy="2577000"/>
          </a:xfrm>
          <a:prstGeom prst="leftArrow">
            <a:avLst>
              <a:gd fmla="val 50000" name="adj1"/>
              <a:gd fmla="val 50000" name="adj2"/>
            </a:avLst>
          </a:prstGeom>
          <a:solidFill>
            <a:srgbClr val="D9EAD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Structured Data</a:t>
            </a:r>
            <a:endParaRPr b="1" sz="2000"/>
          </a:p>
          <a:p>
            <a:pPr indent="0" lvl="0" marL="0" rtl="0" algn="l">
              <a:spcBef>
                <a:spcPts val="0"/>
              </a:spcBef>
              <a:spcAft>
                <a:spcPts val="0"/>
              </a:spcAft>
              <a:buNone/>
            </a:pPr>
            <a:r>
              <a:t/>
            </a:r>
            <a:endParaRPr/>
          </a:p>
          <a:p>
            <a:pPr indent="0" lvl="0" marL="0" rtl="0" algn="r">
              <a:spcBef>
                <a:spcPts val="0"/>
              </a:spcBef>
              <a:spcAft>
                <a:spcPts val="0"/>
              </a:spcAft>
              <a:buNone/>
            </a:pPr>
            <a:r>
              <a:rPr lang="en"/>
              <a:t>Neatly arranged for easy analysis</a:t>
            </a:r>
            <a:endParaRPr/>
          </a:p>
        </p:txBody>
      </p:sp>
      <p:sp>
        <p:nvSpPr>
          <p:cNvPr id="148" name="Google Shape;148;p32"/>
          <p:cNvSpPr/>
          <p:nvPr/>
        </p:nvSpPr>
        <p:spPr>
          <a:xfrm>
            <a:off x="4526225" y="1603463"/>
            <a:ext cx="3329400" cy="2577000"/>
          </a:xfrm>
          <a:prstGeom prst="rightArrow">
            <a:avLst>
              <a:gd fmla="val 50000" name="adj1"/>
              <a:gd fmla="val 50000" name="adj2"/>
            </a:avLst>
          </a:prstGeom>
          <a:solidFill>
            <a:srgbClr val="F4CCCC"/>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Unstructured Data</a:t>
            </a:r>
            <a:endParaRPr b="1" sz="2000"/>
          </a:p>
          <a:p>
            <a:pPr indent="0" lvl="0" marL="0" rtl="0" algn="l">
              <a:spcBef>
                <a:spcPts val="0"/>
              </a:spcBef>
              <a:spcAft>
                <a:spcPts val="0"/>
              </a:spcAft>
              <a:buNone/>
            </a:pPr>
            <a:r>
              <a:t/>
            </a:r>
            <a:endParaRPr/>
          </a:p>
          <a:p>
            <a:pPr indent="0" lvl="0" marL="0" rtl="0" algn="l">
              <a:spcBef>
                <a:spcPts val="0"/>
              </a:spcBef>
              <a:spcAft>
                <a:spcPts val="0"/>
              </a:spcAft>
              <a:buNone/>
            </a:pPr>
            <a:r>
              <a:rPr lang="en"/>
              <a:t>no predefined organization making analysis difficult</a:t>
            </a:r>
            <a:endParaRPr/>
          </a:p>
        </p:txBody>
      </p:sp>
      <p:sp>
        <p:nvSpPr>
          <p:cNvPr id="149" name="Google Shape;149;p32"/>
          <p:cNvSpPr/>
          <p:nvPr/>
        </p:nvSpPr>
        <p:spPr>
          <a:xfrm rot="-5400000">
            <a:off x="-1317975" y="2518400"/>
            <a:ext cx="3895200" cy="74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Normalized</a:t>
            </a:r>
            <a:endParaRPr b="1" sz="3000"/>
          </a:p>
        </p:txBody>
      </p:sp>
      <p:sp>
        <p:nvSpPr>
          <p:cNvPr id="150" name="Google Shape;150;p32"/>
          <p:cNvSpPr/>
          <p:nvPr/>
        </p:nvSpPr>
        <p:spPr>
          <a:xfrm rot="-5400000">
            <a:off x="6346925" y="2518400"/>
            <a:ext cx="3895200" cy="7470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Unnormalized</a:t>
            </a:r>
            <a:endParaRPr b="1" sz="3000"/>
          </a:p>
        </p:txBody>
      </p:sp>
      <p:sp>
        <p:nvSpPr>
          <p:cNvPr id="151" name="Google Shape;151;p32"/>
          <p:cNvSpPr txBox="1"/>
          <p:nvPr/>
        </p:nvSpPr>
        <p:spPr>
          <a:xfrm>
            <a:off x="256125" y="256100"/>
            <a:ext cx="8412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latin typeface="Roboto"/>
                <a:ea typeface="Roboto"/>
                <a:cs typeface="Roboto"/>
                <a:sym typeface="Roboto"/>
              </a:rPr>
              <a:t>Database Normalization</a:t>
            </a:r>
            <a:endParaRPr b="1" sz="40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tagline.png" id="156" name="Google Shape;156;p33"/>
          <p:cNvPicPr preferRelativeResize="0"/>
          <p:nvPr/>
        </p:nvPicPr>
        <p:blipFill>
          <a:blip r:embed="rId3">
            <a:alphaModFix/>
          </a:blip>
          <a:stretch>
            <a:fillRect/>
          </a:stretch>
        </p:blipFill>
        <p:spPr>
          <a:xfrm>
            <a:off x="6161125" y="4719950"/>
            <a:ext cx="2657676" cy="234175"/>
          </a:xfrm>
          <a:prstGeom prst="rect">
            <a:avLst/>
          </a:prstGeom>
          <a:noFill/>
          <a:ln>
            <a:noFill/>
          </a:ln>
        </p:spPr>
      </p:pic>
      <p:sp>
        <p:nvSpPr>
          <p:cNvPr id="157" name="Google Shape;157;p33"/>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rgbClr val="000000"/>
              </a:solidFill>
              <a:latin typeface="Proxima Nova"/>
              <a:ea typeface="Proxima Nova"/>
              <a:cs typeface="Proxima Nova"/>
              <a:sym typeface="Proxima Nova"/>
            </a:endParaRPr>
          </a:p>
        </p:txBody>
      </p:sp>
      <p:sp>
        <p:nvSpPr>
          <p:cNvPr id="158" name="Google Shape;158;p33"/>
          <p:cNvSpPr txBox="1"/>
          <p:nvPr/>
        </p:nvSpPr>
        <p:spPr>
          <a:xfrm>
            <a:off x="53100" y="0"/>
            <a:ext cx="8765700" cy="10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roxima Nova Extrabold"/>
                <a:ea typeface="Proxima Nova Extrabold"/>
                <a:cs typeface="Proxima Nova Extrabold"/>
                <a:sym typeface="Proxima Nova Extrabold"/>
              </a:rPr>
              <a:t>Normalization</a:t>
            </a:r>
            <a:endParaRPr sz="4800">
              <a:solidFill>
                <a:srgbClr val="434343"/>
              </a:solidFill>
              <a:latin typeface="Proxima Nova Extrabold"/>
              <a:ea typeface="Proxima Nova Extrabold"/>
              <a:cs typeface="Proxima Nova Extrabold"/>
              <a:sym typeface="Proxima Nova Extrabold"/>
            </a:endParaRPr>
          </a:p>
          <a:p>
            <a:pPr indent="0" lvl="0" marL="0" rtl="0" algn="ctr">
              <a:spcBef>
                <a:spcPts val="0"/>
              </a:spcBef>
              <a:spcAft>
                <a:spcPts val="0"/>
              </a:spcAft>
              <a:buNone/>
            </a:pPr>
            <a:r>
              <a:t/>
            </a:r>
            <a:endParaRPr sz="4800">
              <a:solidFill>
                <a:srgbClr val="434343"/>
              </a:solidFill>
              <a:latin typeface="Proxima Nova Extrabold"/>
              <a:ea typeface="Proxima Nova Extrabold"/>
              <a:cs typeface="Proxima Nova Extrabold"/>
              <a:sym typeface="Proxima Nova Extrabold"/>
            </a:endParaRPr>
          </a:p>
        </p:txBody>
      </p:sp>
      <p:sp>
        <p:nvSpPr>
          <p:cNvPr id="159" name="Google Shape;159;p33"/>
          <p:cNvSpPr txBox="1"/>
          <p:nvPr/>
        </p:nvSpPr>
        <p:spPr>
          <a:xfrm>
            <a:off x="152400" y="762000"/>
            <a:ext cx="8765700" cy="3455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The process of improving a database design in steps, called forms of normalization.</a:t>
            </a:r>
            <a:br>
              <a:rPr lang="en" sz="1700">
                <a:solidFill>
                  <a:schemeClr val="dk2"/>
                </a:solidFill>
                <a:latin typeface="Proxima Nova"/>
                <a:ea typeface="Proxima Nova"/>
                <a:cs typeface="Proxima Nova"/>
                <a:sym typeface="Proxima Nova"/>
              </a:rPr>
            </a:br>
            <a:r>
              <a:rPr lang="en" sz="1700">
                <a:solidFill>
                  <a:schemeClr val="dk2"/>
                </a:solidFill>
                <a:latin typeface="Proxima Nova"/>
                <a:ea typeface="Proxima Nova"/>
                <a:cs typeface="Proxima Nova"/>
                <a:sym typeface="Proxima Nova"/>
              </a:rPr>
              <a:t>  </a:t>
            </a:r>
            <a:endParaRPr sz="1700">
              <a:solidFill>
                <a:schemeClr val="dk2"/>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Normalization has 4 goals:</a:t>
            </a:r>
            <a:endParaRPr sz="1700">
              <a:solidFill>
                <a:schemeClr val="dk2"/>
              </a:solidFill>
              <a:latin typeface="Proxima Nova"/>
              <a:ea typeface="Proxima Nova"/>
              <a:cs typeface="Proxima Nova"/>
              <a:sym typeface="Proxima Nova"/>
            </a:endParaRPr>
          </a:p>
          <a:p>
            <a:pPr indent="-336550" lvl="1" marL="1828800" rtl="0" algn="l">
              <a:lnSpc>
                <a:spcPct val="115000"/>
              </a:lnSpc>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arranging data into logical groupings such that each group describes a small part of the whole; </a:t>
            </a:r>
            <a:endParaRPr sz="1700">
              <a:solidFill>
                <a:schemeClr val="dk2"/>
              </a:solidFill>
              <a:latin typeface="Proxima Nova"/>
              <a:ea typeface="Proxima Nova"/>
              <a:cs typeface="Proxima Nova"/>
              <a:sym typeface="Proxima Nova"/>
            </a:endParaRPr>
          </a:p>
          <a:p>
            <a:pPr indent="-336550" lvl="1" marL="1828800" rtl="0" algn="l">
              <a:lnSpc>
                <a:spcPct val="115000"/>
              </a:lnSpc>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minimizing the amount of duplicate data stored in a database; </a:t>
            </a:r>
            <a:endParaRPr sz="1700">
              <a:solidFill>
                <a:schemeClr val="dk2"/>
              </a:solidFill>
              <a:latin typeface="Proxima Nova"/>
              <a:ea typeface="Proxima Nova"/>
              <a:cs typeface="Proxima Nova"/>
              <a:sym typeface="Proxima Nova"/>
            </a:endParaRPr>
          </a:p>
          <a:p>
            <a:pPr indent="-336550" lvl="1" marL="1828800" rtl="0" algn="l">
              <a:lnSpc>
                <a:spcPct val="115000"/>
              </a:lnSpc>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organizing the data such that, when you modify it, you make the change in only one place</a:t>
            </a:r>
            <a:endParaRPr sz="1700">
              <a:solidFill>
                <a:schemeClr val="dk2"/>
              </a:solidFill>
              <a:latin typeface="Proxima Nova"/>
              <a:ea typeface="Proxima Nova"/>
              <a:cs typeface="Proxima Nova"/>
              <a:sym typeface="Proxima Nova"/>
            </a:endParaRPr>
          </a:p>
          <a:p>
            <a:pPr indent="-336550" lvl="1" marL="1828800" rtl="0" algn="l">
              <a:lnSpc>
                <a:spcPct val="115000"/>
              </a:lnSpc>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 building a database in which you can access and manipulate the data quickly and efficiently without compromising the integrity of the data in storage.</a:t>
            </a:r>
            <a:endParaRPr b="1" sz="1700">
              <a:solidFill>
                <a:schemeClr val="dk2"/>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