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roxima Nova"/>
      <p:regular r:id="rId19"/>
      <p:bold r:id="rId20"/>
      <p:italic r:id="rId21"/>
      <p:boldItalic r:id="rId22"/>
    </p:embeddedFont>
    <p:embeddedFont>
      <p:font typeface="Roboto"/>
      <p:regular r:id="rId23"/>
      <p:bold r:id="rId24"/>
      <p:italic r:id="rId25"/>
      <p:boldItalic r:id="rId26"/>
    </p:embeddedFont>
    <p:embeddedFont>
      <p:font typeface="Proxima Nova Semibold"/>
      <p:regular r:id="rId27"/>
      <p:bold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22" Type="http://schemas.openxmlformats.org/officeDocument/2006/relationships/font" Target="fonts/ProximaNova-boldItalic.fntdata"/><Relationship Id="rId21" Type="http://schemas.openxmlformats.org/officeDocument/2006/relationships/font" Target="fonts/ProximaNova-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ProximaNovaSemibold-bold.fntdata"/><Relationship Id="rId27" Type="http://schemas.openxmlformats.org/officeDocument/2006/relationships/font" Target="fonts/ProximaNovaSemibol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Semibold-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roximaNova-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569b097f9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569b097f9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i="1">
              <a:latin typeface="Proxima Nova"/>
              <a:ea typeface="Proxima Nova"/>
              <a:cs typeface="Proxima Nova"/>
              <a:sym typeface="Proxima Nov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89c3ba8c6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9c3ba8c6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89c3ba8c68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9c3ba8c6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89c3ba8c68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9c3ba8c6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539385a5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539385a5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9c3ba8c6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9c3ba8c6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89c3ba8c68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9c3ba8c68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89c3ba8c6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9c3ba8c6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89c3ba8c68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9c3ba8c68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9365b940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9365b940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89c3ba8c6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9c3ba8c6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89c3ba8c6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9c3ba8c6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89c3ba8c6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9c3ba8c6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rive.google.com/open?id=1w4YbRUBW6dmolSNgXpznGUXKLPw7h_l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hyperlink" Target="https://www.tutorialspoint.com/springjdbc/index.ht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550875" y="293075"/>
            <a:ext cx="7978800" cy="12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FFFFFF"/>
                </a:solidFill>
                <a:latin typeface="Proxima Nova Semibold"/>
                <a:ea typeface="Proxima Nova Semibold"/>
                <a:cs typeface="Proxima Nova Semibold"/>
                <a:sym typeface="Proxima Nova Semibold"/>
              </a:rPr>
              <a:t>Database Connectivity - DAOs</a:t>
            </a:r>
            <a:endParaRPr sz="3200">
              <a:solidFill>
                <a:srgbClr val="FFFFFF"/>
              </a:solidFill>
              <a:latin typeface="Proxima Nova Semibold"/>
              <a:ea typeface="Proxima Nova Semibold"/>
              <a:cs typeface="Proxima Nova Semibold"/>
              <a:sym typeface="Proxima Nova Semibold"/>
            </a:endParaRPr>
          </a:p>
        </p:txBody>
      </p:sp>
      <p:sp>
        <p:nvSpPr>
          <p:cNvPr id="55" name="Google Shape;55;p13"/>
          <p:cNvSpPr txBox="1"/>
          <p:nvPr/>
        </p:nvSpPr>
        <p:spPr>
          <a:xfrm>
            <a:off x="550875" y="898200"/>
            <a:ext cx="35193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Proxima Nova"/>
                <a:ea typeface="Proxima Nova"/>
                <a:cs typeface="Proxima Nova"/>
                <a:sym typeface="Proxima Nova"/>
              </a:rPr>
              <a:t>M2-D6</a:t>
            </a:r>
            <a:endParaRPr sz="1800">
              <a:solidFill>
                <a:srgbClr val="434343"/>
              </a:solidFill>
              <a:latin typeface="Proxima Nova"/>
              <a:ea typeface="Proxima Nova"/>
              <a:cs typeface="Proxima Nova"/>
              <a:sym typeface="Proxima Nova"/>
            </a:endParaRPr>
          </a:p>
        </p:txBody>
      </p:sp>
      <p:sp>
        <p:nvSpPr>
          <p:cNvPr id="56" name="Google Shape;56;p13"/>
          <p:cNvSpPr txBox="1"/>
          <p:nvPr>
            <p:ph idx="1" type="subTitle"/>
          </p:nvPr>
        </p:nvSpPr>
        <p:spPr>
          <a:xfrm>
            <a:off x="-49300" y="2088400"/>
            <a:ext cx="4121700" cy="2787300"/>
          </a:xfrm>
          <a:prstGeom prst="rect">
            <a:avLst/>
          </a:prstGeom>
        </p:spPr>
        <p:txBody>
          <a:bodyPr anchorCtr="0" anchor="t" bIns="91425" lIns="91425" spcFirstLastPara="1" rIns="91425" wrap="square" tIns="91425">
            <a:noAutofit/>
          </a:bodyPr>
          <a:lstStyle/>
          <a:p>
            <a:pPr indent="-228600" lvl="0" marL="457200" rtl="0" algn="ctr">
              <a:spcBef>
                <a:spcPts val="0"/>
              </a:spcBef>
              <a:spcAft>
                <a:spcPts val="0"/>
              </a:spcAft>
              <a:buClr>
                <a:srgbClr val="FFFFFF"/>
              </a:buClr>
              <a:buSzPts val="1400"/>
              <a:buNone/>
            </a:pPr>
            <a:r>
              <a:t/>
            </a:r>
            <a:endParaRPr sz="1400">
              <a:solidFill>
                <a:srgbClr val="FFFFFF"/>
              </a:solidFill>
            </a:endParaRPr>
          </a:p>
          <a:p>
            <a:pPr indent="-228600" lvl="0" marL="457200" rtl="0" algn="ctr">
              <a:spcBef>
                <a:spcPts val="0"/>
              </a:spcBef>
              <a:spcAft>
                <a:spcPts val="0"/>
              </a:spcAft>
              <a:buClr>
                <a:srgbClr val="FFFFFF"/>
              </a:buClr>
              <a:buSzPts val="1400"/>
              <a:buNone/>
            </a:pPr>
            <a:r>
              <a:t/>
            </a:r>
            <a:endParaRPr sz="14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226275" y="169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Making a Connection</a:t>
            </a:r>
            <a:endParaRPr/>
          </a:p>
        </p:txBody>
      </p:sp>
      <p:sp>
        <p:nvSpPr>
          <p:cNvPr id="167" name="Google Shape;167;p22"/>
          <p:cNvSpPr txBox="1"/>
          <p:nvPr>
            <p:ph idx="1" type="body"/>
          </p:nvPr>
        </p:nvSpPr>
        <p:spPr>
          <a:xfrm>
            <a:off x="311700" y="795275"/>
            <a:ext cx="8520600" cy="901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t>A </a:t>
            </a:r>
            <a:r>
              <a:rPr b="1" lang="en" sz="1300"/>
              <a:t>Connection String</a:t>
            </a:r>
            <a:r>
              <a:rPr lang="en" sz="1300"/>
              <a:t> is like an address (URL) to a web site only used to connect to a database.  It includes details on what vendor driver to use, where the database is located on a network, the name of the database to connect to, and the credentials (user id / password).  </a:t>
            </a:r>
            <a:endParaRPr sz="1300"/>
          </a:p>
        </p:txBody>
      </p:sp>
      <p:sp>
        <p:nvSpPr>
          <p:cNvPr id="168" name="Google Shape;168;p22"/>
          <p:cNvSpPr txBox="1"/>
          <p:nvPr/>
        </p:nvSpPr>
        <p:spPr>
          <a:xfrm>
            <a:off x="734050" y="1802363"/>
            <a:ext cx="7440000" cy="105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rgbClr val="0000FF"/>
                </a:solidFill>
                <a:latin typeface="Courier New"/>
                <a:ea typeface="Courier New"/>
                <a:cs typeface="Courier New"/>
                <a:sym typeface="Courier New"/>
              </a:rPr>
              <a:t>BasicDataSource </a:t>
            </a:r>
            <a:r>
              <a:rPr lang="en" sz="1200">
                <a:latin typeface="Courier New"/>
                <a:ea typeface="Courier New"/>
                <a:cs typeface="Courier New"/>
                <a:sym typeface="Courier New"/>
              </a:rPr>
              <a:t>dvdstoreDataSource = new BasicDataSource();</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dvdstoreDataSource.</a:t>
            </a:r>
            <a:r>
              <a:rPr b="1" lang="en" sz="1200">
                <a:latin typeface="Courier New"/>
                <a:ea typeface="Courier New"/>
                <a:cs typeface="Courier New"/>
                <a:sym typeface="Courier New"/>
              </a:rPr>
              <a:t>setUrl</a:t>
            </a:r>
            <a:r>
              <a:rPr lang="en" sz="1200">
                <a:latin typeface="Courier New"/>
                <a:ea typeface="Courier New"/>
                <a:cs typeface="Courier New"/>
                <a:sym typeface="Courier New"/>
              </a:rPr>
              <a:t>("</a:t>
            </a:r>
            <a:r>
              <a:rPr b="1" lang="en" sz="1200">
                <a:solidFill>
                  <a:srgbClr val="9900FF"/>
                </a:solidFill>
                <a:latin typeface="Courier New"/>
                <a:ea typeface="Courier New"/>
                <a:cs typeface="Courier New"/>
                <a:sym typeface="Courier New"/>
              </a:rPr>
              <a:t>jdbc:</a:t>
            </a:r>
            <a:r>
              <a:rPr b="1" lang="en" sz="1200">
                <a:solidFill>
                  <a:srgbClr val="9900FF"/>
                </a:solidFill>
                <a:latin typeface="Courier New"/>
                <a:ea typeface="Courier New"/>
                <a:cs typeface="Courier New"/>
                <a:sym typeface="Courier New"/>
              </a:rPr>
              <a:t>postgresql</a:t>
            </a:r>
            <a:r>
              <a:rPr b="1" lang="en" sz="1200">
                <a:solidFill>
                  <a:srgbClr val="9900FF"/>
                </a:solidFill>
                <a:latin typeface="Courier New"/>
                <a:ea typeface="Courier New"/>
                <a:cs typeface="Courier New"/>
                <a:sym typeface="Courier New"/>
              </a:rPr>
              <a:t>:</a:t>
            </a:r>
            <a:r>
              <a:rPr lang="en" sz="1200">
                <a:latin typeface="Courier New"/>
                <a:ea typeface="Courier New"/>
                <a:cs typeface="Courier New"/>
                <a:sym typeface="Courier New"/>
              </a:rPr>
              <a:t>//</a:t>
            </a:r>
            <a:r>
              <a:rPr b="1" lang="en" sz="1200">
                <a:solidFill>
                  <a:srgbClr val="980000"/>
                </a:solidFill>
                <a:latin typeface="Courier New"/>
                <a:ea typeface="Courier New"/>
                <a:cs typeface="Courier New"/>
                <a:sym typeface="Courier New"/>
              </a:rPr>
              <a:t>localhost:5432</a:t>
            </a:r>
            <a:r>
              <a:rPr lang="en" sz="1200">
                <a:latin typeface="Courier New"/>
                <a:ea typeface="Courier New"/>
                <a:cs typeface="Courier New"/>
                <a:sym typeface="Courier New"/>
              </a:rPr>
              <a:t>/</a:t>
            </a:r>
            <a:r>
              <a:rPr b="1" lang="en" sz="1200">
                <a:solidFill>
                  <a:srgbClr val="FF00FF"/>
                </a:solidFill>
                <a:latin typeface="Courier New"/>
                <a:ea typeface="Courier New"/>
                <a:cs typeface="Courier New"/>
                <a:sym typeface="Courier New"/>
              </a:rPr>
              <a:t>dvdstore</a:t>
            </a: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dvdstoreDataSource.</a:t>
            </a:r>
            <a:r>
              <a:rPr b="1" lang="en" sz="1200">
                <a:latin typeface="Courier New"/>
                <a:ea typeface="Courier New"/>
                <a:cs typeface="Courier New"/>
                <a:sym typeface="Courier New"/>
              </a:rPr>
              <a:t>setUsername</a:t>
            </a:r>
            <a:r>
              <a:rPr lang="en" sz="1200">
                <a:latin typeface="Courier New"/>
                <a:ea typeface="Courier New"/>
                <a:cs typeface="Courier New"/>
                <a:sym typeface="Courier New"/>
              </a:rPr>
              <a:t>("</a:t>
            </a:r>
            <a:r>
              <a:rPr b="1" lang="en" sz="1200">
                <a:solidFill>
                  <a:srgbClr val="38761D"/>
                </a:solidFill>
                <a:latin typeface="Courier New"/>
                <a:ea typeface="Courier New"/>
                <a:cs typeface="Courier New"/>
                <a:sym typeface="Courier New"/>
              </a:rPr>
              <a:t>postgres</a:t>
            </a: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dvdstoreDataSource.</a:t>
            </a:r>
            <a:r>
              <a:rPr b="1" lang="en" sz="1200">
                <a:latin typeface="Courier New"/>
                <a:ea typeface="Courier New"/>
                <a:cs typeface="Courier New"/>
                <a:sym typeface="Courier New"/>
              </a:rPr>
              <a:t>setPassword</a:t>
            </a:r>
            <a:r>
              <a:rPr lang="en" sz="1200">
                <a:latin typeface="Courier New"/>
                <a:ea typeface="Courier New"/>
                <a:cs typeface="Courier New"/>
                <a:sym typeface="Courier New"/>
              </a:rPr>
              <a:t>("</a:t>
            </a:r>
            <a:r>
              <a:rPr b="1" lang="en" sz="1200">
                <a:solidFill>
                  <a:srgbClr val="38761D"/>
                </a:solidFill>
                <a:latin typeface="Courier New"/>
                <a:ea typeface="Courier New"/>
                <a:cs typeface="Courier New"/>
                <a:sym typeface="Courier New"/>
              </a:rPr>
              <a:t>postgres1</a:t>
            </a: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169" name="Google Shape;169;p22"/>
          <p:cNvSpPr txBox="1"/>
          <p:nvPr/>
        </p:nvSpPr>
        <p:spPr>
          <a:xfrm>
            <a:off x="264925" y="2958850"/>
            <a:ext cx="8616900" cy="18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000FF"/>
                </a:solidFill>
                <a:latin typeface="Courier New"/>
                <a:ea typeface="Courier New"/>
                <a:cs typeface="Courier New"/>
                <a:sym typeface="Courier New"/>
              </a:rPr>
              <a:t>BasicDataSource -</a:t>
            </a:r>
            <a:r>
              <a:rPr b="1" lang="en" sz="1200">
                <a:solidFill>
                  <a:srgbClr val="0000FF"/>
                </a:solidFill>
              </a:rPr>
              <a:t> </a:t>
            </a:r>
            <a:r>
              <a:rPr lang="en" sz="1200"/>
              <a:t>The </a:t>
            </a:r>
            <a:r>
              <a:rPr lang="en" sz="1200">
                <a:latin typeface="Courier New"/>
                <a:ea typeface="Courier New"/>
                <a:cs typeface="Courier New"/>
                <a:sym typeface="Courier New"/>
              </a:rPr>
              <a:t>org.apache.commons.dbcp2.BasicDataSource</a:t>
            </a:r>
            <a:r>
              <a:rPr lang="en" sz="1200"/>
              <a:t> </a:t>
            </a:r>
            <a:r>
              <a:rPr b="1" lang="en" sz="1200"/>
              <a:t>provides the ability to make a database connection and a Connection Pool</a:t>
            </a:r>
            <a:r>
              <a:rPr lang="en" sz="1200"/>
              <a:t>.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The </a:t>
            </a:r>
            <a:r>
              <a:rPr b="1" lang="en" sz="1200">
                <a:solidFill>
                  <a:schemeClr val="dk1"/>
                </a:solidFill>
                <a:latin typeface="Courier New"/>
                <a:ea typeface="Courier New"/>
                <a:cs typeface="Courier New"/>
                <a:sym typeface="Courier New"/>
              </a:rPr>
              <a:t>setUrl</a:t>
            </a:r>
            <a:r>
              <a:rPr lang="en" sz="1200">
                <a:solidFill>
                  <a:schemeClr val="dk1"/>
                </a:solidFill>
                <a:latin typeface="Courier New"/>
                <a:ea typeface="Courier New"/>
                <a:cs typeface="Courier New"/>
                <a:sym typeface="Courier New"/>
              </a:rPr>
              <a:t> </a:t>
            </a:r>
            <a:r>
              <a:rPr lang="en" sz="1200">
                <a:solidFill>
                  <a:schemeClr val="dk1"/>
                </a:solidFill>
              </a:rPr>
              <a:t>takes a connection string as an argument: </a:t>
            </a:r>
            <a:r>
              <a:rPr b="1" lang="en" sz="1200">
                <a:solidFill>
                  <a:srgbClr val="9900FF"/>
                </a:solidFill>
                <a:latin typeface="Courier New"/>
                <a:ea typeface="Courier New"/>
                <a:cs typeface="Courier New"/>
                <a:sym typeface="Courier New"/>
              </a:rPr>
              <a:t>jdbc:postgresql:</a:t>
            </a:r>
            <a:r>
              <a:rPr lang="en" sz="1200">
                <a:solidFill>
                  <a:schemeClr val="dk1"/>
                </a:solidFill>
                <a:latin typeface="Courier New"/>
                <a:ea typeface="Courier New"/>
                <a:cs typeface="Courier New"/>
                <a:sym typeface="Courier New"/>
              </a:rPr>
              <a:t>//</a:t>
            </a:r>
            <a:r>
              <a:rPr b="1" lang="en" sz="1200">
                <a:solidFill>
                  <a:srgbClr val="980000"/>
                </a:solidFill>
                <a:latin typeface="Courier New"/>
                <a:ea typeface="Courier New"/>
                <a:cs typeface="Courier New"/>
                <a:sym typeface="Courier New"/>
              </a:rPr>
              <a:t>localhost:5432</a:t>
            </a:r>
            <a:r>
              <a:rPr lang="en" sz="1200">
                <a:solidFill>
                  <a:schemeClr val="dk1"/>
                </a:solidFill>
                <a:latin typeface="Courier New"/>
                <a:ea typeface="Courier New"/>
                <a:cs typeface="Courier New"/>
                <a:sym typeface="Courier New"/>
              </a:rPr>
              <a:t>/</a:t>
            </a:r>
            <a:r>
              <a:rPr b="1" lang="en" sz="1200">
                <a:solidFill>
                  <a:srgbClr val="FF00FF"/>
                </a:solidFill>
                <a:latin typeface="Courier New"/>
                <a:ea typeface="Courier New"/>
                <a:cs typeface="Courier New"/>
                <a:sym typeface="Courier New"/>
              </a:rPr>
              <a:t>dvdstore</a:t>
            </a:r>
            <a:endParaRPr sz="1200">
              <a:solidFill>
                <a:schemeClr val="dk1"/>
              </a:solidFill>
            </a:endParaRPr>
          </a:p>
          <a:p>
            <a:pPr indent="0" lvl="0" marL="0" rtl="0" algn="l">
              <a:spcBef>
                <a:spcPts val="0"/>
              </a:spcBef>
              <a:spcAft>
                <a:spcPts val="0"/>
              </a:spcAft>
              <a:buNone/>
            </a:pPr>
            <a:r>
              <a:rPr lang="en" sz="1200">
                <a:solidFill>
                  <a:schemeClr val="dk1"/>
                </a:solidFill>
              </a:rPr>
              <a:t>	</a:t>
            </a:r>
            <a:r>
              <a:rPr b="1" lang="en" sz="1200">
                <a:solidFill>
                  <a:srgbClr val="9900FF"/>
                </a:solidFill>
                <a:latin typeface="Courier New"/>
                <a:ea typeface="Courier New"/>
                <a:cs typeface="Courier New"/>
                <a:sym typeface="Courier New"/>
              </a:rPr>
              <a:t>jdbc:postgresql:</a:t>
            </a:r>
            <a:r>
              <a:rPr lang="en" sz="1200">
                <a:solidFill>
                  <a:schemeClr val="dk1"/>
                </a:solidFill>
                <a:latin typeface="Courier New"/>
                <a:ea typeface="Courier New"/>
                <a:cs typeface="Courier New"/>
                <a:sym typeface="Courier New"/>
              </a:rPr>
              <a:t>// </a:t>
            </a:r>
            <a:r>
              <a:rPr lang="en" sz="1200">
                <a:solidFill>
                  <a:schemeClr val="dk1"/>
                </a:solidFill>
              </a:rPr>
              <a:t>tells the DataSource to use JDBC with the PostgreSQL Vendor Driver</a:t>
            </a:r>
            <a:endParaRPr sz="1200">
              <a:solidFill>
                <a:schemeClr val="dk1"/>
              </a:solidFill>
            </a:endParaRPr>
          </a:p>
          <a:p>
            <a:pPr indent="0" lvl="0" marL="0" rtl="0" algn="l">
              <a:spcBef>
                <a:spcPts val="0"/>
              </a:spcBef>
              <a:spcAft>
                <a:spcPts val="0"/>
              </a:spcAft>
              <a:buNone/>
            </a:pPr>
            <a:r>
              <a:rPr lang="en" sz="1200">
                <a:solidFill>
                  <a:schemeClr val="dk1"/>
                </a:solidFill>
              </a:rPr>
              <a:t>	</a:t>
            </a:r>
            <a:r>
              <a:rPr b="1" lang="en" sz="1200">
                <a:solidFill>
                  <a:srgbClr val="980000"/>
                </a:solidFill>
                <a:latin typeface="Courier New"/>
                <a:ea typeface="Courier New"/>
                <a:cs typeface="Courier New"/>
                <a:sym typeface="Courier New"/>
              </a:rPr>
              <a:t>localhost:5432 </a:t>
            </a:r>
            <a:r>
              <a:rPr lang="en" sz="1200"/>
              <a:t>tells the DataSource the location of the database on a network, in this case the same computer. </a:t>
            </a:r>
            <a:endParaRPr sz="1200"/>
          </a:p>
          <a:p>
            <a:pPr indent="457200" lvl="0" marL="0" rtl="0" algn="l">
              <a:spcBef>
                <a:spcPts val="0"/>
              </a:spcBef>
              <a:spcAft>
                <a:spcPts val="0"/>
              </a:spcAft>
              <a:buNone/>
            </a:pPr>
            <a:r>
              <a:rPr b="1" lang="en" sz="1200">
                <a:solidFill>
                  <a:srgbClr val="FF00FF"/>
                </a:solidFill>
                <a:latin typeface="Courier New"/>
                <a:ea typeface="Courier New"/>
                <a:cs typeface="Courier New"/>
                <a:sym typeface="Courier New"/>
              </a:rPr>
              <a:t>dvdstore </a:t>
            </a:r>
            <a:r>
              <a:rPr lang="en" sz="1200"/>
              <a:t>is the name of the database which to connect  </a:t>
            </a:r>
            <a:endParaRPr sz="1200"/>
          </a:p>
          <a:p>
            <a:pPr indent="457200" lvl="0" marL="0" rtl="0" algn="l">
              <a:spcBef>
                <a:spcPts val="0"/>
              </a:spcBef>
              <a:spcAft>
                <a:spcPts val="0"/>
              </a:spcAft>
              <a:buNone/>
            </a:pPr>
            <a:r>
              <a:t/>
            </a:r>
            <a:endParaRPr sz="1200"/>
          </a:p>
          <a:p>
            <a:pPr indent="0" lvl="0" marL="0" rtl="0" algn="l">
              <a:spcBef>
                <a:spcPts val="0"/>
              </a:spcBef>
              <a:spcAft>
                <a:spcPts val="0"/>
              </a:spcAft>
              <a:buClr>
                <a:schemeClr val="dk1"/>
              </a:buClr>
              <a:buSzPts val="1100"/>
              <a:buFont typeface="Arial"/>
              <a:buNone/>
            </a:pPr>
            <a:r>
              <a:rPr b="1" lang="en" sz="1200">
                <a:solidFill>
                  <a:schemeClr val="dk1"/>
                </a:solidFill>
                <a:latin typeface="Courier New"/>
                <a:ea typeface="Courier New"/>
                <a:cs typeface="Courier New"/>
                <a:sym typeface="Courier New"/>
              </a:rPr>
              <a:t>setUsername() </a:t>
            </a:r>
            <a:r>
              <a:rPr lang="en" sz="1200">
                <a:solidFill>
                  <a:schemeClr val="dk1"/>
                </a:solidFill>
              </a:rPr>
              <a:t>and </a:t>
            </a:r>
            <a:r>
              <a:rPr b="1" lang="en" sz="1200">
                <a:solidFill>
                  <a:schemeClr val="dk1"/>
                </a:solidFill>
                <a:latin typeface="Courier New"/>
                <a:ea typeface="Courier New"/>
                <a:cs typeface="Courier New"/>
                <a:sym typeface="Courier New"/>
              </a:rPr>
              <a:t>setPassword() </a:t>
            </a:r>
            <a:r>
              <a:rPr lang="en" sz="1200">
                <a:solidFill>
                  <a:schemeClr val="dk1"/>
                </a:solidFill>
              </a:rPr>
              <a:t>methods set the username and password to use when connecting to the database</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Executing SQL Statements</a:t>
            </a:r>
            <a:endParaRPr/>
          </a:p>
        </p:txBody>
      </p:sp>
      <p:sp>
        <p:nvSpPr>
          <p:cNvPr id="175" name="Google Shape;17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JDBCTemplate</a:t>
            </a:r>
            <a:r>
              <a:rPr lang="en"/>
              <a:t> allows for the execution of queries using the </a:t>
            </a:r>
            <a:r>
              <a:rPr b="1" lang="en">
                <a:solidFill>
                  <a:srgbClr val="FF00FF"/>
                </a:solidFill>
              </a:rPr>
              <a:t>DataSource</a:t>
            </a:r>
            <a:r>
              <a:rPr lang="en"/>
              <a:t>.</a:t>
            </a:r>
            <a:endParaRPr/>
          </a:p>
          <a:p>
            <a:pPr indent="0" lvl="0" marL="914400" rtl="0" algn="l">
              <a:spcBef>
                <a:spcPts val="1600"/>
              </a:spcBef>
              <a:spcAft>
                <a:spcPts val="0"/>
              </a:spcAft>
              <a:buNone/>
            </a:pPr>
            <a:r>
              <a:rPr lang="en" sz="1200">
                <a:solidFill>
                  <a:schemeClr val="dk1"/>
                </a:solidFill>
                <a:latin typeface="Courier New"/>
                <a:ea typeface="Courier New"/>
                <a:cs typeface="Courier New"/>
                <a:sym typeface="Courier New"/>
              </a:rPr>
              <a:t>JdbcTemplate jdbcTemplate = new JdbcTemplate(</a:t>
            </a:r>
            <a:r>
              <a:rPr b="1" lang="en" sz="1200">
                <a:solidFill>
                  <a:srgbClr val="FF00FF"/>
                </a:solidFill>
                <a:latin typeface="Courier New"/>
                <a:ea typeface="Courier New"/>
                <a:cs typeface="Courier New"/>
                <a:sym typeface="Courier New"/>
              </a:rPr>
              <a:t>datasource</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t>Queries that return results, like SELECT, use </a:t>
            </a:r>
            <a:endParaRPr/>
          </a:p>
          <a:p>
            <a:pPr indent="457200" lvl="0" marL="0" rtl="0" algn="l">
              <a:spcBef>
                <a:spcPts val="1600"/>
              </a:spcBef>
              <a:spcAft>
                <a:spcPts val="0"/>
              </a:spcAft>
              <a:buNone/>
            </a:pPr>
            <a:r>
              <a:rPr lang="en" sz="1400">
                <a:solidFill>
                  <a:schemeClr val="dk1"/>
                </a:solidFill>
                <a:latin typeface="Courier New"/>
                <a:ea typeface="Courier New"/>
                <a:cs typeface="Courier New"/>
                <a:sym typeface="Courier New"/>
              </a:rPr>
              <a:t>SqlRowSet rs = </a:t>
            </a:r>
            <a:r>
              <a:rPr lang="en" sz="1400">
                <a:solidFill>
                  <a:schemeClr val="dk1"/>
                </a:solidFill>
                <a:latin typeface="Courier New"/>
                <a:ea typeface="Courier New"/>
                <a:cs typeface="Courier New"/>
                <a:sym typeface="Courier New"/>
              </a:rPr>
              <a:t>jdbcTemplate.</a:t>
            </a:r>
            <a:r>
              <a:rPr b="1" lang="en" sz="1400">
                <a:latin typeface="Courier New"/>
                <a:ea typeface="Courier New"/>
                <a:cs typeface="Courier New"/>
                <a:sym typeface="Courier New"/>
              </a:rPr>
              <a:t>queryForRowSet</a:t>
            </a:r>
            <a:r>
              <a:rPr lang="en" sz="1400">
                <a:latin typeface="Courier New"/>
                <a:ea typeface="Courier New"/>
                <a:cs typeface="Courier New"/>
                <a:sym typeface="Courier New"/>
              </a:rPr>
              <a:t>(sql</a:t>
            </a:r>
            <a:r>
              <a:rPr lang="en" sz="1400">
                <a:latin typeface="Courier New"/>
                <a:ea typeface="Courier New"/>
                <a:cs typeface="Courier New"/>
                <a:sym typeface="Courier New"/>
              </a:rPr>
              <a:t>, params1...paramsN</a:t>
            </a:r>
            <a:r>
              <a:rPr lang="en" sz="1400">
                <a:latin typeface="Courier New"/>
                <a:ea typeface="Courier New"/>
                <a:cs typeface="Courier New"/>
                <a:sym typeface="Courier New"/>
              </a:rPr>
              <a:t>)</a:t>
            </a:r>
            <a:endParaRPr/>
          </a:p>
          <a:p>
            <a:pPr indent="0" lvl="0" marL="0" rtl="0" algn="l">
              <a:spcBef>
                <a:spcPts val="1600"/>
              </a:spcBef>
              <a:spcAft>
                <a:spcPts val="1600"/>
              </a:spcAft>
              <a:buNone/>
            </a:pPr>
            <a:r>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4"/>
          <p:cNvSpPr txBox="1"/>
          <p:nvPr>
            <p:ph type="title"/>
          </p:nvPr>
        </p:nvSpPr>
        <p:spPr>
          <a:xfrm>
            <a:off x="255575" y="78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Parameters</a:t>
            </a:r>
            <a:endParaRPr/>
          </a:p>
        </p:txBody>
      </p:sp>
      <p:sp>
        <p:nvSpPr>
          <p:cNvPr id="181" name="Google Shape;181;p24"/>
          <p:cNvSpPr txBox="1"/>
          <p:nvPr>
            <p:ph idx="1" type="body"/>
          </p:nvPr>
        </p:nvSpPr>
        <p:spPr>
          <a:xfrm>
            <a:off x="311700" y="578200"/>
            <a:ext cx="8520600" cy="125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t>Even though SQL Statements are created as Strings in Java, </a:t>
            </a:r>
            <a:r>
              <a:rPr b="1" i="1" lang="en" sz="1300"/>
              <a:t>values used in a query should not be concatenated</a:t>
            </a:r>
            <a:r>
              <a:rPr lang="en" sz="1300"/>
              <a:t>, unless the source of the value is a known as safe.  A literal value is safe, but arguments passed to a method are always unsafe!   To allow for variable data, the methods that jdbcTemplate provides can take parameters.  Parameters are represented in the SQL String with a ?, and passed as a list to the jdbcTemplate methods in the same order as the ? appear in the query. </a:t>
            </a:r>
            <a:endParaRPr sz="1300"/>
          </a:p>
        </p:txBody>
      </p:sp>
      <p:sp>
        <p:nvSpPr>
          <p:cNvPr id="182" name="Google Shape;182;p24"/>
          <p:cNvSpPr txBox="1"/>
          <p:nvPr/>
        </p:nvSpPr>
        <p:spPr>
          <a:xfrm>
            <a:off x="417300" y="3481138"/>
            <a:ext cx="8309400" cy="1322700"/>
          </a:xfrm>
          <a:prstGeom prst="rect">
            <a:avLst/>
          </a:prstGeom>
          <a:solidFill>
            <a:srgbClr val="D9EAD3"/>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8761D"/>
                </a:solidFill>
              </a:rPr>
              <a:t>SAFE - Parameters</a:t>
            </a:r>
            <a:endParaRPr b="1">
              <a:solidFill>
                <a:srgbClr val="38761D"/>
              </a:solidFill>
            </a:endParaRPr>
          </a:p>
          <a:p>
            <a:pPr indent="0" lvl="0" marL="0" rtl="0" algn="l">
              <a:spcBef>
                <a:spcPts val="0"/>
              </a:spcBef>
              <a:spcAft>
                <a:spcPts val="0"/>
              </a:spcAft>
              <a:buNone/>
            </a:pPr>
            <a:r>
              <a:rPr lang="en" sz="1200">
                <a:latin typeface="Courier New"/>
                <a:ea typeface="Courier New"/>
                <a:cs typeface="Courier New"/>
                <a:sym typeface="Courier New"/>
              </a:rPr>
              <a:t>String </a:t>
            </a:r>
            <a:r>
              <a:rPr b="1" lang="en" sz="1200">
                <a:solidFill>
                  <a:srgbClr val="0000FF"/>
                </a:solidFill>
                <a:latin typeface="Courier New"/>
                <a:ea typeface="Courier New"/>
                <a:cs typeface="Courier New"/>
                <a:sym typeface="Courier New"/>
              </a:rPr>
              <a:t>sql </a:t>
            </a:r>
            <a:r>
              <a:rPr lang="en" sz="1200">
                <a:latin typeface="Courier New"/>
                <a:ea typeface="Courier New"/>
                <a:cs typeface="Courier New"/>
                <a:sym typeface="Courier New"/>
              </a:rPr>
              <a:t>= “SELECT * FROM actor WHERE first_name = </a:t>
            </a:r>
            <a:r>
              <a:rPr b="1" lang="en" sz="1500">
                <a:solidFill>
                  <a:srgbClr val="980000"/>
                </a:solidFill>
                <a:latin typeface="Courier New"/>
                <a:ea typeface="Courier New"/>
                <a:cs typeface="Courier New"/>
                <a:sym typeface="Courier New"/>
              </a:rPr>
              <a:t>?</a:t>
            </a:r>
            <a:r>
              <a:rPr lang="en" sz="1200">
                <a:latin typeface="Courier New"/>
                <a:ea typeface="Courier New"/>
                <a:cs typeface="Courier New"/>
                <a:sym typeface="Courier New"/>
              </a:rPr>
              <a:t> AND last_name = </a:t>
            </a:r>
            <a:r>
              <a:rPr b="1" lang="en" sz="1500">
                <a:solidFill>
                  <a:srgbClr val="9900FF"/>
                </a:solidFill>
                <a:latin typeface="Courier New"/>
                <a:ea typeface="Courier New"/>
                <a:cs typeface="Courier New"/>
                <a:sym typeface="Courier New"/>
              </a:rPr>
              <a:t>?</a:t>
            </a: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jdbcTemplate.queryForRowSet (</a:t>
            </a:r>
            <a:r>
              <a:rPr b="1" lang="en" sz="1200">
                <a:solidFill>
                  <a:srgbClr val="0000FF"/>
                </a:solidFill>
                <a:latin typeface="Courier New"/>
                <a:ea typeface="Courier New"/>
                <a:cs typeface="Courier New"/>
                <a:sym typeface="Courier New"/>
              </a:rPr>
              <a:t>sql</a:t>
            </a:r>
            <a:r>
              <a:rPr lang="en" sz="1200">
                <a:latin typeface="Courier New"/>
                <a:ea typeface="Courier New"/>
                <a:cs typeface="Courier New"/>
                <a:sym typeface="Courier New"/>
              </a:rPr>
              <a:t>, </a:t>
            </a:r>
            <a:r>
              <a:rPr b="1" lang="en" sz="1200">
                <a:solidFill>
                  <a:srgbClr val="980000"/>
                </a:solidFill>
                <a:latin typeface="Courier New"/>
                <a:ea typeface="Courier New"/>
                <a:cs typeface="Courier New"/>
                <a:sym typeface="Courier New"/>
              </a:rPr>
              <a:t>firstName</a:t>
            </a:r>
            <a:r>
              <a:rPr lang="en" sz="1200">
                <a:latin typeface="Courier New"/>
                <a:ea typeface="Courier New"/>
                <a:cs typeface="Courier New"/>
                <a:sym typeface="Courier New"/>
              </a:rPr>
              <a:t>, </a:t>
            </a:r>
            <a:r>
              <a:rPr b="1" lang="en" sz="1200">
                <a:solidFill>
                  <a:srgbClr val="9900FF"/>
                </a:solidFill>
                <a:latin typeface="Courier New"/>
                <a:ea typeface="Courier New"/>
                <a:cs typeface="Courier New"/>
                <a:sym typeface="Courier New"/>
              </a:rPr>
              <a:t>l</a:t>
            </a:r>
            <a:r>
              <a:rPr b="1" lang="en" sz="1200">
                <a:solidFill>
                  <a:srgbClr val="9900FF"/>
                </a:solidFill>
                <a:latin typeface="Courier New"/>
                <a:ea typeface="Courier New"/>
                <a:cs typeface="Courier New"/>
                <a:sym typeface="Courier New"/>
              </a:rPr>
              <a:t>astName</a:t>
            </a:r>
            <a:r>
              <a:rPr lang="en" sz="1200">
                <a:latin typeface="Courier New"/>
                <a:ea typeface="Courier New"/>
                <a:cs typeface="Courier New"/>
                <a:sym typeface="Courier New"/>
              </a:rPr>
              <a:t> );</a:t>
            </a:r>
            <a:endParaRPr sz="1200">
              <a:latin typeface="Courier New"/>
              <a:ea typeface="Courier New"/>
              <a:cs typeface="Courier New"/>
              <a:sym typeface="Courier New"/>
            </a:endParaRPr>
          </a:p>
        </p:txBody>
      </p:sp>
      <p:sp>
        <p:nvSpPr>
          <p:cNvPr id="183" name="Google Shape;183;p24"/>
          <p:cNvSpPr/>
          <p:nvPr/>
        </p:nvSpPr>
        <p:spPr>
          <a:xfrm>
            <a:off x="4943475" y="4000100"/>
            <a:ext cx="2094750" cy="383425"/>
          </a:xfrm>
          <a:custGeom>
            <a:rect b="b" l="l" r="r" t="t"/>
            <a:pathLst>
              <a:path extrusionOk="0" h="15337" w="85066">
                <a:moveTo>
                  <a:pt x="0" y="15337"/>
                </a:moveTo>
                <a:cubicBezTo>
                  <a:pt x="1870" y="14402"/>
                  <a:pt x="-1559" y="11035"/>
                  <a:pt x="11222" y="9726"/>
                </a:cubicBezTo>
                <a:cubicBezTo>
                  <a:pt x="24003" y="8417"/>
                  <a:pt x="64402" y="9103"/>
                  <a:pt x="76684" y="7482"/>
                </a:cubicBezTo>
                <a:cubicBezTo>
                  <a:pt x="88966" y="5861"/>
                  <a:pt x="83542" y="1247"/>
                  <a:pt x="84914" y="0"/>
                </a:cubicBezTo>
              </a:path>
            </a:pathLst>
          </a:custGeom>
          <a:noFill/>
          <a:ln cap="flat" cmpd="sng" w="19050">
            <a:solidFill>
              <a:srgbClr val="9900FF"/>
            </a:solidFill>
            <a:prstDash val="solid"/>
            <a:round/>
            <a:headEnd len="med" w="med" type="none"/>
            <a:tailEnd len="med" w="med" type="triangle"/>
          </a:ln>
        </p:spPr>
      </p:sp>
      <p:sp>
        <p:nvSpPr>
          <p:cNvPr id="184" name="Google Shape;184;p24"/>
          <p:cNvSpPr/>
          <p:nvPr/>
        </p:nvSpPr>
        <p:spPr>
          <a:xfrm>
            <a:off x="3908956" y="4048250"/>
            <a:ext cx="1503500" cy="364725"/>
          </a:xfrm>
          <a:custGeom>
            <a:rect b="b" l="l" r="r" t="t"/>
            <a:pathLst>
              <a:path extrusionOk="0" h="14589" w="60140">
                <a:moveTo>
                  <a:pt x="2906" y="14589"/>
                </a:moveTo>
                <a:cubicBezTo>
                  <a:pt x="3093" y="13093"/>
                  <a:pt x="-4388" y="7294"/>
                  <a:pt x="4029" y="5611"/>
                </a:cubicBezTo>
                <a:cubicBezTo>
                  <a:pt x="12446" y="3928"/>
                  <a:pt x="44054" y="5424"/>
                  <a:pt x="53406" y="4489"/>
                </a:cubicBezTo>
                <a:cubicBezTo>
                  <a:pt x="62758" y="3554"/>
                  <a:pt x="59018" y="748"/>
                  <a:pt x="60140" y="0"/>
                </a:cubicBezTo>
              </a:path>
            </a:pathLst>
          </a:custGeom>
          <a:noFill/>
          <a:ln cap="flat" cmpd="sng" w="19050">
            <a:solidFill>
              <a:srgbClr val="980000"/>
            </a:solidFill>
            <a:prstDash val="solid"/>
            <a:round/>
            <a:headEnd len="med" w="med" type="none"/>
            <a:tailEnd len="med" w="med" type="triangle"/>
          </a:ln>
        </p:spPr>
      </p:sp>
      <p:cxnSp>
        <p:nvCxnSpPr>
          <p:cNvPr id="185" name="Google Shape;185;p24"/>
          <p:cNvCxnSpPr/>
          <p:nvPr/>
        </p:nvCxnSpPr>
        <p:spPr>
          <a:xfrm>
            <a:off x="1419225" y="4000100"/>
            <a:ext cx="1814400" cy="374100"/>
          </a:xfrm>
          <a:prstGeom prst="straightConnector1">
            <a:avLst/>
          </a:prstGeom>
          <a:noFill/>
          <a:ln cap="flat" cmpd="sng" w="19050">
            <a:solidFill>
              <a:srgbClr val="0000FF"/>
            </a:solidFill>
            <a:prstDash val="solid"/>
            <a:round/>
            <a:headEnd len="med" w="med" type="none"/>
            <a:tailEnd len="med" w="med" type="triangle"/>
          </a:ln>
        </p:spPr>
      </p:cxnSp>
      <p:sp>
        <p:nvSpPr>
          <p:cNvPr id="186" name="Google Shape;186;p24"/>
          <p:cNvSpPr txBox="1"/>
          <p:nvPr/>
        </p:nvSpPr>
        <p:spPr>
          <a:xfrm>
            <a:off x="437250" y="1893225"/>
            <a:ext cx="8269500" cy="1497900"/>
          </a:xfrm>
          <a:prstGeom prst="rect">
            <a:avLst/>
          </a:prstGeom>
          <a:solidFill>
            <a:srgbClr val="F4CCC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DANGEROUS - Concatenation</a:t>
            </a:r>
            <a:br>
              <a:rPr b="1" lang="en" sz="1300">
                <a:solidFill>
                  <a:srgbClr val="FF0000"/>
                </a:solidFill>
              </a:rPr>
            </a:br>
            <a:endParaRPr b="1" sz="1300">
              <a:solidFill>
                <a:srgbClr val="FF0000"/>
              </a:solidFill>
            </a:endParaRPr>
          </a:p>
          <a:p>
            <a:pPr indent="45720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String </a:t>
            </a:r>
            <a:r>
              <a:rPr b="1" lang="en" sz="1000">
                <a:solidFill>
                  <a:srgbClr val="0000FF"/>
                </a:solidFill>
                <a:latin typeface="Courier New"/>
                <a:ea typeface="Courier New"/>
                <a:cs typeface="Courier New"/>
                <a:sym typeface="Courier New"/>
              </a:rPr>
              <a:t>sql </a:t>
            </a:r>
            <a:r>
              <a:rPr lang="en" sz="1000">
                <a:latin typeface="Courier New"/>
                <a:ea typeface="Courier New"/>
                <a:cs typeface="Courier New"/>
                <a:sym typeface="Courier New"/>
              </a:rPr>
              <a:t>= “SELECT * FROM actor WHERE</a:t>
            </a:r>
            <a:r>
              <a:rPr lang="en" sz="1000">
                <a:solidFill>
                  <a:schemeClr val="dk1"/>
                </a:solidFill>
                <a:latin typeface="Courier New"/>
                <a:ea typeface="Courier New"/>
                <a:cs typeface="Courier New"/>
                <a:sym typeface="Courier New"/>
              </a:rPr>
              <a:t> </a:t>
            </a:r>
            <a:r>
              <a:rPr b="1" lang="en" sz="1000">
                <a:solidFill>
                  <a:srgbClr val="FF0000"/>
                </a:solidFill>
                <a:latin typeface="Courier New"/>
                <a:ea typeface="Courier New"/>
                <a:cs typeface="Courier New"/>
                <a:sym typeface="Courier New"/>
              </a:rPr>
              <a:t>first_name = “ + firstName + “ AND last_name = “ + lastName</a:t>
            </a:r>
            <a:r>
              <a:rPr lang="en" sz="1000">
                <a:solidFill>
                  <a:schemeClr val="dk1"/>
                </a:solidFill>
                <a:latin typeface="Courier New"/>
                <a:ea typeface="Courier New"/>
                <a:cs typeface="Courier New"/>
                <a:sym typeface="Courier New"/>
              </a:rPr>
              <a:t>;</a:t>
            </a:r>
            <a:endParaRPr sz="1200"/>
          </a:p>
        </p:txBody>
      </p:sp>
      <p:sp>
        <p:nvSpPr>
          <p:cNvPr id="187" name="Google Shape;187;p24"/>
          <p:cNvSpPr txBox="1"/>
          <p:nvPr/>
        </p:nvSpPr>
        <p:spPr>
          <a:xfrm>
            <a:off x="611550" y="2702788"/>
            <a:ext cx="7920900" cy="572700"/>
          </a:xfrm>
          <a:prstGeom prst="rect">
            <a:avLst/>
          </a:prstGeom>
          <a:solidFill>
            <a:srgbClr val="FFF2CC"/>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Concatenating Strings to create SQL Queries can open an application to a </a:t>
            </a:r>
            <a:r>
              <a:rPr b="1" lang="en" sz="1200"/>
              <a:t>SQL Injection</a:t>
            </a:r>
            <a:r>
              <a:rPr lang="en" sz="1200"/>
              <a:t> attack, which is a critical security vulnerability that has been responsible for some of the largest data breaches in history.</a:t>
            </a:r>
            <a:r>
              <a:rPr lang="en"/>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5"/>
          <p:cNvSpPr txBox="1"/>
          <p:nvPr>
            <p:ph type="title"/>
          </p:nvPr>
        </p:nvSpPr>
        <p:spPr>
          <a:xfrm>
            <a:off x="311700" y="189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Results</a:t>
            </a:r>
            <a:endParaRPr/>
          </a:p>
        </p:txBody>
      </p:sp>
      <p:sp>
        <p:nvSpPr>
          <p:cNvPr id="193" name="Google Shape;193;p25"/>
          <p:cNvSpPr txBox="1"/>
          <p:nvPr>
            <p:ph idx="1" type="body"/>
          </p:nvPr>
        </p:nvSpPr>
        <p:spPr>
          <a:xfrm>
            <a:off x="311700" y="762300"/>
            <a:ext cx="8520600" cy="179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JDBCTemplate queryForRowSet() method returns a </a:t>
            </a:r>
            <a:r>
              <a:rPr b="1" lang="en" sz="1600"/>
              <a:t>SqlRowSet </a:t>
            </a:r>
            <a:r>
              <a:rPr lang="en" sz="1600"/>
              <a:t>object, which will contain the results of the query.  Each row is returned as an entry in a Set, which can be looped through using </a:t>
            </a:r>
            <a:r>
              <a:rPr lang="en" sz="1600">
                <a:solidFill>
                  <a:srgbClr val="0000FF"/>
                </a:solidFill>
              </a:rPr>
              <a:t>next()</a:t>
            </a:r>
            <a:r>
              <a:rPr lang="en" sz="1600"/>
              <a:t>.  Each time </a:t>
            </a:r>
            <a:r>
              <a:rPr lang="en" sz="1600">
                <a:solidFill>
                  <a:srgbClr val="0000FF"/>
                </a:solidFill>
              </a:rPr>
              <a:t>next() </a:t>
            </a:r>
            <a:r>
              <a:rPr lang="en" sz="1600"/>
              <a:t>is called it moves to the next row in the set.  </a:t>
            </a:r>
            <a:r>
              <a:rPr lang="en" sz="1600">
                <a:solidFill>
                  <a:srgbClr val="0000FF"/>
                </a:solidFill>
              </a:rPr>
              <a:t>next()</a:t>
            </a:r>
            <a:r>
              <a:rPr lang="en" sz="1600"/>
              <a:t> returns true/false if more data exists.  </a:t>
            </a:r>
            <a:r>
              <a:rPr lang="en" sz="1600">
                <a:solidFill>
                  <a:srgbClr val="0000FF"/>
                </a:solidFill>
              </a:rPr>
              <a:t>next()</a:t>
            </a:r>
            <a:r>
              <a:rPr lang="en" sz="1600"/>
              <a:t> must always be called once to access the first row.  Data can be accessed for a row </a:t>
            </a:r>
            <a:r>
              <a:rPr b="1" lang="en" sz="1600"/>
              <a:t>by using the provided </a:t>
            </a:r>
            <a:r>
              <a:rPr b="1" lang="en" sz="1600">
                <a:solidFill>
                  <a:srgbClr val="9900FF"/>
                </a:solidFill>
              </a:rPr>
              <a:t>getters</a:t>
            </a:r>
            <a:r>
              <a:rPr b="1" lang="en" sz="1600"/>
              <a:t> with </a:t>
            </a:r>
            <a:r>
              <a:rPr b="1" lang="en" sz="1600">
                <a:solidFill>
                  <a:srgbClr val="FF9900"/>
                </a:solidFill>
              </a:rPr>
              <a:t>column name</a:t>
            </a:r>
            <a:r>
              <a:rPr b="1" lang="en" sz="1600"/>
              <a:t> returned in the query</a:t>
            </a:r>
            <a:r>
              <a:rPr lang="en" sz="1600"/>
              <a:t>.</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rPr lang="en" sz="1600"/>
              <a:t>		 </a:t>
            </a:r>
            <a:endParaRPr sz="1600"/>
          </a:p>
        </p:txBody>
      </p:sp>
      <p:sp>
        <p:nvSpPr>
          <p:cNvPr id="194" name="Google Shape;194;p25"/>
          <p:cNvSpPr txBox="1"/>
          <p:nvPr/>
        </p:nvSpPr>
        <p:spPr>
          <a:xfrm>
            <a:off x="2374475" y="4559150"/>
            <a:ext cx="5424000" cy="4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Detailed Description of using Next() in Cheatsheets</a:t>
            </a:r>
            <a:endParaRPr/>
          </a:p>
        </p:txBody>
      </p:sp>
      <p:sp>
        <p:nvSpPr>
          <p:cNvPr id="195" name="Google Shape;195;p25"/>
          <p:cNvSpPr txBox="1"/>
          <p:nvPr/>
        </p:nvSpPr>
        <p:spPr>
          <a:xfrm>
            <a:off x="388800" y="2559300"/>
            <a:ext cx="8366400" cy="1999800"/>
          </a:xfrm>
          <a:prstGeom prst="rect">
            <a:avLst/>
          </a:prstGeom>
          <a:solidFill>
            <a:srgbClr val="F3F3F3"/>
          </a:solid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0"/>
              </a:spcAft>
              <a:buNone/>
            </a:pPr>
            <a:r>
              <a:rPr b="1" lang="en" sz="1300">
                <a:latin typeface="Courier New"/>
                <a:ea typeface="Courier New"/>
                <a:cs typeface="Courier New"/>
                <a:sym typeface="Courier New"/>
              </a:rPr>
              <a:t>SqlRowSet results</a:t>
            </a:r>
            <a:r>
              <a:rPr lang="en" sz="1200">
                <a:latin typeface="Courier New"/>
                <a:ea typeface="Courier New"/>
                <a:cs typeface="Courier New"/>
                <a:sym typeface="Courier New"/>
              </a:rPr>
              <a:t> = jdbcTemplate.queryForRowSet(sql, filmid);</a:t>
            </a:r>
            <a:endParaRPr sz="1200">
              <a:latin typeface="Courier New"/>
              <a:ea typeface="Courier New"/>
              <a:cs typeface="Courier New"/>
              <a:sym typeface="Courier New"/>
            </a:endParaRPr>
          </a:p>
          <a:p>
            <a:pPr indent="457200" lvl="0" marL="457200" rtl="0" algn="l">
              <a:lnSpc>
                <a:spcPct val="100000"/>
              </a:lnSpc>
              <a:spcBef>
                <a:spcPts val="1600"/>
              </a:spcBef>
              <a:spcAft>
                <a:spcPts val="0"/>
              </a:spcAft>
              <a:buClr>
                <a:schemeClr val="dk1"/>
              </a:buClr>
              <a:buSzPts val="1100"/>
              <a:buFont typeface="Arial"/>
              <a:buNone/>
            </a:pPr>
            <a:r>
              <a:rPr lang="en" sz="1200">
                <a:latin typeface="Courier New"/>
                <a:ea typeface="Courier New"/>
                <a:cs typeface="Courier New"/>
                <a:sym typeface="Courier New"/>
              </a:rPr>
              <a:t>while (</a:t>
            </a:r>
            <a:r>
              <a:rPr b="1" lang="en" sz="1200">
                <a:latin typeface="Courier New"/>
                <a:ea typeface="Courier New"/>
                <a:cs typeface="Courier New"/>
                <a:sym typeface="Courier New"/>
              </a:rPr>
              <a:t>results</a:t>
            </a:r>
            <a:r>
              <a:rPr lang="en" sz="1200">
                <a:latin typeface="Courier New"/>
                <a:ea typeface="Courier New"/>
                <a:cs typeface="Courier New"/>
                <a:sym typeface="Courier New"/>
              </a:rPr>
              <a:t>.</a:t>
            </a:r>
            <a:r>
              <a:rPr b="1" lang="en" sz="1200">
                <a:solidFill>
                  <a:srgbClr val="0000FF"/>
                </a:solidFill>
                <a:latin typeface="Courier New"/>
                <a:ea typeface="Courier New"/>
                <a:cs typeface="Courier New"/>
                <a:sym typeface="Courier New"/>
              </a:rPr>
              <a:t>next()</a:t>
            </a: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lnSpc>
                <a:spcPct val="100000"/>
              </a:lnSpc>
              <a:spcBef>
                <a:spcPts val="1600"/>
              </a:spcBef>
              <a:spcAft>
                <a:spcPts val="0"/>
              </a:spcAft>
              <a:buClr>
                <a:schemeClr val="dk1"/>
              </a:buClr>
              <a:buSzPts val="1100"/>
              <a:buFont typeface="Arial"/>
              <a:buNone/>
            </a:pPr>
            <a:r>
              <a:rPr lang="en" sz="1200">
                <a:latin typeface="Courier New"/>
                <a:ea typeface="Courier New"/>
                <a:cs typeface="Courier New"/>
                <a:sym typeface="Courier New"/>
              </a:rPr>
              <a:t>			String filmTitle = </a:t>
            </a:r>
            <a:r>
              <a:rPr b="1" lang="en" sz="1200">
                <a:latin typeface="Courier New"/>
                <a:ea typeface="Courier New"/>
                <a:cs typeface="Courier New"/>
                <a:sym typeface="Courier New"/>
              </a:rPr>
              <a:t>results</a:t>
            </a:r>
            <a:r>
              <a:rPr lang="en" sz="1200">
                <a:latin typeface="Courier New"/>
                <a:ea typeface="Courier New"/>
                <a:cs typeface="Courier New"/>
                <a:sym typeface="Courier New"/>
              </a:rPr>
              <a:t>.</a:t>
            </a:r>
            <a:r>
              <a:rPr b="1" lang="en" sz="1200">
                <a:solidFill>
                  <a:srgbClr val="9900FF"/>
                </a:solidFill>
                <a:latin typeface="Courier New"/>
                <a:ea typeface="Courier New"/>
                <a:cs typeface="Courier New"/>
                <a:sym typeface="Courier New"/>
              </a:rPr>
              <a:t>getString</a:t>
            </a:r>
            <a:r>
              <a:rPr lang="en" sz="1200">
                <a:latin typeface="Courier New"/>
                <a:ea typeface="Courier New"/>
                <a:cs typeface="Courier New"/>
                <a:sym typeface="Courier New"/>
              </a:rPr>
              <a:t>(</a:t>
            </a:r>
            <a:r>
              <a:rPr b="1" lang="en" sz="1200">
                <a:solidFill>
                  <a:srgbClr val="FF9900"/>
                </a:solidFill>
                <a:latin typeface="Courier New"/>
                <a:ea typeface="Courier New"/>
                <a:cs typeface="Courier New"/>
                <a:sym typeface="Courier New"/>
              </a:rPr>
              <a:t>"title"</a:t>
            </a: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00000"/>
              </a:lnSpc>
              <a:spcBef>
                <a:spcPts val="1600"/>
              </a:spcBef>
              <a:spcAft>
                <a:spcPts val="0"/>
              </a:spcAft>
              <a:buClr>
                <a:schemeClr val="dk1"/>
              </a:buClr>
              <a:buSzPts val="1100"/>
              <a:buFont typeface="Arial"/>
              <a:buNone/>
            </a:pPr>
            <a:r>
              <a:rPr lang="en" sz="1200">
                <a:latin typeface="Courier New"/>
                <a:ea typeface="Courier New"/>
                <a:cs typeface="Courier New"/>
                <a:sym typeface="Courier New"/>
              </a:rPr>
              <a:t>			int releaseYear = </a:t>
            </a:r>
            <a:r>
              <a:rPr b="1" lang="en" sz="1200">
                <a:latin typeface="Courier New"/>
                <a:ea typeface="Courier New"/>
                <a:cs typeface="Courier New"/>
                <a:sym typeface="Courier New"/>
              </a:rPr>
              <a:t>results</a:t>
            </a:r>
            <a:r>
              <a:rPr lang="en" sz="1200">
                <a:latin typeface="Courier New"/>
                <a:ea typeface="Courier New"/>
                <a:cs typeface="Courier New"/>
                <a:sym typeface="Courier New"/>
              </a:rPr>
              <a:t>.</a:t>
            </a:r>
            <a:r>
              <a:rPr b="1" lang="en" sz="1200">
                <a:solidFill>
                  <a:srgbClr val="9900FF"/>
                </a:solidFill>
                <a:latin typeface="Courier New"/>
                <a:ea typeface="Courier New"/>
                <a:cs typeface="Courier New"/>
                <a:sym typeface="Courier New"/>
              </a:rPr>
              <a:t>getInt</a:t>
            </a:r>
            <a:r>
              <a:rPr lang="en" sz="1200">
                <a:latin typeface="Courier New"/>
                <a:ea typeface="Courier New"/>
                <a:cs typeface="Courier New"/>
                <a:sym typeface="Courier New"/>
              </a:rPr>
              <a:t>(</a:t>
            </a:r>
            <a:r>
              <a:rPr b="1" lang="en" sz="1200">
                <a:solidFill>
                  <a:srgbClr val="FF9900"/>
                </a:solidFill>
                <a:latin typeface="Courier New"/>
                <a:ea typeface="Courier New"/>
                <a:cs typeface="Courier New"/>
                <a:sym typeface="Courier New"/>
              </a:rPr>
              <a:t>"release_year"</a:t>
            </a: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00000"/>
              </a:lnSpc>
              <a:spcBef>
                <a:spcPts val="1600"/>
              </a:spcBef>
              <a:spcAft>
                <a:spcPts val="0"/>
              </a:spcAft>
              <a:buClr>
                <a:schemeClr val="dk1"/>
              </a:buClr>
              <a:buSzPts val="1100"/>
              <a:buFont typeface="Arial"/>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lnSpc>
                <a:spcPct val="100000"/>
              </a:lnSpc>
              <a:spcBef>
                <a:spcPts val="1600"/>
              </a:spcBef>
              <a:spcAft>
                <a:spcPts val="0"/>
              </a:spcAft>
              <a:buNone/>
            </a:pPr>
            <a:r>
              <a:t/>
            </a:r>
            <a:endParaRPr sz="700">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8775" lvl="0" marL="457200" rtl="0" algn="l">
              <a:spcBef>
                <a:spcPts val="900"/>
              </a:spcBef>
              <a:spcAft>
                <a:spcPts val="0"/>
              </a:spcAft>
              <a:buClr>
                <a:srgbClr val="172B4D"/>
              </a:buClr>
              <a:buSzPts val="2050"/>
              <a:buFont typeface="Arial"/>
              <a:buAutoNum type="arabicPeriod"/>
            </a:pPr>
            <a:r>
              <a:rPr lang="en" sz="2050">
                <a:solidFill>
                  <a:srgbClr val="172B4D"/>
                </a:solidFill>
                <a:highlight>
                  <a:schemeClr val="lt1"/>
                </a:highlight>
              </a:rPr>
              <a:t>DAO (Data Access Object) Pattern</a:t>
            </a:r>
            <a:endParaRPr sz="2050">
              <a:solidFill>
                <a:srgbClr val="172B4D"/>
              </a:solidFill>
              <a:highlight>
                <a:schemeClr val="lt1"/>
              </a:highlight>
            </a:endParaRPr>
          </a:p>
          <a:p>
            <a:pPr indent="-358775" lvl="0" marL="457200" rtl="0" algn="l">
              <a:spcBef>
                <a:spcPts val="0"/>
              </a:spcBef>
              <a:spcAft>
                <a:spcPts val="0"/>
              </a:spcAft>
              <a:buClr>
                <a:srgbClr val="172B4D"/>
              </a:buClr>
              <a:buSzPts val="2050"/>
              <a:buFont typeface="Arial"/>
              <a:buAutoNum type="arabicPeriod"/>
            </a:pPr>
            <a:r>
              <a:rPr lang="en" sz="2050">
                <a:solidFill>
                  <a:srgbClr val="172B4D"/>
                </a:solidFill>
                <a:highlight>
                  <a:srgbClr val="FFFFFF"/>
                </a:highlight>
              </a:rPr>
              <a:t>JDBC</a:t>
            </a:r>
            <a:endParaRPr sz="2050">
              <a:solidFill>
                <a:srgbClr val="172B4D"/>
              </a:solidFill>
              <a:highlight>
                <a:srgbClr val="FFFFFF"/>
              </a:highlight>
            </a:endParaRPr>
          </a:p>
          <a:p>
            <a:pPr indent="-358775" lvl="0" marL="457200" rtl="0" algn="l">
              <a:spcBef>
                <a:spcPts val="0"/>
              </a:spcBef>
              <a:spcAft>
                <a:spcPts val="0"/>
              </a:spcAft>
              <a:buClr>
                <a:srgbClr val="172B4D"/>
              </a:buClr>
              <a:buSzPts val="2050"/>
              <a:buFont typeface="Roboto"/>
              <a:buAutoNum type="arabicPeriod"/>
            </a:pPr>
            <a:r>
              <a:rPr lang="en" sz="2050">
                <a:solidFill>
                  <a:srgbClr val="172B4D"/>
                </a:solidFill>
                <a:highlight>
                  <a:srgbClr val="FFFFFF"/>
                </a:highlight>
              </a:rPr>
              <a:t>SpringJDBC</a:t>
            </a:r>
            <a:endParaRPr sz="2050">
              <a:solidFill>
                <a:srgbClr val="172B4D"/>
              </a:solidFill>
              <a:highlight>
                <a:srgbClr val="FFFFFF"/>
              </a:highlight>
            </a:endParaRPr>
          </a:p>
          <a:p>
            <a:pPr indent="-358775" lvl="1" marL="914400" rtl="0" algn="l">
              <a:spcBef>
                <a:spcPts val="0"/>
              </a:spcBef>
              <a:spcAft>
                <a:spcPts val="0"/>
              </a:spcAft>
              <a:buSzPts val="2050"/>
              <a:buFont typeface="Arial"/>
              <a:buAutoNum type="alphaLcPeriod"/>
            </a:pPr>
            <a:r>
              <a:rPr lang="en" sz="2050">
                <a:solidFill>
                  <a:srgbClr val="172B4D"/>
                </a:solidFill>
                <a:highlight>
                  <a:srgbClr val="FFFFFF"/>
                </a:highlight>
              </a:rPr>
              <a:t>Making Connections</a:t>
            </a:r>
            <a:endParaRPr sz="2050">
              <a:solidFill>
                <a:srgbClr val="172B4D"/>
              </a:solidFill>
              <a:highlight>
                <a:srgbClr val="FFFFFF"/>
              </a:highlight>
            </a:endParaRPr>
          </a:p>
          <a:p>
            <a:pPr indent="-358775" lvl="1" marL="914400" rtl="0" algn="l">
              <a:spcBef>
                <a:spcPts val="0"/>
              </a:spcBef>
              <a:spcAft>
                <a:spcPts val="0"/>
              </a:spcAft>
              <a:buSzPts val="2050"/>
              <a:buFont typeface="Arial"/>
              <a:buAutoNum type="alphaLcPeriod"/>
            </a:pPr>
            <a:r>
              <a:rPr lang="en" sz="2050">
                <a:solidFill>
                  <a:srgbClr val="172B4D"/>
                </a:solidFill>
                <a:highlight>
                  <a:srgbClr val="FFFFFF"/>
                </a:highlight>
              </a:rPr>
              <a:t>Executing SQL Statements (SELECT)</a:t>
            </a:r>
            <a:endParaRPr sz="2050">
              <a:solidFill>
                <a:srgbClr val="172B4D"/>
              </a:solidFill>
              <a:highlight>
                <a:srgbClr val="FFFFFF"/>
              </a:highlight>
            </a:endParaRPr>
          </a:p>
          <a:p>
            <a:pPr indent="-358775" lvl="1" marL="914400" rtl="0" algn="l">
              <a:spcBef>
                <a:spcPts val="0"/>
              </a:spcBef>
              <a:spcAft>
                <a:spcPts val="0"/>
              </a:spcAft>
              <a:buSzPts val="2050"/>
              <a:buFont typeface="Arial"/>
              <a:buAutoNum type="alphaLcPeriod"/>
            </a:pPr>
            <a:r>
              <a:rPr lang="en" sz="2050">
                <a:solidFill>
                  <a:srgbClr val="172B4D"/>
                </a:solidFill>
                <a:highlight>
                  <a:srgbClr val="FFFFFF"/>
                </a:highlight>
              </a:rPr>
              <a:t>Parameterized Queries</a:t>
            </a:r>
            <a:endParaRPr sz="2050">
              <a:solidFill>
                <a:srgbClr val="172B4D"/>
              </a:solidFill>
              <a:highlight>
                <a:srgbClr val="FFFFFF"/>
              </a:highlight>
            </a:endParaRPr>
          </a:p>
          <a:p>
            <a:pPr indent="-358775" lvl="1" marL="914400" rtl="0" algn="l">
              <a:spcBef>
                <a:spcPts val="0"/>
              </a:spcBef>
              <a:spcAft>
                <a:spcPts val="0"/>
              </a:spcAft>
              <a:buClr>
                <a:srgbClr val="172B4D"/>
              </a:buClr>
              <a:buSzPts val="2050"/>
              <a:buAutoNum type="alphaLcPeriod"/>
            </a:pPr>
            <a:r>
              <a:rPr lang="en" sz="2050">
                <a:solidFill>
                  <a:srgbClr val="172B4D"/>
                </a:solidFill>
                <a:highlight>
                  <a:srgbClr val="FFFFFF"/>
                </a:highlight>
              </a:rPr>
              <a:t>Getting Results</a:t>
            </a:r>
            <a:endParaRPr sz="2050">
              <a:solidFill>
                <a:srgbClr val="172B4D"/>
              </a:solidFill>
              <a:highlight>
                <a:srgbClr val="FFFFFF"/>
              </a:highlight>
            </a:endParaRPr>
          </a:p>
          <a:p>
            <a:pPr indent="0" lvl="0" marL="0" rtl="0" algn="l">
              <a:spcBef>
                <a:spcPts val="900"/>
              </a:spcBef>
              <a:spcAft>
                <a:spcPts val="0"/>
              </a:spcAft>
              <a:buNone/>
            </a:pPr>
            <a:r>
              <a:t/>
            </a:r>
            <a:endParaRPr sz="2050">
              <a:solidFill>
                <a:srgbClr val="172B4D"/>
              </a:solidFill>
              <a:highlight>
                <a:srgbClr val="FFFFFF"/>
              </a:highlight>
            </a:endParaRPr>
          </a:p>
          <a:p>
            <a:pPr indent="0" lvl="0" marL="457200" rtl="0" algn="l">
              <a:spcBef>
                <a:spcPts val="900"/>
              </a:spcBef>
              <a:spcAft>
                <a:spcPts val="0"/>
              </a:spcAft>
              <a:buNone/>
            </a:pPr>
            <a:r>
              <a:t/>
            </a:r>
            <a:endParaRPr sz="2050">
              <a:solidFill>
                <a:srgbClr val="172B4D"/>
              </a:solidFill>
              <a:highlight>
                <a:srgbClr val="FFFFFF"/>
              </a:highlight>
            </a:endParaRPr>
          </a:p>
          <a:p>
            <a:pPr indent="0" lvl="0" marL="457200" rtl="0" algn="l">
              <a:spcBef>
                <a:spcPts val="900"/>
              </a:spcBef>
              <a:spcAft>
                <a:spcPts val="0"/>
              </a:spcAft>
              <a:buNone/>
            </a:pPr>
            <a:r>
              <a:t/>
            </a:r>
            <a:endParaRPr sz="2050">
              <a:solidFill>
                <a:srgbClr val="172B4D"/>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DAO Pattern</a:t>
            </a:r>
            <a:endParaRPr/>
          </a:p>
        </p:txBody>
      </p:sp>
      <p:sp>
        <p:nvSpPr>
          <p:cNvPr id="68" name="Google Shape;68;p15"/>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900"/>
              </a:spcBef>
              <a:spcAft>
                <a:spcPts val="0"/>
              </a:spcAft>
              <a:buNone/>
            </a:pPr>
            <a:r>
              <a:rPr lang="en" sz="1450">
                <a:solidFill>
                  <a:srgbClr val="172B4D"/>
                </a:solidFill>
                <a:highlight>
                  <a:srgbClr val="FFFFFF"/>
                </a:highlight>
                <a:latin typeface="Roboto"/>
                <a:ea typeface="Roboto"/>
                <a:cs typeface="Roboto"/>
                <a:sym typeface="Roboto"/>
              </a:rPr>
              <a:t>The </a:t>
            </a:r>
            <a:r>
              <a:rPr b="1" lang="en" sz="1450">
                <a:solidFill>
                  <a:srgbClr val="172B4D"/>
                </a:solidFill>
                <a:highlight>
                  <a:srgbClr val="FFFFFF"/>
                </a:highlight>
                <a:latin typeface="Roboto"/>
                <a:ea typeface="Roboto"/>
                <a:cs typeface="Roboto"/>
                <a:sym typeface="Roboto"/>
              </a:rPr>
              <a:t>Data Access Object (DAO)</a:t>
            </a:r>
            <a:r>
              <a:rPr lang="en" sz="1450">
                <a:solidFill>
                  <a:srgbClr val="172B4D"/>
                </a:solidFill>
                <a:highlight>
                  <a:srgbClr val="FFFFFF"/>
                </a:highlight>
                <a:latin typeface="Roboto"/>
                <a:ea typeface="Roboto"/>
                <a:cs typeface="Roboto"/>
                <a:sym typeface="Roboto"/>
              </a:rPr>
              <a:t> design pattern encapsulates the details of persistent storage inside of classes whose only role is to store and retrieve data.</a:t>
            </a:r>
            <a:endParaRPr sz="1450">
              <a:solidFill>
                <a:srgbClr val="172B4D"/>
              </a:solidFill>
              <a:highlight>
                <a:srgbClr val="FFFFFF"/>
              </a:highlight>
              <a:latin typeface="Roboto"/>
              <a:ea typeface="Roboto"/>
              <a:cs typeface="Roboto"/>
              <a:sym typeface="Roboto"/>
            </a:endParaRPr>
          </a:p>
          <a:p>
            <a:pPr indent="-314325" lvl="0" marL="457200" rtl="0" algn="l">
              <a:spcBef>
                <a:spcPts val="900"/>
              </a:spcBef>
              <a:spcAft>
                <a:spcPts val="0"/>
              </a:spcAft>
              <a:buClr>
                <a:srgbClr val="172B4D"/>
              </a:buClr>
              <a:buSzPts val="1350"/>
              <a:buFont typeface="Roboto"/>
              <a:buChar char="●"/>
            </a:pPr>
            <a:r>
              <a:rPr b="1" lang="en" sz="1350">
                <a:solidFill>
                  <a:srgbClr val="172B4D"/>
                </a:solidFill>
                <a:highlight>
                  <a:srgbClr val="FFFFFF"/>
                </a:highlight>
                <a:latin typeface="Roboto"/>
                <a:ea typeface="Roboto"/>
                <a:cs typeface="Roboto"/>
                <a:sym typeface="Roboto"/>
              </a:rPr>
              <a:t>DAOs usually perform CRUD operations on </a:t>
            </a:r>
            <a:r>
              <a:rPr b="1" i="1" lang="en" sz="1350">
                <a:solidFill>
                  <a:srgbClr val="172B4D"/>
                </a:solidFill>
                <a:highlight>
                  <a:srgbClr val="FFFFFF"/>
                </a:highlight>
                <a:latin typeface="Roboto"/>
                <a:ea typeface="Roboto"/>
                <a:cs typeface="Roboto"/>
                <a:sym typeface="Roboto"/>
              </a:rPr>
              <a:t>domain objects</a:t>
            </a:r>
            <a:r>
              <a:rPr b="1" i="1" lang="en" sz="1150">
                <a:solidFill>
                  <a:srgbClr val="172B4D"/>
                </a:solidFill>
                <a:highlight>
                  <a:srgbClr val="FFFFFF"/>
                </a:highlight>
                <a:latin typeface="Roboto"/>
                <a:ea typeface="Roboto"/>
                <a:cs typeface="Roboto"/>
                <a:sym typeface="Roboto"/>
              </a:rPr>
              <a:t> (also called Business Objects)</a:t>
            </a:r>
            <a:r>
              <a:rPr b="1" lang="en" sz="1350">
                <a:solidFill>
                  <a:srgbClr val="172B4D"/>
                </a:solidFill>
                <a:highlight>
                  <a:srgbClr val="FFFFFF"/>
                </a:highlight>
                <a:latin typeface="Roboto"/>
                <a:ea typeface="Roboto"/>
                <a:cs typeface="Roboto"/>
                <a:sym typeface="Roboto"/>
              </a:rPr>
              <a:t>.</a:t>
            </a:r>
            <a:endParaRPr b="1" sz="1350">
              <a:solidFill>
                <a:srgbClr val="172B4D"/>
              </a:solidFill>
              <a:highlight>
                <a:srgbClr val="FFFFFF"/>
              </a:highlight>
              <a:latin typeface="Roboto"/>
              <a:ea typeface="Roboto"/>
              <a:cs typeface="Roboto"/>
              <a:sym typeface="Roboto"/>
            </a:endParaRPr>
          </a:p>
          <a:p>
            <a:pPr indent="-314325" lvl="1" marL="914400" rtl="0" algn="l">
              <a:spcBef>
                <a:spcPts val="0"/>
              </a:spcBef>
              <a:spcAft>
                <a:spcPts val="0"/>
              </a:spcAft>
              <a:buClr>
                <a:srgbClr val="172B4D"/>
              </a:buClr>
              <a:buSzPts val="1350"/>
              <a:buFont typeface="Roboto"/>
              <a:buChar char="○"/>
            </a:pPr>
            <a:r>
              <a:rPr b="1" lang="en" sz="1350">
                <a:solidFill>
                  <a:srgbClr val="172B4D"/>
                </a:solidFill>
                <a:highlight>
                  <a:srgbClr val="FFFFFF"/>
                </a:highlight>
                <a:latin typeface="Roboto"/>
                <a:ea typeface="Roboto"/>
                <a:cs typeface="Roboto"/>
                <a:sym typeface="Roboto"/>
              </a:rPr>
              <a:t>C</a:t>
            </a:r>
            <a:r>
              <a:rPr lang="en" sz="1350">
                <a:solidFill>
                  <a:srgbClr val="172B4D"/>
                </a:solidFill>
                <a:highlight>
                  <a:srgbClr val="FFFFFF"/>
                </a:highlight>
                <a:latin typeface="Roboto"/>
                <a:ea typeface="Roboto"/>
                <a:cs typeface="Roboto"/>
                <a:sym typeface="Roboto"/>
              </a:rPr>
              <a:t>reate</a:t>
            </a:r>
            <a:endParaRPr sz="1350">
              <a:solidFill>
                <a:srgbClr val="172B4D"/>
              </a:solidFill>
              <a:highlight>
                <a:srgbClr val="FFFFFF"/>
              </a:highlight>
              <a:latin typeface="Roboto"/>
              <a:ea typeface="Roboto"/>
              <a:cs typeface="Roboto"/>
              <a:sym typeface="Roboto"/>
            </a:endParaRPr>
          </a:p>
          <a:p>
            <a:pPr indent="-314325" lvl="1" marL="914400" rtl="0" algn="l">
              <a:spcBef>
                <a:spcPts val="0"/>
              </a:spcBef>
              <a:spcAft>
                <a:spcPts val="0"/>
              </a:spcAft>
              <a:buClr>
                <a:srgbClr val="172B4D"/>
              </a:buClr>
              <a:buSzPts val="1350"/>
              <a:buFont typeface="Roboto"/>
              <a:buChar char="○"/>
            </a:pPr>
            <a:r>
              <a:rPr b="1" lang="en" sz="1350">
                <a:solidFill>
                  <a:srgbClr val="172B4D"/>
                </a:solidFill>
                <a:highlight>
                  <a:srgbClr val="FFFFFF"/>
                </a:highlight>
                <a:latin typeface="Roboto"/>
                <a:ea typeface="Roboto"/>
                <a:cs typeface="Roboto"/>
                <a:sym typeface="Roboto"/>
              </a:rPr>
              <a:t>R</a:t>
            </a:r>
            <a:r>
              <a:rPr lang="en" sz="1350">
                <a:solidFill>
                  <a:srgbClr val="172B4D"/>
                </a:solidFill>
                <a:highlight>
                  <a:srgbClr val="FFFFFF"/>
                </a:highlight>
                <a:latin typeface="Roboto"/>
                <a:ea typeface="Roboto"/>
                <a:cs typeface="Roboto"/>
                <a:sym typeface="Roboto"/>
              </a:rPr>
              <a:t>ead</a:t>
            </a:r>
            <a:endParaRPr sz="1350">
              <a:solidFill>
                <a:srgbClr val="172B4D"/>
              </a:solidFill>
              <a:highlight>
                <a:srgbClr val="FFFFFF"/>
              </a:highlight>
              <a:latin typeface="Roboto"/>
              <a:ea typeface="Roboto"/>
              <a:cs typeface="Roboto"/>
              <a:sym typeface="Roboto"/>
            </a:endParaRPr>
          </a:p>
          <a:p>
            <a:pPr indent="-314325" lvl="1" marL="914400" rtl="0" algn="l">
              <a:spcBef>
                <a:spcPts val="0"/>
              </a:spcBef>
              <a:spcAft>
                <a:spcPts val="0"/>
              </a:spcAft>
              <a:buClr>
                <a:srgbClr val="172B4D"/>
              </a:buClr>
              <a:buSzPts val="1350"/>
              <a:buFont typeface="Roboto"/>
              <a:buChar char="○"/>
            </a:pPr>
            <a:r>
              <a:rPr b="1" lang="en" sz="1350">
                <a:solidFill>
                  <a:srgbClr val="172B4D"/>
                </a:solidFill>
                <a:highlight>
                  <a:srgbClr val="FFFFFF"/>
                </a:highlight>
                <a:latin typeface="Roboto"/>
                <a:ea typeface="Roboto"/>
                <a:cs typeface="Roboto"/>
                <a:sym typeface="Roboto"/>
              </a:rPr>
              <a:t>U</a:t>
            </a:r>
            <a:r>
              <a:rPr lang="en" sz="1350">
                <a:solidFill>
                  <a:srgbClr val="172B4D"/>
                </a:solidFill>
                <a:highlight>
                  <a:srgbClr val="FFFFFF"/>
                </a:highlight>
                <a:latin typeface="Roboto"/>
                <a:ea typeface="Roboto"/>
                <a:cs typeface="Roboto"/>
                <a:sym typeface="Roboto"/>
              </a:rPr>
              <a:t>pdate</a:t>
            </a:r>
            <a:endParaRPr sz="1350">
              <a:solidFill>
                <a:srgbClr val="172B4D"/>
              </a:solidFill>
              <a:highlight>
                <a:srgbClr val="FFFFFF"/>
              </a:highlight>
              <a:latin typeface="Roboto"/>
              <a:ea typeface="Roboto"/>
              <a:cs typeface="Roboto"/>
              <a:sym typeface="Roboto"/>
            </a:endParaRPr>
          </a:p>
          <a:p>
            <a:pPr indent="-314325" lvl="1" marL="914400" rtl="0" algn="l">
              <a:spcBef>
                <a:spcPts val="0"/>
              </a:spcBef>
              <a:spcAft>
                <a:spcPts val="0"/>
              </a:spcAft>
              <a:buClr>
                <a:srgbClr val="172B4D"/>
              </a:buClr>
              <a:buSzPts val="1350"/>
              <a:buFont typeface="Roboto"/>
              <a:buChar char="○"/>
            </a:pPr>
            <a:r>
              <a:rPr b="1" lang="en" sz="1350">
                <a:solidFill>
                  <a:srgbClr val="172B4D"/>
                </a:solidFill>
                <a:highlight>
                  <a:srgbClr val="FFFFFF"/>
                </a:highlight>
                <a:latin typeface="Roboto"/>
                <a:ea typeface="Roboto"/>
                <a:cs typeface="Roboto"/>
                <a:sym typeface="Roboto"/>
              </a:rPr>
              <a:t>D</a:t>
            </a:r>
            <a:r>
              <a:rPr lang="en" sz="1350">
                <a:solidFill>
                  <a:srgbClr val="172B4D"/>
                </a:solidFill>
                <a:highlight>
                  <a:srgbClr val="FFFFFF"/>
                </a:highlight>
                <a:latin typeface="Roboto"/>
                <a:ea typeface="Roboto"/>
                <a:cs typeface="Roboto"/>
                <a:sym typeface="Roboto"/>
              </a:rPr>
              <a:t>elete</a:t>
            </a:r>
            <a:endParaRPr sz="1350">
              <a:solidFill>
                <a:srgbClr val="172B4D"/>
              </a:solidFill>
              <a:highlight>
                <a:srgbClr val="FFFFFF"/>
              </a:highlight>
              <a:latin typeface="Roboto"/>
              <a:ea typeface="Roboto"/>
              <a:cs typeface="Roboto"/>
              <a:sym typeface="Roboto"/>
            </a:endParaRPr>
          </a:p>
          <a:p>
            <a:pPr indent="-314325" lvl="0" marL="457200" rtl="0" algn="l">
              <a:spcBef>
                <a:spcPts val="0"/>
              </a:spcBef>
              <a:spcAft>
                <a:spcPts val="0"/>
              </a:spcAft>
              <a:buClr>
                <a:srgbClr val="172B4D"/>
              </a:buClr>
              <a:buSzPts val="1350"/>
              <a:buFont typeface="Roboto"/>
              <a:buChar char="●"/>
            </a:pPr>
            <a:r>
              <a:rPr b="1" lang="en" sz="1350">
                <a:solidFill>
                  <a:srgbClr val="172B4D"/>
                </a:solidFill>
                <a:highlight>
                  <a:srgbClr val="FFFFFF"/>
                </a:highlight>
                <a:latin typeface="Roboto"/>
                <a:ea typeface="Roboto"/>
                <a:cs typeface="Roboto"/>
                <a:sym typeface="Roboto"/>
              </a:rPr>
              <a:t>DAO pattern makes code loosely coupled</a:t>
            </a:r>
            <a:endParaRPr b="1" sz="1350">
              <a:solidFill>
                <a:srgbClr val="172B4D"/>
              </a:solidFill>
              <a:highlight>
                <a:srgbClr val="FFFFFF"/>
              </a:highlight>
              <a:latin typeface="Roboto"/>
              <a:ea typeface="Roboto"/>
              <a:cs typeface="Roboto"/>
              <a:sym typeface="Roboto"/>
            </a:endParaRPr>
          </a:p>
          <a:p>
            <a:pPr indent="-314325" lvl="1" marL="914400" rtl="0" algn="l">
              <a:spcBef>
                <a:spcPts val="0"/>
              </a:spcBef>
              <a:spcAft>
                <a:spcPts val="0"/>
              </a:spcAft>
              <a:buClr>
                <a:srgbClr val="172B4D"/>
              </a:buClr>
              <a:buSzPts val="1350"/>
              <a:buFont typeface="Roboto"/>
              <a:buChar char="○"/>
            </a:pPr>
            <a:r>
              <a:rPr lang="en" sz="1350">
                <a:solidFill>
                  <a:srgbClr val="172B4D"/>
                </a:solidFill>
                <a:highlight>
                  <a:srgbClr val="FFFFFF"/>
                </a:highlight>
                <a:latin typeface="Roboto"/>
                <a:ea typeface="Roboto"/>
                <a:cs typeface="Roboto"/>
                <a:sym typeface="Roboto"/>
              </a:rPr>
              <a:t>Isolating data access code inside of DAOs decouples the rest of the application from the details of persistence</a:t>
            </a:r>
            <a:endParaRPr sz="1350">
              <a:solidFill>
                <a:srgbClr val="172B4D"/>
              </a:solidFill>
              <a:highlight>
                <a:srgbClr val="FFFFFF"/>
              </a:highlight>
              <a:latin typeface="Roboto"/>
              <a:ea typeface="Roboto"/>
              <a:cs typeface="Roboto"/>
              <a:sym typeface="Roboto"/>
            </a:endParaRPr>
          </a:p>
          <a:p>
            <a:pPr indent="-314325" lvl="2" marL="1371600" rtl="0" algn="l">
              <a:spcBef>
                <a:spcPts val="0"/>
              </a:spcBef>
              <a:spcAft>
                <a:spcPts val="0"/>
              </a:spcAft>
              <a:buClr>
                <a:srgbClr val="172B4D"/>
              </a:buClr>
              <a:buSzPts val="1350"/>
              <a:buFont typeface="Roboto"/>
              <a:buChar char="■"/>
            </a:pPr>
            <a:r>
              <a:rPr lang="en" sz="1350">
                <a:solidFill>
                  <a:srgbClr val="172B4D"/>
                </a:solidFill>
                <a:highlight>
                  <a:srgbClr val="FFFFFF"/>
                </a:highlight>
                <a:latin typeface="Roboto"/>
                <a:ea typeface="Roboto"/>
                <a:cs typeface="Roboto"/>
                <a:sym typeface="Roboto"/>
              </a:rPr>
              <a:t>Relational databases are often used for persistent storage, but other technologies could be used such as the filesystem, NoSQL database, web service, etc</a:t>
            </a:r>
            <a:endParaRPr sz="1350">
              <a:solidFill>
                <a:srgbClr val="172B4D"/>
              </a:solidFill>
              <a:highlight>
                <a:srgbClr val="FFFFFF"/>
              </a:highlight>
              <a:latin typeface="Roboto"/>
              <a:ea typeface="Roboto"/>
              <a:cs typeface="Roboto"/>
              <a:sym typeface="Roboto"/>
            </a:endParaRPr>
          </a:p>
          <a:p>
            <a:pPr indent="-314325" lvl="2" marL="1371600" rtl="0" algn="l">
              <a:spcBef>
                <a:spcPts val="0"/>
              </a:spcBef>
              <a:spcAft>
                <a:spcPts val="0"/>
              </a:spcAft>
              <a:buClr>
                <a:srgbClr val="172B4D"/>
              </a:buClr>
              <a:buSzPts val="1350"/>
              <a:buFont typeface="Roboto"/>
              <a:buChar char="■"/>
            </a:pPr>
            <a:r>
              <a:rPr lang="en" sz="1350">
                <a:solidFill>
                  <a:srgbClr val="172B4D"/>
                </a:solidFill>
                <a:highlight>
                  <a:srgbClr val="FFFFFF"/>
                </a:highlight>
                <a:latin typeface="Roboto"/>
                <a:ea typeface="Roboto"/>
                <a:cs typeface="Roboto"/>
                <a:sym typeface="Roboto"/>
              </a:rPr>
              <a:t>Isolates the code changes that need to be made in the event of a table schema change.</a:t>
            </a:r>
            <a:endParaRPr sz="1650">
              <a:solidFill>
                <a:srgbClr val="172B4D"/>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210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Parts of the DAO Pattern </a:t>
            </a:r>
            <a:endParaRPr/>
          </a:p>
        </p:txBody>
      </p:sp>
      <p:sp>
        <p:nvSpPr>
          <p:cNvPr id="74" name="Google Shape;74;p16"/>
          <p:cNvSpPr txBox="1"/>
          <p:nvPr>
            <p:ph idx="1" type="body"/>
          </p:nvPr>
        </p:nvSpPr>
        <p:spPr>
          <a:xfrm>
            <a:off x="311700" y="863550"/>
            <a:ext cx="8520600" cy="25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DAO Pattern breaks the responsibility of data access into 3 parts.</a:t>
            </a:r>
            <a:endParaRPr sz="1600"/>
          </a:p>
          <a:p>
            <a:pPr indent="-311150" lvl="0" marL="457200" rtl="0" algn="l">
              <a:spcBef>
                <a:spcPts val="1600"/>
              </a:spcBef>
              <a:spcAft>
                <a:spcPts val="0"/>
              </a:spcAft>
              <a:buSzPts val="1300"/>
              <a:buAutoNum type="arabicPeriod"/>
            </a:pPr>
            <a:r>
              <a:rPr b="1" lang="en" sz="1300"/>
              <a:t>Data Object </a:t>
            </a:r>
            <a:r>
              <a:rPr lang="en" sz="1300"/>
              <a:t>- a simple data object (</a:t>
            </a:r>
            <a:r>
              <a:rPr i="1" lang="en" sz="1300"/>
              <a:t>POJO</a:t>
            </a:r>
            <a:r>
              <a:rPr lang="en" sz="1300"/>
              <a:t>) often called a </a:t>
            </a:r>
            <a:r>
              <a:rPr i="1" lang="en" sz="1300"/>
              <a:t>domain or business object</a:t>
            </a:r>
            <a:r>
              <a:rPr lang="en" sz="1300"/>
              <a:t>. This data object will act as a data type that represents on row of data returned by the queries.  It often matches the columns of the table being accessed.</a:t>
            </a:r>
            <a:br>
              <a:rPr lang="en" sz="1300"/>
            </a:br>
            <a:endParaRPr sz="1300"/>
          </a:p>
          <a:p>
            <a:pPr indent="-311150" lvl="0" marL="457200" rtl="0" algn="l">
              <a:spcBef>
                <a:spcPts val="0"/>
              </a:spcBef>
              <a:spcAft>
                <a:spcPts val="0"/>
              </a:spcAft>
              <a:buSzPts val="1300"/>
              <a:buAutoNum type="arabicPeriod"/>
            </a:pPr>
            <a:r>
              <a:rPr b="1" lang="en" sz="1300"/>
              <a:t>DAO Interface</a:t>
            </a:r>
            <a:r>
              <a:rPr lang="en" sz="1300"/>
              <a:t> - An interface that defines methods for the CRUD operations that the implementation class must provide.  These methods will generally use either the DAO Domain Object or simple types (String, long, int, etc) as return types and arguments.</a:t>
            </a:r>
            <a:br>
              <a:rPr lang="en" sz="1300"/>
            </a:br>
            <a:endParaRPr sz="1300"/>
          </a:p>
          <a:p>
            <a:pPr indent="-311150" lvl="0" marL="457200" rtl="0" algn="l">
              <a:spcBef>
                <a:spcPts val="0"/>
              </a:spcBef>
              <a:spcAft>
                <a:spcPts val="0"/>
              </a:spcAft>
              <a:buSzPts val="1300"/>
              <a:buAutoNum type="arabicPeriod"/>
            </a:pPr>
            <a:r>
              <a:rPr b="1" lang="en" sz="1300"/>
              <a:t>Implementation Class (JDBCDao) </a:t>
            </a:r>
            <a:r>
              <a:rPr lang="en" sz="1300"/>
              <a:t>will implement the DAO Interface, take a DataSource as a constructor argument, and encapsulate the interactivity with the data source.</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256200" y="4327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a:t>
            </a:r>
            <a:endParaRPr/>
          </a:p>
        </p:txBody>
      </p:sp>
      <p:pic>
        <p:nvPicPr>
          <p:cNvPr id="80" name="Google Shape;80;p17"/>
          <p:cNvPicPr preferRelativeResize="0"/>
          <p:nvPr/>
        </p:nvPicPr>
        <p:blipFill>
          <a:blip r:embed="rId3">
            <a:alphaModFix/>
          </a:blip>
          <a:stretch>
            <a:fillRect/>
          </a:stretch>
        </p:blipFill>
        <p:spPr>
          <a:xfrm>
            <a:off x="2091875" y="186537"/>
            <a:ext cx="6335700" cy="4770425"/>
          </a:xfrm>
          <a:prstGeom prst="rect">
            <a:avLst/>
          </a:prstGeom>
          <a:noFill/>
          <a:ln>
            <a:noFill/>
          </a:ln>
        </p:spPr>
      </p:pic>
      <p:sp>
        <p:nvSpPr>
          <p:cNvPr id="81" name="Google Shape;81;p17"/>
          <p:cNvSpPr txBox="1"/>
          <p:nvPr/>
        </p:nvSpPr>
        <p:spPr>
          <a:xfrm>
            <a:off x="157550" y="348900"/>
            <a:ext cx="1755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Controller or Service Layer</a:t>
            </a:r>
            <a:endParaRPr/>
          </a:p>
        </p:txBody>
      </p:sp>
      <p:cxnSp>
        <p:nvCxnSpPr>
          <p:cNvPr id="82" name="Google Shape;82;p17"/>
          <p:cNvCxnSpPr/>
          <p:nvPr/>
        </p:nvCxnSpPr>
        <p:spPr>
          <a:xfrm>
            <a:off x="1463150" y="754075"/>
            <a:ext cx="450300" cy="11400"/>
          </a:xfrm>
          <a:prstGeom prst="straightConnector1">
            <a:avLst/>
          </a:prstGeom>
          <a:noFill/>
          <a:ln cap="flat" cmpd="sng" w="28575">
            <a:solidFill>
              <a:srgbClr val="FF0000"/>
            </a:solidFill>
            <a:prstDash val="solid"/>
            <a:round/>
            <a:headEnd len="med" w="med" type="none"/>
            <a:tailEnd len="med" w="med" type="triangle"/>
          </a:ln>
        </p:spPr>
      </p:cxnSp>
      <p:sp>
        <p:nvSpPr>
          <p:cNvPr id="83" name="Google Shape;83;p17"/>
          <p:cNvSpPr txBox="1"/>
          <p:nvPr/>
        </p:nvSpPr>
        <p:spPr>
          <a:xfrm>
            <a:off x="1012950" y="1688250"/>
            <a:ext cx="90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DAO Layer</a:t>
            </a:r>
            <a:endParaRPr/>
          </a:p>
        </p:txBody>
      </p:sp>
      <p:cxnSp>
        <p:nvCxnSpPr>
          <p:cNvPr id="84" name="Google Shape;84;p17"/>
          <p:cNvCxnSpPr/>
          <p:nvPr/>
        </p:nvCxnSpPr>
        <p:spPr>
          <a:xfrm flipH="1" rot="10800000">
            <a:off x="1913550" y="1992150"/>
            <a:ext cx="866400" cy="3900"/>
          </a:xfrm>
          <a:prstGeom prst="straightConnector1">
            <a:avLst/>
          </a:prstGeom>
          <a:noFill/>
          <a:ln cap="flat" cmpd="sng" w="28575">
            <a:solidFill>
              <a:srgbClr val="FF0000"/>
            </a:solidFill>
            <a:prstDash val="solid"/>
            <a:round/>
            <a:headEnd len="med" w="med" type="none"/>
            <a:tailEnd len="med" w="med" type="triangle"/>
          </a:ln>
        </p:spPr>
      </p:cxnSp>
      <p:cxnSp>
        <p:nvCxnSpPr>
          <p:cNvPr id="85" name="Google Shape;85;p17"/>
          <p:cNvCxnSpPr/>
          <p:nvPr/>
        </p:nvCxnSpPr>
        <p:spPr>
          <a:xfrm>
            <a:off x="2065950" y="2148450"/>
            <a:ext cx="1648200" cy="87900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p:nvPr/>
        </p:nvSpPr>
        <p:spPr>
          <a:xfrm>
            <a:off x="278350" y="1919650"/>
            <a:ext cx="1238400" cy="88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CLI - </a:t>
            </a:r>
            <a:endParaRPr/>
          </a:p>
          <a:p>
            <a:pPr indent="0" lvl="0" marL="0" rtl="0" algn="ctr">
              <a:spcBef>
                <a:spcPts val="0"/>
              </a:spcBef>
              <a:spcAft>
                <a:spcPts val="0"/>
              </a:spcAft>
              <a:buNone/>
            </a:pPr>
            <a:r>
              <a:rPr lang="en"/>
              <a:t>Home APP</a:t>
            </a:r>
            <a:endParaRPr/>
          </a:p>
        </p:txBody>
      </p:sp>
      <p:sp>
        <p:nvSpPr>
          <p:cNvPr id="91" name="Google Shape;91;p18"/>
          <p:cNvSpPr/>
          <p:nvPr/>
        </p:nvSpPr>
        <p:spPr>
          <a:xfrm>
            <a:off x="3296150" y="1307063"/>
            <a:ext cx="1238400" cy="88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HomeDAO</a:t>
            </a:r>
            <a:br>
              <a:rPr lang="en"/>
            </a:br>
            <a:r>
              <a:rPr lang="en"/>
              <a:t>&lt;interface&gt;</a:t>
            </a:r>
            <a:br>
              <a:rPr lang="en"/>
            </a:br>
            <a:br>
              <a:rPr lang="en"/>
            </a:br>
            <a:endParaRPr sz="1100"/>
          </a:p>
        </p:txBody>
      </p:sp>
      <p:sp>
        <p:nvSpPr>
          <p:cNvPr id="92" name="Google Shape;92;p18"/>
          <p:cNvSpPr/>
          <p:nvPr/>
        </p:nvSpPr>
        <p:spPr>
          <a:xfrm>
            <a:off x="5095000" y="1358063"/>
            <a:ext cx="1620600" cy="78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HomeJDBCDAO</a:t>
            </a:r>
            <a:br>
              <a:rPr lang="en"/>
            </a:br>
            <a:r>
              <a:rPr lang="en"/>
              <a:t>&lt;class&gt;</a:t>
            </a:r>
            <a:endParaRPr/>
          </a:p>
          <a:p>
            <a:pPr indent="0" lvl="0" marL="0" rtl="0" algn="ctr">
              <a:spcBef>
                <a:spcPts val="0"/>
              </a:spcBef>
              <a:spcAft>
                <a:spcPts val="0"/>
              </a:spcAft>
              <a:buNone/>
            </a:pPr>
            <a:br>
              <a:rPr lang="en">
                <a:solidFill>
                  <a:schemeClr val="dk1"/>
                </a:solidFill>
              </a:rPr>
            </a:br>
            <a:endParaRPr/>
          </a:p>
        </p:txBody>
      </p:sp>
      <p:sp>
        <p:nvSpPr>
          <p:cNvPr id="93" name="Google Shape;93;p18"/>
          <p:cNvSpPr/>
          <p:nvPr/>
        </p:nvSpPr>
        <p:spPr>
          <a:xfrm>
            <a:off x="278425" y="827950"/>
            <a:ext cx="1238400" cy="56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Menu</a:t>
            </a:r>
            <a:endParaRPr/>
          </a:p>
        </p:txBody>
      </p:sp>
      <p:cxnSp>
        <p:nvCxnSpPr>
          <p:cNvPr id="94" name="Google Shape;94;p18"/>
          <p:cNvCxnSpPr/>
          <p:nvPr/>
        </p:nvCxnSpPr>
        <p:spPr>
          <a:xfrm>
            <a:off x="734575" y="1439800"/>
            <a:ext cx="19500" cy="439800"/>
          </a:xfrm>
          <a:prstGeom prst="straightConnector1">
            <a:avLst/>
          </a:prstGeom>
          <a:noFill/>
          <a:ln cap="flat" cmpd="sng" w="9525">
            <a:solidFill>
              <a:schemeClr val="dk2"/>
            </a:solidFill>
            <a:prstDash val="solid"/>
            <a:round/>
            <a:headEnd len="med" w="med" type="triangle"/>
            <a:tailEnd len="med" w="med" type="stealth"/>
          </a:ln>
        </p:spPr>
      </p:cxnSp>
      <p:cxnSp>
        <p:nvCxnSpPr>
          <p:cNvPr id="95" name="Google Shape;95;p18"/>
          <p:cNvCxnSpPr/>
          <p:nvPr/>
        </p:nvCxnSpPr>
        <p:spPr>
          <a:xfrm>
            <a:off x="1595000" y="2362900"/>
            <a:ext cx="256500" cy="0"/>
          </a:xfrm>
          <a:prstGeom prst="straightConnector1">
            <a:avLst/>
          </a:prstGeom>
          <a:noFill/>
          <a:ln cap="flat" cmpd="sng" w="9525">
            <a:solidFill>
              <a:schemeClr val="dk2"/>
            </a:solidFill>
            <a:prstDash val="solid"/>
            <a:round/>
            <a:headEnd len="med" w="med" type="triangle"/>
            <a:tailEnd len="med" w="med" type="triangle"/>
          </a:ln>
        </p:spPr>
      </p:cxnSp>
      <p:cxnSp>
        <p:nvCxnSpPr>
          <p:cNvPr id="96" name="Google Shape;96;p18"/>
          <p:cNvCxnSpPr/>
          <p:nvPr/>
        </p:nvCxnSpPr>
        <p:spPr>
          <a:xfrm>
            <a:off x="4647225" y="1834338"/>
            <a:ext cx="335100" cy="4200"/>
          </a:xfrm>
          <a:prstGeom prst="straightConnector1">
            <a:avLst/>
          </a:prstGeom>
          <a:noFill/>
          <a:ln cap="flat" cmpd="sng" w="9525">
            <a:solidFill>
              <a:schemeClr val="dk2"/>
            </a:solidFill>
            <a:prstDash val="solid"/>
            <a:round/>
            <a:headEnd len="med" w="med" type="triangle"/>
            <a:tailEnd len="med" w="med" type="triangle"/>
          </a:ln>
        </p:spPr>
      </p:cxnSp>
      <p:sp>
        <p:nvSpPr>
          <p:cNvPr id="97" name="Google Shape;97;p18"/>
          <p:cNvSpPr txBox="1"/>
          <p:nvPr/>
        </p:nvSpPr>
        <p:spPr>
          <a:xfrm>
            <a:off x="5095000" y="754313"/>
            <a:ext cx="1238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latin typeface="Courier New"/>
                <a:ea typeface="Courier New"/>
                <a:cs typeface="Courier New"/>
                <a:sym typeface="Courier New"/>
              </a:rPr>
              <a:t>Implements HomeDAO</a:t>
            </a:r>
            <a:endParaRPr i="1" sz="1100">
              <a:latin typeface="Courier New"/>
              <a:ea typeface="Courier New"/>
              <a:cs typeface="Courier New"/>
              <a:sym typeface="Courier New"/>
            </a:endParaRPr>
          </a:p>
        </p:txBody>
      </p:sp>
      <p:sp>
        <p:nvSpPr>
          <p:cNvPr id="98" name="Google Shape;98;p18"/>
          <p:cNvSpPr/>
          <p:nvPr/>
        </p:nvSpPr>
        <p:spPr>
          <a:xfrm>
            <a:off x="3296150" y="2461138"/>
            <a:ext cx="1238400" cy="88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Realtor</a:t>
            </a:r>
            <a:r>
              <a:rPr lang="en"/>
              <a:t>DAO</a:t>
            </a:r>
            <a:br>
              <a:rPr lang="en"/>
            </a:br>
            <a:r>
              <a:rPr lang="en"/>
              <a:t>&lt;interface&gt;</a:t>
            </a:r>
            <a:br>
              <a:rPr lang="en"/>
            </a:br>
            <a:br>
              <a:rPr lang="en"/>
            </a:br>
            <a:endParaRPr sz="1100"/>
          </a:p>
        </p:txBody>
      </p:sp>
      <p:cxnSp>
        <p:nvCxnSpPr>
          <p:cNvPr id="99" name="Google Shape;99;p18"/>
          <p:cNvCxnSpPr/>
          <p:nvPr/>
        </p:nvCxnSpPr>
        <p:spPr>
          <a:xfrm>
            <a:off x="4647225" y="2819588"/>
            <a:ext cx="335100" cy="4200"/>
          </a:xfrm>
          <a:prstGeom prst="straightConnector1">
            <a:avLst/>
          </a:prstGeom>
          <a:noFill/>
          <a:ln cap="flat" cmpd="sng" w="9525">
            <a:solidFill>
              <a:schemeClr val="dk2"/>
            </a:solidFill>
            <a:prstDash val="solid"/>
            <a:round/>
            <a:headEnd len="med" w="med" type="triangle"/>
            <a:tailEnd len="med" w="med" type="triangle"/>
          </a:ln>
        </p:spPr>
      </p:cxnSp>
      <p:sp>
        <p:nvSpPr>
          <p:cNvPr id="100" name="Google Shape;100;p18"/>
          <p:cNvSpPr/>
          <p:nvPr/>
        </p:nvSpPr>
        <p:spPr>
          <a:xfrm>
            <a:off x="5095000" y="2429438"/>
            <a:ext cx="1620600" cy="78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RealtorJDBC</a:t>
            </a:r>
            <a:r>
              <a:rPr lang="en"/>
              <a:t>DAO</a:t>
            </a:r>
            <a:br>
              <a:rPr lang="en"/>
            </a:br>
            <a:r>
              <a:rPr lang="en"/>
              <a:t>&lt;class&gt;</a:t>
            </a:r>
            <a:endParaRPr/>
          </a:p>
          <a:p>
            <a:pPr indent="0" lvl="0" marL="0" rtl="0" algn="ctr">
              <a:spcBef>
                <a:spcPts val="0"/>
              </a:spcBef>
              <a:spcAft>
                <a:spcPts val="0"/>
              </a:spcAft>
              <a:buNone/>
            </a:pPr>
            <a:br>
              <a:rPr lang="en">
                <a:solidFill>
                  <a:schemeClr val="dk1"/>
                </a:solidFill>
              </a:rPr>
            </a:br>
            <a:endParaRPr/>
          </a:p>
        </p:txBody>
      </p:sp>
      <p:sp>
        <p:nvSpPr>
          <p:cNvPr id="101" name="Google Shape;101;p18"/>
          <p:cNvSpPr/>
          <p:nvPr/>
        </p:nvSpPr>
        <p:spPr>
          <a:xfrm>
            <a:off x="3296150" y="3502688"/>
            <a:ext cx="1238400" cy="88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Zillow</a:t>
            </a:r>
            <a:r>
              <a:rPr lang="en"/>
              <a:t>DAO</a:t>
            </a:r>
            <a:br>
              <a:rPr lang="en"/>
            </a:br>
            <a:r>
              <a:rPr lang="en"/>
              <a:t>&lt;interface&gt;</a:t>
            </a:r>
            <a:br>
              <a:rPr lang="en"/>
            </a:br>
            <a:br>
              <a:rPr lang="en"/>
            </a:br>
            <a:endParaRPr sz="1100"/>
          </a:p>
        </p:txBody>
      </p:sp>
      <p:cxnSp>
        <p:nvCxnSpPr>
          <p:cNvPr id="102" name="Google Shape;102;p18"/>
          <p:cNvCxnSpPr/>
          <p:nvPr/>
        </p:nvCxnSpPr>
        <p:spPr>
          <a:xfrm>
            <a:off x="4698350" y="3943838"/>
            <a:ext cx="335100" cy="4200"/>
          </a:xfrm>
          <a:prstGeom prst="straightConnector1">
            <a:avLst/>
          </a:prstGeom>
          <a:noFill/>
          <a:ln cap="flat" cmpd="sng" w="9525">
            <a:solidFill>
              <a:schemeClr val="dk2"/>
            </a:solidFill>
            <a:prstDash val="solid"/>
            <a:round/>
            <a:headEnd len="med" w="med" type="triangle"/>
            <a:tailEnd len="med" w="med" type="triangle"/>
          </a:ln>
        </p:spPr>
      </p:cxnSp>
      <p:sp>
        <p:nvSpPr>
          <p:cNvPr id="103" name="Google Shape;103;p18"/>
          <p:cNvSpPr/>
          <p:nvPr/>
        </p:nvSpPr>
        <p:spPr>
          <a:xfrm>
            <a:off x="5146100" y="3553688"/>
            <a:ext cx="1620600" cy="78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ZillowClient</a:t>
            </a:r>
            <a:r>
              <a:rPr lang="en"/>
              <a:t>DAO</a:t>
            </a:r>
            <a:br>
              <a:rPr lang="en"/>
            </a:br>
            <a:r>
              <a:rPr lang="en"/>
              <a:t>&lt;class&gt;</a:t>
            </a:r>
            <a:endParaRPr/>
          </a:p>
          <a:p>
            <a:pPr indent="0" lvl="0" marL="0" rtl="0" algn="ctr">
              <a:spcBef>
                <a:spcPts val="0"/>
              </a:spcBef>
              <a:spcAft>
                <a:spcPts val="0"/>
              </a:spcAft>
              <a:buNone/>
            </a:pPr>
            <a:br>
              <a:rPr lang="en">
                <a:solidFill>
                  <a:schemeClr val="dk1"/>
                </a:solidFill>
              </a:rPr>
            </a:br>
            <a:endParaRPr/>
          </a:p>
        </p:txBody>
      </p:sp>
      <p:sp>
        <p:nvSpPr>
          <p:cNvPr id="104" name="Google Shape;104;p18"/>
          <p:cNvSpPr/>
          <p:nvPr/>
        </p:nvSpPr>
        <p:spPr>
          <a:xfrm>
            <a:off x="7773650" y="3631175"/>
            <a:ext cx="1141776" cy="629532"/>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zillow.com</a:t>
            </a:r>
            <a:endParaRPr sz="900"/>
          </a:p>
        </p:txBody>
      </p:sp>
      <p:sp>
        <p:nvSpPr>
          <p:cNvPr id="105" name="Google Shape;105;p18"/>
          <p:cNvSpPr/>
          <p:nvPr/>
        </p:nvSpPr>
        <p:spPr>
          <a:xfrm rot="-4104072">
            <a:off x="7075792" y="3555891"/>
            <a:ext cx="326108" cy="886501"/>
          </a:xfrm>
          <a:prstGeom prst="lightningBol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txBox="1"/>
          <p:nvPr/>
        </p:nvSpPr>
        <p:spPr>
          <a:xfrm>
            <a:off x="6974550" y="3680350"/>
            <a:ext cx="67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Web API</a:t>
            </a:r>
            <a:endParaRPr/>
          </a:p>
        </p:txBody>
      </p:sp>
      <p:sp>
        <p:nvSpPr>
          <p:cNvPr id="107" name="Google Shape;107;p18"/>
          <p:cNvSpPr txBox="1"/>
          <p:nvPr/>
        </p:nvSpPr>
        <p:spPr>
          <a:xfrm>
            <a:off x="2014625" y="138725"/>
            <a:ext cx="810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Service</a:t>
            </a:r>
            <a:br>
              <a:rPr lang="en"/>
            </a:br>
            <a:r>
              <a:rPr lang="en"/>
              <a:t>Layer </a:t>
            </a:r>
            <a:endParaRPr/>
          </a:p>
        </p:txBody>
      </p:sp>
      <p:sp>
        <p:nvSpPr>
          <p:cNvPr id="108" name="Google Shape;108;p18"/>
          <p:cNvSpPr txBox="1"/>
          <p:nvPr/>
        </p:nvSpPr>
        <p:spPr>
          <a:xfrm>
            <a:off x="4119300" y="212350"/>
            <a:ext cx="416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Data Access </a:t>
            </a:r>
            <a:r>
              <a:rPr lang="en"/>
              <a:t>Layer </a:t>
            </a:r>
            <a:endParaRPr/>
          </a:p>
        </p:txBody>
      </p:sp>
      <p:sp>
        <p:nvSpPr>
          <p:cNvPr id="109" name="Google Shape;109;p18"/>
          <p:cNvSpPr/>
          <p:nvPr/>
        </p:nvSpPr>
        <p:spPr>
          <a:xfrm>
            <a:off x="2048400" y="1307075"/>
            <a:ext cx="944400" cy="308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Service Classes</a:t>
            </a:r>
            <a:br>
              <a:rPr lang="en"/>
            </a:br>
            <a:r>
              <a:rPr lang="en"/>
              <a:t>(logic and rules)</a:t>
            </a:r>
            <a:endParaRPr/>
          </a:p>
        </p:txBody>
      </p:sp>
      <p:cxnSp>
        <p:nvCxnSpPr>
          <p:cNvPr id="110" name="Google Shape;110;p18"/>
          <p:cNvCxnSpPr>
            <a:endCxn id="91" idx="1"/>
          </p:cNvCxnSpPr>
          <p:nvPr/>
        </p:nvCxnSpPr>
        <p:spPr>
          <a:xfrm flipH="1" rot="10800000">
            <a:off x="3005150" y="1750313"/>
            <a:ext cx="291000" cy="230700"/>
          </a:xfrm>
          <a:prstGeom prst="straightConnector1">
            <a:avLst/>
          </a:prstGeom>
          <a:noFill/>
          <a:ln cap="flat" cmpd="sng" w="9525">
            <a:solidFill>
              <a:schemeClr val="dk2"/>
            </a:solidFill>
            <a:prstDash val="solid"/>
            <a:round/>
            <a:headEnd len="med" w="med" type="none"/>
            <a:tailEnd len="med" w="med" type="triangle"/>
          </a:ln>
        </p:spPr>
      </p:cxnSp>
      <p:cxnSp>
        <p:nvCxnSpPr>
          <p:cNvPr id="111" name="Google Shape;111;p18"/>
          <p:cNvCxnSpPr/>
          <p:nvPr/>
        </p:nvCxnSpPr>
        <p:spPr>
          <a:xfrm>
            <a:off x="3050075" y="2003375"/>
            <a:ext cx="258900" cy="405300"/>
          </a:xfrm>
          <a:prstGeom prst="straightConnector1">
            <a:avLst/>
          </a:prstGeom>
          <a:noFill/>
          <a:ln cap="flat" cmpd="sng" w="9525">
            <a:solidFill>
              <a:schemeClr val="dk2"/>
            </a:solidFill>
            <a:prstDash val="solid"/>
            <a:round/>
            <a:headEnd len="med" w="med" type="none"/>
            <a:tailEnd len="med" w="med" type="triangle"/>
          </a:ln>
        </p:spPr>
      </p:cxnSp>
      <p:cxnSp>
        <p:nvCxnSpPr>
          <p:cNvPr id="112" name="Google Shape;112;p18"/>
          <p:cNvCxnSpPr/>
          <p:nvPr/>
        </p:nvCxnSpPr>
        <p:spPr>
          <a:xfrm>
            <a:off x="3027575" y="3635350"/>
            <a:ext cx="236400" cy="22500"/>
          </a:xfrm>
          <a:prstGeom prst="straightConnector1">
            <a:avLst/>
          </a:prstGeom>
          <a:noFill/>
          <a:ln cap="flat" cmpd="sng" w="9525">
            <a:solidFill>
              <a:schemeClr val="dk2"/>
            </a:solidFill>
            <a:prstDash val="solid"/>
            <a:round/>
            <a:headEnd len="med" w="med" type="none"/>
            <a:tailEnd len="med" w="med" type="triangle"/>
          </a:ln>
        </p:spPr>
      </p:cxnSp>
      <p:cxnSp>
        <p:nvCxnSpPr>
          <p:cNvPr id="113" name="Google Shape;113;p18"/>
          <p:cNvCxnSpPr/>
          <p:nvPr/>
        </p:nvCxnSpPr>
        <p:spPr>
          <a:xfrm flipH="1" rot="10800000">
            <a:off x="3072600" y="3117500"/>
            <a:ext cx="146400" cy="405300"/>
          </a:xfrm>
          <a:prstGeom prst="straightConnector1">
            <a:avLst/>
          </a:prstGeom>
          <a:noFill/>
          <a:ln cap="flat" cmpd="sng" w="9525">
            <a:solidFill>
              <a:schemeClr val="dk2"/>
            </a:solidFill>
            <a:prstDash val="solid"/>
            <a:round/>
            <a:headEnd len="med" w="med" type="none"/>
            <a:tailEnd len="med" w="med" type="triangle"/>
          </a:ln>
        </p:spPr>
      </p:cxnSp>
      <p:sp>
        <p:nvSpPr>
          <p:cNvPr id="114" name="Google Shape;114;p18"/>
          <p:cNvSpPr/>
          <p:nvPr/>
        </p:nvSpPr>
        <p:spPr>
          <a:xfrm>
            <a:off x="7507025" y="1755775"/>
            <a:ext cx="1141800" cy="7845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Database</a:t>
            </a:r>
            <a:endParaRPr/>
          </a:p>
        </p:txBody>
      </p:sp>
      <p:cxnSp>
        <p:nvCxnSpPr>
          <p:cNvPr id="115" name="Google Shape;115;p18"/>
          <p:cNvCxnSpPr/>
          <p:nvPr/>
        </p:nvCxnSpPr>
        <p:spPr>
          <a:xfrm>
            <a:off x="6943763" y="2144338"/>
            <a:ext cx="335100" cy="4200"/>
          </a:xfrm>
          <a:prstGeom prst="straightConnector1">
            <a:avLst/>
          </a:prstGeom>
          <a:noFill/>
          <a:ln cap="flat" cmpd="sng" w="9525">
            <a:solidFill>
              <a:schemeClr val="dk2"/>
            </a:solidFill>
            <a:prstDash val="solid"/>
            <a:round/>
            <a:headEnd len="med" w="med" type="triangle"/>
            <a:tailEnd len="med" w="med" type="triangle"/>
          </a:ln>
        </p:spPr>
      </p:cxnSp>
      <p:sp>
        <p:nvSpPr>
          <p:cNvPr id="116" name="Google Shape;116;p18"/>
          <p:cNvSpPr txBox="1"/>
          <p:nvPr/>
        </p:nvSpPr>
        <p:spPr>
          <a:xfrm>
            <a:off x="6164225" y="1857050"/>
            <a:ext cx="55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SQL</a:t>
            </a:r>
            <a:endParaRPr/>
          </a:p>
        </p:txBody>
      </p:sp>
      <p:sp>
        <p:nvSpPr>
          <p:cNvPr id="117" name="Google Shape;117;p18"/>
          <p:cNvSpPr txBox="1"/>
          <p:nvPr/>
        </p:nvSpPr>
        <p:spPr>
          <a:xfrm>
            <a:off x="6164225" y="2888100"/>
            <a:ext cx="55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SQL</a:t>
            </a:r>
            <a:endParaRPr/>
          </a:p>
        </p:txBody>
      </p:sp>
      <p:sp>
        <p:nvSpPr>
          <p:cNvPr id="118" name="Google Shape;118;p18"/>
          <p:cNvSpPr txBox="1"/>
          <p:nvPr/>
        </p:nvSpPr>
        <p:spPr>
          <a:xfrm>
            <a:off x="202600" y="3714125"/>
            <a:ext cx="648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19" name="Google Shape;119;p18"/>
          <p:cNvSpPr txBox="1"/>
          <p:nvPr/>
        </p:nvSpPr>
        <p:spPr>
          <a:xfrm>
            <a:off x="492475" y="104650"/>
            <a:ext cx="810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UI</a:t>
            </a:r>
            <a:br>
              <a:rPr lang="en"/>
            </a:br>
            <a:r>
              <a:rPr lang="en"/>
              <a:t>Layer </a:t>
            </a:r>
            <a:endParaRPr/>
          </a:p>
        </p:txBody>
      </p:sp>
      <p:sp>
        <p:nvSpPr>
          <p:cNvPr id="120" name="Google Shape;120;p18"/>
          <p:cNvSpPr txBox="1"/>
          <p:nvPr/>
        </p:nvSpPr>
        <p:spPr>
          <a:xfrm>
            <a:off x="368700" y="3180125"/>
            <a:ext cx="81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Web</a:t>
            </a:r>
            <a:endParaRPr/>
          </a:p>
        </p:txBody>
      </p:sp>
      <p:sp>
        <p:nvSpPr>
          <p:cNvPr id="121" name="Google Shape;121;p18"/>
          <p:cNvSpPr txBox="1"/>
          <p:nvPr/>
        </p:nvSpPr>
        <p:spPr>
          <a:xfrm>
            <a:off x="442450" y="3917550"/>
            <a:ext cx="151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Mobile</a:t>
            </a:r>
            <a:endParaRPr/>
          </a:p>
        </p:txBody>
      </p:sp>
      <p:sp>
        <p:nvSpPr>
          <p:cNvPr id="122" name="Google Shape;122;p18"/>
          <p:cNvSpPr txBox="1"/>
          <p:nvPr/>
        </p:nvSpPr>
        <p:spPr>
          <a:xfrm>
            <a:off x="479325" y="4544350"/>
            <a:ext cx="87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App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311700" y="168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JDBC</a:t>
            </a:r>
            <a:endParaRPr/>
          </a:p>
        </p:txBody>
      </p:sp>
      <p:sp>
        <p:nvSpPr>
          <p:cNvPr id="128" name="Google Shape;128;p19"/>
          <p:cNvSpPr txBox="1"/>
          <p:nvPr>
            <p:ph idx="1" type="body"/>
          </p:nvPr>
        </p:nvSpPr>
        <p:spPr>
          <a:xfrm>
            <a:off x="359400" y="863550"/>
            <a:ext cx="8520600" cy="1593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500"/>
              <a:t>Java Database Connectivity (JDBC)</a:t>
            </a:r>
            <a:r>
              <a:rPr lang="en" sz="1500"/>
              <a:t> is a library that allows Java applications to access SQL databases in a standard way.  The vendor of the database provides a Driver that implements an interface that JDBC is expecting.  Java Applications then use the JDBC library and JDBC calls the vendor supplied driver to access the specified database.  This allows Java Applications to be written in a generic fashion without regard to what SQL database they are using.  </a:t>
            </a:r>
            <a:endParaRPr sz="1500"/>
          </a:p>
        </p:txBody>
      </p:sp>
      <p:pic>
        <p:nvPicPr>
          <p:cNvPr id="129" name="Google Shape;129;p19"/>
          <p:cNvPicPr preferRelativeResize="0"/>
          <p:nvPr/>
        </p:nvPicPr>
        <p:blipFill>
          <a:blip r:embed="rId3">
            <a:alphaModFix/>
          </a:blip>
          <a:stretch>
            <a:fillRect/>
          </a:stretch>
        </p:blipFill>
        <p:spPr>
          <a:xfrm>
            <a:off x="1566863" y="2743450"/>
            <a:ext cx="6010275" cy="1257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311700" y="349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Spring JDBC</a:t>
            </a:r>
            <a:endParaRPr/>
          </a:p>
        </p:txBody>
      </p:sp>
      <p:sp>
        <p:nvSpPr>
          <p:cNvPr id="135" name="Google Shape;135;p20"/>
          <p:cNvSpPr txBox="1"/>
          <p:nvPr>
            <p:ph idx="1" type="body"/>
          </p:nvPr>
        </p:nvSpPr>
        <p:spPr>
          <a:xfrm>
            <a:off x="311700" y="1037388"/>
            <a:ext cx="8520600" cy="179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SpringJDBC </a:t>
            </a:r>
            <a:r>
              <a:rPr lang="en" sz="1500"/>
              <a:t>is a framework that provides an </a:t>
            </a:r>
            <a:r>
              <a:rPr i="1" lang="en" sz="1500"/>
              <a:t>abstraction for JDBC</a:t>
            </a:r>
            <a:r>
              <a:rPr lang="en" sz="1500"/>
              <a:t> making it easier to use.  </a:t>
            </a:r>
            <a:endParaRPr sz="1500"/>
          </a:p>
          <a:p>
            <a:pPr indent="0" lvl="0" marL="0" rtl="0" algn="l">
              <a:spcBef>
                <a:spcPts val="1600"/>
              </a:spcBef>
              <a:spcAft>
                <a:spcPts val="0"/>
              </a:spcAft>
              <a:buNone/>
            </a:pPr>
            <a:r>
              <a:rPr b="1" lang="en" sz="1500"/>
              <a:t>SpringJDBC </a:t>
            </a:r>
            <a:r>
              <a:rPr lang="en" sz="1500"/>
              <a:t>provides a consistent way to create queries, handle results, deal with exception, and automatically provides transactions. </a:t>
            </a:r>
            <a:endParaRPr sz="1500"/>
          </a:p>
          <a:p>
            <a:pPr indent="0" lvl="0" marL="0" rtl="0" algn="l">
              <a:spcBef>
                <a:spcPts val="1600"/>
              </a:spcBef>
              <a:spcAft>
                <a:spcPts val="1600"/>
              </a:spcAft>
              <a:buNone/>
            </a:pPr>
            <a:r>
              <a:rPr lang="en" sz="1500"/>
              <a:t>Using </a:t>
            </a:r>
            <a:r>
              <a:rPr b="1" lang="en" sz="1500"/>
              <a:t>SpringJDBC</a:t>
            </a:r>
            <a:r>
              <a:rPr lang="en" sz="1500"/>
              <a:t>, our Java Application will use the </a:t>
            </a:r>
            <a:r>
              <a:rPr b="1" lang="en" sz="1500"/>
              <a:t>SpringJDBC </a:t>
            </a:r>
            <a:r>
              <a:rPr lang="en" sz="1500"/>
              <a:t>Framework, which will utilize </a:t>
            </a:r>
            <a:r>
              <a:rPr i="1" lang="en" sz="1500"/>
              <a:t>JDBC </a:t>
            </a:r>
            <a:r>
              <a:rPr lang="en" sz="1500"/>
              <a:t>to call the </a:t>
            </a:r>
            <a:r>
              <a:rPr i="1" lang="en" sz="1500"/>
              <a:t>Vendor Supplied JDBC Driver</a:t>
            </a:r>
            <a:r>
              <a:rPr lang="en" sz="1500"/>
              <a:t> to access the </a:t>
            </a:r>
            <a:r>
              <a:rPr i="1" lang="en" sz="1500"/>
              <a:t>Database</a:t>
            </a:r>
            <a:r>
              <a:rPr lang="en" sz="1500"/>
              <a:t>.</a:t>
            </a:r>
            <a:endParaRPr sz="1500"/>
          </a:p>
        </p:txBody>
      </p:sp>
      <p:pic>
        <p:nvPicPr>
          <p:cNvPr id="136" name="Google Shape;136;p20"/>
          <p:cNvPicPr preferRelativeResize="0"/>
          <p:nvPr/>
        </p:nvPicPr>
        <p:blipFill>
          <a:blip r:embed="rId3">
            <a:alphaModFix/>
          </a:blip>
          <a:stretch>
            <a:fillRect/>
          </a:stretch>
        </p:blipFill>
        <p:spPr>
          <a:xfrm>
            <a:off x="528500" y="3182650"/>
            <a:ext cx="7934325" cy="1257300"/>
          </a:xfrm>
          <a:prstGeom prst="rect">
            <a:avLst/>
          </a:prstGeom>
          <a:noFill/>
          <a:ln>
            <a:noFill/>
          </a:ln>
        </p:spPr>
      </p:pic>
      <p:sp>
        <p:nvSpPr>
          <p:cNvPr id="137" name="Google Shape;137;p20"/>
          <p:cNvSpPr txBox="1"/>
          <p:nvPr/>
        </p:nvSpPr>
        <p:spPr>
          <a:xfrm>
            <a:off x="2446200" y="4568400"/>
            <a:ext cx="3888000" cy="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4"/>
              </a:rPr>
              <a:t>https://www.tutorialspoint.com/springjdbc/index.htm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150375" y="61000"/>
            <a:ext cx="8520600" cy="115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 </a:t>
            </a:r>
            <a:r>
              <a:rPr b="1" lang="en" sz="1600"/>
              <a:t>Connection Pool </a:t>
            </a:r>
            <a:r>
              <a:rPr lang="en" sz="1400"/>
              <a:t>works like a library of connections.  The Connection Pool makes multiple connections to the database and keeps them open.  When an application needs a connection it </a:t>
            </a:r>
            <a:r>
              <a:rPr i="1" lang="en" sz="1400"/>
              <a:t>“checks one out</a:t>
            </a:r>
            <a:r>
              <a:rPr lang="en" sz="1400"/>
              <a:t>” from the pool.  When it is finished with it it </a:t>
            </a:r>
            <a:r>
              <a:rPr i="1" lang="en" sz="1400"/>
              <a:t>returns it</a:t>
            </a:r>
            <a:r>
              <a:rPr lang="en" sz="1400"/>
              <a:t> to be reused.  This reduces the overhead of a new connection each database access is needed.  Multiple Applications can use the same Connection Pool, allowing for fewer overall connections.</a:t>
            </a:r>
            <a:r>
              <a:rPr lang="en" sz="1500"/>
              <a:t> </a:t>
            </a:r>
            <a:endParaRPr sz="1500"/>
          </a:p>
        </p:txBody>
      </p:sp>
      <p:grpSp>
        <p:nvGrpSpPr>
          <p:cNvPr id="143" name="Google Shape;143;p21"/>
          <p:cNvGrpSpPr/>
          <p:nvPr/>
        </p:nvGrpSpPr>
        <p:grpSpPr>
          <a:xfrm>
            <a:off x="457707" y="1307471"/>
            <a:ext cx="8319489" cy="3778524"/>
            <a:chOff x="2260261" y="1163034"/>
            <a:chExt cx="6524578" cy="2738061"/>
          </a:xfrm>
        </p:grpSpPr>
        <p:sp>
          <p:nvSpPr>
            <p:cNvPr id="144" name="Google Shape;144;p21"/>
            <p:cNvSpPr/>
            <p:nvPr/>
          </p:nvSpPr>
          <p:spPr>
            <a:xfrm>
              <a:off x="7812239" y="1734620"/>
              <a:ext cx="972600" cy="13596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Database</a:t>
              </a:r>
              <a:endParaRPr/>
            </a:p>
          </p:txBody>
        </p:sp>
        <p:sp>
          <p:nvSpPr>
            <p:cNvPr id="145" name="Google Shape;145;p21"/>
            <p:cNvSpPr/>
            <p:nvPr/>
          </p:nvSpPr>
          <p:spPr>
            <a:xfrm>
              <a:off x="5578804" y="1366265"/>
              <a:ext cx="1244700" cy="2534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1"/>
            <p:cNvSpPr txBox="1"/>
            <p:nvPr/>
          </p:nvSpPr>
          <p:spPr>
            <a:xfrm>
              <a:off x="5578804" y="3567795"/>
              <a:ext cx="1318500" cy="3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Connection Pool</a:t>
              </a:r>
              <a:endParaRPr b="1" sz="1200"/>
            </a:p>
          </p:txBody>
        </p:sp>
        <p:sp>
          <p:nvSpPr>
            <p:cNvPr id="147" name="Google Shape;147;p21"/>
            <p:cNvSpPr/>
            <p:nvPr/>
          </p:nvSpPr>
          <p:spPr>
            <a:xfrm>
              <a:off x="5801325" y="1708325"/>
              <a:ext cx="733500" cy="3333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Connection</a:t>
              </a:r>
              <a:endParaRPr sz="900"/>
            </a:p>
          </p:txBody>
        </p:sp>
        <p:sp>
          <p:nvSpPr>
            <p:cNvPr id="148" name="Google Shape;148;p21"/>
            <p:cNvSpPr/>
            <p:nvPr/>
          </p:nvSpPr>
          <p:spPr>
            <a:xfrm>
              <a:off x="5834392" y="2233418"/>
              <a:ext cx="733500" cy="3333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Connection</a:t>
              </a:r>
              <a:endParaRPr sz="900"/>
            </a:p>
          </p:txBody>
        </p:sp>
        <p:sp>
          <p:nvSpPr>
            <p:cNvPr id="149" name="Google Shape;149;p21"/>
            <p:cNvSpPr/>
            <p:nvPr/>
          </p:nvSpPr>
          <p:spPr>
            <a:xfrm>
              <a:off x="5834392" y="2758534"/>
              <a:ext cx="733500" cy="3333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Connection</a:t>
              </a:r>
              <a:endParaRPr sz="900"/>
            </a:p>
          </p:txBody>
        </p:sp>
        <p:sp>
          <p:nvSpPr>
            <p:cNvPr id="150" name="Google Shape;150;p21"/>
            <p:cNvSpPr/>
            <p:nvPr/>
          </p:nvSpPr>
          <p:spPr>
            <a:xfrm>
              <a:off x="5834392" y="3234516"/>
              <a:ext cx="733500" cy="3333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Connection</a:t>
              </a:r>
              <a:endParaRPr sz="900"/>
            </a:p>
          </p:txBody>
        </p:sp>
        <p:cxnSp>
          <p:nvCxnSpPr>
            <p:cNvPr id="151" name="Google Shape;151;p21"/>
            <p:cNvCxnSpPr>
              <a:stCxn id="147" idx="3"/>
            </p:cNvCxnSpPr>
            <p:nvPr/>
          </p:nvCxnSpPr>
          <p:spPr>
            <a:xfrm>
              <a:off x="6534825" y="1874975"/>
              <a:ext cx="1269300" cy="342600"/>
            </a:xfrm>
            <a:prstGeom prst="straightConnector1">
              <a:avLst/>
            </a:prstGeom>
            <a:noFill/>
            <a:ln cap="flat" cmpd="sng" w="28575">
              <a:solidFill>
                <a:srgbClr val="000000"/>
              </a:solidFill>
              <a:prstDash val="solid"/>
              <a:round/>
              <a:headEnd len="med" w="med" type="none"/>
              <a:tailEnd len="med" w="med" type="triangle"/>
            </a:ln>
          </p:spPr>
        </p:cxnSp>
        <p:cxnSp>
          <p:nvCxnSpPr>
            <p:cNvPr id="152" name="Google Shape;152;p21"/>
            <p:cNvCxnSpPr>
              <a:stCxn id="148" idx="3"/>
              <a:endCxn id="144" idx="2"/>
            </p:cNvCxnSpPr>
            <p:nvPr/>
          </p:nvCxnSpPr>
          <p:spPr>
            <a:xfrm>
              <a:off x="6567892" y="2400068"/>
              <a:ext cx="1244400" cy="14400"/>
            </a:xfrm>
            <a:prstGeom prst="straightConnector1">
              <a:avLst/>
            </a:prstGeom>
            <a:noFill/>
            <a:ln cap="flat" cmpd="sng" w="28575">
              <a:solidFill>
                <a:srgbClr val="000000"/>
              </a:solidFill>
              <a:prstDash val="solid"/>
              <a:round/>
              <a:headEnd len="med" w="med" type="none"/>
              <a:tailEnd len="med" w="med" type="triangle"/>
            </a:ln>
          </p:spPr>
        </p:cxnSp>
        <p:cxnSp>
          <p:nvCxnSpPr>
            <p:cNvPr id="153" name="Google Shape;153;p21"/>
            <p:cNvCxnSpPr>
              <a:stCxn id="149" idx="3"/>
            </p:cNvCxnSpPr>
            <p:nvPr/>
          </p:nvCxnSpPr>
          <p:spPr>
            <a:xfrm flipH="1" rot="10800000">
              <a:off x="6567892" y="2593984"/>
              <a:ext cx="1236300" cy="331200"/>
            </a:xfrm>
            <a:prstGeom prst="straightConnector1">
              <a:avLst/>
            </a:prstGeom>
            <a:noFill/>
            <a:ln cap="flat" cmpd="sng" w="28575">
              <a:solidFill>
                <a:srgbClr val="000000"/>
              </a:solidFill>
              <a:prstDash val="solid"/>
              <a:round/>
              <a:headEnd len="med" w="med" type="none"/>
              <a:tailEnd len="med" w="med" type="triangle"/>
            </a:ln>
          </p:spPr>
        </p:cxnSp>
        <p:cxnSp>
          <p:nvCxnSpPr>
            <p:cNvPr id="154" name="Google Shape;154;p21"/>
            <p:cNvCxnSpPr>
              <a:stCxn id="150" idx="3"/>
            </p:cNvCxnSpPr>
            <p:nvPr/>
          </p:nvCxnSpPr>
          <p:spPr>
            <a:xfrm flipH="1" rot="10800000">
              <a:off x="6567892" y="2786766"/>
              <a:ext cx="1236300" cy="614400"/>
            </a:xfrm>
            <a:prstGeom prst="straightConnector1">
              <a:avLst/>
            </a:prstGeom>
            <a:noFill/>
            <a:ln cap="flat" cmpd="sng" w="28575">
              <a:solidFill>
                <a:srgbClr val="000000"/>
              </a:solidFill>
              <a:prstDash val="solid"/>
              <a:round/>
              <a:headEnd len="med" w="med" type="none"/>
              <a:tailEnd len="med" w="med" type="triangle"/>
            </a:ln>
          </p:spPr>
        </p:cxnSp>
        <p:sp>
          <p:nvSpPr>
            <p:cNvPr id="155" name="Google Shape;155;p21"/>
            <p:cNvSpPr/>
            <p:nvPr/>
          </p:nvSpPr>
          <p:spPr>
            <a:xfrm>
              <a:off x="2644850" y="1874965"/>
              <a:ext cx="1318500" cy="614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Application</a:t>
              </a:r>
              <a:endParaRPr/>
            </a:p>
          </p:txBody>
        </p:sp>
        <p:cxnSp>
          <p:nvCxnSpPr>
            <p:cNvPr id="156" name="Google Shape;156;p21"/>
            <p:cNvCxnSpPr>
              <a:stCxn id="155" idx="0"/>
            </p:cNvCxnSpPr>
            <p:nvPr/>
          </p:nvCxnSpPr>
          <p:spPr>
            <a:xfrm rot="-5400000">
              <a:off x="4235600" y="539965"/>
              <a:ext cx="403500" cy="2266500"/>
            </a:xfrm>
            <a:prstGeom prst="curvedConnector2">
              <a:avLst/>
            </a:prstGeom>
            <a:noFill/>
            <a:ln cap="flat" cmpd="sng" w="38100">
              <a:solidFill>
                <a:srgbClr val="9900FF"/>
              </a:solidFill>
              <a:prstDash val="solid"/>
              <a:round/>
              <a:headEnd len="med" w="med" type="none"/>
              <a:tailEnd len="med" w="med" type="triangle"/>
            </a:ln>
          </p:spPr>
        </p:cxnSp>
        <p:sp>
          <p:nvSpPr>
            <p:cNvPr id="157" name="Google Shape;157;p21"/>
            <p:cNvSpPr txBox="1"/>
            <p:nvPr/>
          </p:nvSpPr>
          <p:spPr>
            <a:xfrm>
              <a:off x="3040411" y="1163034"/>
              <a:ext cx="2431200" cy="4134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9900FF"/>
                </a:buClr>
                <a:buSzPts val="1200"/>
                <a:buAutoNum type="arabicPeriod"/>
              </a:pPr>
              <a:r>
                <a:rPr b="1" lang="en" sz="1200">
                  <a:solidFill>
                    <a:srgbClr val="9900FF"/>
                  </a:solidFill>
                </a:rPr>
                <a:t>Application Requests a Connection</a:t>
              </a:r>
              <a:endParaRPr b="1" sz="1200">
                <a:solidFill>
                  <a:srgbClr val="9900FF"/>
                </a:solidFill>
              </a:endParaRPr>
            </a:p>
          </p:txBody>
        </p:sp>
        <p:cxnSp>
          <p:nvCxnSpPr>
            <p:cNvPr id="158" name="Google Shape;158;p21"/>
            <p:cNvCxnSpPr>
              <a:stCxn id="148" idx="1"/>
              <a:endCxn id="155" idx="3"/>
            </p:cNvCxnSpPr>
            <p:nvPr/>
          </p:nvCxnSpPr>
          <p:spPr>
            <a:xfrm rot="10800000">
              <a:off x="3963292" y="2181968"/>
              <a:ext cx="1871100" cy="218100"/>
            </a:xfrm>
            <a:prstGeom prst="straightConnector1">
              <a:avLst/>
            </a:prstGeom>
            <a:noFill/>
            <a:ln cap="flat" cmpd="sng" w="38100">
              <a:solidFill>
                <a:srgbClr val="38761D"/>
              </a:solidFill>
              <a:prstDash val="solid"/>
              <a:round/>
              <a:headEnd len="med" w="med" type="none"/>
              <a:tailEnd len="med" w="med" type="triangle"/>
            </a:ln>
          </p:spPr>
        </p:cxnSp>
        <p:sp>
          <p:nvSpPr>
            <p:cNvPr id="159" name="Google Shape;159;p21"/>
            <p:cNvSpPr txBox="1"/>
            <p:nvPr/>
          </p:nvSpPr>
          <p:spPr>
            <a:xfrm>
              <a:off x="4169359" y="2330696"/>
              <a:ext cx="1384800" cy="4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38761D"/>
                  </a:solidFill>
                </a:rPr>
                <a:t>2. Connection returned from pool</a:t>
              </a:r>
              <a:endParaRPr b="1" sz="1200">
                <a:solidFill>
                  <a:srgbClr val="38761D"/>
                </a:solidFill>
              </a:endParaRPr>
            </a:p>
          </p:txBody>
        </p:sp>
        <p:cxnSp>
          <p:nvCxnSpPr>
            <p:cNvPr id="160" name="Google Shape;160;p21"/>
            <p:cNvCxnSpPr/>
            <p:nvPr/>
          </p:nvCxnSpPr>
          <p:spPr>
            <a:xfrm>
              <a:off x="3304161" y="2524148"/>
              <a:ext cx="2250000" cy="964800"/>
            </a:xfrm>
            <a:prstGeom prst="curvedConnector3">
              <a:avLst>
                <a:gd fmla="val 50000" name="adj1"/>
              </a:avLst>
            </a:prstGeom>
            <a:noFill/>
            <a:ln cap="flat" cmpd="sng" w="38100">
              <a:solidFill>
                <a:srgbClr val="980000"/>
              </a:solidFill>
              <a:prstDash val="solid"/>
              <a:round/>
              <a:headEnd len="med" w="med" type="none"/>
              <a:tailEnd len="med" w="med" type="triangle"/>
            </a:ln>
          </p:spPr>
        </p:cxnSp>
        <p:sp>
          <p:nvSpPr>
            <p:cNvPr id="161" name="Google Shape;161;p21"/>
            <p:cNvSpPr txBox="1"/>
            <p:nvPr/>
          </p:nvSpPr>
          <p:spPr>
            <a:xfrm>
              <a:off x="2260261" y="2892485"/>
              <a:ext cx="2192100" cy="5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980000"/>
                  </a:solidFill>
                </a:rPr>
                <a:t>3. When Connection is closed by Application it is returned to the Pool</a:t>
              </a:r>
              <a:endParaRPr b="1" sz="1200">
                <a:solidFill>
                  <a:srgbClr val="980000"/>
                </a:solidFil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