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Roboto"/>
      <p:regular r:id="rId19"/>
      <p:bold r:id="rId20"/>
      <p:italic r:id="rId21"/>
      <p:boldItalic r:id="rId22"/>
    </p:embeddedFont>
    <p:embeddedFont>
      <p:font typeface="Proxima Nova Semibold"/>
      <p:regular r:id="rId23"/>
      <p:bold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0B4C67-1915-4263-A409-FA71588DD129}">
  <a:tblStyle styleId="{B80B4C67-1915-4263-A409-FA71588DD1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ProximaNovaSemibold-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Roboto-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aba77c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aba77c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aba77c0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aba77c0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aba77c0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aba77c0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ba77c02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aba77c02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aba77c02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aba77c0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aba77c02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aba77c02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aba77c02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aba77c0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Database Connectivity - DAOs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M2-D6</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Connectivity - DAO Part 2</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8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Today’s Objectives</a:t>
            </a:r>
            <a:endParaRPr b="1" sz="3000">
              <a:latin typeface="Roboto"/>
              <a:ea typeface="Roboto"/>
              <a:cs typeface="Roboto"/>
              <a:sym typeface="Roboto"/>
            </a:endParaRPr>
          </a:p>
        </p:txBody>
      </p:sp>
      <p:sp>
        <p:nvSpPr>
          <p:cNvPr id="68" name="Google Shape;68;p15"/>
          <p:cNvSpPr txBox="1"/>
          <p:nvPr>
            <p:ph idx="1" type="body"/>
          </p:nvPr>
        </p:nvSpPr>
        <p:spPr>
          <a:xfrm>
            <a:off x="311700" y="654875"/>
            <a:ext cx="8520600" cy="4369500"/>
          </a:xfrm>
          <a:prstGeom prst="rect">
            <a:avLst/>
          </a:prstGeom>
        </p:spPr>
        <p:txBody>
          <a:bodyPr anchorCtr="0" anchor="t" bIns="91425" lIns="91425" spcFirstLastPara="1" rIns="91425" wrap="square" tIns="91425">
            <a:noAutofit/>
          </a:bodyPr>
          <a:lstStyle/>
          <a:p>
            <a:pPr indent="-365125" lvl="0" marL="457200" rtl="0" algn="l">
              <a:spcBef>
                <a:spcPts val="900"/>
              </a:spcBef>
              <a:spcAft>
                <a:spcPts val="0"/>
              </a:spcAft>
              <a:buClr>
                <a:srgbClr val="172B4D"/>
              </a:buClr>
              <a:buSzPts val="2150"/>
              <a:buFont typeface="Arial"/>
              <a:buAutoNum type="arabicPeriod"/>
            </a:pPr>
            <a:r>
              <a:rPr lang="en" sz="2150">
                <a:solidFill>
                  <a:srgbClr val="172B4D"/>
                </a:solidFill>
              </a:rPr>
              <a:t>Handling Exceptions in DAOs</a:t>
            </a:r>
            <a:endParaRPr sz="2150">
              <a:solidFill>
                <a:srgbClr val="172B4D"/>
              </a:solidFill>
            </a:endParaRPr>
          </a:p>
          <a:p>
            <a:pPr indent="-365125" lvl="0" marL="457200" rtl="0" algn="l">
              <a:spcBef>
                <a:spcPts val="0"/>
              </a:spcBef>
              <a:spcAft>
                <a:spcPts val="0"/>
              </a:spcAft>
              <a:buClr>
                <a:srgbClr val="172B4D"/>
              </a:buClr>
              <a:buSzPts val="2150"/>
              <a:buFont typeface="Roboto"/>
              <a:buAutoNum type="arabicPeriod"/>
            </a:pPr>
            <a:r>
              <a:rPr lang="en" sz="2150">
                <a:solidFill>
                  <a:srgbClr val="172B4D"/>
                </a:solidFill>
              </a:rPr>
              <a:t>Queries that return a single result</a:t>
            </a:r>
            <a:endParaRPr sz="2150">
              <a:solidFill>
                <a:srgbClr val="172B4D"/>
              </a:solidFill>
            </a:endParaRPr>
          </a:p>
          <a:p>
            <a:pPr indent="-365125" lvl="1" marL="914400" rtl="0" algn="l">
              <a:spcBef>
                <a:spcPts val="0"/>
              </a:spcBef>
              <a:spcAft>
                <a:spcPts val="0"/>
              </a:spcAft>
              <a:buSzPts val="2150"/>
              <a:buAutoNum type="alphaLcPeriod"/>
            </a:pPr>
            <a:r>
              <a:rPr lang="en" sz="2150">
                <a:solidFill>
                  <a:srgbClr val="172B4D"/>
                </a:solidFill>
              </a:rPr>
              <a:t>INSERT with a sequence</a:t>
            </a:r>
            <a:endParaRPr sz="2150">
              <a:solidFill>
                <a:srgbClr val="172B4D"/>
              </a:solidFill>
            </a:endParaRPr>
          </a:p>
          <a:p>
            <a:pPr indent="-365125" lvl="0" marL="457200" rtl="0" algn="l">
              <a:spcBef>
                <a:spcPts val="0"/>
              </a:spcBef>
              <a:spcAft>
                <a:spcPts val="0"/>
              </a:spcAft>
              <a:buClr>
                <a:srgbClr val="172B4D"/>
              </a:buClr>
              <a:buSzPts val="2150"/>
              <a:buFont typeface="Roboto"/>
              <a:buAutoNum type="arabicPeriod"/>
            </a:pPr>
            <a:r>
              <a:rPr lang="en" sz="2150">
                <a:solidFill>
                  <a:srgbClr val="172B4D"/>
                </a:solidFill>
              </a:rPr>
              <a:t>Queries that return no results</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INSERT without a sequence</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UPDATE</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DELETE</a:t>
            </a:r>
            <a:endParaRPr sz="2150">
              <a:solidFill>
                <a:srgbClr val="172B4D"/>
              </a:solidFill>
            </a:endParaRPr>
          </a:p>
          <a:p>
            <a:pPr indent="-365125" lvl="0" marL="457200" rtl="0" algn="l">
              <a:spcBef>
                <a:spcPts val="0"/>
              </a:spcBef>
              <a:spcAft>
                <a:spcPts val="0"/>
              </a:spcAft>
              <a:buClr>
                <a:srgbClr val="172B4D"/>
              </a:buClr>
              <a:buSzPts val="2150"/>
              <a:buFont typeface="Roboto"/>
              <a:buAutoNum type="arabicPeriod"/>
            </a:pPr>
            <a:r>
              <a:rPr lang="en" sz="2150">
                <a:solidFill>
                  <a:srgbClr val="172B4D"/>
                </a:solidFill>
              </a:rPr>
              <a:t>Security (time permitting)</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Hashing</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Encryption</a:t>
            </a:r>
            <a:endParaRPr sz="2150">
              <a:solidFill>
                <a:srgbClr val="172B4D"/>
              </a:solidFill>
            </a:endParaRPr>
          </a:p>
          <a:p>
            <a:pPr indent="-365125" lvl="1" marL="914400" rtl="0" algn="l">
              <a:spcBef>
                <a:spcPts val="0"/>
              </a:spcBef>
              <a:spcAft>
                <a:spcPts val="0"/>
              </a:spcAft>
              <a:buClr>
                <a:srgbClr val="172B4D"/>
              </a:buClr>
              <a:buSzPts val="2150"/>
              <a:buAutoNum type="alphaLcPeriod"/>
            </a:pPr>
            <a:r>
              <a:rPr lang="en" sz="2150">
                <a:solidFill>
                  <a:srgbClr val="172B4D"/>
                </a:solidFill>
              </a:rPr>
              <a:t>Man in the Middle Attack</a:t>
            </a:r>
            <a:endParaRPr sz="2150">
              <a:solidFill>
                <a:srgbClr val="172B4D"/>
              </a:solidFill>
            </a:endParaRPr>
          </a:p>
          <a:p>
            <a:pPr indent="0" lvl="0" marL="0" rtl="0" algn="l">
              <a:spcBef>
                <a:spcPts val="900"/>
              </a:spcBef>
              <a:spcAft>
                <a:spcPts val="0"/>
              </a:spcAft>
              <a:buNone/>
            </a:pPr>
            <a:r>
              <a:t/>
            </a:r>
            <a:endParaRPr sz="2150">
              <a:solidFill>
                <a:srgbClr val="172B4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 Exception</a:t>
            </a:r>
            <a:endParaRPr/>
          </a:p>
        </p:txBody>
      </p:sp>
      <p:sp>
        <p:nvSpPr>
          <p:cNvPr id="74" name="Google Shape;74;p16"/>
          <p:cNvSpPr txBox="1"/>
          <p:nvPr>
            <p:ph idx="1" type="body"/>
          </p:nvPr>
        </p:nvSpPr>
        <p:spPr>
          <a:xfrm>
            <a:off x="311700" y="1152475"/>
            <a:ext cx="8520600" cy="3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the DAO pattern is to decouple the application code from the source of the data.  So DAO should not throw data source specific errors, like a SqlException.  Instead they should catch those exceptions and rethrow them as a generic DAO exception.  However, they should always include the original exception as the cause of the generic DAOException. </a:t>
            </a:r>
            <a:endParaRPr/>
          </a:p>
          <a:p>
            <a:pPr indent="0" lvl="0" marL="457200" rtl="0" algn="l">
              <a:spcBef>
                <a:spcPts val="1600"/>
              </a:spcBef>
              <a:spcAft>
                <a:spcPts val="0"/>
              </a:spcAft>
              <a:buClr>
                <a:schemeClr val="dk1"/>
              </a:buClr>
              <a:buSzPts val="1100"/>
              <a:buFont typeface="Arial"/>
              <a:buNone/>
            </a:pPr>
            <a:r>
              <a:rPr lang="en" sz="1300">
                <a:solidFill>
                  <a:schemeClr val="dk1"/>
                </a:solidFill>
                <a:latin typeface="Roboto Mono"/>
                <a:ea typeface="Roboto Mono"/>
                <a:cs typeface="Roboto Mono"/>
                <a:sym typeface="Roboto Mono"/>
              </a:rPr>
              <a:t>catch (CannotGetJdbcConnectionException </a:t>
            </a:r>
            <a:r>
              <a:rPr lang="en" sz="1300">
                <a:solidFill>
                  <a:schemeClr val="dk1"/>
                </a:solidFill>
                <a:highlight>
                  <a:srgbClr val="CFE2F3"/>
                </a:highlight>
                <a:latin typeface="Roboto Mono"/>
                <a:ea typeface="Roboto Mono"/>
                <a:cs typeface="Roboto Mono"/>
                <a:sym typeface="Roboto Mono"/>
              </a:rPr>
              <a:t>oringalException</a:t>
            </a:r>
            <a:r>
              <a:rPr lang="en" sz="1300">
                <a:solidFill>
                  <a:schemeClr val="dk1"/>
                </a:solidFill>
                <a:latin typeface="Roboto Mono"/>
                <a:ea typeface="Roboto Mono"/>
                <a:cs typeface="Roboto Mono"/>
                <a:sym typeface="Roboto Mono"/>
              </a:rPr>
              <a:t>) {</a:t>
            </a:r>
            <a:endParaRPr sz="1300">
              <a:solidFill>
                <a:schemeClr val="dk1"/>
              </a:solidFill>
              <a:latin typeface="Roboto Mono"/>
              <a:ea typeface="Roboto Mono"/>
              <a:cs typeface="Roboto Mono"/>
              <a:sym typeface="Roboto Mono"/>
            </a:endParaRPr>
          </a:p>
          <a:p>
            <a:pPr indent="0" lvl="0" marL="457200" rtl="0" algn="l">
              <a:spcBef>
                <a:spcPts val="1600"/>
              </a:spcBef>
              <a:spcAft>
                <a:spcPts val="0"/>
              </a:spcAft>
              <a:buClr>
                <a:schemeClr val="dk1"/>
              </a:buClr>
              <a:buSzPts val="1100"/>
              <a:buFont typeface="Arial"/>
              <a:buNone/>
            </a:pPr>
            <a:r>
              <a:rPr lang="en" sz="1300">
                <a:solidFill>
                  <a:schemeClr val="dk1"/>
                </a:solidFill>
                <a:latin typeface="Roboto Mono"/>
                <a:ea typeface="Roboto Mono"/>
                <a:cs typeface="Roboto Mono"/>
                <a:sym typeface="Roboto Mono"/>
              </a:rPr>
              <a:t>   throw new DaoException(</a:t>
            </a:r>
            <a:r>
              <a:rPr lang="en" sz="1300">
                <a:solidFill>
                  <a:schemeClr val="dk1"/>
                </a:solidFill>
                <a:highlight>
                  <a:srgbClr val="F4CCCC"/>
                </a:highlight>
                <a:latin typeface="Roboto Mono"/>
                <a:ea typeface="Roboto Mono"/>
                <a:cs typeface="Roboto Mono"/>
                <a:sym typeface="Roboto Mono"/>
              </a:rPr>
              <a:t>"Unable to connect to database"</a:t>
            </a:r>
            <a:r>
              <a:rPr lang="en" sz="1300">
                <a:solidFill>
                  <a:schemeClr val="dk1"/>
                </a:solidFill>
                <a:latin typeface="Roboto Mono"/>
                <a:ea typeface="Roboto Mono"/>
                <a:cs typeface="Roboto Mono"/>
                <a:sym typeface="Roboto Mono"/>
              </a:rPr>
              <a:t>, </a:t>
            </a:r>
            <a:r>
              <a:rPr lang="en" sz="1300">
                <a:solidFill>
                  <a:schemeClr val="dk1"/>
                </a:solidFill>
                <a:highlight>
                  <a:srgbClr val="CFE2F3"/>
                </a:highlight>
                <a:latin typeface="Roboto Mono"/>
                <a:ea typeface="Roboto Mono"/>
                <a:cs typeface="Roboto Mono"/>
                <a:sym typeface="Roboto Mono"/>
              </a:rPr>
              <a:t>oringalException</a:t>
            </a:r>
            <a:r>
              <a:rPr lang="en" sz="1300">
                <a:solidFill>
                  <a:schemeClr val="dk1"/>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indent="0" lvl="0" marL="457200" rtl="0" algn="l">
              <a:spcBef>
                <a:spcPts val="1600"/>
              </a:spcBef>
              <a:spcAft>
                <a:spcPts val="0"/>
              </a:spcAft>
              <a:buNone/>
            </a:pPr>
            <a:r>
              <a:rPr lang="en" sz="1600">
                <a:solidFill>
                  <a:schemeClr val="dk1"/>
                </a:solidFill>
              </a:rPr>
              <a:t>}</a:t>
            </a:r>
            <a:endParaRPr sz="1600">
              <a:solidFill>
                <a:schemeClr val="dk1"/>
              </a:solidFill>
            </a:endParaRPr>
          </a:p>
          <a:p>
            <a:pPr indent="0" lvl="0" marL="0" rtl="0" algn="l">
              <a:spcBef>
                <a:spcPts val="1600"/>
              </a:spcBef>
              <a:spcAft>
                <a:spcPts val="0"/>
              </a:spcAft>
              <a:buNone/>
            </a:pPr>
            <a:r>
              <a:rPr lang="en">
                <a:solidFill>
                  <a:schemeClr val="dk1"/>
                </a:solidFill>
              </a:rPr>
              <a:t>new DaoException( </a:t>
            </a:r>
            <a:r>
              <a:rPr lang="en">
                <a:solidFill>
                  <a:schemeClr val="dk1"/>
                </a:solidFill>
                <a:highlight>
                  <a:srgbClr val="F4CCCC"/>
                </a:highlight>
              </a:rPr>
              <a:t>user friendly message</a:t>
            </a:r>
            <a:r>
              <a:rPr lang="en">
                <a:solidFill>
                  <a:schemeClr val="dk1"/>
                </a:solidFill>
              </a:rPr>
              <a:t>, </a:t>
            </a:r>
            <a:r>
              <a:rPr lang="en">
                <a:solidFill>
                  <a:schemeClr val="dk1"/>
                </a:solidFill>
                <a:highlight>
                  <a:srgbClr val="CFE2F3"/>
                </a:highlight>
              </a:rPr>
              <a:t>cause </a:t>
            </a:r>
            <a:r>
              <a:rPr lang="en">
                <a:solidFill>
                  <a:schemeClr val="dk1"/>
                </a:solidFill>
              </a:rPr>
              <a:t>)</a:t>
            </a:r>
            <a:endParaRPr>
              <a:solidFill>
                <a:schemeClr val="dk1"/>
              </a:solidFill>
            </a:endParaRPr>
          </a:p>
          <a:p>
            <a:pPr indent="0" lvl="0" marL="457200" rtl="0" algn="l">
              <a:spcBef>
                <a:spcPts val="1600"/>
              </a:spcBef>
              <a:spcAft>
                <a:spcPts val="0"/>
              </a:spcAft>
              <a:buClr>
                <a:schemeClr val="dk1"/>
              </a:buClr>
              <a:buSzPts val="1100"/>
              <a:buFont typeface="Arial"/>
              <a:buNone/>
            </a:pPr>
            <a:r>
              <a:t/>
            </a:r>
            <a:endParaRPr sz="1500">
              <a:solidFill>
                <a:schemeClr val="dk1"/>
              </a:solidFill>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JDBC Exceptions</a:t>
            </a:r>
            <a:endParaRPr/>
          </a:p>
        </p:txBody>
      </p:sp>
      <p:graphicFrame>
        <p:nvGraphicFramePr>
          <p:cNvPr id="80" name="Google Shape;80;p17"/>
          <p:cNvGraphicFramePr/>
          <p:nvPr/>
        </p:nvGraphicFramePr>
        <p:xfrm>
          <a:off x="378475" y="1539050"/>
          <a:ext cx="3000000" cy="3000000"/>
        </p:xfrm>
        <a:graphic>
          <a:graphicData uri="http://schemas.openxmlformats.org/drawingml/2006/table">
            <a:tbl>
              <a:tblPr>
                <a:noFill/>
                <a:tableStyleId>{B80B4C67-1915-4263-A409-FA71588DD129}</a:tableStyleId>
              </a:tblPr>
              <a:tblGrid>
                <a:gridCol w="4079300"/>
                <a:gridCol w="4374525"/>
              </a:tblGrid>
              <a:tr h="396200">
                <a:tc>
                  <a:txBody>
                    <a:bodyPr/>
                    <a:lstStyle/>
                    <a:p>
                      <a:pPr indent="0" lvl="0" marL="0" rtl="0" algn="l">
                        <a:spcBef>
                          <a:spcPts val="0"/>
                        </a:spcBef>
                        <a:spcAft>
                          <a:spcPts val="0"/>
                        </a:spcAft>
                        <a:buNone/>
                      </a:pPr>
                      <a:r>
                        <a:rPr b="1" lang="en"/>
                        <a:t>JDBC Exception</a:t>
                      </a:r>
                      <a:endParaRPr b="1"/>
                    </a:p>
                  </a:txBody>
                  <a:tcPr marT="91425" marB="91425" marR="91425" marL="91425">
                    <a:solidFill>
                      <a:schemeClr val="lt2"/>
                    </a:solidFill>
                  </a:tcPr>
                </a:tc>
                <a:tc>
                  <a:txBody>
                    <a:bodyPr/>
                    <a:lstStyle/>
                    <a:p>
                      <a:pPr indent="0" lvl="0" marL="0" rtl="0" algn="l">
                        <a:spcBef>
                          <a:spcPts val="0"/>
                        </a:spcBef>
                        <a:spcAft>
                          <a:spcPts val="0"/>
                        </a:spcAft>
                        <a:buNone/>
                      </a:pPr>
                      <a:r>
                        <a:rPr b="1" lang="en"/>
                        <a:t>Cause</a:t>
                      </a:r>
                      <a:endParaRPr b="1"/>
                    </a:p>
                  </a:txBody>
                  <a:tcPr marT="91425" marB="91425" marR="91425" marL="91425">
                    <a:solidFill>
                      <a:schemeClr val="lt2"/>
                    </a:solidFill>
                  </a:tcPr>
                </a:tc>
              </a:tr>
              <a:tr h="674350">
                <a:tc>
                  <a:txBody>
                    <a:bodyPr/>
                    <a:lstStyle/>
                    <a:p>
                      <a:pPr indent="0" lvl="0" marL="0" rtl="0" algn="l">
                        <a:lnSpc>
                          <a:spcPct val="115000"/>
                        </a:lnSpc>
                        <a:spcBef>
                          <a:spcPts val="0"/>
                        </a:spcBef>
                        <a:spcAft>
                          <a:spcPts val="1600"/>
                        </a:spcAft>
                        <a:buNone/>
                      </a:pPr>
                      <a:r>
                        <a:rPr lang="en" sz="1500">
                          <a:solidFill>
                            <a:schemeClr val="dk1"/>
                          </a:solidFill>
                          <a:latin typeface="Roboto Mono"/>
                          <a:ea typeface="Roboto Mono"/>
                          <a:cs typeface="Roboto Mono"/>
                          <a:sym typeface="Roboto Mono"/>
                        </a:rPr>
                        <a:t>CannotGetJdbcConnectionException</a:t>
                      </a:r>
                      <a:endParaRPr sz="18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Unable to connect to database</a:t>
                      </a:r>
                      <a:endParaRPr/>
                    </a:p>
                  </a:txBody>
                  <a:tcPr marT="91425" marB="91425" marR="91425" marL="91425"/>
                </a:tc>
              </a:tr>
              <a:tr h="381000">
                <a:tc>
                  <a:txBody>
                    <a:bodyPr/>
                    <a:lstStyle/>
                    <a:p>
                      <a:pPr indent="0" lvl="0" marL="0" rtl="0" algn="l">
                        <a:spcBef>
                          <a:spcPts val="0"/>
                        </a:spcBef>
                        <a:spcAft>
                          <a:spcPts val="0"/>
                        </a:spcAft>
                        <a:buNone/>
                      </a:pPr>
                      <a:r>
                        <a:rPr lang="en" sz="1500">
                          <a:latin typeface="Roboto Mono"/>
                          <a:ea typeface="Roboto Mono"/>
                          <a:cs typeface="Roboto Mono"/>
                          <a:sym typeface="Roboto Mono"/>
                        </a:rPr>
                        <a:t>DataIntegrityViolationException</a:t>
                      </a:r>
                      <a:endParaRPr sz="1500">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Referential Integrity Violation - duplicate primary key, deleting a record that is a foreign key on another table, etc.</a:t>
                      </a:r>
                      <a:endParaRPr/>
                    </a:p>
                  </a:txBody>
                  <a:tcPr marT="91425" marB="91425" marR="91425" marL="91425"/>
                </a:tc>
              </a:tr>
              <a:tr h="381000">
                <a:tc>
                  <a:txBody>
                    <a:bodyPr/>
                    <a:lstStyle/>
                    <a:p>
                      <a:pPr indent="0" lvl="0" marL="0" rtl="0" algn="l">
                        <a:lnSpc>
                          <a:spcPct val="115000"/>
                        </a:lnSpc>
                        <a:spcBef>
                          <a:spcPts val="0"/>
                        </a:spcBef>
                        <a:spcAft>
                          <a:spcPts val="1600"/>
                        </a:spcAft>
                        <a:buNone/>
                      </a:pPr>
                      <a:r>
                        <a:rPr lang="en" sz="1500">
                          <a:solidFill>
                            <a:schemeClr val="dk1"/>
                          </a:solidFill>
                          <a:latin typeface="Roboto Mono"/>
                          <a:ea typeface="Roboto Mono"/>
                          <a:cs typeface="Roboto Mono"/>
                          <a:sym typeface="Roboto Mono"/>
                        </a:rPr>
                        <a:t>BadSqlGrammarException</a:t>
                      </a:r>
                      <a:br>
                        <a:rPr lang="en" sz="1500">
                          <a:solidFill>
                            <a:schemeClr val="dk1"/>
                          </a:solidFill>
                          <a:latin typeface="Roboto Mono"/>
                          <a:ea typeface="Roboto Mono"/>
                          <a:cs typeface="Roboto Mono"/>
                          <a:sym typeface="Roboto Mono"/>
                        </a:rPr>
                      </a:br>
                      <a:endParaRPr sz="15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t>Syntax error in the SQL statement</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cause of a rethrown exception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Cause of a rethrown exception, like a DaoException can be accessed using the getCause() method on the exception.  The printStackTrace() method on the cause can then be used to print it for troubleshooting.  This should not be done in a production environment, but can be useful in development for debugging.</a:t>
            </a:r>
            <a:endParaRPr/>
          </a:p>
          <a:p>
            <a:pPr indent="0" lvl="0" marL="0" rtl="0" algn="l">
              <a:spcBef>
                <a:spcPts val="1600"/>
              </a:spcBef>
              <a:spcAft>
                <a:spcPts val="0"/>
              </a:spcAft>
              <a:buNone/>
            </a:pPr>
            <a:r>
              <a:t/>
            </a:r>
            <a:endParaRPr/>
          </a:p>
          <a:p>
            <a:pPr indent="0" lvl="0" marL="457200" rtl="0" algn="l">
              <a:spcBef>
                <a:spcPts val="160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exception.getCause().printStackTrace();</a:t>
            </a:r>
            <a:endParaRPr>
              <a:solidFill>
                <a:schemeClr val="dk1"/>
              </a:solidFill>
              <a:latin typeface="Roboto Mono"/>
              <a:ea typeface="Roboto Mono"/>
              <a:cs typeface="Roboto Mono"/>
              <a:sym typeface="Roboto Mon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87925" y="247200"/>
            <a:ext cx="87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Executing SQL Statements that return a single result</a:t>
            </a:r>
            <a:endParaRPr b="1">
              <a:latin typeface="Roboto"/>
              <a:ea typeface="Roboto"/>
              <a:cs typeface="Roboto"/>
              <a:sym typeface="Roboto"/>
            </a:endParaRPr>
          </a:p>
        </p:txBody>
      </p:sp>
      <p:sp>
        <p:nvSpPr>
          <p:cNvPr id="92" name="Google Shape;92;p19"/>
          <p:cNvSpPr txBox="1"/>
          <p:nvPr>
            <p:ph idx="1" type="body"/>
          </p:nvPr>
        </p:nvSpPr>
        <p:spPr>
          <a:xfrm>
            <a:off x="314525" y="924975"/>
            <a:ext cx="8520600" cy="19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Queries return a single piece of data.  </a:t>
            </a:r>
            <a:endParaRPr/>
          </a:p>
          <a:p>
            <a:pPr indent="0" lvl="0" marL="0" rtl="0" algn="l">
              <a:spcBef>
                <a:spcPts val="1600"/>
              </a:spcBef>
              <a:spcAft>
                <a:spcPts val="0"/>
              </a:spcAft>
              <a:buNone/>
            </a:pPr>
            <a:r>
              <a:rPr lang="en"/>
              <a:t>A common usage is using RETURNING with an insert statement to have the generated id (sequence) returned.   queryForObject() can be used to retrieve a single value like the generated primary key of an inserted record as primitive value or String.</a:t>
            </a:r>
            <a:endParaRPr/>
          </a:p>
          <a:p>
            <a:pPr indent="0" lvl="0" marL="0" rtl="0" algn="l">
              <a:spcBef>
                <a:spcPts val="1600"/>
              </a:spcBef>
              <a:spcAft>
                <a:spcPts val="1600"/>
              </a:spcAft>
              <a:buNone/>
            </a:pPr>
            <a:r>
              <a:t/>
            </a:r>
            <a:endParaRPr sz="1600"/>
          </a:p>
        </p:txBody>
      </p:sp>
      <p:sp>
        <p:nvSpPr>
          <p:cNvPr id="93" name="Google Shape;93;p19"/>
          <p:cNvSpPr txBox="1"/>
          <p:nvPr>
            <p:ph idx="1" type="body"/>
          </p:nvPr>
        </p:nvSpPr>
        <p:spPr>
          <a:xfrm>
            <a:off x="314525" y="3015300"/>
            <a:ext cx="8520600" cy="1978200"/>
          </a:xfrm>
          <a:prstGeom prst="rect">
            <a:avLst/>
          </a:prstGeom>
          <a:solidFill>
            <a:srgbClr val="FFF2CC"/>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ourier New"/>
                <a:ea typeface="Courier New"/>
                <a:cs typeface="Courier New"/>
                <a:sym typeface="Courier New"/>
              </a:rPr>
              <a:t>String sql = "INSERT INTO city(</a:t>
            </a:r>
            <a:r>
              <a:rPr b="1" lang="en" sz="1700">
                <a:solidFill>
                  <a:srgbClr val="980000"/>
                </a:solidFill>
                <a:latin typeface="Courier New"/>
                <a:ea typeface="Courier New"/>
                <a:cs typeface="Courier New"/>
                <a:sym typeface="Courier New"/>
              </a:rPr>
              <a:t>id</a:t>
            </a:r>
            <a:r>
              <a:rPr lang="en" sz="1700">
                <a:solidFill>
                  <a:schemeClr val="dk1"/>
                </a:solidFill>
                <a:latin typeface="Courier New"/>
                <a:ea typeface="Courier New"/>
                <a:cs typeface="Courier New"/>
                <a:sym typeface="Courier New"/>
              </a:rPr>
              <a:t>, name, countrycode, district, population) VALUES(DEFAULT, ?, ?, ?, ?)</a:t>
            </a:r>
            <a:r>
              <a:rPr lang="en" sz="1700">
                <a:solidFill>
                  <a:schemeClr val="dk1"/>
                </a:solidFill>
                <a:latin typeface="Courier New"/>
                <a:ea typeface="Courier New"/>
                <a:cs typeface="Courier New"/>
                <a:sym typeface="Courier New"/>
              </a:rPr>
              <a:t> </a:t>
            </a:r>
            <a:r>
              <a:rPr b="1" lang="en" sz="1700">
                <a:solidFill>
                  <a:srgbClr val="0000FF"/>
                </a:solidFill>
                <a:latin typeface="Courier New"/>
                <a:ea typeface="Courier New"/>
                <a:cs typeface="Courier New"/>
                <a:sym typeface="Courier New"/>
              </a:rPr>
              <a:t>RETURNING </a:t>
            </a:r>
            <a:r>
              <a:rPr b="1" lang="en" sz="1700">
                <a:solidFill>
                  <a:srgbClr val="980000"/>
                </a:solidFill>
                <a:latin typeface="Courier New"/>
                <a:ea typeface="Courier New"/>
                <a:cs typeface="Courier New"/>
                <a:sym typeface="Courier New"/>
              </a:rPr>
              <a:t>id</a:t>
            </a:r>
            <a:r>
              <a:rPr lang="en"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700">
                <a:solidFill>
                  <a:srgbClr val="9900FF"/>
                </a:solidFill>
                <a:latin typeface="Courier New"/>
                <a:ea typeface="Courier New"/>
                <a:cs typeface="Courier New"/>
                <a:sym typeface="Courier New"/>
              </a:rPr>
              <a:t>Integer </a:t>
            </a:r>
            <a:r>
              <a:rPr lang="en" sz="1700">
                <a:solidFill>
                  <a:schemeClr val="dk1"/>
                </a:solidFill>
                <a:latin typeface="Courier New"/>
                <a:ea typeface="Courier New"/>
                <a:cs typeface="Courier New"/>
                <a:sym typeface="Courier New"/>
              </a:rPr>
              <a:t>cityId = jdbcTemplate.</a:t>
            </a:r>
            <a:r>
              <a:rPr b="1" lang="en" sz="1700">
                <a:solidFill>
                  <a:schemeClr val="dk1"/>
                </a:solidFill>
                <a:latin typeface="Courier New"/>
                <a:ea typeface="Courier New"/>
                <a:cs typeface="Courier New"/>
                <a:sym typeface="Courier New"/>
              </a:rPr>
              <a:t>queryForObject</a:t>
            </a:r>
            <a:r>
              <a:rPr lang="en" sz="1700">
                <a:solidFill>
                  <a:schemeClr val="dk1"/>
                </a:solidFill>
                <a:latin typeface="Courier New"/>
                <a:ea typeface="Courier New"/>
                <a:cs typeface="Courier New"/>
                <a:sym typeface="Courier New"/>
              </a:rPr>
              <a:t>(sql, </a:t>
            </a:r>
            <a:r>
              <a:rPr b="1" lang="en" sz="1700">
                <a:solidFill>
                  <a:srgbClr val="9900FF"/>
                </a:solidFill>
                <a:latin typeface="Courier New"/>
                <a:ea typeface="Courier New"/>
                <a:cs typeface="Courier New"/>
                <a:sym typeface="Courier New"/>
              </a:rPr>
              <a:t>Integer.class</a:t>
            </a:r>
            <a:r>
              <a:rPr lang="en" sz="1700">
                <a:solidFill>
                  <a:schemeClr val="dk1"/>
                </a:solidFill>
                <a:latin typeface="Courier New"/>
                <a:ea typeface="Courier New"/>
                <a:cs typeface="Courier New"/>
                <a:sym typeface="Courier New"/>
              </a:rPr>
              <a:t>,</a:t>
            </a:r>
            <a:br>
              <a:rPr lang="en" sz="1700">
                <a:solidFill>
                  <a:schemeClr val="dk1"/>
                </a:solidFill>
                <a:latin typeface="Courier New"/>
                <a:ea typeface="Courier New"/>
                <a:cs typeface="Courier New"/>
                <a:sym typeface="Courier New"/>
              </a:rPr>
            </a:br>
            <a:r>
              <a:rPr lang="en" sz="1700">
                <a:solidFill>
                  <a:schemeClr val="dk1"/>
                </a:solidFill>
                <a:latin typeface="Courier New"/>
                <a:ea typeface="Courier New"/>
                <a:cs typeface="Courier New"/>
                <a:sym typeface="Courier New"/>
              </a:rPr>
              <a:t>                          "Smallville", "USA", "Kansas", 45001);</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Executing SQL Statements that return no results</a:t>
            </a:r>
            <a:endParaRPr b="1" sz="3000">
              <a:latin typeface="Roboto"/>
              <a:ea typeface="Roboto"/>
              <a:cs typeface="Roboto"/>
              <a:sym typeface="Roboto"/>
            </a:endParaRPr>
          </a:p>
        </p:txBody>
      </p:sp>
      <p:sp>
        <p:nvSpPr>
          <p:cNvPr id="99" name="Google Shape;99;p20"/>
          <p:cNvSpPr txBox="1"/>
          <p:nvPr>
            <p:ph idx="1" type="body"/>
          </p:nvPr>
        </p:nvSpPr>
        <p:spPr>
          <a:xfrm>
            <a:off x="311700" y="1256200"/>
            <a:ext cx="8520600" cy="33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Queries that do not return results, like UPDATE, DELETE, and INSERT, </a:t>
            </a:r>
            <a:r>
              <a:rPr i="1" lang="en" sz="1900"/>
              <a:t>when a sequence is not being used to generate a primary key</a:t>
            </a:r>
            <a:r>
              <a:rPr lang="en" sz="1900"/>
              <a:t>, use the update() method.</a:t>
            </a:r>
            <a:endParaRPr sz="1900"/>
          </a:p>
          <a:p>
            <a:pPr indent="0" lvl="0" marL="0" rtl="0" algn="l">
              <a:spcBef>
                <a:spcPts val="1600"/>
              </a:spcBef>
              <a:spcAft>
                <a:spcPts val="0"/>
              </a:spcAft>
              <a:buNone/>
            </a:pPr>
            <a:r>
              <a:rPr lang="en" sz="1900"/>
              <a:t>update() does not return a SqlRowSet since there are no results, but does return the number of rows changed.</a:t>
            </a:r>
            <a:endParaRPr sz="1900"/>
          </a:p>
          <a:p>
            <a:pPr indent="0" lvl="0" marL="0" rtl="0" algn="ctr">
              <a:spcBef>
                <a:spcPts val="1600"/>
              </a:spcBef>
              <a:spcAft>
                <a:spcPts val="0"/>
              </a:spcAft>
              <a:buNone/>
            </a:pPr>
            <a:r>
              <a:rPr lang="en" sz="1500">
                <a:solidFill>
                  <a:schemeClr val="dk1"/>
                </a:solidFill>
                <a:latin typeface="Roboto Mono"/>
                <a:ea typeface="Roboto Mono"/>
                <a:cs typeface="Roboto Mono"/>
                <a:sym typeface="Roboto Mono"/>
              </a:rPr>
              <a:t>int numberOfRowsChanged = jdbcTemplate.</a:t>
            </a:r>
            <a:r>
              <a:rPr b="1" lang="en" sz="1500">
                <a:latin typeface="Roboto Mono"/>
                <a:ea typeface="Roboto Mono"/>
                <a:cs typeface="Roboto Mono"/>
                <a:sym typeface="Roboto Mono"/>
              </a:rPr>
              <a:t>update</a:t>
            </a:r>
            <a:r>
              <a:rPr lang="en" sz="1500">
                <a:latin typeface="Roboto Mono"/>
                <a:ea typeface="Roboto Mono"/>
                <a:cs typeface="Roboto Mono"/>
                <a:sym typeface="Roboto Mono"/>
              </a:rPr>
              <a:t>(sql, params1...paramsN)</a:t>
            </a:r>
            <a:endParaRPr sz="1900">
              <a:latin typeface="Roboto Mono"/>
              <a:ea typeface="Roboto Mono"/>
              <a:cs typeface="Roboto Mono"/>
              <a:sym typeface="Roboto Mono"/>
            </a:endParaRPr>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