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
      <p:font typeface="Proxima Nova Semibold"/>
      <p:regular r:id="rId34"/>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ProximaNovaSemibold-bold.fntdata"/><Relationship Id="rId12" Type="http://schemas.openxmlformats.org/officeDocument/2006/relationships/slide" Target="slides/slide7.xml"/><Relationship Id="rId34" Type="http://schemas.openxmlformats.org/officeDocument/2006/relationships/font" Target="fonts/ProximaNovaSemibold-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roximaNovaSemi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909d3a86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909d3a86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909d3a86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909d3a86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460d6eaf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460d6eaf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909d3a86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909d3a8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909d3a86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909d3a86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909d3a86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909d3a86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909d3a86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909d3a86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909d3a86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909d3a86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09d3a86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909d3a86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909d3a86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909d3a86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460d6eaf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460d6eaf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909d3a86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909d3a86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9c3ba8c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9c3ba8c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909d3a8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909d3a8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909d3a8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909d3a8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460d6eaf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460d6ea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909d3a86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909d3a86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71b17ea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71b17ea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909d3a86b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909d3a86b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hacksplaining.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onlinemd5.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owasp.org/index.php/Guide_to_Cryptograph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hyperlink" Target="http://mathaware.org/mam/06/Kaliski.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bouncycastle.org/java.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hyperlink" Target="https://www.ncsl.org/research/telecommunications-and-information-technology/computer-hacking-and-unauthorized-access-laws.aspx"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informationisbeautiful.net/visualizations/worlds-biggest-data-breaches-hacks/" TargetMode="External"/><Relationship Id="rId4" Type="http://schemas.openxmlformats.org/officeDocument/2006/relationships/hyperlink" Target="https://www.informationisbeautiful.net/visualizations/top-500-passwords-visualized/" TargetMode="External"/><Relationship Id="rId5" Type="http://schemas.openxmlformats.org/officeDocument/2006/relationships/hyperlink" Target="https://informationisbeautiful.net/visualizations/ransomware-attack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Data Security</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M2-D8</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Prevent </a:t>
            </a:r>
            <a:r>
              <a:rPr lang="en"/>
              <a:t>SQL Injection</a:t>
            </a:r>
            <a:endParaRPr/>
          </a:p>
        </p:txBody>
      </p:sp>
      <p:sp>
        <p:nvSpPr>
          <p:cNvPr id="121" name="Google Shape;121;p22"/>
          <p:cNvSpPr txBox="1"/>
          <p:nvPr>
            <p:ph idx="1" type="body"/>
          </p:nvPr>
        </p:nvSpPr>
        <p:spPr>
          <a:xfrm>
            <a:off x="311700" y="1152475"/>
            <a:ext cx="8520600" cy="2085600"/>
          </a:xfrm>
          <a:prstGeom prst="rect">
            <a:avLst/>
          </a:prstGeom>
          <a:solidFill>
            <a:srgbClr val="FFFFFF"/>
          </a:solidFill>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 Use parameterized queries!</a:t>
            </a:r>
            <a:br>
              <a:rPr lang="en"/>
            </a:br>
            <a:r>
              <a:rPr lang="en" sz="1150">
                <a:solidFill>
                  <a:schemeClr val="dk1"/>
                </a:solidFill>
                <a:highlight>
                  <a:srgbClr val="FFFFFF"/>
                </a:highlight>
                <a:latin typeface="Courier New"/>
                <a:ea typeface="Courier New"/>
                <a:cs typeface="Courier New"/>
                <a:sym typeface="Courier New"/>
              </a:rPr>
              <a:t>String sqlQuery = </a:t>
            </a:r>
            <a:r>
              <a:rPr lang="en" sz="1150">
                <a:solidFill>
                  <a:srgbClr val="005500"/>
                </a:solidFill>
                <a:highlight>
                  <a:srgbClr val="FFFFFF"/>
                </a:highlight>
                <a:latin typeface="Courier New"/>
                <a:ea typeface="Courier New"/>
                <a:cs typeface="Courier New"/>
                <a:sym typeface="Courier New"/>
              </a:rPr>
              <a:t>"INSERT INTO person (id, firstName, lastName) VALUES(?, ?, ?)"</a:t>
            </a:r>
            <a:r>
              <a:rPr lang="en" sz="1150">
                <a:solidFill>
                  <a:schemeClr val="dk1"/>
                </a:solidFill>
                <a:highlight>
                  <a:srgbClr val="FFFFFF"/>
                </a:highlight>
                <a:latin typeface="Courier New"/>
                <a:ea typeface="Courier New"/>
                <a:cs typeface="Courier New"/>
                <a:sym typeface="Courier New"/>
              </a:rPr>
              <a:t>;</a:t>
            </a:r>
            <a:br>
              <a:rPr lang="en" sz="1150">
                <a:solidFill>
                  <a:schemeClr val="dk1"/>
                </a:solidFill>
                <a:highlight>
                  <a:srgbClr val="FFFFFF"/>
                </a:highlight>
                <a:latin typeface="Courier New"/>
                <a:ea typeface="Courier New"/>
                <a:cs typeface="Courier New"/>
                <a:sym typeface="Courier New"/>
              </a:rPr>
            </a:br>
            <a:endParaRPr>
              <a:highlight>
                <a:srgbClr val="FFFFFF"/>
              </a:highlight>
            </a:endParaRPr>
          </a:p>
          <a:p>
            <a:pPr indent="-342900" lvl="0" marL="457200" rtl="0" algn="l">
              <a:spcBef>
                <a:spcPts val="0"/>
              </a:spcBef>
              <a:spcAft>
                <a:spcPts val="0"/>
              </a:spcAft>
              <a:buSzPts val="1800"/>
              <a:buAutoNum type="arabicPeriod"/>
            </a:pPr>
            <a:r>
              <a:rPr lang="en">
                <a:highlight>
                  <a:srgbClr val="FFFFFF"/>
                </a:highlight>
              </a:rPr>
              <a:t>Input Validation - Can be helpful but not usually enough</a:t>
            </a:r>
            <a:br>
              <a:rPr lang="en">
                <a:highlight>
                  <a:srgbClr val="FFFFFF"/>
                </a:highlight>
              </a:rPr>
            </a:br>
            <a:endParaRPr>
              <a:highlight>
                <a:srgbClr val="FFFFFF"/>
              </a:highlight>
            </a:endParaRPr>
          </a:p>
          <a:p>
            <a:pPr indent="-342900" lvl="0" marL="457200" rtl="0" algn="l">
              <a:spcBef>
                <a:spcPts val="0"/>
              </a:spcBef>
              <a:spcAft>
                <a:spcPts val="0"/>
              </a:spcAft>
              <a:buSzPts val="1800"/>
              <a:buAutoNum type="arabicPeriod"/>
            </a:pPr>
            <a:r>
              <a:rPr lang="en">
                <a:highlight>
                  <a:srgbClr val="FFFFFF"/>
                </a:highlight>
              </a:rPr>
              <a:t>Limit Database User Privileges</a:t>
            </a:r>
            <a:endParaRPr>
              <a:highlight>
                <a:srgbClr val="FFFFFF"/>
              </a:highlight>
            </a:endParaRPr>
          </a:p>
        </p:txBody>
      </p:sp>
      <p:sp>
        <p:nvSpPr>
          <p:cNvPr id="122" name="Google Shape;122;p22"/>
          <p:cNvSpPr txBox="1"/>
          <p:nvPr/>
        </p:nvSpPr>
        <p:spPr>
          <a:xfrm>
            <a:off x="384475" y="3622675"/>
            <a:ext cx="8005800" cy="10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If you use parameterized queries, it is impossible to do SQL injection</a:t>
            </a:r>
            <a:endParaRPr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Injection</a:t>
            </a:r>
            <a:endParaRPr/>
          </a:p>
        </p:txBody>
      </p:sp>
      <p:sp>
        <p:nvSpPr>
          <p:cNvPr id="128" name="Google Shape;128;p23"/>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And what would happen if I SQL-injected Javascript code? </a:t>
            </a:r>
            <a:br>
              <a:rPr lang="en"/>
            </a:br>
            <a:r>
              <a:rPr lang="en"/>
              <a:t>HINT: Javascript runs in a browser</a:t>
            </a:r>
            <a:endParaRPr/>
          </a:p>
        </p:txBody>
      </p:sp>
      <p:pic>
        <p:nvPicPr>
          <p:cNvPr id="129" name="Google Shape;129;p23"/>
          <p:cNvPicPr preferRelativeResize="0"/>
          <p:nvPr/>
        </p:nvPicPr>
        <p:blipFill>
          <a:blip r:embed="rId3">
            <a:alphaModFix/>
          </a:blip>
          <a:stretch>
            <a:fillRect/>
          </a:stretch>
        </p:blipFill>
        <p:spPr>
          <a:xfrm>
            <a:off x="4757625" y="2050575"/>
            <a:ext cx="3620299" cy="263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 Link To Learn More</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https://www.hacksplaining.com/</a:t>
            </a:r>
            <a:r>
              <a:rPr lang="en" sz="2500"/>
              <a:t>   </a:t>
            </a:r>
            <a:endParaRPr sz="2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Hashing</a:t>
            </a:r>
            <a:endParaRPr/>
          </a:p>
        </p:txBody>
      </p:sp>
      <p:sp>
        <p:nvSpPr>
          <p:cNvPr id="141" name="Google Shape;141;p25"/>
          <p:cNvSpPr txBox="1"/>
          <p:nvPr>
            <p:ph idx="1" type="body"/>
          </p:nvPr>
        </p:nvSpPr>
        <p:spPr>
          <a:xfrm>
            <a:off x="311700" y="1152475"/>
            <a:ext cx="8520600" cy="15048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 hashing algorithm is a mathematical function that condenses data to a fixed size. So, for example, if we took the sentence “The Quick Brown Fox Jumps Over The Lazy Dog” and ran it through a specific hashing algorithm known as CRC32 we would get “07606bb6” –this result is known as a hash.</a:t>
            </a:r>
            <a:endParaRPr>
              <a:solidFill>
                <a:schemeClr val="dk1"/>
              </a:solidFill>
            </a:endParaRPr>
          </a:p>
          <a:p>
            <a:pPr indent="0" lvl="0" marL="0" rtl="0" algn="l">
              <a:spcBef>
                <a:spcPts val="1600"/>
              </a:spcBef>
              <a:spcAft>
                <a:spcPts val="1600"/>
              </a:spcAft>
              <a:buNone/>
            </a:pPr>
            <a:r>
              <a:t/>
            </a:r>
            <a:endParaRPr>
              <a:highlight>
                <a:srgbClr val="FFFFFF"/>
              </a:highlight>
            </a:endParaRPr>
          </a:p>
        </p:txBody>
      </p:sp>
      <p:sp>
        <p:nvSpPr>
          <p:cNvPr id="142" name="Google Shape;142;p25"/>
          <p:cNvSpPr txBox="1"/>
          <p:nvPr/>
        </p:nvSpPr>
        <p:spPr>
          <a:xfrm>
            <a:off x="354425" y="2922075"/>
            <a:ext cx="30000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http://onlinemd5.com/</a:t>
            </a:r>
            <a:endParaRPr/>
          </a:p>
        </p:txBody>
      </p:sp>
      <p:sp>
        <p:nvSpPr>
          <p:cNvPr id="143" name="Google Shape;143;p25"/>
          <p:cNvSpPr txBox="1"/>
          <p:nvPr/>
        </p:nvSpPr>
        <p:spPr>
          <a:xfrm>
            <a:off x="444300" y="3785000"/>
            <a:ext cx="57843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Hashing is a ONE-WAY meaning once a value is hashed, you can’t go back the other way.  It is commonly used to store passwords</a:t>
            </a:r>
            <a:endParaRPr/>
          </a:p>
        </p:txBody>
      </p:sp>
      <p:sp>
        <p:nvSpPr>
          <p:cNvPr id="144" name="Google Shape;144;p25"/>
          <p:cNvSpPr txBox="1"/>
          <p:nvPr/>
        </p:nvSpPr>
        <p:spPr>
          <a:xfrm>
            <a:off x="3682475" y="2785350"/>
            <a:ext cx="3990000" cy="9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MD5 and SHA-1 are two commonly used hashing algorithms</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 Attacks</a:t>
            </a:r>
            <a:endParaRPr/>
          </a:p>
        </p:txBody>
      </p:sp>
      <p:sp>
        <p:nvSpPr>
          <p:cNvPr id="150" name="Google Shape;150;p26"/>
          <p:cNvSpPr txBox="1"/>
          <p:nvPr>
            <p:ph idx="1" type="body"/>
          </p:nvPr>
        </p:nvSpPr>
        <p:spPr>
          <a:xfrm>
            <a:off x="311700" y="1152475"/>
            <a:ext cx="8520600" cy="15048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b="1" lang="en"/>
              <a:t>Dictionary attacks</a:t>
            </a:r>
            <a:r>
              <a:rPr lang="en"/>
              <a:t> are a technique used by hackers to take map common passwords with their hashed values using the common algorithms.  Because password dictionaries exist all over the Internet, this makes passwords that have been hashed vulnerable to guesses. </a:t>
            </a:r>
            <a:br>
              <a:rPr lang="en"/>
            </a:br>
            <a:br>
              <a:rPr lang="en"/>
            </a:br>
            <a:r>
              <a:rPr b="1" lang="en"/>
              <a:t>Salting</a:t>
            </a:r>
            <a:r>
              <a:rPr lang="en"/>
              <a:t> is a technique that </a:t>
            </a:r>
            <a:r>
              <a:rPr i="1" lang="en"/>
              <a:t>reduces the effectiveness of dictionary attacks</a:t>
            </a:r>
            <a:r>
              <a:rPr lang="en"/>
              <a:t> by making all input values for passwords unique.  (Next slide)</a:t>
            </a:r>
            <a:endParaRPr>
              <a:solidFill>
                <a:schemeClr val="dk1"/>
              </a:solidFill>
            </a:endParaRPr>
          </a:p>
          <a:p>
            <a:pPr indent="0" lvl="0" marL="0" rtl="0" algn="l">
              <a:spcBef>
                <a:spcPts val="1600"/>
              </a:spcBef>
              <a:spcAft>
                <a:spcPts val="1600"/>
              </a:spcAft>
              <a:buNone/>
            </a:pPr>
            <a:r>
              <a:t/>
            </a:r>
            <a:endParaRPr>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Salting</a:t>
            </a:r>
            <a:endParaRPr/>
          </a:p>
        </p:txBody>
      </p:sp>
      <p:sp>
        <p:nvSpPr>
          <p:cNvPr id="156" name="Google Shape;156;p27"/>
          <p:cNvSpPr txBox="1"/>
          <p:nvPr>
            <p:ph idx="1" type="body"/>
          </p:nvPr>
        </p:nvSpPr>
        <p:spPr>
          <a:xfrm>
            <a:off x="311700" y="1152475"/>
            <a:ext cx="8520600" cy="7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i="1" lang="en"/>
              <a:t>Salt </a:t>
            </a:r>
            <a:r>
              <a:rPr lang="en"/>
              <a:t>is a </a:t>
            </a:r>
            <a:r>
              <a:rPr b="1" i="1" lang="en"/>
              <a:t>fixed-length cryptographically-strong</a:t>
            </a:r>
            <a:r>
              <a:rPr lang="en"/>
              <a:t> </a:t>
            </a:r>
            <a:r>
              <a:rPr b="1" i="1" lang="en"/>
              <a:t>random value</a:t>
            </a:r>
            <a:r>
              <a:rPr lang="en"/>
              <a:t> that is added to a password as input to a hash function.</a:t>
            </a:r>
            <a:endParaRPr/>
          </a:p>
          <a:p>
            <a:pPr indent="0" lvl="0" marL="0" rtl="0" algn="l">
              <a:spcBef>
                <a:spcPts val="1600"/>
              </a:spcBef>
              <a:spcAft>
                <a:spcPts val="1600"/>
              </a:spcAft>
              <a:buNone/>
            </a:pPr>
            <a:r>
              <a:t/>
            </a:r>
            <a:endParaRPr/>
          </a:p>
        </p:txBody>
      </p:sp>
      <p:pic>
        <p:nvPicPr>
          <p:cNvPr id="157" name="Google Shape;157;p27"/>
          <p:cNvPicPr preferRelativeResize="0"/>
          <p:nvPr/>
        </p:nvPicPr>
        <p:blipFill>
          <a:blip r:embed="rId3">
            <a:alphaModFix/>
          </a:blip>
          <a:stretch>
            <a:fillRect/>
          </a:stretch>
        </p:blipFill>
        <p:spPr>
          <a:xfrm>
            <a:off x="990075" y="2014425"/>
            <a:ext cx="7278300" cy="3020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Encryption</a:t>
            </a:r>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50">
                <a:solidFill>
                  <a:srgbClr val="7A869A"/>
                </a:solidFill>
                <a:latin typeface="Roboto"/>
                <a:ea typeface="Roboto"/>
                <a:cs typeface="Roboto"/>
                <a:sym typeface="Roboto"/>
              </a:rPr>
              <a:t>Encryption is the most effective way to achieve data security. When data is sent between two parties or stored, it is stored in an encrypted non-human readable format that requires the key to properly decrypt and understand.</a:t>
            </a:r>
            <a:endParaRPr sz="1450">
              <a:solidFill>
                <a:srgbClr val="7A869A"/>
              </a:solidFill>
              <a:latin typeface="Roboto"/>
              <a:ea typeface="Roboto"/>
              <a:cs typeface="Roboto"/>
              <a:sym typeface="Roboto"/>
            </a:endParaRPr>
          </a:p>
          <a:p>
            <a:pPr indent="0" lvl="0" marL="0" rtl="0" algn="l">
              <a:spcBef>
                <a:spcPts val="900"/>
              </a:spcBef>
              <a:spcAft>
                <a:spcPts val="0"/>
              </a:spcAft>
              <a:buClr>
                <a:schemeClr val="dk1"/>
              </a:buClr>
              <a:buSzPts val="1100"/>
              <a:buFont typeface="Arial"/>
              <a:buNone/>
            </a:pPr>
            <a:r>
              <a:rPr lang="en" sz="1450" u="sng">
                <a:solidFill>
                  <a:srgbClr val="0052CC"/>
                </a:solidFill>
                <a:latin typeface="Roboto"/>
                <a:ea typeface="Roboto"/>
                <a:cs typeface="Roboto"/>
                <a:sym typeface="Roboto"/>
                <a:hlinkClick r:id="rId3">
                  <a:extLst>
                    <a:ext uri="{A12FA001-AC4F-418D-AE19-62706E023703}">
                      <ahyp:hlinkClr val="tx"/>
                    </a:ext>
                  </a:extLst>
                </a:hlinkClick>
              </a:rPr>
              <a:t>OWASP Guide to Cryptography</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222850" y="237700"/>
            <a:ext cx="876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Encrypting Data at Rest </a:t>
            </a:r>
            <a:endParaRPr/>
          </a:p>
        </p:txBody>
      </p:sp>
      <p:sp>
        <p:nvSpPr>
          <p:cNvPr id="169" name="Google Shape;169;p29"/>
          <p:cNvSpPr txBox="1"/>
          <p:nvPr>
            <p:ph idx="1" type="body"/>
          </p:nvPr>
        </p:nvSpPr>
        <p:spPr>
          <a:xfrm>
            <a:off x="222850" y="691050"/>
            <a:ext cx="4857000" cy="3929100"/>
          </a:xfrm>
          <a:prstGeom prst="rect">
            <a:avLst/>
          </a:prstGeom>
        </p:spPr>
        <p:txBody>
          <a:bodyPr anchorCtr="0" anchor="t" bIns="91425" lIns="91425" spcFirstLastPara="1" rIns="91425" wrap="square" tIns="91425">
            <a:noAutofit/>
          </a:bodyPr>
          <a:lstStyle/>
          <a:p>
            <a:pPr indent="-327025" lvl="1" marL="914400" rtl="0" algn="l">
              <a:spcBef>
                <a:spcPts val="240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Data at rest can use a form of encryption called </a:t>
            </a:r>
            <a:r>
              <a:rPr b="1" lang="en" sz="1550">
                <a:solidFill>
                  <a:srgbClr val="172B4D"/>
                </a:solidFill>
                <a:latin typeface="Roboto"/>
                <a:ea typeface="Roboto"/>
                <a:cs typeface="Roboto"/>
                <a:sym typeface="Roboto"/>
              </a:rPr>
              <a:t>symmetric key encryption</a:t>
            </a:r>
            <a:endParaRPr b="1" sz="1550">
              <a:solidFill>
                <a:srgbClr val="172B4D"/>
              </a:solidFill>
              <a:latin typeface="Roboto"/>
              <a:ea typeface="Roboto"/>
              <a:cs typeface="Roboto"/>
              <a:sym typeface="Roboto"/>
            </a:endParaRPr>
          </a:p>
          <a:p>
            <a:pPr indent="-327025" lvl="1" marL="9144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Requires both parties to use the key to encrypt and decrypt data.</a:t>
            </a:r>
            <a:endParaRPr sz="1550">
              <a:solidFill>
                <a:srgbClr val="172B4D"/>
              </a:solidFill>
              <a:latin typeface="Roboto"/>
              <a:ea typeface="Roboto"/>
              <a:cs typeface="Roboto"/>
              <a:sym typeface="Roboto"/>
            </a:endParaRPr>
          </a:p>
          <a:p>
            <a:pPr indent="-327025" lvl="1" marL="9144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Any party possessing the key can read the data.</a:t>
            </a:r>
            <a:endParaRPr sz="1550">
              <a:solidFill>
                <a:srgbClr val="172B4D"/>
              </a:solidFill>
              <a:latin typeface="Roboto"/>
              <a:ea typeface="Roboto"/>
              <a:cs typeface="Roboto"/>
              <a:sym typeface="Roboto"/>
            </a:endParaRPr>
          </a:p>
          <a:p>
            <a:pPr indent="-327025" lvl="1" marL="9144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Has difficulties securing the symmetric key amongst multiple parties.</a:t>
            </a:r>
            <a:endParaRPr sz="1550">
              <a:solidFill>
                <a:srgbClr val="172B4D"/>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b="1" i="1" lang="en" sz="1550">
                <a:solidFill>
                  <a:srgbClr val="7A869A"/>
                </a:solidFill>
                <a:latin typeface="Roboto"/>
                <a:ea typeface="Roboto"/>
                <a:cs typeface="Roboto"/>
                <a:sym typeface="Roboto"/>
              </a:rPr>
              <a:t>Symmetric cryptography involves the parties sharing a </a:t>
            </a:r>
            <a:r>
              <a:rPr b="1" i="1" lang="en" sz="1550" u="sng">
                <a:solidFill>
                  <a:srgbClr val="7A869A"/>
                </a:solidFill>
                <a:latin typeface="Roboto"/>
                <a:ea typeface="Roboto"/>
                <a:cs typeface="Roboto"/>
                <a:sym typeface="Roboto"/>
              </a:rPr>
              <a:t>common secret passphrase or key</a:t>
            </a:r>
            <a:r>
              <a:rPr b="1" i="1" lang="en" sz="1550">
                <a:solidFill>
                  <a:srgbClr val="7A869A"/>
                </a:solidFill>
                <a:latin typeface="Roboto"/>
                <a:ea typeface="Roboto"/>
                <a:cs typeface="Roboto"/>
                <a:sym typeface="Roboto"/>
              </a:rPr>
              <a:t>. Data is encrypted and decrypted using the same key.</a:t>
            </a:r>
            <a:endParaRPr b="1" i="1" sz="2300"/>
          </a:p>
        </p:txBody>
      </p:sp>
      <p:pic>
        <p:nvPicPr>
          <p:cNvPr id="170" name="Google Shape;170;p29"/>
          <p:cNvPicPr preferRelativeResize="0"/>
          <p:nvPr/>
        </p:nvPicPr>
        <p:blipFill>
          <a:blip r:embed="rId3">
            <a:alphaModFix/>
          </a:blip>
          <a:stretch>
            <a:fillRect/>
          </a:stretch>
        </p:blipFill>
        <p:spPr>
          <a:xfrm>
            <a:off x="5129175" y="1050775"/>
            <a:ext cx="3914350" cy="374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Securing Data in Transit</a:t>
            </a:r>
            <a:endParaRPr/>
          </a:p>
        </p:txBody>
      </p:sp>
      <p:sp>
        <p:nvSpPr>
          <p:cNvPr id="176" name="Google Shape;176;p30"/>
          <p:cNvSpPr txBox="1"/>
          <p:nvPr>
            <p:ph idx="1" type="body"/>
          </p:nvPr>
        </p:nvSpPr>
        <p:spPr>
          <a:xfrm>
            <a:off x="143300" y="1017725"/>
            <a:ext cx="4806300" cy="4027200"/>
          </a:xfrm>
          <a:prstGeom prst="rect">
            <a:avLst/>
          </a:prstGeom>
        </p:spPr>
        <p:txBody>
          <a:bodyPr anchorCtr="0" anchor="t" bIns="91425" lIns="91425" spcFirstLastPara="1" rIns="91425" wrap="square" tIns="91425">
            <a:noAutofit/>
          </a:bodyPr>
          <a:lstStyle/>
          <a:p>
            <a:pPr indent="-327025" lvl="0" marL="457200" rtl="0" algn="l">
              <a:spcBef>
                <a:spcPts val="240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Data in transit can use a form of encryption called </a:t>
            </a:r>
            <a:r>
              <a:rPr b="1" lang="en" sz="1550">
                <a:solidFill>
                  <a:srgbClr val="172B4D"/>
                </a:solidFill>
                <a:latin typeface="Roboto"/>
                <a:ea typeface="Roboto"/>
                <a:cs typeface="Roboto"/>
                <a:sym typeface="Roboto"/>
              </a:rPr>
              <a:t>asymmetric key encryption</a:t>
            </a:r>
            <a:endParaRPr b="1" sz="1550">
              <a:solidFill>
                <a:srgbClr val="172B4D"/>
              </a:solidFill>
              <a:latin typeface="Roboto"/>
              <a:ea typeface="Roboto"/>
              <a:cs typeface="Roboto"/>
              <a:sym typeface="Roboto"/>
            </a:endParaRPr>
          </a:p>
          <a:p>
            <a:pPr indent="-327025" lvl="0" marL="4572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Uses a Private and Public Key</a:t>
            </a:r>
            <a:endParaRPr sz="1550">
              <a:solidFill>
                <a:srgbClr val="172B4D"/>
              </a:solidFill>
              <a:latin typeface="Roboto"/>
              <a:ea typeface="Roboto"/>
              <a:cs typeface="Roboto"/>
              <a:sym typeface="Roboto"/>
            </a:endParaRPr>
          </a:p>
          <a:p>
            <a:pPr indent="-327025" lvl="0" marL="4572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Any party can be sent the public key.  It can encrypt the data, but not decrypt it.</a:t>
            </a:r>
            <a:endParaRPr sz="1550">
              <a:solidFill>
                <a:srgbClr val="172B4D"/>
              </a:solidFill>
              <a:latin typeface="Roboto"/>
              <a:ea typeface="Roboto"/>
              <a:cs typeface="Roboto"/>
              <a:sym typeface="Roboto"/>
            </a:endParaRPr>
          </a:p>
          <a:p>
            <a:pPr indent="-327025" lvl="0" marL="4572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Only the key owner has the private key.  It can decrypt data encrypted by the public key.  </a:t>
            </a:r>
            <a:endParaRPr sz="1550">
              <a:solidFill>
                <a:srgbClr val="172B4D"/>
              </a:solidFill>
              <a:latin typeface="Roboto"/>
              <a:ea typeface="Roboto"/>
              <a:cs typeface="Roboto"/>
              <a:sym typeface="Roboto"/>
            </a:endParaRPr>
          </a:p>
          <a:p>
            <a:pPr indent="-327025" lvl="0" marL="4572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Has difficulties securing the symmetric key amongst multiple parties.</a:t>
            </a:r>
            <a:endParaRPr sz="1550">
              <a:solidFill>
                <a:srgbClr val="172B4D"/>
              </a:solidFill>
              <a:latin typeface="Roboto"/>
              <a:ea typeface="Roboto"/>
              <a:cs typeface="Roboto"/>
              <a:sym typeface="Roboto"/>
            </a:endParaRPr>
          </a:p>
          <a:p>
            <a:pPr indent="0" lvl="0" marL="0" rtl="0" algn="l">
              <a:spcBef>
                <a:spcPts val="600"/>
              </a:spcBef>
              <a:spcAft>
                <a:spcPts val="0"/>
              </a:spcAft>
              <a:buNone/>
            </a:pPr>
            <a:r>
              <a:rPr lang="en" sz="1550">
                <a:solidFill>
                  <a:srgbClr val="7A869A"/>
                </a:solidFill>
                <a:latin typeface="Roboto"/>
                <a:ea typeface="Roboto"/>
                <a:cs typeface="Roboto"/>
                <a:sym typeface="Roboto"/>
              </a:rPr>
              <a:t>Asymmetric cryptography uses two keys: one to encrypt the data and the other to decrypt.</a:t>
            </a:r>
            <a:endParaRPr/>
          </a:p>
        </p:txBody>
      </p:sp>
      <p:pic>
        <p:nvPicPr>
          <p:cNvPr id="177" name="Google Shape;177;p30"/>
          <p:cNvPicPr preferRelativeResize="0"/>
          <p:nvPr/>
        </p:nvPicPr>
        <p:blipFill>
          <a:blip r:embed="rId3">
            <a:alphaModFix/>
          </a:blip>
          <a:stretch>
            <a:fillRect/>
          </a:stretch>
        </p:blipFill>
        <p:spPr>
          <a:xfrm>
            <a:off x="4949600" y="739125"/>
            <a:ext cx="3919150" cy="3829750"/>
          </a:xfrm>
          <a:prstGeom prst="rect">
            <a:avLst/>
          </a:prstGeom>
          <a:noFill/>
          <a:ln>
            <a:noFill/>
          </a:ln>
        </p:spPr>
      </p:pic>
      <p:sp>
        <p:nvSpPr>
          <p:cNvPr id="178" name="Google Shape;178;p30"/>
          <p:cNvSpPr txBox="1"/>
          <p:nvPr/>
        </p:nvSpPr>
        <p:spPr>
          <a:xfrm>
            <a:off x="5220225" y="4612050"/>
            <a:ext cx="3531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More Details on how the Algorithms work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Asymmetric Encryption Common Usages</a:t>
            </a:r>
            <a:endParaRPr/>
          </a:p>
        </p:txBody>
      </p:sp>
      <p:sp>
        <p:nvSpPr>
          <p:cNvPr id="184" name="Google Shape;184;p31"/>
          <p:cNvSpPr txBox="1"/>
          <p:nvPr>
            <p:ph idx="1" type="body"/>
          </p:nvPr>
        </p:nvSpPr>
        <p:spPr>
          <a:xfrm>
            <a:off x="311700" y="1152475"/>
            <a:ext cx="8520600" cy="357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Communication/Network Security: </a:t>
            </a:r>
            <a:r>
              <a:rPr lang="en"/>
              <a:t>Digital Certificates</a:t>
            </a:r>
            <a:endParaRPr/>
          </a:p>
          <a:p>
            <a:pPr indent="-317500" lvl="1" marL="914400" rtl="0" algn="l">
              <a:spcBef>
                <a:spcPts val="0"/>
              </a:spcBef>
              <a:spcAft>
                <a:spcPts val="0"/>
              </a:spcAft>
              <a:buSzPts val="1400"/>
              <a:buAutoNum type="alphaLcPeriod"/>
            </a:pPr>
            <a:r>
              <a:rPr lang="en"/>
              <a:t>Normally a paid subscription</a:t>
            </a:r>
            <a:endParaRPr/>
          </a:p>
          <a:p>
            <a:pPr indent="-317500" lvl="1" marL="914400" rtl="0" algn="l">
              <a:spcBef>
                <a:spcPts val="0"/>
              </a:spcBef>
              <a:spcAft>
                <a:spcPts val="0"/>
              </a:spcAft>
              <a:buSzPts val="1400"/>
              <a:buAutoNum type="alphaLcPeriod"/>
            </a:pPr>
            <a:r>
              <a:rPr lang="en"/>
              <a:t>OpenSSL - Open Source / Free Certificates</a:t>
            </a:r>
            <a:br>
              <a:rPr lang="en"/>
            </a:br>
            <a:endParaRPr/>
          </a:p>
          <a:p>
            <a:pPr indent="-342900" lvl="0" marL="457200" rtl="0" algn="l">
              <a:spcBef>
                <a:spcPts val="0"/>
              </a:spcBef>
              <a:spcAft>
                <a:spcPts val="0"/>
              </a:spcAft>
              <a:buSzPts val="1800"/>
              <a:buAutoNum type="arabicPeriod"/>
            </a:pPr>
            <a:r>
              <a:rPr b="1" lang="en"/>
              <a:t>Web: </a:t>
            </a:r>
            <a:r>
              <a:rPr lang="en"/>
              <a:t>HTTPS (SSL </a:t>
            </a:r>
            <a:r>
              <a:rPr lang="en" sz="1500"/>
              <a:t>(Secure Socket Layer)</a:t>
            </a:r>
            <a:r>
              <a:rPr lang="en" sz="1600"/>
              <a:t> </a:t>
            </a:r>
            <a:r>
              <a:rPr lang="en"/>
              <a:t>/TLS </a:t>
            </a:r>
            <a:r>
              <a:rPr lang="en" sz="1500"/>
              <a:t>(Transport Layer Security)</a:t>
            </a:r>
            <a:r>
              <a:rPr lang="en"/>
              <a:t> )</a:t>
            </a:r>
            <a:endParaRPr/>
          </a:p>
          <a:p>
            <a:pPr indent="-317500" lvl="1" marL="914400" rtl="0" algn="l">
              <a:spcBef>
                <a:spcPts val="0"/>
              </a:spcBef>
              <a:spcAft>
                <a:spcPts val="0"/>
              </a:spcAft>
              <a:buSzPts val="1400"/>
              <a:buAutoNum type="alphaLcPeriod"/>
            </a:pPr>
            <a:r>
              <a:rPr lang="en"/>
              <a:t>HTTPS Everywhere Project - movement to make all communication on the internet encrypted using OpenSSL</a:t>
            </a:r>
            <a:br>
              <a:rPr lang="en"/>
            </a:br>
            <a:endParaRPr/>
          </a:p>
          <a:p>
            <a:pPr indent="-342900" lvl="0" marL="457200" rtl="0" algn="l">
              <a:spcBef>
                <a:spcPts val="0"/>
              </a:spcBef>
              <a:spcAft>
                <a:spcPts val="0"/>
              </a:spcAft>
              <a:buSzPts val="1800"/>
              <a:buAutoNum type="arabicPeriod"/>
            </a:pPr>
            <a:r>
              <a:rPr b="1" lang="en"/>
              <a:t>Java: </a:t>
            </a:r>
            <a:r>
              <a:rPr lang="en" u="sng">
                <a:solidFill>
                  <a:schemeClr val="hlink"/>
                </a:solidFill>
                <a:hlinkClick r:id="rId3"/>
              </a:rPr>
              <a:t>Bouncy Castle</a:t>
            </a:r>
            <a:r>
              <a:rPr lang="en"/>
              <a:t> </a:t>
            </a:r>
            <a:endParaRPr b="1"/>
          </a:p>
          <a:p>
            <a:pPr indent="-317500" lvl="1" marL="914400" rtl="0" algn="l">
              <a:spcBef>
                <a:spcPts val="0"/>
              </a:spcBef>
              <a:spcAft>
                <a:spcPts val="0"/>
              </a:spcAft>
              <a:buSzPts val="1400"/>
              <a:buAutoNum type="alphaLcPeriod"/>
            </a:pPr>
            <a:r>
              <a:rPr lang="en"/>
              <a:t>open source library that provides asymmetric encryption for Java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52400" y="152400"/>
            <a:ext cx="8069752" cy="4838699"/>
          </a:xfrm>
          <a:prstGeom prst="rect">
            <a:avLst/>
          </a:prstGeom>
          <a:noFill/>
          <a:ln>
            <a:noFill/>
          </a:ln>
        </p:spPr>
      </p:pic>
      <p:sp>
        <p:nvSpPr>
          <p:cNvPr id="62" name="Google Shape;62;p14"/>
          <p:cNvSpPr txBox="1"/>
          <p:nvPr/>
        </p:nvSpPr>
        <p:spPr>
          <a:xfrm>
            <a:off x="1052650" y="4279950"/>
            <a:ext cx="66249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rgbClr val="FFFFFF"/>
                </a:solidFill>
                <a:hlinkClick r:id="rId4">
                  <a:extLst>
                    <a:ext uri="{A12FA001-AC4F-418D-AE19-62706E023703}">
                      <ahyp:hlinkClr val="tx"/>
                    </a:ext>
                  </a:extLst>
                </a:hlinkClick>
              </a:rPr>
              <a:t>https://www.ncsl.org/research/telecommunications-and-information-technology/computer-hacking-and-unauthorized-access-laws.aspx</a:t>
            </a:r>
            <a:endParaRPr>
              <a:solidFill>
                <a:srgbClr val="FFFFFF"/>
              </a:solidFill>
            </a:endParaRPr>
          </a:p>
        </p:txBody>
      </p:sp>
      <p:sp>
        <p:nvSpPr>
          <p:cNvPr id="63" name="Google Shape;63;p14"/>
          <p:cNvSpPr txBox="1"/>
          <p:nvPr/>
        </p:nvSpPr>
        <p:spPr>
          <a:xfrm>
            <a:off x="2647400" y="353000"/>
            <a:ext cx="39144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This lecture comes with a disclaimer:</a:t>
            </a:r>
            <a:endParaRPr>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 In the Middle Attack</a:t>
            </a:r>
            <a:endParaRPr/>
          </a:p>
        </p:txBody>
      </p:sp>
      <p:sp>
        <p:nvSpPr>
          <p:cNvPr id="190" name="Google Shape;190;p32"/>
          <p:cNvSpPr txBox="1"/>
          <p:nvPr>
            <p:ph idx="1" type="body"/>
          </p:nvPr>
        </p:nvSpPr>
        <p:spPr>
          <a:xfrm>
            <a:off x="311700" y="1152475"/>
            <a:ext cx="3981000" cy="37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Performed by a local malicious network connection, for example, in a coffee shop or hotel.  </a:t>
            </a:r>
            <a:endParaRPr sz="1400"/>
          </a:p>
          <a:p>
            <a:pPr indent="-317500" lvl="0" marL="457200" rtl="0" algn="l">
              <a:spcBef>
                <a:spcPts val="1600"/>
              </a:spcBef>
              <a:spcAft>
                <a:spcPts val="0"/>
              </a:spcAft>
              <a:buSzPts val="1400"/>
              <a:buAutoNum type="arabicPeriod"/>
            </a:pPr>
            <a:r>
              <a:rPr lang="en" sz="1400"/>
              <a:t>Attacker provides a fake wifi connection</a:t>
            </a:r>
            <a:endParaRPr sz="1400"/>
          </a:p>
          <a:p>
            <a:pPr indent="-317500" lvl="0" marL="457200" rtl="0" algn="l">
              <a:spcBef>
                <a:spcPts val="0"/>
              </a:spcBef>
              <a:spcAft>
                <a:spcPts val="0"/>
              </a:spcAft>
              <a:buSzPts val="1400"/>
              <a:buAutoNum type="arabicPeriod"/>
            </a:pPr>
            <a:r>
              <a:rPr lang="en" sz="1400"/>
              <a:t>Victim connects and establishes a secure connection with the fake wifi connection.</a:t>
            </a:r>
            <a:endParaRPr sz="1400"/>
          </a:p>
          <a:p>
            <a:pPr indent="-317500" lvl="0" marL="457200" rtl="0" algn="l">
              <a:spcBef>
                <a:spcPts val="0"/>
              </a:spcBef>
              <a:spcAft>
                <a:spcPts val="0"/>
              </a:spcAft>
              <a:buSzPts val="1400"/>
              <a:buAutoNum type="arabicPeriod"/>
            </a:pPr>
            <a:r>
              <a:rPr lang="en" sz="1400"/>
              <a:t>The attacker establishes a secure connection on behalf of the victim to the intended destination. </a:t>
            </a:r>
            <a:endParaRPr sz="1400"/>
          </a:p>
          <a:p>
            <a:pPr indent="-317500" lvl="0" marL="457200" rtl="0" algn="l">
              <a:spcBef>
                <a:spcPts val="0"/>
              </a:spcBef>
              <a:spcAft>
                <a:spcPts val="0"/>
              </a:spcAft>
              <a:buSzPts val="1400"/>
              <a:buAutoNum type="arabicPeriod"/>
            </a:pPr>
            <a:r>
              <a:rPr lang="en" sz="1400"/>
              <a:t>Communication then transmits encrypted from the user to the attackers device and from the attackers device to the destination, but is unencrypted while on the attackers device.</a:t>
            </a:r>
            <a:endParaRPr sz="1400"/>
          </a:p>
        </p:txBody>
      </p:sp>
      <p:pic>
        <p:nvPicPr>
          <p:cNvPr id="191" name="Google Shape;191;p32"/>
          <p:cNvPicPr preferRelativeResize="0"/>
          <p:nvPr/>
        </p:nvPicPr>
        <p:blipFill>
          <a:blip r:embed="rId3">
            <a:alphaModFix/>
          </a:blip>
          <a:stretch>
            <a:fillRect/>
          </a:stretch>
        </p:blipFill>
        <p:spPr>
          <a:xfrm>
            <a:off x="4211050" y="1494400"/>
            <a:ext cx="4853150" cy="2685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2425" lvl="0" marL="457200" rtl="0" algn="l">
              <a:spcBef>
                <a:spcPts val="1800"/>
              </a:spcBef>
              <a:spcAft>
                <a:spcPts val="0"/>
              </a:spcAft>
              <a:buClr>
                <a:srgbClr val="172B4D"/>
              </a:buClr>
              <a:buSzPts val="1950"/>
              <a:buFont typeface="Roboto"/>
              <a:buChar char="●"/>
            </a:pPr>
            <a:r>
              <a:rPr lang="en" sz="1950">
                <a:solidFill>
                  <a:srgbClr val="172B4D"/>
                </a:solidFill>
                <a:highlight>
                  <a:srgbClr val="FFFFFF"/>
                </a:highlight>
                <a:latin typeface="Roboto"/>
                <a:ea typeface="Roboto"/>
                <a:cs typeface="Roboto"/>
                <a:sym typeface="Roboto"/>
              </a:rPr>
              <a:t>Data Breaches</a:t>
            </a:r>
            <a:endParaRPr sz="1950">
              <a:solidFill>
                <a:srgbClr val="172B4D"/>
              </a:solidFill>
              <a:highlight>
                <a:srgbClr val="FFFFFF"/>
              </a:highlight>
              <a:latin typeface="Roboto"/>
              <a:ea typeface="Roboto"/>
              <a:cs typeface="Roboto"/>
              <a:sym typeface="Roboto"/>
            </a:endParaRPr>
          </a:p>
          <a:p>
            <a:pPr indent="-352425" lvl="0" marL="457200" rtl="0" algn="l">
              <a:spcBef>
                <a:spcPts val="0"/>
              </a:spcBef>
              <a:spcAft>
                <a:spcPts val="0"/>
              </a:spcAft>
              <a:buClr>
                <a:srgbClr val="172B4D"/>
              </a:buClr>
              <a:buSzPts val="1950"/>
              <a:buFont typeface="Roboto"/>
              <a:buChar char="●"/>
            </a:pPr>
            <a:r>
              <a:rPr lang="en" sz="1950">
                <a:solidFill>
                  <a:srgbClr val="172B4D"/>
                </a:solidFill>
                <a:highlight>
                  <a:srgbClr val="FFFFFF"/>
                </a:highlight>
                <a:latin typeface="Roboto"/>
                <a:ea typeface="Roboto"/>
                <a:cs typeface="Roboto"/>
                <a:sym typeface="Roboto"/>
              </a:rPr>
              <a:t>SQL Injection</a:t>
            </a:r>
            <a:endParaRPr sz="1950">
              <a:solidFill>
                <a:srgbClr val="172B4D"/>
              </a:solidFill>
              <a:highlight>
                <a:srgbClr val="FFFFFF"/>
              </a:highlight>
              <a:latin typeface="Roboto"/>
              <a:ea typeface="Roboto"/>
              <a:cs typeface="Roboto"/>
              <a:sym typeface="Roboto"/>
            </a:endParaRPr>
          </a:p>
          <a:p>
            <a:pPr indent="-352425" lvl="0" marL="457200" rtl="0" algn="l">
              <a:spcBef>
                <a:spcPts val="0"/>
              </a:spcBef>
              <a:spcAft>
                <a:spcPts val="0"/>
              </a:spcAft>
              <a:buClr>
                <a:srgbClr val="172B4D"/>
              </a:buClr>
              <a:buSzPts val="1950"/>
              <a:buFont typeface="Roboto"/>
              <a:buChar char="●"/>
            </a:pPr>
            <a:r>
              <a:rPr lang="en" sz="1950">
                <a:solidFill>
                  <a:srgbClr val="172B4D"/>
                </a:solidFill>
                <a:highlight>
                  <a:srgbClr val="FFFFFF"/>
                </a:highlight>
                <a:latin typeface="Roboto"/>
                <a:ea typeface="Roboto"/>
                <a:cs typeface="Roboto"/>
                <a:sym typeface="Roboto"/>
              </a:rPr>
              <a:t>Hashing</a:t>
            </a:r>
            <a:endParaRPr sz="1950">
              <a:solidFill>
                <a:srgbClr val="172B4D"/>
              </a:solidFill>
              <a:highlight>
                <a:srgbClr val="FFFFFF"/>
              </a:highlight>
              <a:latin typeface="Roboto"/>
              <a:ea typeface="Roboto"/>
              <a:cs typeface="Roboto"/>
              <a:sym typeface="Roboto"/>
            </a:endParaRPr>
          </a:p>
          <a:p>
            <a:pPr indent="-352425" lvl="0" marL="457200" rtl="0" algn="l">
              <a:spcBef>
                <a:spcPts val="0"/>
              </a:spcBef>
              <a:spcAft>
                <a:spcPts val="0"/>
              </a:spcAft>
              <a:buClr>
                <a:srgbClr val="172B4D"/>
              </a:buClr>
              <a:buSzPts val="1950"/>
              <a:buFont typeface="Roboto"/>
              <a:buChar char="●"/>
            </a:pPr>
            <a:r>
              <a:rPr lang="en" sz="1950">
                <a:solidFill>
                  <a:srgbClr val="172B4D"/>
                </a:solidFill>
                <a:highlight>
                  <a:srgbClr val="FFFFFF"/>
                </a:highlight>
                <a:latin typeface="Roboto"/>
                <a:ea typeface="Roboto"/>
                <a:cs typeface="Roboto"/>
                <a:sym typeface="Roboto"/>
              </a:rPr>
              <a:t>Encryption</a:t>
            </a:r>
            <a:endParaRPr sz="1950">
              <a:solidFill>
                <a:srgbClr val="172B4D"/>
              </a:solidFill>
              <a:highlight>
                <a:srgbClr val="FFFFFF"/>
              </a:highlight>
              <a:latin typeface="Roboto"/>
              <a:ea typeface="Roboto"/>
              <a:cs typeface="Roboto"/>
              <a:sym typeface="Roboto"/>
            </a:endParaRPr>
          </a:p>
          <a:p>
            <a:pPr indent="0" lvl="0" marL="457200" rtl="0" algn="l">
              <a:spcBef>
                <a:spcPts val="2100"/>
              </a:spcBef>
              <a:spcAft>
                <a:spcPts val="0"/>
              </a:spcAft>
              <a:buNone/>
            </a:pPr>
            <a:r>
              <a:t/>
            </a:r>
            <a:endParaRPr sz="1950">
              <a:solidFill>
                <a:srgbClr val="172B4D"/>
              </a:solidFill>
              <a:highlight>
                <a:srgbClr val="FFFFFF"/>
              </a:highlight>
              <a:latin typeface="Roboto"/>
              <a:ea typeface="Roboto"/>
              <a:cs typeface="Roboto"/>
              <a:sym typeface="Roboto"/>
            </a:endParaRPr>
          </a:p>
          <a:p>
            <a:pPr indent="0" lvl="0" marL="457200" rtl="0" algn="l">
              <a:spcBef>
                <a:spcPts val="900"/>
              </a:spcBef>
              <a:spcAft>
                <a:spcPts val="0"/>
              </a:spcAft>
              <a:buNone/>
            </a:pPr>
            <a:r>
              <a:t/>
            </a:r>
            <a:endParaRPr sz="2050">
              <a:solidFill>
                <a:srgbClr val="172B4D"/>
              </a:solidFill>
              <a:highlight>
                <a:srgbClr val="FFFFFF"/>
              </a:highlight>
            </a:endParaRPr>
          </a:p>
          <a:p>
            <a:pPr indent="0" lvl="0" marL="457200" rtl="0" algn="l">
              <a:spcBef>
                <a:spcPts val="900"/>
              </a:spcBef>
              <a:spcAft>
                <a:spcPts val="0"/>
              </a:spcAft>
              <a:buNone/>
            </a:pPr>
            <a:r>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World’s Biggest Data Breaches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hlinkClick r:id="rId3"/>
              </a:rPr>
              <a:t>https://www.informationisbeautiful.net/visualizations/worlds-biggest-data-breaches-hacks/</a:t>
            </a:r>
            <a:br>
              <a:rPr lang="en"/>
            </a:br>
            <a:r>
              <a:rPr lang="en" sz="1100" u="sng">
                <a:solidFill>
                  <a:schemeClr val="hlink"/>
                </a:solidFill>
                <a:hlinkClick r:id="rId4"/>
              </a:rPr>
              <a:t>https://www.informationisbeautiful.net/visualizations/top-500-passwords-visualized/</a:t>
            </a:r>
            <a:br>
              <a:rPr lang="en" sz="1100"/>
            </a:br>
            <a:r>
              <a:rPr lang="en" sz="1100" u="sng">
                <a:solidFill>
                  <a:schemeClr val="hlink"/>
                </a:solidFill>
                <a:hlinkClick r:id="rId5"/>
              </a:rPr>
              <a:t>https://informationisbeautiful.net/visualizations/ransomware-attacks/</a:t>
            </a:r>
            <a:br>
              <a:rPr lang="en" sz="1100"/>
            </a:br>
            <a:br>
              <a:rPr lang="en" sz="1100"/>
            </a:br>
            <a:br>
              <a:rPr lang="en" sz="1100"/>
            </a:br>
            <a:br>
              <a:rPr lang="en" sz="1100"/>
            </a:br>
            <a:endParaRPr sz="1100"/>
          </a:p>
        </p:txBody>
      </p:sp>
      <p:sp>
        <p:nvSpPr>
          <p:cNvPr id="76" name="Google Shape;76;p16"/>
          <p:cNvSpPr txBox="1"/>
          <p:nvPr/>
        </p:nvSpPr>
        <p:spPr>
          <a:xfrm>
            <a:off x="385500" y="2153225"/>
            <a:ext cx="7917900" cy="2817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Steal sensitive information</a:t>
            </a:r>
            <a:endParaRPr sz="1800"/>
          </a:p>
          <a:p>
            <a:pPr indent="-342900" lvl="0" marL="457200" rtl="0" algn="l">
              <a:spcBef>
                <a:spcPts val="0"/>
              </a:spcBef>
              <a:spcAft>
                <a:spcPts val="0"/>
              </a:spcAft>
              <a:buSzPts val="1800"/>
              <a:buChar char="●"/>
            </a:pPr>
            <a:r>
              <a:rPr lang="en" sz="1800"/>
              <a:t>Bypass authentication</a:t>
            </a:r>
            <a:endParaRPr sz="1800"/>
          </a:p>
          <a:p>
            <a:pPr indent="-342900" lvl="0" marL="457200" rtl="0" algn="l">
              <a:spcBef>
                <a:spcPts val="0"/>
              </a:spcBef>
              <a:spcAft>
                <a:spcPts val="0"/>
              </a:spcAft>
              <a:buSzPts val="1800"/>
              <a:buChar char="●"/>
            </a:pPr>
            <a:r>
              <a:rPr lang="en" sz="1800"/>
              <a:t>Gain elevated privileges</a:t>
            </a:r>
            <a:endParaRPr sz="1800"/>
          </a:p>
          <a:p>
            <a:pPr indent="-342900" lvl="0" marL="457200" rtl="0" algn="l">
              <a:spcBef>
                <a:spcPts val="0"/>
              </a:spcBef>
              <a:spcAft>
                <a:spcPts val="0"/>
              </a:spcAft>
              <a:buSzPts val="1800"/>
              <a:buChar char="●"/>
            </a:pPr>
            <a:r>
              <a:rPr lang="en" sz="1800"/>
              <a:t>Add/Delete data</a:t>
            </a:r>
            <a:endParaRPr sz="1800"/>
          </a:p>
          <a:p>
            <a:pPr indent="-342900" lvl="0" marL="457200" rtl="0" algn="l">
              <a:spcBef>
                <a:spcPts val="0"/>
              </a:spcBef>
              <a:spcAft>
                <a:spcPts val="0"/>
              </a:spcAft>
              <a:buSzPts val="1800"/>
              <a:buChar char="●"/>
            </a:pPr>
            <a:r>
              <a:rPr lang="en" sz="1800"/>
              <a:t>Gain access to operating system shell access</a:t>
            </a:r>
            <a:endParaRPr sz="1800"/>
          </a:p>
          <a:p>
            <a:pPr indent="-342900" lvl="0" marL="457200" rtl="0" algn="l">
              <a:spcBef>
                <a:spcPts val="0"/>
              </a:spcBef>
              <a:spcAft>
                <a:spcPts val="0"/>
              </a:spcAft>
              <a:buSzPts val="1800"/>
              <a:buChar char="●"/>
            </a:pPr>
            <a:r>
              <a:rPr lang="en" sz="1800"/>
              <a:t>Using the database to launch sophisticated attacks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Injection</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450">
                <a:solidFill>
                  <a:srgbClr val="000000"/>
                </a:solidFill>
              </a:rPr>
              <a:t>SQL injection</a:t>
            </a:r>
            <a:r>
              <a:rPr lang="en" sz="1450">
                <a:solidFill>
                  <a:srgbClr val="000000"/>
                </a:solidFill>
              </a:rPr>
              <a:t> occurs when untrusted data such as user data from application web pages are added to database queries, materially changing the structure and producing behaviors inconsistent with application design or purpose.</a:t>
            </a:r>
            <a:endParaRPr sz="2200">
              <a:solidFill>
                <a:srgbClr val="000000"/>
              </a:solidFill>
            </a:endParaRPr>
          </a:p>
          <a:p>
            <a:pPr indent="0" lvl="0" marL="0" rtl="0" algn="l">
              <a:spcBef>
                <a:spcPts val="1600"/>
              </a:spcBef>
              <a:spcAft>
                <a:spcPts val="1600"/>
              </a:spcAft>
              <a:buNone/>
            </a:pPr>
            <a:r>
              <a:rPr lang="en" sz="1450">
                <a:solidFill>
                  <a:srgbClr val="000000"/>
                </a:solidFill>
              </a:rPr>
              <a:t>SQL injection is by far the most dangerous vulnerability impacting online applications today</a:t>
            </a:r>
            <a:endParaRPr sz="22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SQL Injection</a:t>
            </a:r>
            <a:endParaRPr/>
          </a:p>
        </p:txBody>
      </p:sp>
      <p:sp>
        <p:nvSpPr>
          <p:cNvPr id="88" name="Google Shape;88;p18"/>
          <p:cNvSpPr txBox="1"/>
          <p:nvPr>
            <p:ph idx="1" type="body"/>
          </p:nvPr>
        </p:nvSpPr>
        <p:spPr>
          <a:xfrm>
            <a:off x="311700" y="1152475"/>
            <a:ext cx="8520600" cy="368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Query Modification</a:t>
            </a:r>
            <a:endParaRPr/>
          </a:p>
          <a:p>
            <a:pPr indent="0" lvl="0" marL="457200" rtl="0" algn="l">
              <a:spcBef>
                <a:spcPts val="1600"/>
              </a:spcBef>
              <a:spcAft>
                <a:spcPts val="0"/>
              </a:spcAft>
              <a:buNone/>
            </a:pPr>
            <a:r>
              <a:rPr lang="en" sz="1500"/>
              <a:t>The attacker modifies the original query and then Ignores the rest of the original by adding -- at the end of their addition to comment it out.</a:t>
            </a:r>
            <a:endParaRPr sz="1500"/>
          </a:p>
          <a:p>
            <a:pPr indent="-342900" lvl="0" marL="457200" rtl="0" algn="l">
              <a:spcBef>
                <a:spcPts val="1600"/>
              </a:spcBef>
              <a:spcAft>
                <a:spcPts val="0"/>
              </a:spcAft>
              <a:buSzPts val="1800"/>
              <a:buAutoNum type="arabicPeriod"/>
            </a:pPr>
            <a:r>
              <a:rPr lang="en"/>
              <a:t>Union Attack</a:t>
            </a:r>
            <a:endParaRPr/>
          </a:p>
          <a:p>
            <a:pPr indent="0" lvl="0" marL="457200" rtl="0" algn="l">
              <a:spcBef>
                <a:spcPts val="1600"/>
              </a:spcBef>
              <a:spcAft>
                <a:spcPts val="0"/>
              </a:spcAft>
              <a:buNone/>
            </a:pPr>
            <a:r>
              <a:rPr lang="en" sz="1500"/>
              <a:t>The attacker creates a UNION with an existing query that returns results from their query mixed with results of a legitimate query. (https://portswigger.net/web-security/sql-injection/union-attacks)</a:t>
            </a:r>
            <a:endParaRPr/>
          </a:p>
          <a:p>
            <a:pPr indent="-342900" lvl="0" marL="457200" rtl="0" algn="l">
              <a:spcBef>
                <a:spcPts val="1600"/>
              </a:spcBef>
              <a:spcAft>
                <a:spcPts val="0"/>
              </a:spcAft>
              <a:buSzPts val="1800"/>
              <a:buAutoNum type="arabicPeriod"/>
            </a:pPr>
            <a:r>
              <a:rPr lang="en"/>
              <a:t>Stacked Queries</a:t>
            </a:r>
            <a:endParaRPr/>
          </a:p>
          <a:p>
            <a:pPr indent="0" lvl="0" marL="457200" rtl="0" algn="l">
              <a:spcBef>
                <a:spcPts val="1600"/>
              </a:spcBef>
              <a:spcAft>
                <a:spcPts val="1600"/>
              </a:spcAft>
              <a:buNone/>
            </a:pPr>
            <a:r>
              <a:rPr lang="en" sz="1500"/>
              <a:t>The attacker ends the original query with a ; and then appends their own query onto the original..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Injection</a:t>
            </a:r>
            <a:endParaRPr/>
          </a:p>
        </p:txBody>
      </p:sp>
      <p:pic>
        <p:nvPicPr>
          <p:cNvPr id="94" name="Google Shape;94;p19"/>
          <p:cNvPicPr preferRelativeResize="0"/>
          <p:nvPr/>
        </p:nvPicPr>
        <p:blipFill>
          <a:blip r:embed="rId3">
            <a:alphaModFix/>
          </a:blip>
          <a:stretch>
            <a:fillRect/>
          </a:stretch>
        </p:blipFill>
        <p:spPr>
          <a:xfrm>
            <a:off x="390600" y="1153450"/>
            <a:ext cx="2318775" cy="2318775"/>
          </a:xfrm>
          <a:prstGeom prst="rect">
            <a:avLst/>
          </a:prstGeom>
          <a:noFill/>
          <a:ln>
            <a:noFill/>
          </a:ln>
        </p:spPr>
      </p:pic>
      <p:cxnSp>
        <p:nvCxnSpPr>
          <p:cNvPr id="95" name="Google Shape;95;p19"/>
          <p:cNvCxnSpPr/>
          <p:nvPr/>
        </p:nvCxnSpPr>
        <p:spPr>
          <a:xfrm>
            <a:off x="2298325" y="1939500"/>
            <a:ext cx="931200" cy="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9"/>
          <p:cNvCxnSpPr/>
          <p:nvPr/>
        </p:nvCxnSpPr>
        <p:spPr>
          <a:xfrm>
            <a:off x="2272700" y="2255625"/>
            <a:ext cx="914100" cy="8700"/>
          </a:xfrm>
          <a:prstGeom prst="straightConnector1">
            <a:avLst/>
          </a:prstGeom>
          <a:noFill/>
          <a:ln cap="flat" cmpd="sng" w="9525">
            <a:solidFill>
              <a:schemeClr val="dk2"/>
            </a:solidFill>
            <a:prstDash val="solid"/>
            <a:round/>
            <a:headEnd len="med" w="med" type="none"/>
            <a:tailEnd len="med" w="med" type="triangle"/>
          </a:ln>
        </p:spPr>
      </p:cxnSp>
      <p:sp>
        <p:nvSpPr>
          <p:cNvPr id="97" name="Google Shape;97;p19"/>
          <p:cNvSpPr txBox="1"/>
          <p:nvPr/>
        </p:nvSpPr>
        <p:spPr>
          <a:xfrm>
            <a:off x="3289425" y="1811325"/>
            <a:ext cx="1529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firstName</a:t>
            </a:r>
            <a:br>
              <a:rPr lang="en"/>
            </a:br>
            <a:r>
              <a:rPr lang="en"/>
              <a:t>lastName</a:t>
            </a:r>
            <a:endParaRPr/>
          </a:p>
        </p:txBody>
      </p:sp>
      <p:cxnSp>
        <p:nvCxnSpPr>
          <p:cNvPr id="98" name="Google Shape;98;p19"/>
          <p:cNvCxnSpPr/>
          <p:nvPr/>
        </p:nvCxnSpPr>
        <p:spPr>
          <a:xfrm>
            <a:off x="4314725" y="2016400"/>
            <a:ext cx="341700" cy="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p19"/>
          <p:cNvSpPr txBox="1"/>
          <p:nvPr/>
        </p:nvSpPr>
        <p:spPr>
          <a:xfrm>
            <a:off x="4818825" y="1811325"/>
            <a:ext cx="4075500" cy="8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String sql = “</a:t>
            </a:r>
            <a:r>
              <a:rPr lang="en">
                <a:latin typeface="Courier New"/>
                <a:ea typeface="Courier New"/>
                <a:cs typeface="Courier New"/>
                <a:sym typeface="Courier New"/>
              </a:rPr>
              <a:t>INSERT INTO PERSON VALUES(“ + firstName + “, “‘; delete from users; --”;</a:t>
            </a:r>
            <a:endParaRPr>
              <a:latin typeface="Courier New"/>
              <a:ea typeface="Courier New"/>
              <a:cs typeface="Courier New"/>
              <a:sym typeface="Courier New"/>
            </a:endParaRPr>
          </a:p>
        </p:txBody>
      </p:sp>
      <p:cxnSp>
        <p:nvCxnSpPr>
          <p:cNvPr id="100" name="Google Shape;100;p19"/>
          <p:cNvCxnSpPr/>
          <p:nvPr/>
        </p:nvCxnSpPr>
        <p:spPr>
          <a:xfrm>
            <a:off x="2452125" y="2349600"/>
            <a:ext cx="888600" cy="555300"/>
          </a:xfrm>
          <a:prstGeom prst="straightConnector1">
            <a:avLst/>
          </a:prstGeom>
          <a:noFill/>
          <a:ln cap="flat" cmpd="sng" w="9525">
            <a:solidFill>
              <a:schemeClr val="dk2"/>
            </a:solidFill>
            <a:prstDash val="solid"/>
            <a:round/>
            <a:headEnd len="med" w="med" type="none"/>
            <a:tailEnd len="med" w="med" type="triangle"/>
          </a:ln>
        </p:spPr>
      </p:cxnSp>
      <p:sp>
        <p:nvSpPr>
          <p:cNvPr id="101" name="Google Shape;101;p19"/>
          <p:cNvSpPr txBox="1"/>
          <p:nvPr/>
        </p:nvSpPr>
        <p:spPr>
          <a:xfrm>
            <a:off x="3460325" y="2879325"/>
            <a:ext cx="197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nvSpPr>
        <p:spPr>
          <a:xfrm>
            <a:off x="3511600" y="2862250"/>
            <a:ext cx="2939100" cy="8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delete from Users; --</a:t>
            </a:r>
            <a:endParaRPr/>
          </a:p>
        </p:txBody>
      </p:sp>
      <p:sp>
        <p:nvSpPr>
          <p:cNvPr id="103" name="Google Shape;103;p19"/>
          <p:cNvSpPr txBox="1"/>
          <p:nvPr/>
        </p:nvSpPr>
        <p:spPr>
          <a:xfrm>
            <a:off x="2887875" y="3810650"/>
            <a:ext cx="4912800" cy="8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will delete every user in the Users table! And if I can get one command to work, I can get ANY valid SQL command to work.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 Trace Errors</a:t>
            </a:r>
            <a:endParaRPr/>
          </a:p>
        </p:txBody>
      </p:sp>
      <p:pic>
        <p:nvPicPr>
          <p:cNvPr id="109" name="Google Shape;109;p20"/>
          <p:cNvPicPr preferRelativeResize="0"/>
          <p:nvPr/>
        </p:nvPicPr>
        <p:blipFill>
          <a:blip r:embed="rId3">
            <a:alphaModFix/>
          </a:blip>
          <a:stretch>
            <a:fillRect/>
          </a:stretch>
        </p:blipFill>
        <p:spPr>
          <a:xfrm>
            <a:off x="152400" y="1170125"/>
            <a:ext cx="6474274" cy="3820976"/>
          </a:xfrm>
          <a:prstGeom prst="rect">
            <a:avLst/>
          </a:prstGeom>
          <a:noFill/>
          <a:ln>
            <a:noFill/>
          </a:ln>
        </p:spPr>
      </p:pic>
      <p:sp>
        <p:nvSpPr>
          <p:cNvPr id="110" name="Google Shape;110;p20"/>
          <p:cNvSpPr txBox="1"/>
          <p:nvPr/>
        </p:nvSpPr>
        <p:spPr>
          <a:xfrm>
            <a:off x="6203325" y="1594575"/>
            <a:ext cx="319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rPr>
              <a:t>Not exact to what you might see but close:</a:t>
            </a:r>
            <a:endParaRPr b="1">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995225"/>
            <a:ext cx="8520600" cy="18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Example Code</a:t>
            </a:r>
            <a:endParaRPr sz="4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