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Roboto"/>
      <p:regular r:id="rId23"/>
      <p:bold r:id="rId24"/>
      <p:italic r:id="rId25"/>
      <p:boldItalic r:id="rId26"/>
    </p:embeddedFont>
    <p:embeddedFont>
      <p:font typeface="Proxima Nova Semibold"/>
      <p:regular r:id="rId27"/>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roximaNovaSemibold-bold.fntdata"/><Relationship Id="rId27" Type="http://schemas.openxmlformats.org/officeDocument/2006/relationships/font" Target="fonts/ProximaNova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e17dede9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e17dede9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e17dede9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e17dede9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e17dede9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e17dede9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e17dede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e17dede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9c3ba8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9c3ba8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8f4df6f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8f4df6f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8f4df6f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8f4df6f4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8f4df6f4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8f4df6f4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8f4df6f4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8f4df6f4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8f4df6f4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8f4df6f4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e17dede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e17dede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e17dede9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e17dede9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Integration Testing</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M2-D7</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376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DAO: INSERT</a:t>
            </a:r>
            <a:endParaRPr/>
          </a:p>
        </p:txBody>
      </p:sp>
      <p:sp>
        <p:nvSpPr>
          <p:cNvPr id="143" name="Google Shape;143;p22"/>
          <p:cNvSpPr/>
          <p:nvPr/>
        </p:nvSpPr>
        <p:spPr>
          <a:xfrm>
            <a:off x="7836450" y="1460475"/>
            <a:ext cx="969600" cy="1064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Mock Test</a:t>
            </a:r>
            <a:endParaRPr sz="1000"/>
          </a:p>
          <a:p>
            <a:pPr indent="0" lvl="0" marL="0" rtl="0" algn="ctr">
              <a:spcBef>
                <a:spcPts val="0"/>
              </a:spcBef>
              <a:spcAft>
                <a:spcPts val="0"/>
              </a:spcAft>
              <a:buNone/>
            </a:pPr>
            <a:r>
              <a:rPr lang="en" sz="1000"/>
              <a:t>Database created from test-data.sql</a:t>
            </a:r>
            <a:endParaRPr sz="1000"/>
          </a:p>
        </p:txBody>
      </p:sp>
      <p:sp>
        <p:nvSpPr>
          <p:cNvPr id="144" name="Google Shape;144;p22"/>
          <p:cNvSpPr/>
          <p:nvPr/>
        </p:nvSpPr>
        <p:spPr>
          <a:xfrm>
            <a:off x="5466450" y="1570875"/>
            <a:ext cx="1364400" cy="843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Call DAO method that inserts the record and pass it the object.</a:t>
            </a:r>
            <a:endParaRPr sz="1100"/>
          </a:p>
        </p:txBody>
      </p:sp>
      <p:sp>
        <p:nvSpPr>
          <p:cNvPr id="145" name="Google Shape;145;p22"/>
          <p:cNvSpPr/>
          <p:nvPr/>
        </p:nvSpPr>
        <p:spPr>
          <a:xfrm>
            <a:off x="5466450" y="2917150"/>
            <a:ext cx="1364400" cy="9873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Select the inserted Data from the Mock database and Assert against what was inserted.</a:t>
            </a:r>
            <a:endParaRPr sz="1100"/>
          </a:p>
        </p:txBody>
      </p:sp>
      <p:sp>
        <p:nvSpPr>
          <p:cNvPr id="146" name="Google Shape;146;p22"/>
          <p:cNvSpPr/>
          <p:nvPr/>
        </p:nvSpPr>
        <p:spPr>
          <a:xfrm>
            <a:off x="5466450" y="309425"/>
            <a:ext cx="1364400" cy="67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Create the object required for DAO method.</a:t>
            </a:r>
            <a:endParaRPr sz="1100"/>
          </a:p>
        </p:txBody>
      </p:sp>
      <p:sp>
        <p:nvSpPr>
          <p:cNvPr id="147" name="Google Shape;147;p22"/>
          <p:cNvSpPr/>
          <p:nvPr/>
        </p:nvSpPr>
        <p:spPr>
          <a:xfrm>
            <a:off x="8024950" y="3178550"/>
            <a:ext cx="924600" cy="484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Fails</a:t>
            </a:r>
            <a:endParaRPr b="1" sz="1100"/>
          </a:p>
        </p:txBody>
      </p:sp>
      <p:sp>
        <p:nvSpPr>
          <p:cNvPr id="148" name="Google Shape;148;p22"/>
          <p:cNvSpPr/>
          <p:nvPr/>
        </p:nvSpPr>
        <p:spPr>
          <a:xfrm>
            <a:off x="5583000" y="4460775"/>
            <a:ext cx="1131300" cy="4848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Passes</a:t>
            </a:r>
            <a:endParaRPr b="1" sz="1100"/>
          </a:p>
        </p:txBody>
      </p:sp>
      <p:cxnSp>
        <p:nvCxnSpPr>
          <p:cNvPr id="149" name="Google Shape;149;p22"/>
          <p:cNvCxnSpPr>
            <a:stCxn id="146" idx="2"/>
            <a:endCxn id="144" idx="0"/>
          </p:cNvCxnSpPr>
          <p:nvPr/>
        </p:nvCxnSpPr>
        <p:spPr>
          <a:xfrm>
            <a:off x="6148650" y="986525"/>
            <a:ext cx="0" cy="584400"/>
          </a:xfrm>
          <a:prstGeom prst="straightConnector1">
            <a:avLst/>
          </a:prstGeom>
          <a:noFill/>
          <a:ln cap="flat" cmpd="sng" w="19050">
            <a:solidFill>
              <a:schemeClr val="dk1"/>
            </a:solidFill>
            <a:prstDash val="solid"/>
            <a:round/>
            <a:headEnd len="med" w="med" type="none"/>
            <a:tailEnd len="med" w="med" type="triangle"/>
          </a:ln>
        </p:spPr>
      </p:cxnSp>
      <p:cxnSp>
        <p:nvCxnSpPr>
          <p:cNvPr id="150" name="Google Shape;150;p22"/>
          <p:cNvCxnSpPr>
            <a:stCxn id="144" idx="3"/>
            <a:endCxn id="143" idx="2"/>
          </p:cNvCxnSpPr>
          <p:nvPr/>
        </p:nvCxnSpPr>
        <p:spPr>
          <a:xfrm>
            <a:off x="6830850" y="1992825"/>
            <a:ext cx="1005600" cy="0"/>
          </a:xfrm>
          <a:prstGeom prst="straightConnector1">
            <a:avLst/>
          </a:prstGeom>
          <a:noFill/>
          <a:ln cap="flat" cmpd="sng" w="19050">
            <a:solidFill>
              <a:schemeClr val="dk1"/>
            </a:solidFill>
            <a:prstDash val="dot"/>
            <a:round/>
            <a:headEnd len="med" w="med" type="none"/>
            <a:tailEnd len="med" w="med" type="triangle"/>
          </a:ln>
        </p:spPr>
      </p:cxnSp>
      <p:cxnSp>
        <p:nvCxnSpPr>
          <p:cNvPr id="151" name="Google Shape;151;p22"/>
          <p:cNvCxnSpPr>
            <a:stCxn id="144" idx="2"/>
            <a:endCxn id="145" idx="0"/>
          </p:cNvCxnSpPr>
          <p:nvPr/>
        </p:nvCxnSpPr>
        <p:spPr>
          <a:xfrm>
            <a:off x="6148650" y="2414775"/>
            <a:ext cx="0" cy="502500"/>
          </a:xfrm>
          <a:prstGeom prst="straightConnector1">
            <a:avLst/>
          </a:prstGeom>
          <a:noFill/>
          <a:ln cap="flat" cmpd="sng" w="19050">
            <a:solidFill>
              <a:schemeClr val="dk1"/>
            </a:solidFill>
            <a:prstDash val="solid"/>
            <a:round/>
            <a:headEnd len="med" w="med" type="none"/>
            <a:tailEnd len="med" w="med" type="triangle"/>
          </a:ln>
        </p:spPr>
      </p:cxnSp>
      <p:cxnSp>
        <p:nvCxnSpPr>
          <p:cNvPr id="152" name="Google Shape;152;p22"/>
          <p:cNvCxnSpPr>
            <a:stCxn id="145" idx="3"/>
            <a:endCxn id="147" idx="1"/>
          </p:cNvCxnSpPr>
          <p:nvPr/>
        </p:nvCxnSpPr>
        <p:spPr>
          <a:xfrm>
            <a:off x="6830850" y="3410800"/>
            <a:ext cx="1194000" cy="10200"/>
          </a:xfrm>
          <a:prstGeom prst="straightConnector1">
            <a:avLst/>
          </a:prstGeom>
          <a:noFill/>
          <a:ln cap="flat" cmpd="sng" w="19050">
            <a:solidFill>
              <a:schemeClr val="dk1"/>
            </a:solidFill>
            <a:prstDash val="solid"/>
            <a:round/>
            <a:headEnd len="med" w="med" type="none"/>
            <a:tailEnd len="med" w="med" type="triangle"/>
          </a:ln>
        </p:spPr>
      </p:cxnSp>
      <p:cxnSp>
        <p:nvCxnSpPr>
          <p:cNvPr id="153" name="Google Shape;153;p22"/>
          <p:cNvCxnSpPr>
            <a:stCxn id="145" idx="2"/>
            <a:endCxn id="148" idx="0"/>
          </p:cNvCxnSpPr>
          <p:nvPr/>
        </p:nvCxnSpPr>
        <p:spPr>
          <a:xfrm>
            <a:off x="6148650" y="3904450"/>
            <a:ext cx="0" cy="556200"/>
          </a:xfrm>
          <a:prstGeom prst="straightConnector1">
            <a:avLst/>
          </a:prstGeom>
          <a:noFill/>
          <a:ln cap="flat" cmpd="sng" w="19050">
            <a:solidFill>
              <a:schemeClr val="dk1"/>
            </a:solidFill>
            <a:prstDash val="solid"/>
            <a:round/>
            <a:headEnd len="med" w="med" type="none"/>
            <a:tailEnd len="med" w="med" type="triangle"/>
          </a:ln>
        </p:spPr>
      </p:cxnSp>
      <p:sp>
        <p:nvSpPr>
          <p:cNvPr id="154" name="Google Shape;154;p22"/>
          <p:cNvSpPr txBox="1"/>
          <p:nvPr/>
        </p:nvSpPr>
        <p:spPr>
          <a:xfrm>
            <a:off x="5206125" y="3904363"/>
            <a:ext cx="140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matches expected</a:t>
            </a:r>
            <a:endParaRPr sz="1000"/>
          </a:p>
        </p:txBody>
      </p:sp>
      <p:sp>
        <p:nvSpPr>
          <p:cNvPr id="155" name="Google Shape;155;p22"/>
          <p:cNvSpPr txBox="1"/>
          <p:nvPr/>
        </p:nvSpPr>
        <p:spPr>
          <a:xfrm>
            <a:off x="6830850" y="2999125"/>
            <a:ext cx="140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DOES NOT match expected</a:t>
            </a:r>
            <a:endParaRPr sz="1000"/>
          </a:p>
        </p:txBody>
      </p:sp>
      <p:sp>
        <p:nvSpPr>
          <p:cNvPr id="156" name="Google Shape;156;p22"/>
          <p:cNvSpPr txBox="1"/>
          <p:nvPr/>
        </p:nvSpPr>
        <p:spPr>
          <a:xfrm>
            <a:off x="502650" y="1197700"/>
            <a:ext cx="3958200" cy="10773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Arrange:</a:t>
            </a:r>
            <a:r>
              <a:rPr lang="en" sz="1600"/>
              <a:t> </a:t>
            </a:r>
            <a:r>
              <a:rPr lang="en">
                <a:solidFill>
                  <a:schemeClr val="dk1"/>
                </a:solidFill>
              </a:rPr>
              <a:t>Create the object needed as an argument for the DAO method that will do the insert</a:t>
            </a:r>
            <a:r>
              <a:rPr lang="en"/>
              <a:t> and store it in a variable as the expected results.</a:t>
            </a:r>
            <a:endParaRPr/>
          </a:p>
        </p:txBody>
      </p:sp>
      <p:sp>
        <p:nvSpPr>
          <p:cNvPr id="157" name="Google Shape;157;p22"/>
          <p:cNvSpPr txBox="1"/>
          <p:nvPr/>
        </p:nvSpPr>
        <p:spPr>
          <a:xfrm>
            <a:off x="502650" y="2512488"/>
            <a:ext cx="3958200" cy="6465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Act: </a:t>
            </a:r>
            <a:r>
              <a:rPr lang="en"/>
              <a:t>Call the DAO method being tested and pass it the object created in the arrange.</a:t>
            </a:r>
            <a:endParaRPr/>
          </a:p>
        </p:txBody>
      </p:sp>
      <p:sp>
        <p:nvSpPr>
          <p:cNvPr id="158" name="Google Shape;158;p22"/>
          <p:cNvSpPr txBox="1"/>
          <p:nvPr/>
        </p:nvSpPr>
        <p:spPr>
          <a:xfrm>
            <a:off x="502650" y="3396475"/>
            <a:ext cx="3958200" cy="15084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Assert:</a:t>
            </a:r>
            <a:r>
              <a:rPr b="1" lang="en"/>
              <a:t> </a:t>
            </a:r>
            <a:r>
              <a:rPr lang="en"/>
              <a:t>Select the inserted data from the Mock Database either using a DAO method that retrieves the data or the JdbcTemplate with a query if no such method exists.  Assert the returned results against the data that was inserted.</a:t>
            </a:r>
            <a:endParaRPr/>
          </a:p>
        </p:txBody>
      </p:sp>
      <p:cxnSp>
        <p:nvCxnSpPr>
          <p:cNvPr id="159" name="Google Shape;159;p22"/>
          <p:cNvCxnSpPr/>
          <p:nvPr/>
        </p:nvCxnSpPr>
        <p:spPr>
          <a:xfrm flipH="1" rot="10800000">
            <a:off x="6858000" y="2262100"/>
            <a:ext cx="996300" cy="673200"/>
          </a:xfrm>
          <a:prstGeom prst="straightConnector1">
            <a:avLst/>
          </a:prstGeom>
          <a:noFill/>
          <a:ln cap="flat" cmpd="sng" w="19050">
            <a:solidFill>
              <a:schemeClr val="dk1"/>
            </a:solidFill>
            <a:prstDash val="dot"/>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229575"/>
            <a:ext cx="39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DAO: UPDATE</a:t>
            </a:r>
            <a:endParaRPr/>
          </a:p>
        </p:txBody>
      </p:sp>
      <p:sp>
        <p:nvSpPr>
          <p:cNvPr id="165" name="Google Shape;165;p23"/>
          <p:cNvSpPr/>
          <p:nvPr/>
        </p:nvSpPr>
        <p:spPr>
          <a:xfrm>
            <a:off x="7836450" y="1656500"/>
            <a:ext cx="969600" cy="1064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Mock Test</a:t>
            </a:r>
            <a:endParaRPr sz="1000"/>
          </a:p>
          <a:p>
            <a:pPr indent="0" lvl="0" marL="0" rtl="0" algn="ctr">
              <a:spcBef>
                <a:spcPts val="0"/>
              </a:spcBef>
              <a:spcAft>
                <a:spcPts val="0"/>
              </a:spcAft>
              <a:buNone/>
            </a:pPr>
            <a:r>
              <a:rPr lang="en" sz="1000"/>
              <a:t>Database created from test-data.sql</a:t>
            </a:r>
            <a:endParaRPr sz="1000"/>
          </a:p>
        </p:txBody>
      </p:sp>
      <p:sp>
        <p:nvSpPr>
          <p:cNvPr id="166" name="Google Shape;166;p23"/>
          <p:cNvSpPr/>
          <p:nvPr/>
        </p:nvSpPr>
        <p:spPr>
          <a:xfrm>
            <a:off x="5466450" y="1766888"/>
            <a:ext cx="1364400" cy="843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Call DAO method that updates the record and pass it the object.</a:t>
            </a:r>
            <a:endParaRPr sz="1100"/>
          </a:p>
        </p:txBody>
      </p:sp>
      <p:sp>
        <p:nvSpPr>
          <p:cNvPr id="167" name="Google Shape;167;p23"/>
          <p:cNvSpPr/>
          <p:nvPr/>
        </p:nvSpPr>
        <p:spPr>
          <a:xfrm>
            <a:off x="5466450" y="2917150"/>
            <a:ext cx="1364400" cy="9873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Select the inserted Data from the Mock database and Assert against what was inserted.</a:t>
            </a:r>
            <a:endParaRPr sz="1100"/>
          </a:p>
        </p:txBody>
      </p:sp>
      <p:sp>
        <p:nvSpPr>
          <p:cNvPr id="168" name="Google Shape;168;p23"/>
          <p:cNvSpPr/>
          <p:nvPr/>
        </p:nvSpPr>
        <p:spPr>
          <a:xfrm>
            <a:off x="5466450" y="309425"/>
            <a:ext cx="1364400" cy="1151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Select the data from the Mock Database and make changes to the data for the update</a:t>
            </a:r>
            <a:endParaRPr sz="1100"/>
          </a:p>
        </p:txBody>
      </p:sp>
      <p:sp>
        <p:nvSpPr>
          <p:cNvPr id="169" name="Google Shape;169;p23"/>
          <p:cNvSpPr/>
          <p:nvPr/>
        </p:nvSpPr>
        <p:spPr>
          <a:xfrm>
            <a:off x="8024950" y="3178550"/>
            <a:ext cx="924600" cy="484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Fails</a:t>
            </a:r>
            <a:endParaRPr b="1" sz="1100"/>
          </a:p>
        </p:txBody>
      </p:sp>
      <p:sp>
        <p:nvSpPr>
          <p:cNvPr id="170" name="Google Shape;170;p23"/>
          <p:cNvSpPr/>
          <p:nvPr/>
        </p:nvSpPr>
        <p:spPr>
          <a:xfrm>
            <a:off x="5583000" y="4460775"/>
            <a:ext cx="1131300" cy="4848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Passes</a:t>
            </a:r>
            <a:endParaRPr b="1" sz="1100"/>
          </a:p>
        </p:txBody>
      </p:sp>
      <p:cxnSp>
        <p:nvCxnSpPr>
          <p:cNvPr id="171" name="Google Shape;171;p23"/>
          <p:cNvCxnSpPr>
            <a:stCxn id="168" idx="2"/>
            <a:endCxn id="166" idx="0"/>
          </p:cNvCxnSpPr>
          <p:nvPr/>
        </p:nvCxnSpPr>
        <p:spPr>
          <a:xfrm>
            <a:off x="6148650" y="1460525"/>
            <a:ext cx="0" cy="306300"/>
          </a:xfrm>
          <a:prstGeom prst="straightConnector1">
            <a:avLst/>
          </a:prstGeom>
          <a:noFill/>
          <a:ln cap="flat" cmpd="sng" w="19050">
            <a:solidFill>
              <a:schemeClr val="dk1"/>
            </a:solidFill>
            <a:prstDash val="solid"/>
            <a:round/>
            <a:headEnd len="med" w="med" type="none"/>
            <a:tailEnd len="med" w="med" type="triangle"/>
          </a:ln>
        </p:spPr>
      </p:cxnSp>
      <p:cxnSp>
        <p:nvCxnSpPr>
          <p:cNvPr id="172" name="Google Shape;172;p23"/>
          <p:cNvCxnSpPr>
            <a:stCxn id="166" idx="3"/>
            <a:endCxn id="165" idx="2"/>
          </p:cNvCxnSpPr>
          <p:nvPr/>
        </p:nvCxnSpPr>
        <p:spPr>
          <a:xfrm>
            <a:off x="6830850" y="2188838"/>
            <a:ext cx="1005600" cy="0"/>
          </a:xfrm>
          <a:prstGeom prst="straightConnector1">
            <a:avLst/>
          </a:prstGeom>
          <a:noFill/>
          <a:ln cap="flat" cmpd="sng" w="19050">
            <a:solidFill>
              <a:schemeClr val="dk1"/>
            </a:solidFill>
            <a:prstDash val="dot"/>
            <a:round/>
            <a:headEnd len="med" w="med" type="none"/>
            <a:tailEnd len="med" w="med" type="triangle"/>
          </a:ln>
        </p:spPr>
      </p:cxnSp>
      <p:cxnSp>
        <p:nvCxnSpPr>
          <p:cNvPr id="173" name="Google Shape;173;p23"/>
          <p:cNvCxnSpPr>
            <a:stCxn id="166" idx="2"/>
            <a:endCxn id="167" idx="0"/>
          </p:cNvCxnSpPr>
          <p:nvPr/>
        </p:nvCxnSpPr>
        <p:spPr>
          <a:xfrm>
            <a:off x="6148650" y="2610788"/>
            <a:ext cx="0" cy="306300"/>
          </a:xfrm>
          <a:prstGeom prst="straightConnector1">
            <a:avLst/>
          </a:prstGeom>
          <a:noFill/>
          <a:ln cap="flat" cmpd="sng" w="19050">
            <a:solidFill>
              <a:schemeClr val="dk1"/>
            </a:solidFill>
            <a:prstDash val="solid"/>
            <a:round/>
            <a:headEnd len="med" w="med" type="none"/>
            <a:tailEnd len="med" w="med" type="triangle"/>
          </a:ln>
        </p:spPr>
      </p:cxnSp>
      <p:cxnSp>
        <p:nvCxnSpPr>
          <p:cNvPr id="174" name="Google Shape;174;p23"/>
          <p:cNvCxnSpPr>
            <a:stCxn id="167" idx="3"/>
            <a:endCxn id="169" idx="1"/>
          </p:cNvCxnSpPr>
          <p:nvPr/>
        </p:nvCxnSpPr>
        <p:spPr>
          <a:xfrm>
            <a:off x="6830850" y="3410800"/>
            <a:ext cx="1194000" cy="10200"/>
          </a:xfrm>
          <a:prstGeom prst="straightConnector1">
            <a:avLst/>
          </a:prstGeom>
          <a:noFill/>
          <a:ln cap="flat" cmpd="sng" w="19050">
            <a:solidFill>
              <a:schemeClr val="dk1"/>
            </a:solidFill>
            <a:prstDash val="solid"/>
            <a:round/>
            <a:headEnd len="med" w="med" type="none"/>
            <a:tailEnd len="med" w="med" type="triangle"/>
          </a:ln>
        </p:spPr>
      </p:cxnSp>
      <p:cxnSp>
        <p:nvCxnSpPr>
          <p:cNvPr id="175" name="Google Shape;175;p23"/>
          <p:cNvCxnSpPr>
            <a:stCxn id="167" idx="2"/>
            <a:endCxn id="170" idx="0"/>
          </p:cNvCxnSpPr>
          <p:nvPr/>
        </p:nvCxnSpPr>
        <p:spPr>
          <a:xfrm>
            <a:off x="6148650" y="3904450"/>
            <a:ext cx="0" cy="556200"/>
          </a:xfrm>
          <a:prstGeom prst="straightConnector1">
            <a:avLst/>
          </a:prstGeom>
          <a:noFill/>
          <a:ln cap="flat" cmpd="sng" w="19050">
            <a:solidFill>
              <a:schemeClr val="dk1"/>
            </a:solidFill>
            <a:prstDash val="solid"/>
            <a:round/>
            <a:headEnd len="med" w="med" type="none"/>
            <a:tailEnd len="med" w="med" type="triangle"/>
          </a:ln>
        </p:spPr>
      </p:cxnSp>
      <p:sp>
        <p:nvSpPr>
          <p:cNvPr id="176" name="Google Shape;176;p23"/>
          <p:cNvSpPr txBox="1"/>
          <p:nvPr/>
        </p:nvSpPr>
        <p:spPr>
          <a:xfrm>
            <a:off x="5206125" y="3904363"/>
            <a:ext cx="140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matches expected</a:t>
            </a:r>
            <a:endParaRPr sz="1000"/>
          </a:p>
        </p:txBody>
      </p:sp>
      <p:sp>
        <p:nvSpPr>
          <p:cNvPr id="177" name="Google Shape;177;p23"/>
          <p:cNvSpPr txBox="1"/>
          <p:nvPr/>
        </p:nvSpPr>
        <p:spPr>
          <a:xfrm>
            <a:off x="6830850" y="2999125"/>
            <a:ext cx="140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DOES NOT match expected</a:t>
            </a:r>
            <a:endParaRPr sz="1000"/>
          </a:p>
        </p:txBody>
      </p:sp>
      <p:sp>
        <p:nvSpPr>
          <p:cNvPr id="178" name="Google Shape;178;p23"/>
          <p:cNvSpPr txBox="1"/>
          <p:nvPr/>
        </p:nvSpPr>
        <p:spPr>
          <a:xfrm>
            <a:off x="556500" y="897675"/>
            <a:ext cx="3958200" cy="12930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Arrange:</a:t>
            </a:r>
            <a:r>
              <a:rPr lang="en" sz="1600"/>
              <a:t> </a:t>
            </a:r>
            <a:r>
              <a:rPr lang="en">
                <a:solidFill>
                  <a:schemeClr val="dk1"/>
                </a:solidFill>
              </a:rPr>
              <a:t>Select the data from the Mock database either using a DAO method that retrieves data or the JdbcTemplate with a query  and make changes to it for the update.  Store it in a variable for the expected results.</a:t>
            </a:r>
            <a:endParaRPr/>
          </a:p>
        </p:txBody>
      </p:sp>
      <p:sp>
        <p:nvSpPr>
          <p:cNvPr id="179" name="Google Shape;179;p23"/>
          <p:cNvSpPr txBox="1"/>
          <p:nvPr/>
        </p:nvSpPr>
        <p:spPr>
          <a:xfrm>
            <a:off x="502650" y="2362613"/>
            <a:ext cx="3958200" cy="8619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Act: </a:t>
            </a:r>
            <a:r>
              <a:rPr lang="en"/>
              <a:t>Call the DAO method being tested and pass it the object created in the arrange with the updated values.</a:t>
            </a:r>
            <a:endParaRPr/>
          </a:p>
        </p:txBody>
      </p:sp>
      <p:sp>
        <p:nvSpPr>
          <p:cNvPr id="180" name="Google Shape;180;p23"/>
          <p:cNvSpPr txBox="1"/>
          <p:nvPr/>
        </p:nvSpPr>
        <p:spPr>
          <a:xfrm>
            <a:off x="502650" y="3396475"/>
            <a:ext cx="3958200" cy="15084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Assert:</a:t>
            </a:r>
            <a:r>
              <a:rPr b="1" lang="en"/>
              <a:t> </a:t>
            </a:r>
            <a:r>
              <a:rPr lang="en"/>
              <a:t>Select the updated data from the Mock Database either using a DAO method that retrieves the data or the JdbcTemplate with a query if no such method exists.  Assert the returned results against the updated values that were stored during the arrange.</a:t>
            </a:r>
            <a:endParaRPr/>
          </a:p>
        </p:txBody>
      </p:sp>
      <p:cxnSp>
        <p:nvCxnSpPr>
          <p:cNvPr id="181" name="Google Shape;181;p23"/>
          <p:cNvCxnSpPr/>
          <p:nvPr/>
        </p:nvCxnSpPr>
        <p:spPr>
          <a:xfrm flipH="1" rot="10800000">
            <a:off x="6835500" y="2450488"/>
            <a:ext cx="992100" cy="547500"/>
          </a:xfrm>
          <a:prstGeom prst="straightConnector1">
            <a:avLst/>
          </a:prstGeom>
          <a:noFill/>
          <a:ln cap="flat" cmpd="sng" w="19050">
            <a:solidFill>
              <a:schemeClr val="dk1"/>
            </a:solidFill>
            <a:prstDash val="dot"/>
            <a:round/>
            <a:headEnd len="med" w="med" type="triangle"/>
            <a:tailEnd len="med" w="med" type="none"/>
          </a:ln>
        </p:spPr>
      </p:cxnSp>
      <p:cxnSp>
        <p:nvCxnSpPr>
          <p:cNvPr id="182" name="Google Shape;182;p23"/>
          <p:cNvCxnSpPr/>
          <p:nvPr/>
        </p:nvCxnSpPr>
        <p:spPr>
          <a:xfrm rot="10800000">
            <a:off x="6831150" y="897675"/>
            <a:ext cx="996300" cy="1014300"/>
          </a:xfrm>
          <a:prstGeom prst="straightConnector1">
            <a:avLst/>
          </a:prstGeom>
          <a:noFill/>
          <a:ln cap="flat" cmpd="sng" w="19050">
            <a:solidFill>
              <a:srgbClr val="000000"/>
            </a:solidFill>
            <a:prstDash val="dot"/>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445025"/>
            <a:ext cx="376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DAO: DELETE</a:t>
            </a:r>
            <a:endParaRPr/>
          </a:p>
        </p:txBody>
      </p:sp>
      <p:sp>
        <p:nvSpPr>
          <p:cNvPr id="188" name="Google Shape;188;p24"/>
          <p:cNvSpPr/>
          <p:nvPr/>
        </p:nvSpPr>
        <p:spPr>
          <a:xfrm>
            <a:off x="7836450" y="1460475"/>
            <a:ext cx="969600" cy="1064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Mock Test</a:t>
            </a:r>
            <a:endParaRPr sz="1000"/>
          </a:p>
          <a:p>
            <a:pPr indent="0" lvl="0" marL="0" rtl="0" algn="ctr">
              <a:spcBef>
                <a:spcPts val="0"/>
              </a:spcBef>
              <a:spcAft>
                <a:spcPts val="0"/>
              </a:spcAft>
              <a:buNone/>
            </a:pPr>
            <a:r>
              <a:rPr lang="en" sz="1000"/>
              <a:t>Database created from test-data.sql</a:t>
            </a:r>
            <a:endParaRPr sz="1000"/>
          </a:p>
        </p:txBody>
      </p:sp>
      <p:sp>
        <p:nvSpPr>
          <p:cNvPr id="189" name="Google Shape;189;p24"/>
          <p:cNvSpPr/>
          <p:nvPr/>
        </p:nvSpPr>
        <p:spPr>
          <a:xfrm>
            <a:off x="5466450" y="1570875"/>
            <a:ext cx="1364400" cy="843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Call DAO method that deletes the record and pass it the id.</a:t>
            </a:r>
            <a:endParaRPr sz="1100"/>
          </a:p>
        </p:txBody>
      </p:sp>
      <p:sp>
        <p:nvSpPr>
          <p:cNvPr id="190" name="Google Shape;190;p24"/>
          <p:cNvSpPr/>
          <p:nvPr/>
        </p:nvSpPr>
        <p:spPr>
          <a:xfrm>
            <a:off x="5466450" y="2917150"/>
            <a:ext cx="1364400" cy="8439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Select the deleted Data from the Mock database by id.</a:t>
            </a:r>
            <a:endParaRPr sz="1100"/>
          </a:p>
        </p:txBody>
      </p:sp>
      <p:sp>
        <p:nvSpPr>
          <p:cNvPr id="191" name="Google Shape;191;p24"/>
          <p:cNvSpPr/>
          <p:nvPr/>
        </p:nvSpPr>
        <p:spPr>
          <a:xfrm>
            <a:off x="5466450" y="403950"/>
            <a:ext cx="1364400" cy="7938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Identify the id of the data to be deleted using test-data.sql</a:t>
            </a:r>
            <a:endParaRPr sz="1100"/>
          </a:p>
        </p:txBody>
      </p:sp>
      <p:sp>
        <p:nvSpPr>
          <p:cNvPr id="192" name="Google Shape;192;p24"/>
          <p:cNvSpPr/>
          <p:nvPr/>
        </p:nvSpPr>
        <p:spPr>
          <a:xfrm>
            <a:off x="8024850" y="3096700"/>
            <a:ext cx="924600" cy="484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Fails</a:t>
            </a:r>
            <a:endParaRPr b="1" sz="1100"/>
          </a:p>
        </p:txBody>
      </p:sp>
      <p:sp>
        <p:nvSpPr>
          <p:cNvPr id="193" name="Google Shape;193;p24"/>
          <p:cNvSpPr/>
          <p:nvPr/>
        </p:nvSpPr>
        <p:spPr>
          <a:xfrm>
            <a:off x="5583000" y="4460775"/>
            <a:ext cx="1131300" cy="4848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Passes</a:t>
            </a:r>
            <a:endParaRPr b="1" sz="1100"/>
          </a:p>
        </p:txBody>
      </p:sp>
      <p:cxnSp>
        <p:nvCxnSpPr>
          <p:cNvPr id="194" name="Google Shape;194;p24"/>
          <p:cNvCxnSpPr>
            <a:stCxn id="191" idx="2"/>
            <a:endCxn id="189" idx="0"/>
          </p:cNvCxnSpPr>
          <p:nvPr/>
        </p:nvCxnSpPr>
        <p:spPr>
          <a:xfrm>
            <a:off x="6148650" y="1197750"/>
            <a:ext cx="0" cy="373200"/>
          </a:xfrm>
          <a:prstGeom prst="straightConnector1">
            <a:avLst/>
          </a:prstGeom>
          <a:noFill/>
          <a:ln cap="flat" cmpd="sng" w="19050">
            <a:solidFill>
              <a:schemeClr val="dk1"/>
            </a:solidFill>
            <a:prstDash val="solid"/>
            <a:round/>
            <a:headEnd len="med" w="med" type="none"/>
            <a:tailEnd len="med" w="med" type="triangle"/>
          </a:ln>
        </p:spPr>
      </p:cxnSp>
      <p:cxnSp>
        <p:nvCxnSpPr>
          <p:cNvPr id="195" name="Google Shape;195;p24"/>
          <p:cNvCxnSpPr>
            <a:stCxn id="189" idx="3"/>
            <a:endCxn id="188" idx="2"/>
          </p:cNvCxnSpPr>
          <p:nvPr/>
        </p:nvCxnSpPr>
        <p:spPr>
          <a:xfrm>
            <a:off x="6830850" y="1992825"/>
            <a:ext cx="1005600" cy="0"/>
          </a:xfrm>
          <a:prstGeom prst="straightConnector1">
            <a:avLst/>
          </a:prstGeom>
          <a:noFill/>
          <a:ln cap="flat" cmpd="sng" w="19050">
            <a:solidFill>
              <a:schemeClr val="dk1"/>
            </a:solidFill>
            <a:prstDash val="dot"/>
            <a:round/>
            <a:headEnd len="med" w="med" type="none"/>
            <a:tailEnd len="med" w="med" type="triangle"/>
          </a:ln>
        </p:spPr>
      </p:cxnSp>
      <p:cxnSp>
        <p:nvCxnSpPr>
          <p:cNvPr id="196" name="Google Shape;196;p24"/>
          <p:cNvCxnSpPr>
            <a:stCxn id="189" idx="2"/>
            <a:endCxn id="190" idx="0"/>
          </p:cNvCxnSpPr>
          <p:nvPr/>
        </p:nvCxnSpPr>
        <p:spPr>
          <a:xfrm>
            <a:off x="6148650" y="2414775"/>
            <a:ext cx="0" cy="502500"/>
          </a:xfrm>
          <a:prstGeom prst="straightConnector1">
            <a:avLst/>
          </a:prstGeom>
          <a:noFill/>
          <a:ln cap="flat" cmpd="sng" w="19050">
            <a:solidFill>
              <a:schemeClr val="dk1"/>
            </a:solidFill>
            <a:prstDash val="solid"/>
            <a:round/>
            <a:headEnd len="med" w="med" type="none"/>
            <a:tailEnd len="med" w="med" type="triangle"/>
          </a:ln>
        </p:spPr>
      </p:cxnSp>
      <p:cxnSp>
        <p:nvCxnSpPr>
          <p:cNvPr id="197" name="Google Shape;197;p24"/>
          <p:cNvCxnSpPr>
            <a:stCxn id="190" idx="3"/>
            <a:endCxn id="192" idx="1"/>
          </p:cNvCxnSpPr>
          <p:nvPr/>
        </p:nvCxnSpPr>
        <p:spPr>
          <a:xfrm>
            <a:off x="6830850" y="3339100"/>
            <a:ext cx="1194000" cy="0"/>
          </a:xfrm>
          <a:prstGeom prst="straightConnector1">
            <a:avLst/>
          </a:prstGeom>
          <a:noFill/>
          <a:ln cap="flat" cmpd="sng" w="19050">
            <a:solidFill>
              <a:schemeClr val="dk1"/>
            </a:solidFill>
            <a:prstDash val="solid"/>
            <a:round/>
            <a:headEnd len="med" w="med" type="none"/>
            <a:tailEnd len="med" w="med" type="triangle"/>
          </a:ln>
        </p:spPr>
      </p:cxnSp>
      <p:cxnSp>
        <p:nvCxnSpPr>
          <p:cNvPr id="198" name="Google Shape;198;p24"/>
          <p:cNvCxnSpPr>
            <a:stCxn id="190" idx="2"/>
            <a:endCxn id="193" idx="0"/>
          </p:cNvCxnSpPr>
          <p:nvPr/>
        </p:nvCxnSpPr>
        <p:spPr>
          <a:xfrm>
            <a:off x="6148650" y="3761050"/>
            <a:ext cx="0" cy="699600"/>
          </a:xfrm>
          <a:prstGeom prst="straightConnector1">
            <a:avLst/>
          </a:prstGeom>
          <a:noFill/>
          <a:ln cap="flat" cmpd="sng" w="19050">
            <a:solidFill>
              <a:schemeClr val="dk1"/>
            </a:solidFill>
            <a:prstDash val="solid"/>
            <a:round/>
            <a:headEnd len="med" w="med" type="none"/>
            <a:tailEnd len="med" w="med" type="triangle"/>
          </a:ln>
        </p:spPr>
      </p:cxnSp>
      <p:sp>
        <p:nvSpPr>
          <p:cNvPr id="199" name="Google Shape;199;p24"/>
          <p:cNvSpPr txBox="1"/>
          <p:nvPr/>
        </p:nvSpPr>
        <p:spPr>
          <a:xfrm>
            <a:off x="4990675" y="3941563"/>
            <a:ext cx="14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No Data Returned</a:t>
            </a:r>
            <a:endParaRPr sz="1000"/>
          </a:p>
        </p:txBody>
      </p:sp>
      <p:sp>
        <p:nvSpPr>
          <p:cNvPr id="200" name="Google Shape;200;p24"/>
          <p:cNvSpPr txBox="1"/>
          <p:nvPr/>
        </p:nvSpPr>
        <p:spPr>
          <a:xfrm>
            <a:off x="6830850" y="3082300"/>
            <a:ext cx="14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returned</a:t>
            </a:r>
            <a:endParaRPr sz="1000"/>
          </a:p>
        </p:txBody>
      </p:sp>
      <p:sp>
        <p:nvSpPr>
          <p:cNvPr id="201" name="Google Shape;201;p24"/>
          <p:cNvSpPr txBox="1"/>
          <p:nvPr/>
        </p:nvSpPr>
        <p:spPr>
          <a:xfrm>
            <a:off x="502650" y="1197700"/>
            <a:ext cx="3958200" cy="8619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Arrange:</a:t>
            </a:r>
            <a:r>
              <a:rPr lang="en" sz="1600"/>
              <a:t> </a:t>
            </a:r>
            <a:r>
              <a:rPr lang="en">
                <a:solidFill>
                  <a:schemeClr val="dk1"/>
                </a:solidFill>
              </a:rPr>
              <a:t>Identify the id of the row to be deleted using the test-data.sql and store the id in a variable</a:t>
            </a:r>
            <a:r>
              <a:rPr lang="en"/>
              <a:t>.</a:t>
            </a:r>
            <a:endParaRPr/>
          </a:p>
        </p:txBody>
      </p:sp>
      <p:sp>
        <p:nvSpPr>
          <p:cNvPr id="202" name="Google Shape;202;p24"/>
          <p:cNvSpPr txBox="1"/>
          <p:nvPr/>
        </p:nvSpPr>
        <p:spPr>
          <a:xfrm>
            <a:off x="502650" y="2239563"/>
            <a:ext cx="3958200" cy="6465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Act: </a:t>
            </a:r>
            <a:r>
              <a:rPr lang="en"/>
              <a:t>Call the DAO method being tested and pass it the id of the record to delete.</a:t>
            </a:r>
            <a:endParaRPr/>
          </a:p>
        </p:txBody>
      </p:sp>
      <p:sp>
        <p:nvSpPr>
          <p:cNvPr id="203" name="Google Shape;203;p24"/>
          <p:cNvSpPr txBox="1"/>
          <p:nvPr/>
        </p:nvSpPr>
        <p:spPr>
          <a:xfrm>
            <a:off x="502650" y="3066050"/>
            <a:ext cx="3958200" cy="17238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Assert:</a:t>
            </a:r>
            <a:r>
              <a:rPr b="1" lang="en"/>
              <a:t> </a:t>
            </a:r>
            <a:r>
              <a:rPr lang="en"/>
              <a:t>Select the deleted data by id from the Mock Database either using a DAO method that retrieves the data by id or the JdbcTemplate with a query if no such method exists.  Assert if data was returned or not.  If data was returned the test fails.  If no data was returned the test passes.</a:t>
            </a:r>
            <a:endParaRPr/>
          </a:p>
        </p:txBody>
      </p:sp>
      <p:cxnSp>
        <p:nvCxnSpPr>
          <p:cNvPr id="204" name="Google Shape;204;p24"/>
          <p:cNvCxnSpPr/>
          <p:nvPr/>
        </p:nvCxnSpPr>
        <p:spPr>
          <a:xfrm flipH="1" rot="10800000">
            <a:off x="6858000" y="2262100"/>
            <a:ext cx="996300" cy="673200"/>
          </a:xfrm>
          <a:prstGeom prst="straightConnector1">
            <a:avLst/>
          </a:prstGeom>
          <a:noFill/>
          <a:ln cap="flat" cmpd="sng" w="19050">
            <a:solidFill>
              <a:schemeClr val="dk1"/>
            </a:solidFill>
            <a:prstDash val="dot"/>
            <a:round/>
            <a:headEnd len="med" w="med" type="triangl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813475" y="4270725"/>
            <a:ext cx="8049900" cy="762300"/>
          </a:xfrm>
          <a:prstGeom prst="rect">
            <a:avLst/>
          </a:prstGeom>
          <a:solidFill>
            <a:srgbClr val="D0E0E3"/>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txBox="1"/>
          <p:nvPr/>
        </p:nvSpPr>
        <p:spPr>
          <a:xfrm>
            <a:off x="2076125" y="3432950"/>
            <a:ext cx="6804300" cy="762300"/>
          </a:xfrm>
          <a:prstGeom prst="rect">
            <a:avLst/>
          </a:prstGeom>
          <a:solidFill>
            <a:srgbClr val="B6D7A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nvSpPr>
        <p:spPr>
          <a:xfrm>
            <a:off x="2076050" y="1951550"/>
            <a:ext cx="6804300" cy="14178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txBox="1"/>
          <p:nvPr/>
        </p:nvSpPr>
        <p:spPr>
          <a:xfrm>
            <a:off x="872775" y="101675"/>
            <a:ext cx="8049900" cy="17964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ph type="title"/>
          </p:nvPr>
        </p:nvSpPr>
        <p:spPr>
          <a:xfrm rot="-5400000">
            <a:off x="-1942275" y="2285400"/>
            <a:ext cx="474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Integration Test Life Cycle</a:t>
            </a:r>
            <a:endParaRPr b="1" sz="3000">
              <a:latin typeface="Roboto"/>
              <a:ea typeface="Roboto"/>
              <a:cs typeface="Roboto"/>
              <a:sym typeface="Roboto"/>
            </a:endParaRPr>
          </a:p>
        </p:txBody>
      </p:sp>
      <p:sp>
        <p:nvSpPr>
          <p:cNvPr id="214" name="Google Shape;214;p25"/>
          <p:cNvSpPr/>
          <p:nvPr/>
        </p:nvSpPr>
        <p:spPr>
          <a:xfrm>
            <a:off x="1018175" y="152800"/>
            <a:ext cx="25917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@PostContruct</a:t>
            </a:r>
            <a:endParaRPr sz="1200"/>
          </a:p>
          <a:p>
            <a:pPr indent="0" lvl="0" marL="0" rtl="0" algn="l">
              <a:spcBef>
                <a:spcPts val="0"/>
              </a:spcBef>
              <a:spcAft>
                <a:spcPts val="0"/>
              </a:spcAft>
              <a:buNone/>
            </a:pPr>
            <a:r>
              <a:rPr lang="en" sz="1200"/>
              <a:t>Creates the Test Database</a:t>
            </a:r>
            <a:endParaRPr sz="1200"/>
          </a:p>
        </p:txBody>
      </p:sp>
      <p:sp>
        <p:nvSpPr>
          <p:cNvPr id="215" name="Google Shape;215;p25"/>
          <p:cNvSpPr/>
          <p:nvPr/>
        </p:nvSpPr>
        <p:spPr>
          <a:xfrm>
            <a:off x="1018175" y="843450"/>
            <a:ext cx="2591700" cy="8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@Bean </a:t>
            </a:r>
            <a:endParaRPr sz="1200"/>
          </a:p>
          <a:p>
            <a:pPr indent="0" lvl="0" marL="0" rtl="0" algn="l">
              <a:spcBef>
                <a:spcPts val="0"/>
              </a:spcBef>
              <a:spcAft>
                <a:spcPts val="0"/>
              </a:spcAft>
              <a:buNone/>
            </a:pPr>
            <a:r>
              <a:rPr lang="en" sz="1200"/>
              <a:t>Creates the datasource.</a:t>
            </a:r>
            <a:endParaRPr sz="1200"/>
          </a:p>
          <a:p>
            <a:pPr indent="0" lvl="0" marL="0" rtl="0" algn="l">
              <a:spcBef>
                <a:spcPts val="0"/>
              </a:spcBef>
              <a:spcAft>
                <a:spcPts val="0"/>
              </a:spcAft>
              <a:buNone/>
            </a:pPr>
            <a:r>
              <a:rPr lang="en" sz="1200"/>
              <a:t>Disables Transaction autocommit</a:t>
            </a:r>
            <a:endParaRPr sz="1200"/>
          </a:p>
          <a:p>
            <a:pPr indent="0" lvl="0" marL="0" rtl="0" algn="l">
              <a:spcBef>
                <a:spcPts val="0"/>
              </a:spcBef>
              <a:spcAft>
                <a:spcPts val="0"/>
              </a:spcAft>
              <a:buNone/>
            </a:pPr>
            <a:r>
              <a:rPr lang="en" sz="1200"/>
              <a:t>Creates the mock data</a:t>
            </a:r>
            <a:endParaRPr sz="1200"/>
          </a:p>
        </p:txBody>
      </p:sp>
      <p:sp>
        <p:nvSpPr>
          <p:cNvPr id="216" name="Google Shape;216;p25"/>
          <p:cNvSpPr/>
          <p:nvPr/>
        </p:nvSpPr>
        <p:spPr>
          <a:xfrm>
            <a:off x="2229450" y="1983513"/>
            <a:ext cx="2303400" cy="8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@Before</a:t>
            </a:r>
            <a:endParaRPr sz="1200"/>
          </a:p>
          <a:p>
            <a:pPr indent="0" lvl="0" marL="0" rtl="0" algn="l">
              <a:spcBef>
                <a:spcPts val="0"/>
              </a:spcBef>
              <a:spcAft>
                <a:spcPts val="0"/>
              </a:spcAft>
              <a:buNone/>
            </a:pPr>
            <a:r>
              <a:rPr lang="en" sz="1200"/>
              <a:t>Instantiates the DAO</a:t>
            </a:r>
            <a:endParaRPr sz="1200"/>
          </a:p>
          <a:p>
            <a:pPr indent="0" lvl="0" marL="0" rtl="0" algn="l">
              <a:spcBef>
                <a:spcPts val="0"/>
              </a:spcBef>
              <a:spcAft>
                <a:spcPts val="0"/>
              </a:spcAft>
              <a:buNone/>
            </a:pPr>
            <a:r>
              <a:rPr lang="en" sz="1200"/>
              <a:t>Setups reusable test data</a:t>
            </a:r>
            <a:endParaRPr sz="1200"/>
          </a:p>
        </p:txBody>
      </p:sp>
      <p:sp>
        <p:nvSpPr>
          <p:cNvPr id="217" name="Google Shape;217;p25"/>
          <p:cNvSpPr/>
          <p:nvPr/>
        </p:nvSpPr>
        <p:spPr>
          <a:xfrm>
            <a:off x="2299200" y="2925188"/>
            <a:ext cx="2256900" cy="40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@Test</a:t>
            </a:r>
            <a:endParaRPr sz="1200"/>
          </a:p>
          <a:p>
            <a:pPr indent="0" lvl="0" marL="0" rtl="0" algn="l">
              <a:spcBef>
                <a:spcPts val="0"/>
              </a:spcBef>
              <a:spcAft>
                <a:spcPts val="0"/>
              </a:spcAft>
              <a:buNone/>
            </a:pPr>
            <a:r>
              <a:t/>
            </a:r>
            <a:endParaRPr sz="1200"/>
          </a:p>
        </p:txBody>
      </p:sp>
      <p:sp>
        <p:nvSpPr>
          <p:cNvPr id="218" name="Google Shape;218;p25"/>
          <p:cNvSpPr/>
          <p:nvPr/>
        </p:nvSpPr>
        <p:spPr>
          <a:xfrm>
            <a:off x="2275950" y="3525786"/>
            <a:ext cx="23034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@After</a:t>
            </a:r>
            <a:endParaRPr sz="1200"/>
          </a:p>
          <a:p>
            <a:pPr indent="0" lvl="0" marL="0" rtl="0" algn="l">
              <a:spcBef>
                <a:spcPts val="0"/>
              </a:spcBef>
              <a:spcAft>
                <a:spcPts val="0"/>
              </a:spcAft>
              <a:buNone/>
            </a:pPr>
            <a:r>
              <a:rPr lang="en" sz="1200"/>
              <a:t>Rollback the transaction</a:t>
            </a:r>
            <a:endParaRPr sz="1200"/>
          </a:p>
        </p:txBody>
      </p:sp>
      <p:sp>
        <p:nvSpPr>
          <p:cNvPr id="219" name="Google Shape;219;p25"/>
          <p:cNvSpPr/>
          <p:nvPr/>
        </p:nvSpPr>
        <p:spPr>
          <a:xfrm>
            <a:off x="872775" y="4307188"/>
            <a:ext cx="2439000" cy="66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@Predestroy</a:t>
            </a:r>
            <a:endParaRPr sz="1200"/>
          </a:p>
          <a:p>
            <a:pPr indent="0" lvl="0" marL="0" rtl="0" algn="l">
              <a:spcBef>
                <a:spcPts val="0"/>
              </a:spcBef>
              <a:spcAft>
                <a:spcPts val="0"/>
              </a:spcAft>
              <a:buNone/>
            </a:pPr>
            <a:r>
              <a:rPr lang="en" sz="1200"/>
              <a:t>Drops the Test Database</a:t>
            </a:r>
            <a:endParaRPr sz="1200"/>
          </a:p>
        </p:txBody>
      </p:sp>
      <p:sp>
        <p:nvSpPr>
          <p:cNvPr id="220" name="Google Shape;220;p25"/>
          <p:cNvSpPr txBox="1"/>
          <p:nvPr/>
        </p:nvSpPr>
        <p:spPr>
          <a:xfrm>
            <a:off x="3609875" y="257650"/>
            <a:ext cx="23643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Runs once before All Tests</a:t>
            </a:r>
            <a:endParaRPr/>
          </a:p>
        </p:txBody>
      </p:sp>
      <p:sp>
        <p:nvSpPr>
          <p:cNvPr id="221" name="Google Shape;221;p25"/>
          <p:cNvSpPr txBox="1"/>
          <p:nvPr/>
        </p:nvSpPr>
        <p:spPr>
          <a:xfrm>
            <a:off x="3639900" y="1061550"/>
            <a:ext cx="23643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Runs once before All Tests</a:t>
            </a:r>
            <a:endParaRPr/>
          </a:p>
        </p:txBody>
      </p:sp>
      <p:sp>
        <p:nvSpPr>
          <p:cNvPr id="222" name="Google Shape;222;p25"/>
          <p:cNvSpPr txBox="1"/>
          <p:nvPr/>
        </p:nvSpPr>
        <p:spPr>
          <a:xfrm>
            <a:off x="6487925" y="152800"/>
            <a:ext cx="2364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TestingDatabaseConfig</a:t>
            </a:r>
            <a:endParaRPr/>
          </a:p>
        </p:txBody>
      </p:sp>
      <p:sp>
        <p:nvSpPr>
          <p:cNvPr id="223" name="Google Shape;223;p25"/>
          <p:cNvSpPr txBox="1"/>
          <p:nvPr/>
        </p:nvSpPr>
        <p:spPr>
          <a:xfrm>
            <a:off x="3423350" y="3118300"/>
            <a:ext cx="48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4" name="Google Shape;224;p25"/>
          <p:cNvSpPr txBox="1"/>
          <p:nvPr/>
        </p:nvSpPr>
        <p:spPr>
          <a:xfrm>
            <a:off x="4532850" y="2204313"/>
            <a:ext cx="22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Runs before EACH Tests</a:t>
            </a:r>
            <a:endParaRPr/>
          </a:p>
        </p:txBody>
      </p:sp>
      <p:sp>
        <p:nvSpPr>
          <p:cNvPr id="225" name="Google Shape;225;p25"/>
          <p:cNvSpPr txBox="1"/>
          <p:nvPr/>
        </p:nvSpPr>
        <p:spPr>
          <a:xfrm>
            <a:off x="4556100" y="2910775"/>
            <a:ext cx="22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Test</a:t>
            </a:r>
            <a:endParaRPr/>
          </a:p>
        </p:txBody>
      </p:sp>
      <p:sp>
        <p:nvSpPr>
          <p:cNvPr id="226" name="Google Shape;226;p25"/>
          <p:cNvSpPr txBox="1"/>
          <p:nvPr/>
        </p:nvSpPr>
        <p:spPr>
          <a:xfrm>
            <a:off x="4599425" y="3619938"/>
            <a:ext cx="22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Runs after EACH Tests</a:t>
            </a:r>
            <a:endParaRPr/>
          </a:p>
        </p:txBody>
      </p:sp>
      <p:sp>
        <p:nvSpPr>
          <p:cNvPr id="227" name="Google Shape;227;p25"/>
          <p:cNvSpPr txBox="1"/>
          <p:nvPr/>
        </p:nvSpPr>
        <p:spPr>
          <a:xfrm>
            <a:off x="3311775" y="4439350"/>
            <a:ext cx="21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Runs once after All Tests</a:t>
            </a:r>
            <a:endParaRPr/>
          </a:p>
        </p:txBody>
      </p:sp>
      <p:sp>
        <p:nvSpPr>
          <p:cNvPr id="228" name="Google Shape;228;p25"/>
          <p:cNvSpPr txBox="1"/>
          <p:nvPr/>
        </p:nvSpPr>
        <p:spPr>
          <a:xfrm>
            <a:off x="6454025" y="4307200"/>
            <a:ext cx="2364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TestingDatabaseConfig</a:t>
            </a:r>
            <a:endParaRPr/>
          </a:p>
        </p:txBody>
      </p:sp>
      <p:sp>
        <p:nvSpPr>
          <p:cNvPr id="229" name="Google Shape;229;p25"/>
          <p:cNvSpPr txBox="1"/>
          <p:nvPr/>
        </p:nvSpPr>
        <p:spPr>
          <a:xfrm>
            <a:off x="7024650" y="3475875"/>
            <a:ext cx="1811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BaseDaoTests</a:t>
            </a:r>
            <a:endParaRPr/>
          </a:p>
        </p:txBody>
      </p:sp>
      <p:sp>
        <p:nvSpPr>
          <p:cNvPr id="230" name="Google Shape;230;p25"/>
          <p:cNvSpPr txBox="1"/>
          <p:nvPr/>
        </p:nvSpPr>
        <p:spPr>
          <a:xfrm>
            <a:off x="7024650" y="2026775"/>
            <a:ext cx="1793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JdbcXDaoTests</a:t>
            </a:r>
            <a:endParaRPr/>
          </a:p>
        </p:txBody>
      </p:sp>
      <p:sp>
        <p:nvSpPr>
          <p:cNvPr id="231" name="Google Shape;231;p25"/>
          <p:cNvSpPr/>
          <p:nvPr/>
        </p:nvSpPr>
        <p:spPr>
          <a:xfrm>
            <a:off x="1821825" y="1982825"/>
            <a:ext cx="407700" cy="2152800"/>
          </a:xfrm>
          <a:prstGeom prst="leftBrace">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nvSpPr>
        <p:spPr>
          <a:xfrm>
            <a:off x="785150" y="2751425"/>
            <a:ext cx="12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Repeats for Each 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2425" lvl="0" marL="457200" rtl="0" algn="l">
              <a:spcBef>
                <a:spcPts val="180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What is an Integration Test?</a:t>
            </a:r>
            <a:endParaRPr sz="1950">
              <a:solidFill>
                <a:srgbClr val="172B4D"/>
              </a:solidFill>
              <a:highlight>
                <a:srgbClr val="FFFFFF"/>
              </a:highlight>
              <a:latin typeface="Roboto"/>
              <a:ea typeface="Roboto"/>
              <a:cs typeface="Roboto"/>
              <a:sym typeface="Roboto"/>
            </a:endParaRPr>
          </a:p>
          <a:p>
            <a:pPr indent="-352425" lvl="0" marL="457200" rtl="0" algn="l">
              <a:spcBef>
                <a:spcPts val="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Approaches When Testing With Databases</a:t>
            </a:r>
            <a:endParaRPr sz="1950">
              <a:solidFill>
                <a:srgbClr val="172B4D"/>
              </a:solidFill>
              <a:highlight>
                <a:srgbClr val="FFFFFF"/>
              </a:highlight>
              <a:latin typeface="Roboto"/>
              <a:ea typeface="Roboto"/>
              <a:cs typeface="Roboto"/>
              <a:sym typeface="Roboto"/>
            </a:endParaRPr>
          </a:p>
          <a:p>
            <a:pPr indent="-352425" lvl="0" marL="457200" rtl="0" algn="l">
              <a:spcBef>
                <a:spcPts val="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DAO Integration Testing</a:t>
            </a:r>
            <a:endParaRPr sz="1950">
              <a:solidFill>
                <a:srgbClr val="172B4D"/>
              </a:solidFill>
              <a:highlight>
                <a:srgbClr val="FFFFFF"/>
              </a:highlight>
              <a:latin typeface="Roboto"/>
              <a:ea typeface="Roboto"/>
              <a:cs typeface="Roboto"/>
              <a:sym typeface="Roboto"/>
            </a:endParaRPr>
          </a:p>
          <a:p>
            <a:pPr indent="0" lvl="0" marL="457200" rtl="0" algn="l">
              <a:spcBef>
                <a:spcPts val="900"/>
              </a:spcBef>
              <a:spcAft>
                <a:spcPts val="0"/>
              </a:spcAft>
              <a:buNone/>
            </a:pPr>
            <a:r>
              <a:t/>
            </a:r>
            <a:endParaRPr sz="2050">
              <a:solidFill>
                <a:srgbClr val="172B4D"/>
              </a:solidFill>
              <a:highlight>
                <a:srgbClr val="FFFFFF"/>
              </a:highlight>
            </a:endParaRPr>
          </a:p>
          <a:p>
            <a:pPr indent="0" lvl="0" marL="457200" rtl="0" algn="l">
              <a:spcBef>
                <a:spcPts val="900"/>
              </a:spcBef>
              <a:spcAft>
                <a:spcPts val="0"/>
              </a:spcAft>
              <a:buNone/>
            </a:pPr>
            <a:r>
              <a:t/>
            </a:r>
            <a:endParaRPr sz="2800"/>
          </a:p>
        </p:txBody>
      </p:sp>
      <p:sp>
        <p:nvSpPr>
          <p:cNvPr id="63" name="Google Shape;63;p14"/>
          <p:cNvSpPr txBox="1"/>
          <p:nvPr/>
        </p:nvSpPr>
        <p:spPr>
          <a:xfrm>
            <a:off x="662600" y="3718900"/>
            <a:ext cx="7056900" cy="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Don’t forget this for potential interviews: </a:t>
            </a:r>
            <a:br>
              <a:rPr b="1" i="1" lang="en"/>
            </a:br>
            <a:r>
              <a:rPr lang="en"/>
              <a:t>    What are some of the different types of testing phases and what is the purpose of each?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b="1" lang="en" sz="1550">
                <a:solidFill>
                  <a:srgbClr val="172B4D"/>
                </a:solidFill>
                <a:highlight>
                  <a:srgbClr val="FFFFFF"/>
                </a:highlight>
                <a:latin typeface="Roboto"/>
                <a:ea typeface="Roboto"/>
                <a:cs typeface="Roboto"/>
                <a:sym typeface="Roboto"/>
              </a:rPr>
              <a:t>Integration Testing</a:t>
            </a:r>
            <a:r>
              <a:rPr lang="en" sz="1550">
                <a:solidFill>
                  <a:srgbClr val="172B4D"/>
                </a:solidFill>
                <a:highlight>
                  <a:srgbClr val="FFFFFF"/>
                </a:highlight>
                <a:latin typeface="Roboto"/>
                <a:ea typeface="Roboto"/>
                <a:cs typeface="Roboto"/>
                <a:sym typeface="Roboto"/>
              </a:rPr>
              <a:t> is a broad category of tests that validate the integration between units of code or code and outside dependencies such as databases or network resources.</a:t>
            </a:r>
            <a:endParaRPr sz="1550">
              <a:solidFill>
                <a:srgbClr val="172B4D"/>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sz="1550">
              <a:solidFill>
                <a:srgbClr val="172B4D"/>
              </a:solidFill>
              <a:highlight>
                <a:srgbClr val="FFFFFF"/>
              </a:highlight>
              <a:latin typeface="Roboto"/>
              <a:ea typeface="Roboto"/>
              <a:cs typeface="Roboto"/>
              <a:sym typeface="Roboto"/>
            </a:endParaRPr>
          </a:p>
          <a:p>
            <a:pPr indent="0" lvl="0" marL="0" rtl="0" algn="l">
              <a:spcBef>
                <a:spcPts val="900"/>
              </a:spcBef>
              <a:spcAft>
                <a:spcPts val="0"/>
              </a:spcAft>
              <a:buNone/>
            </a:pPr>
            <a:r>
              <a:rPr b="1" lang="en" sz="1550">
                <a:solidFill>
                  <a:srgbClr val="172B4D"/>
                </a:solidFill>
                <a:highlight>
                  <a:srgbClr val="FFFFFF"/>
                </a:highlight>
                <a:latin typeface="Roboto"/>
                <a:ea typeface="Roboto"/>
                <a:cs typeface="Roboto"/>
                <a:sym typeface="Roboto"/>
              </a:rPr>
              <a:t>Integration tests:</a:t>
            </a:r>
            <a:endParaRPr b="1" sz="1550">
              <a:solidFill>
                <a:srgbClr val="172B4D"/>
              </a:solidFill>
              <a:highlight>
                <a:srgbClr val="FFFFFF"/>
              </a:highlight>
              <a:latin typeface="Roboto"/>
              <a:ea typeface="Roboto"/>
              <a:cs typeface="Roboto"/>
              <a:sym typeface="Roboto"/>
            </a:endParaRPr>
          </a:p>
          <a:p>
            <a:pPr indent="-327025" lvl="1" marL="914400" rtl="0" algn="l">
              <a:spcBef>
                <a:spcPts val="1800"/>
              </a:spcBef>
              <a:spcAft>
                <a:spcPts val="0"/>
              </a:spcAft>
              <a:buClr>
                <a:srgbClr val="172B4D"/>
              </a:buClr>
              <a:buSzPts val="1550"/>
              <a:buFont typeface="Roboto"/>
              <a:buChar char="○"/>
            </a:pPr>
            <a:r>
              <a:rPr lang="en" sz="1550">
                <a:solidFill>
                  <a:srgbClr val="172B4D"/>
                </a:solidFill>
                <a:highlight>
                  <a:srgbClr val="FFFFFF"/>
                </a:highlight>
                <a:latin typeface="Roboto"/>
                <a:ea typeface="Roboto"/>
                <a:cs typeface="Roboto"/>
                <a:sym typeface="Roboto"/>
              </a:rPr>
              <a:t>Use the same tools as unit tests (i.e. JUnit)</a:t>
            </a:r>
            <a:endParaRPr sz="1550">
              <a:solidFill>
                <a:srgbClr val="172B4D"/>
              </a:solidFill>
              <a:highlight>
                <a:srgbClr val="FFFFFF"/>
              </a:highlight>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lang="en" sz="1550">
                <a:solidFill>
                  <a:srgbClr val="172B4D"/>
                </a:solidFill>
                <a:highlight>
                  <a:srgbClr val="FFFFFF"/>
                </a:highlight>
                <a:latin typeface="Roboto"/>
                <a:ea typeface="Roboto"/>
                <a:cs typeface="Roboto"/>
                <a:sym typeface="Roboto"/>
              </a:rPr>
              <a:t>Usually slower than unit tests (but often still measured in ms)</a:t>
            </a:r>
            <a:endParaRPr sz="1550">
              <a:solidFill>
                <a:srgbClr val="172B4D"/>
              </a:solidFill>
              <a:highlight>
                <a:srgbClr val="FFFFFF"/>
              </a:highlight>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lang="en" sz="1550">
                <a:solidFill>
                  <a:srgbClr val="172B4D"/>
                </a:solidFill>
                <a:highlight>
                  <a:srgbClr val="FFFFFF"/>
                </a:highlight>
                <a:latin typeface="Roboto"/>
                <a:ea typeface="Roboto"/>
                <a:cs typeface="Roboto"/>
                <a:sym typeface="Roboto"/>
              </a:rPr>
              <a:t>More complex to write and debug</a:t>
            </a:r>
            <a:endParaRPr sz="1550">
              <a:solidFill>
                <a:srgbClr val="172B4D"/>
              </a:solidFill>
              <a:highlight>
                <a:srgbClr val="FFFFFF"/>
              </a:highlight>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lang="en" sz="1550">
                <a:solidFill>
                  <a:srgbClr val="172B4D"/>
                </a:solidFill>
                <a:highlight>
                  <a:srgbClr val="FFFFFF"/>
                </a:highlight>
                <a:latin typeface="Roboto"/>
                <a:ea typeface="Roboto"/>
                <a:cs typeface="Roboto"/>
                <a:sym typeface="Roboto"/>
              </a:rPr>
              <a:t>Can have dependencies on outside resources like files </a:t>
            </a:r>
            <a:br>
              <a:rPr lang="en" sz="1550">
                <a:solidFill>
                  <a:srgbClr val="172B4D"/>
                </a:solidFill>
                <a:highlight>
                  <a:srgbClr val="FFFFFF"/>
                </a:highlight>
                <a:latin typeface="Roboto"/>
                <a:ea typeface="Roboto"/>
                <a:cs typeface="Roboto"/>
                <a:sym typeface="Roboto"/>
              </a:rPr>
            </a:br>
            <a:r>
              <a:rPr lang="en" sz="1550">
                <a:solidFill>
                  <a:srgbClr val="172B4D"/>
                </a:solidFill>
                <a:highlight>
                  <a:srgbClr val="FFFFFF"/>
                </a:highlight>
                <a:latin typeface="Roboto"/>
                <a:ea typeface="Roboto"/>
                <a:cs typeface="Roboto"/>
                <a:sym typeface="Roboto"/>
              </a:rPr>
              <a:t>or a database</a:t>
            </a:r>
            <a:endParaRPr sz="15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6835225" y="2211475"/>
            <a:ext cx="2189125" cy="205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8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DAO Testing</a:t>
            </a:r>
            <a:endParaRPr/>
          </a:p>
        </p:txBody>
      </p:sp>
      <p:sp>
        <p:nvSpPr>
          <p:cNvPr id="76" name="Google Shape;76;p16"/>
          <p:cNvSpPr txBox="1"/>
          <p:nvPr>
            <p:ph idx="1" type="body"/>
          </p:nvPr>
        </p:nvSpPr>
        <p:spPr>
          <a:xfrm>
            <a:off x="311700" y="761200"/>
            <a:ext cx="8520600" cy="4058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850">
                <a:solidFill>
                  <a:srgbClr val="172B4D"/>
                </a:solidFill>
                <a:latin typeface="Roboto"/>
                <a:ea typeface="Roboto"/>
                <a:cs typeface="Roboto"/>
                <a:sym typeface="Roboto"/>
              </a:rPr>
              <a:t>Integration tests should be:</a:t>
            </a:r>
            <a:endParaRPr b="1" sz="1850">
              <a:solidFill>
                <a:srgbClr val="172B4D"/>
              </a:solidFill>
              <a:latin typeface="Roboto"/>
              <a:ea typeface="Roboto"/>
              <a:cs typeface="Roboto"/>
              <a:sym typeface="Roboto"/>
            </a:endParaRPr>
          </a:p>
          <a:p>
            <a:pPr indent="-327025" lvl="1" marL="914400" rtl="0" algn="l">
              <a:spcBef>
                <a:spcPts val="900"/>
              </a:spcBef>
              <a:spcAft>
                <a:spcPts val="0"/>
              </a:spcAft>
              <a:buClr>
                <a:srgbClr val="172B4D"/>
              </a:buClr>
              <a:buSzPts val="1550"/>
              <a:buFont typeface="Roboto"/>
              <a:buChar char="○"/>
            </a:pPr>
            <a:r>
              <a:rPr i="1" lang="en" sz="1750">
                <a:solidFill>
                  <a:srgbClr val="172B4D"/>
                </a:solidFill>
                <a:latin typeface="Roboto"/>
                <a:ea typeface="Roboto"/>
                <a:cs typeface="Roboto"/>
                <a:sym typeface="Roboto"/>
              </a:rPr>
              <a:t>Repeatable:</a:t>
            </a:r>
            <a:r>
              <a:rPr lang="en" sz="1550">
                <a:solidFill>
                  <a:srgbClr val="172B4D"/>
                </a:solidFill>
                <a:latin typeface="Roboto"/>
                <a:ea typeface="Roboto"/>
                <a:cs typeface="Roboto"/>
                <a:sym typeface="Roboto"/>
              </a:rPr>
              <a:t> If the test passes/fails on first execution, it should pass/fail on second execution if no code has changed.</a:t>
            </a:r>
            <a:endParaRPr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i="1" lang="en" sz="1750">
                <a:solidFill>
                  <a:srgbClr val="172B4D"/>
                </a:solidFill>
                <a:latin typeface="Roboto"/>
                <a:ea typeface="Roboto"/>
                <a:cs typeface="Roboto"/>
                <a:sym typeface="Roboto"/>
              </a:rPr>
              <a:t>Independent:</a:t>
            </a:r>
            <a:r>
              <a:rPr lang="en" sz="1550">
                <a:solidFill>
                  <a:srgbClr val="172B4D"/>
                </a:solidFill>
                <a:latin typeface="Roboto"/>
                <a:ea typeface="Roboto"/>
                <a:cs typeface="Roboto"/>
                <a:sym typeface="Roboto"/>
              </a:rPr>
              <a:t> A test should be able to be run on it's own, independently of other tests, </a:t>
            </a:r>
            <a:r>
              <a:rPr b="1" lang="en" sz="1550">
                <a:solidFill>
                  <a:srgbClr val="172B4D"/>
                </a:solidFill>
                <a:latin typeface="Roboto"/>
                <a:ea typeface="Roboto"/>
                <a:cs typeface="Roboto"/>
                <a:sym typeface="Roboto"/>
              </a:rPr>
              <a:t>OR </a:t>
            </a:r>
            <a:r>
              <a:rPr lang="en" sz="1550">
                <a:solidFill>
                  <a:srgbClr val="172B4D"/>
                </a:solidFill>
                <a:latin typeface="Roboto"/>
                <a:ea typeface="Roboto"/>
                <a:cs typeface="Roboto"/>
                <a:sym typeface="Roboto"/>
              </a:rPr>
              <a:t>together with other tests and have the same result either way.</a:t>
            </a:r>
            <a:endParaRPr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i="1" lang="en" sz="1750">
                <a:solidFill>
                  <a:srgbClr val="172B4D"/>
                </a:solidFill>
                <a:latin typeface="Roboto"/>
                <a:ea typeface="Roboto"/>
                <a:cs typeface="Roboto"/>
                <a:sym typeface="Roboto"/>
              </a:rPr>
              <a:t>Obvious:</a:t>
            </a:r>
            <a:r>
              <a:rPr lang="en" sz="1550">
                <a:solidFill>
                  <a:srgbClr val="172B4D"/>
                </a:solidFill>
                <a:latin typeface="Roboto"/>
                <a:ea typeface="Roboto"/>
                <a:cs typeface="Roboto"/>
                <a:sym typeface="Roboto"/>
              </a:rPr>
              <a:t> When a test fails, it should be as obvious as possible why it failed.</a:t>
            </a:r>
            <a:endParaRPr sz="1550">
              <a:solidFill>
                <a:srgbClr val="172B4D"/>
              </a:solidFill>
              <a:latin typeface="Roboto"/>
              <a:ea typeface="Roboto"/>
              <a:cs typeface="Roboto"/>
              <a:sym typeface="Roboto"/>
            </a:endParaRPr>
          </a:p>
          <a:p>
            <a:pPr indent="0" lvl="0" marL="0" rtl="0" algn="l">
              <a:spcBef>
                <a:spcPts val="900"/>
              </a:spcBef>
              <a:spcAft>
                <a:spcPts val="0"/>
              </a:spcAft>
              <a:buNone/>
            </a:pPr>
            <a:r>
              <a:rPr b="1" lang="en" sz="1850">
                <a:solidFill>
                  <a:srgbClr val="172B4D"/>
                </a:solidFill>
                <a:latin typeface="Roboto"/>
                <a:ea typeface="Roboto"/>
                <a:cs typeface="Roboto"/>
                <a:sym typeface="Roboto"/>
              </a:rPr>
              <a:t>Integration tests should </a:t>
            </a:r>
            <a:r>
              <a:rPr b="1" i="1" lang="en" sz="1850">
                <a:solidFill>
                  <a:srgbClr val="172B4D"/>
                </a:solidFill>
                <a:latin typeface="Roboto"/>
                <a:ea typeface="Roboto"/>
                <a:cs typeface="Roboto"/>
                <a:sym typeface="Roboto"/>
              </a:rPr>
              <a:t>never use existing data</a:t>
            </a:r>
            <a:r>
              <a:rPr b="1" lang="en" sz="1850">
                <a:solidFill>
                  <a:srgbClr val="172B4D"/>
                </a:solidFill>
                <a:latin typeface="Roboto"/>
                <a:ea typeface="Roboto"/>
                <a:cs typeface="Roboto"/>
                <a:sym typeface="Roboto"/>
              </a:rPr>
              <a:t>. </a:t>
            </a:r>
            <a:r>
              <a:rPr lang="en" sz="1850">
                <a:solidFill>
                  <a:srgbClr val="172B4D"/>
                </a:solidFill>
                <a:latin typeface="Roboto"/>
                <a:ea typeface="Roboto"/>
                <a:cs typeface="Roboto"/>
                <a:sym typeface="Roboto"/>
              </a:rPr>
              <a:t>They</a:t>
            </a:r>
            <a:r>
              <a:rPr b="1" lang="en" sz="1850">
                <a:solidFill>
                  <a:srgbClr val="172B4D"/>
                </a:solidFill>
                <a:latin typeface="Roboto"/>
                <a:ea typeface="Roboto"/>
                <a:cs typeface="Roboto"/>
                <a:sym typeface="Roboto"/>
              </a:rPr>
              <a:t> </a:t>
            </a:r>
            <a:r>
              <a:rPr lang="en" sz="1850">
                <a:solidFill>
                  <a:srgbClr val="172B4D"/>
                </a:solidFill>
                <a:latin typeface="Roboto"/>
                <a:ea typeface="Roboto"/>
                <a:cs typeface="Roboto"/>
                <a:sym typeface="Roboto"/>
              </a:rPr>
              <a:t>should always provide their own data.</a:t>
            </a:r>
            <a:endParaRPr sz="1850">
              <a:solidFill>
                <a:srgbClr val="172B4D"/>
              </a:solidFill>
              <a:latin typeface="Roboto"/>
              <a:ea typeface="Roboto"/>
              <a:cs typeface="Roboto"/>
              <a:sym typeface="Roboto"/>
            </a:endParaRPr>
          </a:p>
          <a:p>
            <a:pPr indent="0" lvl="0" marL="0" rtl="0" algn="l">
              <a:spcBef>
                <a:spcPts val="900"/>
              </a:spcBef>
              <a:spcAft>
                <a:spcPts val="800"/>
              </a:spcAft>
              <a:buClr>
                <a:schemeClr val="dk1"/>
              </a:buClr>
              <a:buSzPts val="1100"/>
              <a:buFont typeface="Arial"/>
              <a:buNone/>
            </a:pPr>
            <a:r>
              <a:rPr b="1" lang="en" sz="1850">
                <a:solidFill>
                  <a:srgbClr val="172B4D"/>
                </a:solidFill>
                <a:latin typeface="Roboto"/>
                <a:ea typeface="Roboto"/>
                <a:cs typeface="Roboto"/>
                <a:sym typeface="Roboto"/>
              </a:rPr>
              <a:t>Integration can use other DAO methods to Arrange or Assert, but only from the DAO being tested. </a:t>
            </a:r>
            <a:r>
              <a:rPr lang="en" sz="1850">
                <a:solidFill>
                  <a:srgbClr val="172B4D"/>
                </a:solidFill>
                <a:latin typeface="Roboto"/>
                <a:ea typeface="Roboto"/>
                <a:cs typeface="Roboto"/>
                <a:sym typeface="Roboto"/>
              </a:rPr>
              <a:t> If a method doesn’t exist in the DAO being tested them the </a:t>
            </a:r>
            <a:r>
              <a:rPr i="1" lang="en" sz="1850">
                <a:solidFill>
                  <a:srgbClr val="172B4D"/>
                </a:solidFill>
                <a:latin typeface="Roboto"/>
                <a:ea typeface="Roboto"/>
                <a:cs typeface="Roboto"/>
                <a:sym typeface="Roboto"/>
              </a:rPr>
              <a:t>JdbcTemplate </a:t>
            </a:r>
            <a:r>
              <a:rPr lang="en" sz="1850">
                <a:solidFill>
                  <a:srgbClr val="172B4D"/>
                </a:solidFill>
                <a:latin typeface="Roboto"/>
                <a:ea typeface="Roboto"/>
                <a:cs typeface="Roboto"/>
                <a:sym typeface="Roboto"/>
              </a:rPr>
              <a:t>should be used.</a:t>
            </a:r>
            <a:endParaRPr sz="1850">
              <a:solidFill>
                <a:srgbClr val="172B4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Scope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rPr>
              <a:t>After the test is run the database and data should be in the same state as before the test was run.</a:t>
            </a:r>
            <a:endParaRPr b="1" i="1">
              <a:solidFill>
                <a:srgbClr val="000000"/>
              </a:solidFill>
            </a:endParaRPr>
          </a:p>
          <a:p>
            <a:pPr indent="0" lvl="0" marL="0" rtl="0" algn="l">
              <a:spcBef>
                <a:spcPts val="1600"/>
              </a:spcBef>
              <a:spcAft>
                <a:spcPts val="1600"/>
              </a:spcAft>
              <a:buClr>
                <a:schemeClr val="dk1"/>
              </a:buClr>
              <a:buSzPts val="1100"/>
              <a:buFont typeface="Arial"/>
              <a:buNone/>
            </a:pPr>
            <a:r>
              <a:rPr i="1" lang="en">
                <a:solidFill>
                  <a:srgbClr val="434343"/>
                </a:solidFill>
              </a:rPr>
              <a:t>Transactions</a:t>
            </a:r>
            <a:r>
              <a:rPr lang="en">
                <a:solidFill>
                  <a:srgbClr val="434343"/>
                </a:solidFill>
              </a:rPr>
              <a:t> will be used to create an automatic transaction scope that will start a transaction before each test is run and </a:t>
            </a:r>
            <a:r>
              <a:rPr i="1" lang="en">
                <a:solidFill>
                  <a:srgbClr val="434343"/>
                </a:solidFill>
              </a:rPr>
              <a:t>rollback </a:t>
            </a:r>
            <a:r>
              <a:rPr lang="en">
                <a:solidFill>
                  <a:srgbClr val="434343"/>
                </a:solidFill>
              </a:rPr>
              <a:t>after each test has completed.  This will prevent the database from being permanently changed during testing.</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 Data Source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DAOs used the </a:t>
            </a:r>
            <a:r>
              <a:rPr i="1" lang="en"/>
              <a:t>BasicDataSource </a:t>
            </a:r>
            <a:r>
              <a:rPr lang="en"/>
              <a:t>from Apache’s DBCP2 library, which provided a </a:t>
            </a:r>
            <a:r>
              <a:rPr i="1" lang="en"/>
              <a:t>connection pool</a:t>
            </a:r>
            <a:r>
              <a:rPr lang="en"/>
              <a:t>.  Since we need to create a </a:t>
            </a:r>
            <a:r>
              <a:rPr i="1" lang="en"/>
              <a:t>Transaction scope</a:t>
            </a:r>
            <a:r>
              <a:rPr lang="en"/>
              <a:t>, a connection pool will not allow steps in our tests to see the changes made by other steps.  </a:t>
            </a:r>
            <a:endParaRPr/>
          </a:p>
          <a:p>
            <a:pPr indent="0" lvl="0" marL="0" rtl="0" algn="l">
              <a:spcBef>
                <a:spcPts val="1600"/>
              </a:spcBef>
              <a:spcAft>
                <a:spcPts val="0"/>
              </a:spcAft>
              <a:buNone/>
            </a:pPr>
            <a:r>
              <a:rPr lang="en"/>
              <a:t>For testing we will use the </a:t>
            </a:r>
            <a:r>
              <a:rPr b="1" i="1" lang="en"/>
              <a:t>SingleConnectionDataSource</a:t>
            </a:r>
            <a:r>
              <a:rPr lang="en"/>
              <a:t>, which will create a direct connection </a:t>
            </a:r>
            <a:r>
              <a:rPr i="1" lang="en"/>
              <a:t>without a connection pool</a:t>
            </a:r>
            <a:r>
              <a:rPr lang="en"/>
              <a:t>, allowing steps to share the connection, and see changes being made by other steps. </a:t>
            </a:r>
            <a:endParaRPr/>
          </a:p>
          <a:p>
            <a:pPr indent="0" lvl="0" marL="0" rtl="0" algn="l">
              <a:spcBef>
                <a:spcPts val="1600"/>
              </a:spcBef>
              <a:spcAft>
                <a:spcPts val="1600"/>
              </a:spcAft>
              <a:buNone/>
            </a:pPr>
            <a:r>
              <a:rPr lang="en"/>
              <a:t>Since the SingleConnectionDataSource is not a connection pool, </a:t>
            </a:r>
            <a:r>
              <a:rPr b="1" i="1" lang="en"/>
              <a:t>the connection must be closed</a:t>
            </a:r>
            <a:r>
              <a:rPr lang="en"/>
              <a:t> after all tests have been run.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Verifying Results (Assert)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During Integration testing we must be careful to test our DAO and NOT THE RDBMS (Database) or DATA. </a:t>
            </a:r>
            <a:endParaRPr i="1"/>
          </a:p>
          <a:p>
            <a:pPr indent="0" lvl="0" marL="0" rtl="0" algn="l">
              <a:spcBef>
                <a:spcPts val="1600"/>
              </a:spcBef>
              <a:spcAft>
                <a:spcPts val="0"/>
              </a:spcAft>
              <a:buNone/>
            </a:pPr>
            <a:r>
              <a:rPr lang="en" sz="1600"/>
              <a:t>In Unit Testing methods are being tested which have an absolute value that maybe asserted.  Often in Integration testing absolute values will be tedious and quickly lead us to testing the RDBMS.  To avoid this we look for what we can Assert that reasonable proves that our test worked.  </a:t>
            </a:r>
            <a:endParaRPr sz="1600"/>
          </a:p>
          <a:p>
            <a:pPr indent="0" lvl="0" marL="457200" rtl="0" algn="l">
              <a:spcBef>
                <a:spcPts val="1600"/>
              </a:spcBef>
              <a:spcAft>
                <a:spcPts val="1600"/>
              </a:spcAft>
              <a:buNone/>
            </a:pPr>
            <a:r>
              <a:rPr b="1" lang="en" sz="1400"/>
              <a:t>For example,</a:t>
            </a:r>
            <a:r>
              <a:rPr lang="en" sz="1400"/>
              <a:t> if testing an method that inserts 5 items.  We may get the count of rows on the table before the insert.  Call the methods that inserts the 5 items for the test, then to Assert that it happened, get a count of rows on the table after the method ran and Assert that it is the original row count + 5.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62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Mock Database and Data</a:t>
            </a:r>
            <a:endParaRPr b="1" sz="3000">
              <a:latin typeface="Roboto"/>
              <a:ea typeface="Roboto"/>
              <a:cs typeface="Roboto"/>
              <a:sym typeface="Roboto"/>
            </a:endParaRPr>
          </a:p>
        </p:txBody>
      </p:sp>
      <p:sp>
        <p:nvSpPr>
          <p:cNvPr id="100" name="Google Shape;100;p20"/>
          <p:cNvSpPr txBox="1"/>
          <p:nvPr/>
        </p:nvSpPr>
        <p:spPr>
          <a:xfrm>
            <a:off x="3381475" y="3906550"/>
            <a:ext cx="2729100" cy="10467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Testing is done in a Mock database with Mock data so there is no risk to the actual database.</a:t>
            </a:r>
            <a:endParaRPr/>
          </a:p>
        </p:txBody>
      </p:sp>
      <p:sp>
        <p:nvSpPr>
          <p:cNvPr id="101" name="Google Shape;101;p20"/>
          <p:cNvSpPr txBox="1"/>
          <p:nvPr/>
        </p:nvSpPr>
        <p:spPr>
          <a:xfrm>
            <a:off x="320675" y="1023325"/>
            <a:ext cx="26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Production</a:t>
            </a:r>
            <a:endParaRPr b="1"/>
          </a:p>
        </p:txBody>
      </p:sp>
      <p:sp>
        <p:nvSpPr>
          <p:cNvPr id="102" name="Google Shape;102;p20"/>
          <p:cNvSpPr/>
          <p:nvPr/>
        </p:nvSpPr>
        <p:spPr>
          <a:xfrm>
            <a:off x="311700" y="1517025"/>
            <a:ext cx="2675100" cy="333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03" name="Google Shape;103;p20"/>
          <p:cNvSpPr/>
          <p:nvPr/>
        </p:nvSpPr>
        <p:spPr>
          <a:xfrm>
            <a:off x="311700" y="2148100"/>
            <a:ext cx="26751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DAOs</a:t>
            </a:r>
            <a:endParaRPr/>
          </a:p>
        </p:txBody>
      </p:sp>
      <p:sp>
        <p:nvSpPr>
          <p:cNvPr id="104" name="Google Shape;104;p20"/>
          <p:cNvSpPr/>
          <p:nvPr/>
        </p:nvSpPr>
        <p:spPr>
          <a:xfrm>
            <a:off x="1151850" y="2908375"/>
            <a:ext cx="994800" cy="906600"/>
          </a:xfrm>
          <a:prstGeom prst="can">
            <a:avLst>
              <a:gd fmla="val 25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Database</a:t>
            </a:r>
            <a:endParaRPr/>
          </a:p>
        </p:txBody>
      </p:sp>
      <p:sp>
        <p:nvSpPr>
          <p:cNvPr id="105" name="Google Shape;105;p20"/>
          <p:cNvSpPr txBox="1"/>
          <p:nvPr/>
        </p:nvSpPr>
        <p:spPr>
          <a:xfrm>
            <a:off x="3516075" y="1023325"/>
            <a:ext cx="26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Testing</a:t>
            </a:r>
            <a:endParaRPr b="1"/>
          </a:p>
        </p:txBody>
      </p:sp>
      <p:sp>
        <p:nvSpPr>
          <p:cNvPr id="106" name="Google Shape;106;p20"/>
          <p:cNvSpPr/>
          <p:nvPr/>
        </p:nvSpPr>
        <p:spPr>
          <a:xfrm>
            <a:off x="3507100" y="1517025"/>
            <a:ext cx="2675100" cy="333900"/>
          </a:xfrm>
          <a:prstGeom prst="rect">
            <a:avLst/>
          </a:prstGeom>
          <a:solidFill>
            <a:srgbClr val="F3F3F3"/>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Application</a:t>
            </a:r>
            <a:endParaRPr>
              <a:solidFill>
                <a:srgbClr val="B7B7B7"/>
              </a:solidFill>
            </a:endParaRPr>
          </a:p>
        </p:txBody>
      </p:sp>
      <p:sp>
        <p:nvSpPr>
          <p:cNvPr id="107" name="Google Shape;107;p20"/>
          <p:cNvSpPr/>
          <p:nvPr/>
        </p:nvSpPr>
        <p:spPr>
          <a:xfrm>
            <a:off x="3507100" y="2148100"/>
            <a:ext cx="897900" cy="3339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DAOs</a:t>
            </a:r>
            <a:endParaRPr/>
          </a:p>
        </p:txBody>
      </p:sp>
      <p:sp>
        <p:nvSpPr>
          <p:cNvPr id="108" name="Google Shape;108;p20"/>
          <p:cNvSpPr/>
          <p:nvPr/>
        </p:nvSpPr>
        <p:spPr>
          <a:xfrm>
            <a:off x="3458650" y="2908375"/>
            <a:ext cx="994800" cy="9066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Mock Database</a:t>
            </a:r>
            <a:endParaRPr/>
          </a:p>
        </p:txBody>
      </p:sp>
      <p:sp>
        <p:nvSpPr>
          <p:cNvPr id="109" name="Google Shape;109;p20"/>
          <p:cNvSpPr/>
          <p:nvPr/>
        </p:nvSpPr>
        <p:spPr>
          <a:xfrm>
            <a:off x="5103325" y="2148100"/>
            <a:ext cx="1078800" cy="333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cxnSp>
        <p:nvCxnSpPr>
          <p:cNvPr id="110" name="Google Shape;110;p20"/>
          <p:cNvCxnSpPr>
            <a:stCxn id="102" idx="2"/>
            <a:endCxn id="103" idx="0"/>
          </p:cNvCxnSpPr>
          <p:nvPr/>
        </p:nvCxnSpPr>
        <p:spPr>
          <a:xfrm>
            <a:off x="1649250" y="1850925"/>
            <a:ext cx="0" cy="297300"/>
          </a:xfrm>
          <a:prstGeom prst="straightConnector1">
            <a:avLst/>
          </a:prstGeom>
          <a:noFill/>
          <a:ln cap="flat" cmpd="sng" w="19050">
            <a:solidFill>
              <a:schemeClr val="dk1"/>
            </a:solidFill>
            <a:prstDash val="solid"/>
            <a:round/>
            <a:headEnd len="med" w="med" type="none"/>
            <a:tailEnd len="med" w="med" type="triangle"/>
          </a:ln>
        </p:spPr>
      </p:cxnSp>
      <p:cxnSp>
        <p:nvCxnSpPr>
          <p:cNvPr id="111" name="Google Shape;111;p20"/>
          <p:cNvCxnSpPr>
            <a:stCxn id="103" idx="2"/>
            <a:endCxn id="104" idx="1"/>
          </p:cNvCxnSpPr>
          <p:nvPr/>
        </p:nvCxnSpPr>
        <p:spPr>
          <a:xfrm>
            <a:off x="1649250" y="2482000"/>
            <a:ext cx="0" cy="426300"/>
          </a:xfrm>
          <a:prstGeom prst="straightConnector1">
            <a:avLst/>
          </a:prstGeom>
          <a:noFill/>
          <a:ln cap="flat" cmpd="sng" w="19050">
            <a:solidFill>
              <a:schemeClr val="dk1"/>
            </a:solidFill>
            <a:prstDash val="solid"/>
            <a:round/>
            <a:headEnd len="med" w="med" type="none"/>
            <a:tailEnd len="med" w="med" type="triangle"/>
          </a:ln>
        </p:spPr>
      </p:cxnSp>
      <p:cxnSp>
        <p:nvCxnSpPr>
          <p:cNvPr id="112" name="Google Shape;112;p20"/>
          <p:cNvCxnSpPr>
            <a:stCxn id="109" idx="1"/>
            <a:endCxn id="107" idx="3"/>
          </p:cNvCxnSpPr>
          <p:nvPr/>
        </p:nvCxnSpPr>
        <p:spPr>
          <a:xfrm rot="10800000">
            <a:off x="4404925" y="2315050"/>
            <a:ext cx="698400" cy="0"/>
          </a:xfrm>
          <a:prstGeom prst="straightConnector1">
            <a:avLst/>
          </a:prstGeom>
          <a:noFill/>
          <a:ln cap="flat" cmpd="sng" w="19050">
            <a:solidFill>
              <a:schemeClr val="dk1"/>
            </a:solidFill>
            <a:prstDash val="solid"/>
            <a:round/>
            <a:headEnd len="med" w="med" type="none"/>
            <a:tailEnd len="med" w="med" type="triangle"/>
          </a:ln>
        </p:spPr>
      </p:cxnSp>
      <p:cxnSp>
        <p:nvCxnSpPr>
          <p:cNvPr id="113" name="Google Shape;113;p20"/>
          <p:cNvCxnSpPr>
            <a:stCxn id="107" idx="2"/>
            <a:endCxn id="108" idx="1"/>
          </p:cNvCxnSpPr>
          <p:nvPr/>
        </p:nvCxnSpPr>
        <p:spPr>
          <a:xfrm>
            <a:off x="3956050" y="2482000"/>
            <a:ext cx="0" cy="426300"/>
          </a:xfrm>
          <a:prstGeom prst="straightConnector1">
            <a:avLst/>
          </a:prstGeom>
          <a:noFill/>
          <a:ln cap="flat" cmpd="sng" w="19050">
            <a:solidFill>
              <a:schemeClr val="dk1"/>
            </a:solidFill>
            <a:prstDash val="solid"/>
            <a:round/>
            <a:headEnd len="med" w="med" type="none"/>
            <a:tailEnd len="med" w="med" type="triangle"/>
          </a:ln>
        </p:spPr>
      </p:cxnSp>
      <p:sp>
        <p:nvSpPr>
          <p:cNvPr id="114" name="Google Shape;114;p20"/>
          <p:cNvSpPr/>
          <p:nvPr/>
        </p:nvSpPr>
        <p:spPr>
          <a:xfrm>
            <a:off x="4921750" y="2908375"/>
            <a:ext cx="994800" cy="906600"/>
          </a:xfrm>
          <a:prstGeom prst="can">
            <a:avLst>
              <a:gd fmla="val 25000" name="adj"/>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Database</a:t>
            </a:r>
            <a:endParaRPr>
              <a:solidFill>
                <a:srgbClr val="B7B7B7"/>
              </a:solidFill>
            </a:endParaRPr>
          </a:p>
        </p:txBody>
      </p:sp>
      <p:cxnSp>
        <p:nvCxnSpPr>
          <p:cNvPr id="115" name="Google Shape;115;p20"/>
          <p:cNvCxnSpPr/>
          <p:nvPr/>
        </p:nvCxnSpPr>
        <p:spPr>
          <a:xfrm>
            <a:off x="3211100" y="1023325"/>
            <a:ext cx="0" cy="3078900"/>
          </a:xfrm>
          <a:prstGeom prst="straightConnector1">
            <a:avLst/>
          </a:prstGeom>
          <a:noFill/>
          <a:ln cap="flat" cmpd="sng" w="38100">
            <a:solidFill>
              <a:schemeClr val="dk2"/>
            </a:solidFill>
            <a:prstDash val="dash"/>
            <a:round/>
            <a:headEnd len="med" w="med" type="none"/>
            <a:tailEnd len="med" w="med" type="none"/>
          </a:ln>
        </p:spPr>
      </p:cxnSp>
      <p:sp>
        <p:nvSpPr>
          <p:cNvPr id="116" name="Google Shape;116;p20"/>
          <p:cNvSpPr txBox="1"/>
          <p:nvPr/>
        </p:nvSpPr>
        <p:spPr>
          <a:xfrm>
            <a:off x="6597675" y="806650"/>
            <a:ext cx="2378700" cy="4171200"/>
          </a:xfrm>
          <a:prstGeom prst="rect">
            <a:avLst/>
          </a:prstGeom>
          <a:solidFill>
            <a:srgbClr val="FCE5CD"/>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300"/>
              <a:t>test/resources/test-data.sql</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lang="en" sz="1200"/>
              <a:t>Schema file that defines the mock database and data.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300"/>
              <a:t>TestingDatabaseConfig</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lang="en" sz="1200"/>
              <a:t>Uses the test-data.sql to create the mock database and populate it.  Creates a Single Connection Datasource and sets auto-commit to false so changes can be rolled back.</a:t>
            </a:r>
            <a:endParaRPr sz="12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BaseDaoTests</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lang="en" sz="1200"/>
              <a:t>Abstract subclass that all DAO test classes extend.  Gives access to the Datasource for the mock database and does a rollback after each test.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376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DAO: SELECT</a:t>
            </a:r>
            <a:endParaRPr/>
          </a:p>
        </p:txBody>
      </p:sp>
      <p:sp>
        <p:nvSpPr>
          <p:cNvPr id="122" name="Google Shape;122;p21"/>
          <p:cNvSpPr/>
          <p:nvPr/>
        </p:nvSpPr>
        <p:spPr>
          <a:xfrm>
            <a:off x="7836450" y="1460475"/>
            <a:ext cx="969600" cy="1064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Mock Test</a:t>
            </a:r>
            <a:endParaRPr sz="1000"/>
          </a:p>
          <a:p>
            <a:pPr indent="0" lvl="0" marL="0" rtl="0" algn="ctr">
              <a:spcBef>
                <a:spcPts val="0"/>
              </a:spcBef>
              <a:spcAft>
                <a:spcPts val="0"/>
              </a:spcAft>
              <a:buNone/>
            </a:pPr>
            <a:r>
              <a:rPr lang="en" sz="1000"/>
              <a:t>Database created from test-data.sql</a:t>
            </a:r>
            <a:endParaRPr sz="1000"/>
          </a:p>
        </p:txBody>
      </p:sp>
      <p:sp>
        <p:nvSpPr>
          <p:cNvPr id="123" name="Google Shape;123;p21"/>
          <p:cNvSpPr/>
          <p:nvPr/>
        </p:nvSpPr>
        <p:spPr>
          <a:xfrm>
            <a:off x="5466450" y="1570875"/>
            <a:ext cx="1364400" cy="843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Call DAO method that retrieves the Data from the mock database</a:t>
            </a:r>
            <a:endParaRPr sz="1100"/>
          </a:p>
        </p:txBody>
      </p:sp>
      <p:sp>
        <p:nvSpPr>
          <p:cNvPr id="124" name="Google Shape;124;p21"/>
          <p:cNvSpPr/>
          <p:nvPr/>
        </p:nvSpPr>
        <p:spPr>
          <a:xfrm>
            <a:off x="5466450" y="2917150"/>
            <a:ext cx="1364400" cy="8439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Assert Data returned against expected results.</a:t>
            </a:r>
            <a:endParaRPr sz="1100"/>
          </a:p>
        </p:txBody>
      </p:sp>
      <p:sp>
        <p:nvSpPr>
          <p:cNvPr id="125" name="Google Shape;125;p21"/>
          <p:cNvSpPr/>
          <p:nvPr/>
        </p:nvSpPr>
        <p:spPr>
          <a:xfrm>
            <a:off x="5466450" y="309425"/>
            <a:ext cx="1364400" cy="8439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Determine the expected results form the test-data.sql</a:t>
            </a:r>
            <a:endParaRPr sz="1100"/>
          </a:p>
        </p:txBody>
      </p:sp>
      <p:sp>
        <p:nvSpPr>
          <p:cNvPr id="126" name="Google Shape;126;p21"/>
          <p:cNvSpPr/>
          <p:nvPr/>
        </p:nvSpPr>
        <p:spPr>
          <a:xfrm>
            <a:off x="8024950" y="3096700"/>
            <a:ext cx="924600" cy="484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Fails</a:t>
            </a:r>
            <a:endParaRPr b="1" sz="1100"/>
          </a:p>
        </p:txBody>
      </p:sp>
      <p:sp>
        <p:nvSpPr>
          <p:cNvPr id="127" name="Google Shape;127;p21"/>
          <p:cNvSpPr/>
          <p:nvPr/>
        </p:nvSpPr>
        <p:spPr>
          <a:xfrm>
            <a:off x="5583000" y="4460775"/>
            <a:ext cx="1131300" cy="4848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Test Passes</a:t>
            </a:r>
            <a:endParaRPr b="1" sz="1100"/>
          </a:p>
        </p:txBody>
      </p:sp>
      <p:cxnSp>
        <p:nvCxnSpPr>
          <p:cNvPr id="128" name="Google Shape;128;p21"/>
          <p:cNvCxnSpPr>
            <a:stCxn id="125" idx="2"/>
            <a:endCxn id="123" idx="0"/>
          </p:cNvCxnSpPr>
          <p:nvPr/>
        </p:nvCxnSpPr>
        <p:spPr>
          <a:xfrm>
            <a:off x="6148650" y="1153325"/>
            <a:ext cx="0" cy="417600"/>
          </a:xfrm>
          <a:prstGeom prst="straightConnector1">
            <a:avLst/>
          </a:prstGeom>
          <a:noFill/>
          <a:ln cap="flat" cmpd="sng" w="19050">
            <a:solidFill>
              <a:schemeClr val="dk1"/>
            </a:solidFill>
            <a:prstDash val="solid"/>
            <a:round/>
            <a:headEnd len="med" w="med" type="none"/>
            <a:tailEnd len="med" w="med" type="triangle"/>
          </a:ln>
        </p:spPr>
      </p:cxnSp>
      <p:cxnSp>
        <p:nvCxnSpPr>
          <p:cNvPr id="129" name="Google Shape;129;p21"/>
          <p:cNvCxnSpPr>
            <a:stCxn id="123" idx="3"/>
            <a:endCxn id="122" idx="2"/>
          </p:cNvCxnSpPr>
          <p:nvPr/>
        </p:nvCxnSpPr>
        <p:spPr>
          <a:xfrm>
            <a:off x="6830850" y="1992825"/>
            <a:ext cx="1005600" cy="0"/>
          </a:xfrm>
          <a:prstGeom prst="straightConnector1">
            <a:avLst/>
          </a:prstGeom>
          <a:noFill/>
          <a:ln cap="flat" cmpd="sng" w="19050">
            <a:solidFill>
              <a:schemeClr val="dk1"/>
            </a:solidFill>
            <a:prstDash val="dot"/>
            <a:round/>
            <a:headEnd len="med" w="med" type="stealth"/>
            <a:tailEnd len="med" w="med" type="none"/>
          </a:ln>
        </p:spPr>
      </p:cxnSp>
      <p:cxnSp>
        <p:nvCxnSpPr>
          <p:cNvPr id="130" name="Google Shape;130;p21"/>
          <p:cNvCxnSpPr>
            <a:stCxn id="123" idx="2"/>
            <a:endCxn id="124" idx="0"/>
          </p:cNvCxnSpPr>
          <p:nvPr/>
        </p:nvCxnSpPr>
        <p:spPr>
          <a:xfrm>
            <a:off x="6148650" y="2414775"/>
            <a:ext cx="0" cy="502500"/>
          </a:xfrm>
          <a:prstGeom prst="straightConnector1">
            <a:avLst/>
          </a:prstGeom>
          <a:noFill/>
          <a:ln cap="flat" cmpd="sng" w="19050">
            <a:solidFill>
              <a:schemeClr val="dk1"/>
            </a:solidFill>
            <a:prstDash val="solid"/>
            <a:round/>
            <a:headEnd len="med" w="med" type="none"/>
            <a:tailEnd len="med" w="med" type="triangle"/>
          </a:ln>
        </p:spPr>
      </p:cxnSp>
      <p:cxnSp>
        <p:nvCxnSpPr>
          <p:cNvPr id="131" name="Google Shape;131;p21"/>
          <p:cNvCxnSpPr>
            <a:stCxn id="124" idx="3"/>
            <a:endCxn id="126" idx="1"/>
          </p:cNvCxnSpPr>
          <p:nvPr/>
        </p:nvCxnSpPr>
        <p:spPr>
          <a:xfrm>
            <a:off x="6830850" y="3339100"/>
            <a:ext cx="1194000" cy="0"/>
          </a:xfrm>
          <a:prstGeom prst="straightConnector1">
            <a:avLst/>
          </a:prstGeom>
          <a:noFill/>
          <a:ln cap="flat" cmpd="sng" w="19050">
            <a:solidFill>
              <a:schemeClr val="dk1"/>
            </a:solidFill>
            <a:prstDash val="solid"/>
            <a:round/>
            <a:headEnd len="med" w="med" type="none"/>
            <a:tailEnd len="med" w="med" type="triangle"/>
          </a:ln>
        </p:spPr>
      </p:cxnSp>
      <p:cxnSp>
        <p:nvCxnSpPr>
          <p:cNvPr id="132" name="Google Shape;132;p21"/>
          <p:cNvCxnSpPr>
            <a:stCxn id="124" idx="2"/>
            <a:endCxn id="127" idx="0"/>
          </p:cNvCxnSpPr>
          <p:nvPr/>
        </p:nvCxnSpPr>
        <p:spPr>
          <a:xfrm>
            <a:off x="6148650" y="3761050"/>
            <a:ext cx="0" cy="699600"/>
          </a:xfrm>
          <a:prstGeom prst="straightConnector1">
            <a:avLst/>
          </a:prstGeom>
          <a:noFill/>
          <a:ln cap="flat" cmpd="sng" w="19050">
            <a:solidFill>
              <a:schemeClr val="dk1"/>
            </a:solidFill>
            <a:prstDash val="solid"/>
            <a:round/>
            <a:headEnd len="med" w="med" type="none"/>
            <a:tailEnd len="med" w="med" type="triangle"/>
          </a:ln>
        </p:spPr>
      </p:cxnSp>
      <p:sp>
        <p:nvSpPr>
          <p:cNvPr id="133" name="Google Shape;133;p21"/>
          <p:cNvSpPr txBox="1"/>
          <p:nvPr/>
        </p:nvSpPr>
        <p:spPr>
          <a:xfrm>
            <a:off x="5233050" y="3864600"/>
            <a:ext cx="140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matches expected</a:t>
            </a:r>
            <a:endParaRPr sz="1000"/>
          </a:p>
        </p:txBody>
      </p:sp>
      <p:sp>
        <p:nvSpPr>
          <p:cNvPr id="134" name="Google Shape;134;p21"/>
          <p:cNvSpPr txBox="1"/>
          <p:nvPr/>
        </p:nvSpPr>
        <p:spPr>
          <a:xfrm>
            <a:off x="6830850" y="2917150"/>
            <a:ext cx="140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DOES NOT match expected</a:t>
            </a:r>
            <a:endParaRPr sz="1000"/>
          </a:p>
        </p:txBody>
      </p:sp>
      <p:sp>
        <p:nvSpPr>
          <p:cNvPr id="135" name="Google Shape;135;p21"/>
          <p:cNvSpPr txBox="1"/>
          <p:nvPr/>
        </p:nvSpPr>
        <p:spPr>
          <a:xfrm>
            <a:off x="502675" y="1274650"/>
            <a:ext cx="3958200" cy="9234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Arrange:</a:t>
            </a:r>
            <a:r>
              <a:rPr lang="en" sz="1600"/>
              <a:t> create expected results from the values in test-data.sql and store in variables.</a:t>
            </a:r>
            <a:endParaRPr sz="1600"/>
          </a:p>
        </p:txBody>
      </p:sp>
      <p:sp>
        <p:nvSpPr>
          <p:cNvPr id="136" name="Google Shape;136;p21"/>
          <p:cNvSpPr txBox="1"/>
          <p:nvPr/>
        </p:nvSpPr>
        <p:spPr>
          <a:xfrm>
            <a:off x="502650" y="2454975"/>
            <a:ext cx="3958200" cy="6771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Act: </a:t>
            </a:r>
            <a:r>
              <a:rPr lang="en" sz="1600"/>
              <a:t>Call the DAO method being tested and store the actual results in a variable</a:t>
            </a:r>
            <a:endParaRPr sz="1600"/>
          </a:p>
        </p:txBody>
      </p:sp>
      <p:sp>
        <p:nvSpPr>
          <p:cNvPr id="137" name="Google Shape;137;p21"/>
          <p:cNvSpPr txBox="1"/>
          <p:nvPr/>
        </p:nvSpPr>
        <p:spPr>
          <a:xfrm>
            <a:off x="502650" y="3540925"/>
            <a:ext cx="3958200" cy="6771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t>Assert: </a:t>
            </a:r>
            <a:r>
              <a:rPr lang="en" sz="1600"/>
              <a:t>Assert the stored expected results against the actual results returned.</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