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Proxima Nova"/>
      <p:regular r:id="rId35"/>
      <p:bold r:id="rId36"/>
      <p:italic r:id="rId37"/>
      <p:boldItalic r:id="rId38"/>
    </p:embeddedFont>
    <p:embeddedFont>
      <p:font typeface="Roboto"/>
      <p:regular r:id="rId39"/>
      <p:bold r:id="rId40"/>
      <p:italic r:id="rId41"/>
      <p:boldItalic r:id="rId42"/>
    </p:embeddedFont>
    <p:embeddedFont>
      <p:font typeface="Proxima Nova Semibold"/>
      <p:regular r:id="rId43"/>
      <p:bold r:id="rId44"/>
      <p:boldItalic r:id="rId45"/>
    </p:embeddedFont>
    <p:embeddedFont>
      <p:font typeface="Roboto Mon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44" Type="http://schemas.openxmlformats.org/officeDocument/2006/relationships/font" Target="fonts/ProximaNovaSemibold-bold.fntdata"/><Relationship Id="rId43" Type="http://schemas.openxmlformats.org/officeDocument/2006/relationships/font" Target="fonts/ProximaNovaSemibold-regular.fntdata"/><Relationship Id="rId46" Type="http://schemas.openxmlformats.org/officeDocument/2006/relationships/font" Target="fonts/RobotoMono-regular.fntdata"/><Relationship Id="rId45" Type="http://schemas.openxmlformats.org/officeDocument/2006/relationships/font" Target="fonts/ProximaNovaSemibol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Mono-italic.fntdata"/><Relationship Id="rId47" Type="http://schemas.openxmlformats.org/officeDocument/2006/relationships/font" Target="fonts/RobotoMono-bold.fntdata"/><Relationship Id="rId49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font" Target="fonts/ProximaNova-regular.fntdata"/><Relationship Id="rId34" Type="http://schemas.openxmlformats.org/officeDocument/2006/relationships/slide" Target="slides/slide29.xml"/><Relationship Id="rId37" Type="http://schemas.openxmlformats.org/officeDocument/2006/relationships/font" Target="fonts/ProximaNova-italic.fntdata"/><Relationship Id="rId36" Type="http://schemas.openxmlformats.org/officeDocument/2006/relationships/font" Target="fonts/ProximaNova-bold.fntdata"/><Relationship Id="rId39" Type="http://schemas.openxmlformats.org/officeDocument/2006/relationships/font" Target="fonts/Roboto-regular.fntdata"/><Relationship Id="rId38" Type="http://schemas.openxmlformats.org/officeDocument/2006/relationships/font" Target="fonts/ProximaNova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569b097f9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569b097f9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9463934c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9463934c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72777c5af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72777c5af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a78fa5b9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a78fa5b9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9463934c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9463934c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9463934c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9463934c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a78fa5b9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a78fa5b9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a903d34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a903d34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a78fa5b9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a78fa5b9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9463934c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9463934c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9463934ce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89463934ce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3fbe156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3fbe156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9463934ce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9463934ce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9463934ce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89463934c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9463934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9463934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89463934ce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89463934ce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a4f07983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a4f07983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89463934ce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89463934ce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a903d3409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8a903d3409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a903d340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8a903d340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8a903d340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8a903d340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8a903d340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8a903d340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9c3ba8c6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9c3ba8c6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9463934c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9463934c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ab9f11f8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ab9f11f8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ec6f4b5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ec6f4b5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9463934c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9463934c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9463934c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9463934c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a78fa5b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a78fa5b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mozilla.org/en-US/docs/Web/HTTP/Methods/GET" TargetMode="External"/><Relationship Id="rId4" Type="http://schemas.openxmlformats.org/officeDocument/2006/relationships/hyperlink" Target="https://developer.mozilla.org/en-US/docs/Web/HTTP/Methods/POST" TargetMode="External"/><Relationship Id="rId5" Type="http://schemas.openxmlformats.org/officeDocument/2006/relationships/hyperlink" Target="https://developer.mozilla.org/en-US/docs/Web/HTTP/Methods/PUT" TargetMode="External"/><Relationship Id="rId6" Type="http://schemas.openxmlformats.org/officeDocument/2006/relationships/hyperlink" Target="https://developer.mozilla.org/en-US/docs/Web/HTTP/Methods/DELETE" TargetMode="External"/><Relationship Id="rId7" Type="http://schemas.openxmlformats.org/officeDocument/2006/relationships/hyperlink" Target="https://developer.mozilla.org/en-US/docs/Web/HTTP/Method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2.png"/><Relationship Id="rId10" Type="http://schemas.openxmlformats.org/officeDocument/2006/relationships/image" Target="../media/image13.png"/><Relationship Id="rId13" Type="http://schemas.openxmlformats.org/officeDocument/2006/relationships/image" Target="../media/image14.png"/><Relationship Id="rId1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public-apis/public-apis" TargetMode="External"/><Relationship Id="rId4" Type="http://schemas.openxmlformats.org/officeDocument/2006/relationships/image" Target="../media/image23.png"/><Relationship Id="rId9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19.png"/><Relationship Id="rId7" Type="http://schemas.openxmlformats.org/officeDocument/2006/relationships/image" Target="../media/image16.png"/><Relationship Id="rId8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50875" y="293075"/>
            <a:ext cx="79788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HTTP/Web-Services-GET</a:t>
            </a:r>
            <a:endParaRPr sz="3200"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550875" y="898200"/>
            <a:ext cx="351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M2-D11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-49300" y="2088400"/>
            <a:ext cx="4121700" cy="27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URL Structure</a:t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650" y="1161850"/>
            <a:ext cx="57358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URL Structure</a:t>
            </a:r>
            <a:endParaRPr/>
          </a:p>
        </p:txBody>
      </p:sp>
      <p:sp>
        <p:nvSpPr>
          <p:cNvPr id="148" name="Google Shape;148;p23"/>
          <p:cNvSpPr txBox="1"/>
          <p:nvPr/>
        </p:nvSpPr>
        <p:spPr>
          <a:xfrm>
            <a:off x="849075" y="1559400"/>
            <a:ext cx="67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https://api.example.com:5454/hr_app?fname=steve&amp;lname=carmichael</a:t>
            </a:r>
            <a:endParaRPr/>
          </a:p>
        </p:txBody>
      </p:sp>
      <p:cxnSp>
        <p:nvCxnSpPr>
          <p:cNvPr id="149" name="Google Shape;149;p23"/>
          <p:cNvCxnSpPr>
            <a:stCxn id="148" idx="2"/>
          </p:cNvCxnSpPr>
          <p:nvPr/>
        </p:nvCxnSpPr>
        <p:spPr>
          <a:xfrm flipH="1">
            <a:off x="2758125" y="1959600"/>
            <a:ext cx="1445400" cy="59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p23"/>
          <p:cNvSpPr txBox="1"/>
          <p:nvPr/>
        </p:nvSpPr>
        <p:spPr>
          <a:xfrm>
            <a:off x="1631775" y="2727250"/>
            <a:ext cx="1888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Variable: fname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Value: steve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51" name="Google Shape;151;p23"/>
          <p:cNvSpPr txBox="1"/>
          <p:nvPr/>
        </p:nvSpPr>
        <p:spPr>
          <a:xfrm>
            <a:off x="5581750" y="2867225"/>
            <a:ext cx="1888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Variable: lname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Value: carmichael</a:t>
            </a:r>
            <a:endParaRPr>
              <a:solidFill>
                <a:srgbClr val="0000FF"/>
              </a:solidFill>
            </a:endParaRPr>
          </a:p>
        </p:txBody>
      </p:sp>
      <p:cxnSp>
        <p:nvCxnSpPr>
          <p:cNvPr id="152" name="Google Shape;152;p23"/>
          <p:cNvCxnSpPr/>
          <p:nvPr/>
        </p:nvCxnSpPr>
        <p:spPr>
          <a:xfrm>
            <a:off x="5429350" y="1973525"/>
            <a:ext cx="1023000" cy="69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23"/>
          <p:cNvCxnSpPr/>
          <p:nvPr/>
        </p:nvCxnSpPr>
        <p:spPr>
          <a:xfrm flipH="1" rot="10800000">
            <a:off x="3619600" y="1348100"/>
            <a:ext cx="757800" cy="3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" name="Google Shape;154;p23"/>
          <p:cNvSpPr txBox="1"/>
          <p:nvPr/>
        </p:nvSpPr>
        <p:spPr>
          <a:xfrm>
            <a:off x="4493425" y="1041750"/>
            <a:ext cx="270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Application context path</a:t>
            </a:r>
            <a:endParaRPr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Few Other Common Protocols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55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b="1" lang="en" sz="1200">
                <a:solidFill>
                  <a:schemeClr val="dk1"/>
                </a:solidFill>
              </a:rPr>
              <a:t>Transmission Control Protocol (TCP)</a:t>
            </a:r>
            <a:r>
              <a:rPr lang="en" sz="1200">
                <a:solidFill>
                  <a:schemeClr val="dk1"/>
                </a:solidFill>
              </a:rPr>
              <a:t>: TCP is a popular communication protocol which is used for communicating over a network. It divides any message into series of packets that are sent from source to destination and there it gets reassembled at the destination.</a:t>
            </a:r>
            <a:br>
              <a:rPr lang="e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228600" lvl="0" marL="55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b="1" lang="en" sz="1200">
                <a:solidFill>
                  <a:schemeClr val="dk1"/>
                </a:solidFill>
              </a:rPr>
              <a:t>Internet Protocol (IP):</a:t>
            </a:r>
            <a:r>
              <a:rPr lang="en" sz="1200">
                <a:solidFill>
                  <a:schemeClr val="dk1"/>
                </a:solidFill>
              </a:rPr>
              <a:t> IP is designed explicitly as addressing protocol. It is mostly used with TCP. The IP addresses in packets help in routing them through different nodes in a network until it reaches the destination system. TCP/IP is the most popular protocol connecting the networks.</a:t>
            </a:r>
            <a:br>
              <a:rPr lang="e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228600" lvl="0" marL="55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b="1" lang="en" sz="1200">
                <a:solidFill>
                  <a:schemeClr val="dk1"/>
                </a:solidFill>
              </a:rPr>
              <a:t>User Datagram Protocol (UDP):</a:t>
            </a:r>
            <a:r>
              <a:rPr lang="en" sz="1200">
                <a:solidFill>
                  <a:schemeClr val="dk1"/>
                </a:solidFill>
              </a:rPr>
              <a:t> UDP is a substitute communication protocol to Transmission Control Protocol implemented primarily for creating loss-tolerating and low-latency linking between different applications.</a:t>
            </a:r>
            <a:br>
              <a:rPr lang="e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228600" lvl="0" marL="55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b="1" lang="en" sz="1200">
                <a:solidFill>
                  <a:schemeClr val="dk1"/>
                </a:solidFill>
              </a:rPr>
              <a:t>Post office Protocol (POP)</a:t>
            </a:r>
            <a:r>
              <a:rPr lang="en" sz="1200">
                <a:solidFill>
                  <a:schemeClr val="dk1"/>
                </a:solidFill>
              </a:rPr>
              <a:t>: POP3 is designed for receiving incoming E-mails.</a:t>
            </a:r>
            <a:br>
              <a:rPr lang="e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228600" lvl="0" marL="55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b="1" lang="en" sz="1200">
                <a:solidFill>
                  <a:schemeClr val="dk1"/>
                </a:solidFill>
              </a:rPr>
              <a:t>Simple mail transport Protocol (SMTP)</a:t>
            </a:r>
            <a:r>
              <a:rPr lang="en" sz="1200">
                <a:solidFill>
                  <a:schemeClr val="dk1"/>
                </a:solidFill>
              </a:rPr>
              <a:t>: SMTP is designed to send and distribute outgoing E-Mail.</a:t>
            </a:r>
            <a:br>
              <a:rPr lang="e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228600" lvl="0" marL="55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b="1" lang="en" sz="1200">
                <a:solidFill>
                  <a:schemeClr val="dk1"/>
                </a:solidFill>
              </a:rPr>
              <a:t>File Transfer Protocol (FTP)</a:t>
            </a:r>
            <a:r>
              <a:rPr lang="en" sz="1200">
                <a:solidFill>
                  <a:schemeClr val="dk1"/>
                </a:solidFill>
              </a:rPr>
              <a:t>: FTP allows users to transfer files from one machine to another. Types of files may include program files, multimedia files, text files, and documents, etc.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 Address (v4)</a:t>
            </a:r>
            <a:endParaRPr/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1600" y="2236725"/>
            <a:ext cx="4672325" cy="280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5"/>
          <p:cNvSpPr txBox="1"/>
          <p:nvPr/>
        </p:nvSpPr>
        <p:spPr>
          <a:xfrm>
            <a:off x="367600" y="1017725"/>
            <a:ext cx="8520600" cy="10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02122"/>
                </a:solidFill>
                <a:highlight>
                  <a:srgbClr val="FFFFFF"/>
                </a:highlight>
              </a:rPr>
              <a:t>An Internet Protocol address (</a:t>
            </a:r>
            <a:r>
              <a:rPr b="1" lang="en" sz="1600">
                <a:solidFill>
                  <a:srgbClr val="202122"/>
                </a:solidFill>
                <a:highlight>
                  <a:srgbClr val="FFFFFF"/>
                </a:highlight>
              </a:rPr>
              <a:t>IP address</a:t>
            </a:r>
            <a:r>
              <a:rPr lang="en" sz="1600">
                <a:solidFill>
                  <a:srgbClr val="202122"/>
                </a:solidFill>
                <a:highlight>
                  <a:srgbClr val="FFFFFF"/>
                </a:highlight>
              </a:rPr>
              <a:t>) is a numerical label assigned to each device connected to a computer network. </a:t>
            </a:r>
            <a:r>
              <a:rPr lang="en" sz="1600">
                <a:solidFill>
                  <a:srgbClr val="202122"/>
                </a:solidFill>
                <a:highlight>
                  <a:srgbClr val="FFFFFF"/>
                </a:highlight>
              </a:rPr>
              <a:t>An IP address serves two principal functions. It identifies the host and it provides the location of the host in the network, and thus the capability of establishing a path to that host</a:t>
            </a:r>
            <a:r>
              <a:rPr lang="en" sz="2000">
                <a:solidFill>
                  <a:srgbClr val="202122"/>
                </a:solidFill>
                <a:highlight>
                  <a:srgbClr val="FFFFFF"/>
                </a:highlight>
              </a:rPr>
              <a:t> </a:t>
            </a:r>
            <a:endParaRPr sz="2000"/>
          </a:p>
        </p:txBody>
      </p:sp>
      <p:sp>
        <p:nvSpPr>
          <p:cNvPr id="168" name="Google Shape;168;p25"/>
          <p:cNvSpPr txBox="1"/>
          <p:nvPr/>
        </p:nvSpPr>
        <p:spPr>
          <a:xfrm>
            <a:off x="434175" y="2436625"/>
            <a:ext cx="2862000" cy="20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Values in each ‘octet’ can range from 0-255 (eg byte).</a:t>
            </a:r>
            <a:br>
              <a:rPr lang="en"/>
            </a:br>
            <a:br>
              <a:rPr lang="en"/>
            </a:b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Your local machine has an IP address of 127.0.0.1 (loopback IP). This is what you use in the URL when you are running a server on your own machine (eg during development).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Name</a:t>
            </a:r>
            <a:endParaRPr/>
          </a:p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311700" y="1152475"/>
            <a:ext cx="8520600" cy="10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b="1" lang="en" sz="17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domain name</a:t>
            </a:r>
            <a:r>
              <a:rPr lang="en" sz="17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your website </a:t>
            </a:r>
            <a:r>
              <a:rPr b="1" lang="en" sz="17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name</a:t>
            </a:r>
            <a:r>
              <a:rPr lang="en" sz="17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A </a:t>
            </a:r>
            <a:r>
              <a:rPr b="1" lang="en" sz="17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domain name</a:t>
            </a:r>
            <a:r>
              <a:rPr lang="en" sz="17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the address where Internet users can access your website. A </a:t>
            </a:r>
            <a:r>
              <a:rPr b="1" lang="en" sz="17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domain name</a:t>
            </a:r>
            <a:r>
              <a:rPr lang="en" sz="17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used for finding and identifying computers on the Internet because remembering IP Address is difficult. </a:t>
            </a:r>
            <a:endParaRPr sz="17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Ex:  techelevator.com,              google.com,                   youtube.com</a:t>
            </a:r>
            <a:endParaRPr sz="17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175" name="Google Shape;175;p26"/>
          <p:cNvCxnSpPr/>
          <p:nvPr/>
        </p:nvCxnSpPr>
        <p:spPr>
          <a:xfrm flipH="1">
            <a:off x="1481825" y="3250950"/>
            <a:ext cx="34500" cy="75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p26"/>
          <p:cNvSpPr txBox="1"/>
          <p:nvPr/>
        </p:nvSpPr>
        <p:spPr>
          <a:xfrm>
            <a:off x="562875" y="4073838"/>
            <a:ext cx="2355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198.185.159.144</a:t>
            </a:r>
            <a:endParaRPr sz="1800"/>
          </a:p>
        </p:txBody>
      </p:sp>
      <p:cxnSp>
        <p:nvCxnSpPr>
          <p:cNvPr id="177" name="Google Shape;177;p26"/>
          <p:cNvCxnSpPr/>
          <p:nvPr/>
        </p:nvCxnSpPr>
        <p:spPr>
          <a:xfrm flipH="1">
            <a:off x="3813700" y="3273925"/>
            <a:ext cx="23100" cy="71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p26"/>
          <p:cNvSpPr txBox="1"/>
          <p:nvPr/>
        </p:nvSpPr>
        <p:spPr>
          <a:xfrm>
            <a:off x="3021200" y="4072300"/>
            <a:ext cx="20217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172.217.10.14</a:t>
            </a:r>
            <a:endParaRPr sz="1800"/>
          </a:p>
        </p:txBody>
      </p:sp>
      <p:cxnSp>
        <p:nvCxnSpPr>
          <p:cNvPr id="179" name="Google Shape;179;p26"/>
          <p:cNvCxnSpPr/>
          <p:nvPr/>
        </p:nvCxnSpPr>
        <p:spPr>
          <a:xfrm>
            <a:off x="6065375" y="3250950"/>
            <a:ext cx="0" cy="7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p26"/>
          <p:cNvSpPr txBox="1"/>
          <p:nvPr/>
        </p:nvSpPr>
        <p:spPr>
          <a:xfrm>
            <a:off x="5111899" y="4066613"/>
            <a:ext cx="24813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172.217.11.46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- Domain Name System </a:t>
            </a:r>
            <a:endParaRPr/>
          </a:p>
        </p:txBody>
      </p:sp>
      <p:sp>
        <p:nvSpPr>
          <p:cNvPr id="186" name="Google Shape;186;p27"/>
          <p:cNvSpPr txBox="1"/>
          <p:nvPr/>
        </p:nvSpPr>
        <p:spPr>
          <a:xfrm>
            <a:off x="353050" y="1115375"/>
            <a:ext cx="81363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606060"/>
                </a:solidFill>
                <a:highlight>
                  <a:srgbClr val="FFFFFF"/>
                </a:highlight>
              </a:rPr>
              <a:t>The Domain Name System (DNS)</a:t>
            </a:r>
            <a:r>
              <a:rPr lang="en" sz="1650">
                <a:solidFill>
                  <a:srgbClr val="606060"/>
                </a:solidFill>
                <a:highlight>
                  <a:srgbClr val="FFFFFF"/>
                </a:highlight>
              </a:rPr>
              <a:t> is a distributed directory that resolves human-readable hostnames, such as www.techelevator.com, into machine-readable IP addresses like 50.16.85.103.</a:t>
            </a:r>
            <a:endParaRPr/>
          </a:p>
        </p:txBody>
      </p:sp>
      <p:pic>
        <p:nvPicPr>
          <p:cNvPr id="187" name="Google Shape;1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8950" y="1769925"/>
            <a:ext cx="4437765" cy="292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314975"/>
            <a:ext cx="3834150" cy="2246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title"/>
          </p:nvPr>
        </p:nvSpPr>
        <p:spPr>
          <a:xfrm>
            <a:off x="311700" y="107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</a:t>
            </a:r>
            <a:endParaRPr/>
          </a:p>
        </p:txBody>
      </p:sp>
      <p:sp>
        <p:nvSpPr>
          <p:cNvPr id="194" name="Google Shape;194;p28"/>
          <p:cNvSpPr txBox="1"/>
          <p:nvPr>
            <p:ph idx="1" type="body"/>
          </p:nvPr>
        </p:nvSpPr>
        <p:spPr>
          <a:xfrm>
            <a:off x="311700" y="680425"/>
            <a:ext cx="8520600" cy="19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There can be multiple software </a:t>
            </a:r>
            <a:r>
              <a:rPr b="1" lang="en" sz="1500"/>
              <a:t>servers</a:t>
            </a:r>
            <a:r>
              <a:rPr lang="en" sz="1500"/>
              <a:t> running on a single computer.  Port numbers are used to identify which server application should handle the request.</a:t>
            </a:r>
            <a:endParaRPr sz="15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300"/>
              <a:t>IP Address is like the street address of a building, and the port number would be equivalent to an apartment number in that building.</a:t>
            </a:r>
            <a:endParaRPr i="1"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The </a:t>
            </a:r>
            <a:r>
              <a:rPr lang="en" sz="1400">
                <a:solidFill>
                  <a:srgbClr val="0000FF"/>
                </a:solidFill>
              </a:rPr>
              <a:t>Port </a:t>
            </a:r>
            <a:r>
              <a:rPr lang="en" sz="1400"/>
              <a:t>is added after the IP Address separated by a colon:   198.49.23.144:56</a:t>
            </a:r>
            <a:r>
              <a:rPr lang="en" sz="1300"/>
              <a:t>			</a:t>
            </a:r>
            <a:endParaRPr sz="1300"/>
          </a:p>
        </p:txBody>
      </p:sp>
      <p:sp>
        <p:nvSpPr>
          <p:cNvPr id="195" name="Google Shape;195;p28"/>
          <p:cNvSpPr txBox="1"/>
          <p:nvPr/>
        </p:nvSpPr>
        <p:spPr>
          <a:xfrm>
            <a:off x="411425" y="2796775"/>
            <a:ext cx="3756900" cy="22578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Port numbers range from 0-65535.  Ports in the 0-1023 range are referred to as </a:t>
            </a:r>
            <a:r>
              <a:rPr i="1" lang="en" sz="1200">
                <a:solidFill>
                  <a:schemeClr val="dk2"/>
                </a:solidFill>
              </a:rPr>
              <a:t>well-known ports</a:t>
            </a:r>
            <a:r>
              <a:rPr lang="en" sz="1200">
                <a:solidFill>
                  <a:schemeClr val="dk2"/>
                </a:solidFill>
              </a:rPr>
              <a:t> and designated for specific uses.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2"/>
                </a:solidFill>
              </a:rPr>
              <a:t>Common well-known ports:</a:t>
            </a:r>
            <a:br>
              <a:rPr lang="en" sz="1200">
                <a:solidFill>
                  <a:schemeClr val="dk2"/>
                </a:solidFill>
              </a:rPr>
            </a:br>
            <a:r>
              <a:rPr lang="en" sz="1200">
                <a:solidFill>
                  <a:schemeClr val="dk2"/>
                </a:solidFill>
              </a:rPr>
              <a:t>	Port 80 - HTTP</a:t>
            </a:r>
            <a:br>
              <a:rPr lang="en" sz="1200">
                <a:solidFill>
                  <a:schemeClr val="dk2"/>
                </a:solidFill>
              </a:rPr>
            </a:br>
            <a:r>
              <a:rPr lang="en" sz="1200">
                <a:solidFill>
                  <a:schemeClr val="dk2"/>
                </a:solidFill>
              </a:rPr>
              <a:t>	Port 443 - HTTPS</a:t>
            </a:r>
            <a:br>
              <a:rPr lang="en" sz="1200">
                <a:solidFill>
                  <a:schemeClr val="dk2"/>
                </a:solidFill>
              </a:rPr>
            </a:br>
            <a:r>
              <a:rPr lang="en" sz="1200">
                <a:solidFill>
                  <a:schemeClr val="dk2"/>
                </a:solidFill>
              </a:rPr>
              <a:t>	Port 25 - SMTP (Email Mail)</a:t>
            </a:r>
            <a:br>
              <a:rPr lang="en" sz="1200">
                <a:solidFill>
                  <a:schemeClr val="dk2"/>
                </a:solidFill>
              </a:rPr>
            </a:br>
            <a:r>
              <a:rPr lang="en" sz="1200">
                <a:solidFill>
                  <a:schemeClr val="dk2"/>
                </a:solidFill>
              </a:rPr>
              <a:t>	Port 21 - FTP (File Transfer)</a:t>
            </a:r>
            <a:br>
              <a:rPr lang="en" sz="1200">
                <a:solidFill>
                  <a:schemeClr val="dk2"/>
                </a:solidFill>
              </a:rPr>
            </a:br>
            <a:r>
              <a:rPr lang="en" sz="1200">
                <a:solidFill>
                  <a:schemeClr val="dk2"/>
                </a:solidFill>
              </a:rPr>
              <a:t>	Port 22 - SSH (Secure remote terminal)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196" name="Google Shape;19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725" y="2445825"/>
            <a:ext cx="4700676" cy="254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vs HTTPS</a:t>
            </a:r>
            <a:endParaRPr/>
          </a:p>
        </p:txBody>
      </p:sp>
      <p:pic>
        <p:nvPicPr>
          <p:cNvPr id="202" name="Google Shape;20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900" y="1376950"/>
            <a:ext cx="5697150" cy="3454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9"/>
          <p:cNvSpPr txBox="1"/>
          <p:nvPr/>
        </p:nvSpPr>
        <p:spPr>
          <a:xfrm>
            <a:off x="311700" y="1017725"/>
            <a:ext cx="38127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HTTP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stands for Hyper Text Transfer Protocol</a:t>
            </a:r>
            <a:b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HTTPS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stands for Hyper Text Transfer Protocol Secure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311700" y="410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Methods </a:t>
            </a:r>
            <a:endParaRPr/>
          </a:p>
        </p:txBody>
      </p:sp>
      <p:sp>
        <p:nvSpPr>
          <p:cNvPr id="209" name="Google Shape;20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285C76"/>
                </a:solidFill>
                <a:highlight>
                  <a:srgbClr val="FFFFFF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GET</a:t>
            </a:r>
            <a:endParaRPr b="1" sz="1200">
              <a:solidFill>
                <a:srgbClr val="285C7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The 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 method requests a representation of the specified resource. Requests using 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 should only retrieve data.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285C76"/>
                </a:solidFill>
                <a:highlight>
                  <a:srgbClr val="FFFFFF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POST</a:t>
            </a:r>
            <a:endParaRPr b="1" sz="1200">
              <a:solidFill>
                <a:srgbClr val="285C7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The 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 method is used to submit an entity to the specified resource, often causing a change in state or side effects on the server.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285C76"/>
                </a:solidFill>
                <a:highlight>
                  <a:srgbClr val="FFFFFF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PUT</a:t>
            </a:r>
            <a:endParaRPr b="1" sz="1200">
              <a:solidFill>
                <a:srgbClr val="285C7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The 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 method replaces all current representations of the target resource with the request payload.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285C76"/>
                </a:solidFill>
                <a:highlight>
                  <a:srgbClr val="FFFFFF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DELETE</a:t>
            </a:r>
            <a:endParaRPr b="1" sz="1200">
              <a:solidFill>
                <a:srgbClr val="285C7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The 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 method deletes the specified resource.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0"/>
          <p:cNvSpPr txBox="1"/>
          <p:nvPr/>
        </p:nvSpPr>
        <p:spPr>
          <a:xfrm>
            <a:off x="1654200" y="4330775"/>
            <a:ext cx="513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 WE FOCUS ON GET</a:t>
            </a:r>
            <a:br>
              <a:rPr lang="en"/>
            </a:br>
            <a:r>
              <a:rPr lang="en"/>
              <a:t>Read more about GET and other methods at: </a:t>
            </a:r>
            <a:r>
              <a:rPr lang="en" sz="1100" u="sng">
                <a:solidFill>
                  <a:schemeClr val="hlink"/>
                </a:solidFill>
                <a:hlinkClick r:id="rId7"/>
              </a:rPr>
              <a:t>https://developer.mozilla.org/en-US/docs/Web/HTTP/Methods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311700" y="410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GET has the following packet structure</a:t>
            </a:r>
            <a:endParaRPr/>
          </a:p>
        </p:txBody>
      </p:sp>
      <p:pic>
        <p:nvPicPr>
          <p:cNvPr id="216" name="Google Shape;21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052263"/>
            <a:ext cx="7600500" cy="2560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1"/>
          <p:cNvSpPr txBox="1"/>
          <p:nvPr/>
        </p:nvSpPr>
        <p:spPr>
          <a:xfrm>
            <a:off x="699900" y="3681800"/>
            <a:ext cx="77442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http://test101.com/doc/test.html?bookId=12345&amp;author=Tan+Ah+Teck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8" name="Google Shape;218;p31"/>
          <p:cNvSpPr txBox="1"/>
          <p:nvPr/>
        </p:nvSpPr>
        <p:spPr>
          <a:xfrm>
            <a:off x="699900" y="4266450"/>
            <a:ext cx="805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Everything after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lang="en"/>
              <a:t> is known as a </a:t>
            </a:r>
            <a:r>
              <a:rPr b="1" lang="en">
                <a:solidFill>
                  <a:srgbClr val="6D9EEB"/>
                </a:solidFill>
              </a:rPr>
              <a:t>querystring (used in web page requests).</a:t>
            </a:r>
            <a:r>
              <a:rPr b="1" lang="en"/>
              <a:t> These are parameters you are sending to the server (search filters, etc). REST is similar but not exact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446700" y="1552225"/>
            <a:ext cx="8067600" cy="22488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872400" y="917850"/>
            <a:ext cx="7216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Roboto"/>
                <a:ea typeface="Roboto"/>
                <a:cs typeface="Roboto"/>
                <a:sym typeface="Roboto"/>
              </a:rPr>
              <a:t>Week 7 Overview</a:t>
            </a:r>
            <a:endParaRPr b="1" sz="2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872400" y="1917475"/>
            <a:ext cx="1335900" cy="15183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2160000" dist="57150">
              <a:schemeClr val="dk1">
                <a:alpha val="49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Monday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Networking</a:t>
            </a:r>
            <a:br>
              <a:rPr lang="en"/>
            </a:br>
            <a:r>
              <a:rPr lang="en"/>
              <a:t>Consuming Restful APIs</a:t>
            </a:r>
            <a:br>
              <a:rPr lang="en"/>
            </a:br>
            <a:r>
              <a:rPr lang="en"/>
              <a:t>HTTP GET</a:t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2342475" y="1917475"/>
            <a:ext cx="1335900" cy="15183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216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Tuesday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Consuming Restful APIS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HTTP POST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3812550" y="1917475"/>
            <a:ext cx="1335900" cy="15183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2160000" dist="57150">
              <a:schemeClr val="dk1">
                <a:alpha val="49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Wednesday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Building Server Side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Web Services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5282625" y="1917475"/>
            <a:ext cx="1335900" cy="15183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2160000" dist="57150">
              <a:schemeClr val="dk1">
                <a:alpha val="49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Thursday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Building Server Side Web Services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6752700" y="1917475"/>
            <a:ext cx="1335900" cy="15183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2160000" dist="57150">
              <a:schemeClr val="dk1">
                <a:alpha val="49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Friday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Securing </a:t>
            </a:r>
            <a:br>
              <a:rPr lang="en"/>
            </a:br>
            <a:r>
              <a:rPr lang="en"/>
              <a:t>APIs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>
            <p:ph type="title"/>
          </p:nvPr>
        </p:nvSpPr>
        <p:spPr>
          <a:xfrm>
            <a:off x="351950" y="404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RESTful Web Services</a:t>
            </a:r>
            <a:endParaRPr/>
          </a:p>
        </p:txBody>
      </p:sp>
      <p:sp>
        <p:nvSpPr>
          <p:cNvPr id="224" name="Google Shape;224;p32"/>
          <p:cNvSpPr txBox="1"/>
          <p:nvPr>
            <p:ph idx="1" type="body"/>
          </p:nvPr>
        </p:nvSpPr>
        <p:spPr>
          <a:xfrm>
            <a:off x="311700" y="1152475"/>
            <a:ext cx="8520600" cy="15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highlight>
                  <a:srgbClr val="FFFFFF"/>
                </a:highlight>
              </a:rPr>
              <a:t>REST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stands for </a:t>
            </a:r>
            <a:r>
              <a:rPr b="1" lang="en" sz="1500">
                <a:solidFill>
                  <a:schemeClr val="dk1"/>
                </a:solidFill>
                <a:highlight>
                  <a:srgbClr val="FFFFFF"/>
                </a:highlight>
              </a:rPr>
              <a:t>REpresentational State Transfer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. 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REST is web based architecture that uses HTTP Protocol.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It revolves around resource where every component is a resource and a resource is accessed by a common interface using HTTP standard methods.</a:t>
            </a:r>
            <a:endParaRPr sz="2100"/>
          </a:p>
        </p:txBody>
      </p:sp>
      <p:sp>
        <p:nvSpPr>
          <p:cNvPr id="225" name="Google Shape;225;p32"/>
          <p:cNvSpPr txBox="1"/>
          <p:nvPr/>
        </p:nvSpPr>
        <p:spPr>
          <a:xfrm>
            <a:off x="311700" y="2891650"/>
            <a:ext cx="6045600" cy="24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RESTful services are:</a:t>
            </a:r>
            <a:endParaRPr sz="1500">
              <a:solidFill>
                <a:schemeClr val="dk2"/>
              </a:solidFill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lang="en" sz="1500">
                <a:solidFill>
                  <a:schemeClr val="dk2"/>
                </a:solidFill>
              </a:rPr>
              <a:t>Uniform interface driven based on resources</a:t>
            </a:r>
            <a:endParaRPr sz="1500">
              <a:solidFill>
                <a:schemeClr val="dk2"/>
              </a:solidFill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lang="en" sz="1500">
                <a:solidFill>
                  <a:schemeClr val="dk2"/>
                </a:solidFill>
              </a:rPr>
              <a:t>Stateless</a:t>
            </a:r>
            <a:endParaRPr sz="1500">
              <a:solidFill>
                <a:schemeClr val="dk2"/>
              </a:solidFill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lang="en" sz="1500">
                <a:solidFill>
                  <a:schemeClr val="dk2"/>
                </a:solidFill>
              </a:rPr>
              <a:t>Client/Server based</a:t>
            </a:r>
            <a:endParaRPr sz="1500">
              <a:solidFill>
                <a:schemeClr val="dk2"/>
              </a:solidFill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lang="en" sz="1500">
                <a:solidFill>
                  <a:schemeClr val="dk2"/>
                </a:solidFill>
              </a:rPr>
              <a:t>Layered (Data, Logic, Interface)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Service Resource</a:t>
            </a:r>
            <a:endParaRPr/>
          </a:p>
        </p:txBody>
      </p:sp>
      <p:sp>
        <p:nvSpPr>
          <p:cNvPr id="231" name="Google Shape;231;p33"/>
          <p:cNvSpPr/>
          <p:nvPr/>
        </p:nvSpPr>
        <p:spPr>
          <a:xfrm>
            <a:off x="6180325" y="2123750"/>
            <a:ext cx="1214700" cy="98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Provider </a:t>
            </a:r>
            <a:br>
              <a:rPr lang="en"/>
            </a:br>
            <a:r>
              <a:rPr lang="en"/>
              <a:t>  </a:t>
            </a:r>
            <a:endParaRPr/>
          </a:p>
        </p:txBody>
      </p:sp>
      <p:sp>
        <p:nvSpPr>
          <p:cNvPr id="232" name="Google Shape;232;p33"/>
          <p:cNvSpPr/>
          <p:nvPr/>
        </p:nvSpPr>
        <p:spPr>
          <a:xfrm>
            <a:off x="1416025" y="2077800"/>
            <a:ext cx="1214700" cy="98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br>
              <a:rPr lang="en"/>
            </a:br>
            <a:r>
              <a:rPr lang="en"/>
              <a:t>  </a:t>
            </a:r>
            <a:endParaRPr/>
          </a:p>
        </p:txBody>
      </p:sp>
      <p:sp>
        <p:nvSpPr>
          <p:cNvPr id="233" name="Google Shape;233;p33"/>
          <p:cNvSpPr txBox="1"/>
          <p:nvPr/>
        </p:nvSpPr>
        <p:spPr>
          <a:xfrm>
            <a:off x="2711125" y="1194700"/>
            <a:ext cx="39861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http://someURL.com:8080/</a:t>
            </a:r>
            <a:r>
              <a:rPr b="1" lang="en">
                <a:solidFill>
                  <a:srgbClr val="6AA84F"/>
                </a:solidFill>
              </a:rPr>
              <a:t>students</a:t>
            </a:r>
            <a:endParaRPr b="1">
              <a:solidFill>
                <a:srgbClr val="6AA84F"/>
              </a:solidFill>
            </a:endParaRPr>
          </a:p>
        </p:txBody>
      </p:sp>
      <p:sp>
        <p:nvSpPr>
          <p:cNvPr id="234" name="Google Shape;234;p33"/>
          <p:cNvSpPr txBox="1"/>
          <p:nvPr/>
        </p:nvSpPr>
        <p:spPr>
          <a:xfrm>
            <a:off x="3072000" y="3065700"/>
            <a:ext cx="3000000" cy="11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00">
                <a:solidFill>
                  <a:srgbClr val="8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"students"</a:t>
            </a:r>
            <a:r>
              <a:rPr lang="en" sz="100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:[</a:t>
            </a:r>
            <a:endParaRPr sz="1000">
              <a:solidFill>
                <a:schemeClr val="dk1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r>
              <a:rPr lang="en" sz="1000">
                <a:solidFill>
                  <a:srgbClr val="8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en" sz="100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8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"John"</a:t>
            </a:r>
            <a:r>
              <a:rPr lang="en" sz="100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8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lang="en" sz="100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8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"23"</a:t>
            </a:r>
            <a:r>
              <a:rPr lang="en" sz="100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000">
              <a:solidFill>
                <a:schemeClr val="dk1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r>
              <a:rPr lang="en" sz="1000">
                <a:solidFill>
                  <a:srgbClr val="8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en" sz="100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8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"Steve"</a:t>
            </a:r>
            <a:r>
              <a:rPr lang="en" sz="100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8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lang="en" sz="100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8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"28"</a:t>
            </a:r>
            <a:r>
              <a:rPr lang="en" sz="100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000">
              <a:solidFill>
                <a:schemeClr val="dk1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r>
              <a:rPr lang="en" sz="1000">
                <a:solidFill>
                  <a:srgbClr val="8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en" sz="100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8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"Peter"</a:t>
            </a:r>
            <a:r>
              <a:rPr lang="en" sz="100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8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lang="en" sz="100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8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"32”</a:t>
            </a:r>
            <a:r>
              <a:rPr lang="en" sz="100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000">
              <a:solidFill>
                <a:schemeClr val="dk1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r>
              <a:rPr lang="en" sz="1000">
                <a:solidFill>
                  <a:srgbClr val="8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en" sz="100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8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"Chaitanya"</a:t>
            </a:r>
            <a:r>
              <a:rPr lang="en" sz="100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8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lang="en" sz="100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8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"28"</a:t>
            </a:r>
            <a:r>
              <a:rPr lang="en" sz="100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dk1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]}</a:t>
            </a:r>
            <a:endParaRPr sz="1000">
              <a:solidFill>
                <a:schemeClr val="dk1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35" name="Google Shape;235;p33"/>
          <p:cNvCxnSpPr/>
          <p:nvPr/>
        </p:nvCxnSpPr>
        <p:spPr>
          <a:xfrm flipH="1" rot="10800000">
            <a:off x="5362850" y="884500"/>
            <a:ext cx="918900" cy="310200"/>
          </a:xfrm>
          <a:prstGeom prst="curvedConnector3">
            <a:avLst>
              <a:gd fmla="val 1125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36" name="Google Shape;236;p33"/>
          <p:cNvSpPr txBox="1"/>
          <p:nvPr/>
        </p:nvSpPr>
        <p:spPr>
          <a:xfrm>
            <a:off x="6398525" y="661625"/>
            <a:ext cx="20793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 to fetch this resource</a:t>
            </a:r>
            <a:endParaRPr/>
          </a:p>
        </p:txBody>
      </p:sp>
      <p:cxnSp>
        <p:nvCxnSpPr>
          <p:cNvPr id="237" name="Google Shape;237;p33"/>
          <p:cNvCxnSpPr/>
          <p:nvPr/>
        </p:nvCxnSpPr>
        <p:spPr>
          <a:xfrm flipH="1" rot="10800000">
            <a:off x="2022025" y="1493225"/>
            <a:ext cx="689100" cy="494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8" name="Google Shape;238;p33"/>
          <p:cNvCxnSpPr/>
          <p:nvPr/>
        </p:nvCxnSpPr>
        <p:spPr>
          <a:xfrm>
            <a:off x="5766700" y="1493375"/>
            <a:ext cx="677700" cy="390600"/>
          </a:xfrm>
          <a:prstGeom prst="curvedConnector3">
            <a:avLst>
              <a:gd fmla="val 8983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9" name="Google Shape;239;p33"/>
          <p:cNvCxnSpPr/>
          <p:nvPr/>
        </p:nvCxnSpPr>
        <p:spPr>
          <a:xfrm flipH="1">
            <a:off x="5824275" y="3308375"/>
            <a:ext cx="964800" cy="287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33"/>
          <p:cNvCxnSpPr>
            <a:stCxn id="234" idx="1"/>
          </p:cNvCxnSpPr>
          <p:nvPr/>
        </p:nvCxnSpPr>
        <p:spPr>
          <a:xfrm rot="10800000">
            <a:off x="2171100" y="3250800"/>
            <a:ext cx="900900" cy="408900"/>
          </a:xfrm>
          <a:prstGeom prst="curvedConnector3">
            <a:avLst>
              <a:gd fmla="val 7832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41" name="Google Shape;241;p33"/>
          <p:cNvSpPr txBox="1"/>
          <p:nvPr/>
        </p:nvSpPr>
        <p:spPr>
          <a:xfrm>
            <a:off x="3205000" y="2286000"/>
            <a:ext cx="22974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Instead of HTML, we return JSON</a:t>
            </a:r>
            <a:endParaRPr/>
          </a:p>
        </p:txBody>
      </p:sp>
      <p:sp>
        <p:nvSpPr>
          <p:cNvPr id="242" name="Google Shape;242;p33"/>
          <p:cNvSpPr txBox="1"/>
          <p:nvPr/>
        </p:nvSpPr>
        <p:spPr>
          <a:xfrm>
            <a:off x="465150" y="4412675"/>
            <a:ext cx="82137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52400" rtl="0" algn="l">
              <a:lnSpc>
                <a:spcPct val="120000"/>
              </a:lnSpc>
              <a:spcBef>
                <a:spcPts val="500"/>
              </a:spcBef>
              <a:spcAft>
                <a:spcPts val="210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resource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in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REST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a similar Object in Object Oriented Programming or is like an Entity in a Database. It is the entity/data we need the service to use or return 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"/>
          <p:cNvSpPr txBox="1"/>
          <p:nvPr>
            <p:ph type="title"/>
          </p:nvPr>
        </p:nvSpPr>
        <p:spPr>
          <a:xfrm>
            <a:off x="263725" y="435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</a:t>
            </a:r>
            <a:r>
              <a:rPr lang="en"/>
              <a:t> </a:t>
            </a:r>
            <a:endParaRPr/>
          </a:p>
        </p:txBody>
      </p:sp>
      <p:sp>
        <p:nvSpPr>
          <p:cNvPr id="248" name="Google Shape;248;p34"/>
          <p:cNvSpPr txBox="1"/>
          <p:nvPr/>
        </p:nvSpPr>
        <p:spPr>
          <a:xfrm>
            <a:off x="353050" y="1115375"/>
            <a:ext cx="78237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FFFFFF"/>
                </a:highlight>
              </a:rPr>
              <a:t>JSON</a:t>
            </a: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</a:rPr>
              <a:t> (JavaScript Object Notation) is a lightweight data-interchange format. It is easy for humans to read and write. It is easy for machines to parse and generate</a:t>
            </a:r>
            <a:endParaRPr sz="2200">
              <a:highlight>
                <a:srgbClr val="FFFFFF"/>
              </a:highlight>
            </a:endParaRPr>
          </a:p>
        </p:txBody>
      </p:sp>
      <p:sp>
        <p:nvSpPr>
          <p:cNvPr id="249" name="Google Shape;249;p34"/>
          <p:cNvSpPr txBox="1"/>
          <p:nvPr/>
        </p:nvSpPr>
        <p:spPr>
          <a:xfrm>
            <a:off x="4094375" y="2330500"/>
            <a:ext cx="3728700" cy="1127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"students"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:[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"John"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"23"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"Steve"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"28"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"Peter"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"32”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"Chaitanya"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"28"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]}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0" name="Google Shape;250;p34"/>
          <p:cNvSpPr txBox="1"/>
          <p:nvPr/>
        </p:nvSpPr>
        <p:spPr>
          <a:xfrm>
            <a:off x="353050" y="2330500"/>
            <a:ext cx="3000000" cy="1222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A4A4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rgbClr val="4A4A4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A4A4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"fruit": "Apple",</a:t>
            </a:r>
            <a:endParaRPr sz="1150">
              <a:solidFill>
                <a:srgbClr val="4A4A4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A4A4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"size": "Large",</a:t>
            </a:r>
            <a:endParaRPr sz="1150">
              <a:solidFill>
                <a:srgbClr val="4A4A4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A4A4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"color": </a:t>
            </a:r>
            <a:r>
              <a:rPr lang="en" sz="1150">
                <a:solidFill>
                  <a:srgbClr val="4A4A4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"Red"</a:t>
            </a:r>
            <a:endParaRPr sz="1150">
              <a:solidFill>
                <a:srgbClr val="4A4A4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A4A4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4A4A4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1" name="Google Shape;251;p34"/>
          <p:cNvSpPr txBox="1"/>
          <p:nvPr/>
        </p:nvSpPr>
        <p:spPr>
          <a:xfrm>
            <a:off x="629100" y="3721400"/>
            <a:ext cx="213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uses key/value pairs</a:t>
            </a:r>
            <a:endParaRPr/>
          </a:p>
        </p:txBody>
      </p:sp>
      <p:sp>
        <p:nvSpPr>
          <p:cNvPr id="252" name="Google Shape;252;p34"/>
          <p:cNvSpPr txBox="1"/>
          <p:nvPr/>
        </p:nvSpPr>
        <p:spPr>
          <a:xfrm>
            <a:off x="4155550" y="3756825"/>
            <a:ext cx="357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object ‘students’, has an array of key/value pairs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 txBox="1"/>
          <p:nvPr>
            <p:ph type="title"/>
          </p:nvPr>
        </p:nvSpPr>
        <p:spPr>
          <a:xfrm>
            <a:off x="311700" y="445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Postman Utility Tool (Client Tool)</a:t>
            </a:r>
            <a:endParaRPr/>
          </a:p>
        </p:txBody>
      </p:sp>
      <p:sp>
        <p:nvSpPr>
          <p:cNvPr id="258" name="Google Shape;258;p35"/>
          <p:cNvSpPr txBox="1"/>
          <p:nvPr>
            <p:ph idx="1" type="body"/>
          </p:nvPr>
        </p:nvSpPr>
        <p:spPr>
          <a:xfrm>
            <a:off x="311700" y="1152475"/>
            <a:ext cx="8520600" cy="15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highlight>
                  <a:srgbClr val="FFFFFF"/>
                </a:highlight>
              </a:rPr>
              <a:t>Postman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is a simple utility tool that allows us to work with HTTP.   We can use it to test web services without having to code a client application.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Open Postman from your system tray at the bottom of your screen.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259" name="Google Shape;25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950" y="3056875"/>
            <a:ext cx="1813800" cy="110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 txBox="1"/>
          <p:nvPr>
            <p:ph type="title"/>
          </p:nvPr>
        </p:nvSpPr>
        <p:spPr>
          <a:xfrm>
            <a:off x="3172050" y="1328775"/>
            <a:ext cx="27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Postman Demo</a:t>
            </a:r>
            <a:endParaRPr/>
          </a:p>
        </p:txBody>
      </p:sp>
      <p:pic>
        <p:nvPicPr>
          <p:cNvPr id="265" name="Google Shape;26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6775" y="2571750"/>
            <a:ext cx="1436000" cy="62337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6"/>
          <p:cNvSpPr/>
          <p:nvPr/>
        </p:nvSpPr>
        <p:spPr>
          <a:xfrm>
            <a:off x="4923775" y="2765600"/>
            <a:ext cx="2112900" cy="51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HTTP Server</a:t>
            </a:r>
            <a:endParaRPr/>
          </a:p>
        </p:txBody>
      </p:sp>
      <p:cxnSp>
        <p:nvCxnSpPr>
          <p:cNvPr id="267" name="Google Shape;267;p36"/>
          <p:cNvCxnSpPr/>
          <p:nvPr/>
        </p:nvCxnSpPr>
        <p:spPr>
          <a:xfrm flipH="1" rot="10800000">
            <a:off x="3773625" y="3024100"/>
            <a:ext cx="9693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68" name="Google Shape;268;p36"/>
          <p:cNvSpPr txBox="1"/>
          <p:nvPr/>
        </p:nvSpPr>
        <p:spPr>
          <a:xfrm>
            <a:off x="2428975" y="3379300"/>
            <a:ext cx="8916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Client Software</a:t>
            </a:r>
            <a:endParaRPr i="1" sz="1200"/>
          </a:p>
        </p:txBody>
      </p:sp>
      <p:sp>
        <p:nvSpPr>
          <p:cNvPr id="269" name="Google Shape;269;p36"/>
          <p:cNvSpPr txBox="1"/>
          <p:nvPr/>
        </p:nvSpPr>
        <p:spPr>
          <a:xfrm>
            <a:off x="5502675" y="3379300"/>
            <a:ext cx="8916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Server</a:t>
            </a:r>
            <a:br>
              <a:rPr i="1" lang="en" sz="1200"/>
            </a:br>
            <a:r>
              <a:rPr i="1" lang="en" sz="1200"/>
              <a:t>Software</a:t>
            </a:r>
            <a:endParaRPr i="1" sz="1200"/>
          </a:p>
        </p:txBody>
      </p:sp>
      <p:sp>
        <p:nvSpPr>
          <p:cNvPr id="270" name="Google Shape;270;p36"/>
          <p:cNvSpPr txBox="1"/>
          <p:nvPr/>
        </p:nvSpPr>
        <p:spPr>
          <a:xfrm>
            <a:off x="5053025" y="2455550"/>
            <a:ext cx="17058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http://localhost:3000/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rver Start" id="275" name="Google Shape;27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6175" y="2571750"/>
            <a:ext cx="4439532" cy="239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7"/>
          <p:cNvSpPr txBox="1"/>
          <p:nvPr/>
        </p:nvSpPr>
        <p:spPr>
          <a:xfrm>
            <a:off x="175575" y="413525"/>
            <a:ext cx="7597200" cy="29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172B4D"/>
              </a:buClr>
              <a:buSzPts val="1800"/>
              <a:buAutoNum type="arabicPeriod"/>
            </a:pPr>
            <a:r>
              <a:rPr lang="en" sz="14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 Git Bash, navigate  to your </a:t>
            </a:r>
            <a:r>
              <a:rPr lang="en" sz="1450">
                <a:solidFill>
                  <a:srgbClr val="172B4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11_Consuming_RESTful_APIs_Part_1 </a:t>
            </a:r>
            <a:r>
              <a:rPr lang="en" sz="14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folder. </a:t>
            </a:r>
            <a:endParaRPr sz="145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AutoNum type="arabicPeriod"/>
            </a:pPr>
            <a:r>
              <a:rPr lang="en" sz="1450">
                <a:solidFill>
                  <a:srgbClr val="172B4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cd</a:t>
            </a:r>
            <a:r>
              <a:rPr lang="en" sz="14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into the server directory located at:  lecture/server</a:t>
            </a:r>
            <a:endParaRPr sz="145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AutoNum type="arabicPeriod"/>
            </a:pPr>
            <a:r>
              <a:rPr lang="en" sz="14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Do an </a:t>
            </a:r>
            <a:r>
              <a:rPr lang="en" sz="1450">
                <a:solidFill>
                  <a:srgbClr val="172B4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ls</a:t>
            </a:r>
            <a:r>
              <a:rPr lang="en" sz="14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you should see several files ending in .json</a:t>
            </a:r>
            <a:endParaRPr sz="145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400"/>
              <a:buAutoNum type="arabicPeriod"/>
            </a:pPr>
            <a:r>
              <a:rPr lang="en" sz="14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en" sz="14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 </a:t>
            </a:r>
            <a:r>
              <a:rPr lang="en" sz="1500">
                <a:solidFill>
                  <a:srgbClr val="172B4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npm install</a:t>
            </a:r>
            <a:r>
              <a:rPr lang="en" sz="1500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500">
              <a:solidFill>
                <a:srgbClr val="172B4D"/>
              </a:solidFill>
              <a:highlight>
                <a:srgbClr val="F4F5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400"/>
              <a:buAutoNum type="arabicPeriod"/>
            </a:pPr>
            <a:r>
              <a:rPr lang="en" sz="1500">
                <a:solidFill>
                  <a:srgbClr val="172B4D"/>
                </a:solidFill>
                <a:latin typeface="Roboto Mono"/>
                <a:ea typeface="Roboto Mono"/>
                <a:cs typeface="Roboto Mono"/>
                <a:sym typeface="Roboto Mono"/>
              </a:rPr>
              <a:t>Run</a:t>
            </a:r>
            <a:r>
              <a:rPr lang="en">
                <a:solidFill>
                  <a:srgbClr val="172B4D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172B4D"/>
                </a:solidFill>
                <a:latin typeface="Courier New"/>
                <a:ea typeface="Courier New"/>
                <a:cs typeface="Courier New"/>
                <a:sym typeface="Courier New"/>
              </a:rPr>
              <a:t>npm start</a:t>
            </a:r>
            <a:r>
              <a:rPr lang="en" sz="16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</a:t>
            </a:r>
            <a:endParaRPr sz="165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br>
              <a:rPr lang="en" sz="10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0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console looks like this:</a:t>
            </a:r>
            <a:endParaRPr sz="105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37"/>
          <p:cNvSpPr txBox="1"/>
          <p:nvPr/>
        </p:nvSpPr>
        <p:spPr>
          <a:xfrm>
            <a:off x="461900" y="187925"/>
            <a:ext cx="31275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Start the server</a:t>
            </a:r>
            <a:endParaRPr sz="2200"/>
          </a:p>
        </p:txBody>
      </p:sp>
      <p:sp>
        <p:nvSpPr>
          <p:cNvPr id="278" name="Google Shape;278;p37"/>
          <p:cNvSpPr txBox="1"/>
          <p:nvPr/>
        </p:nvSpPr>
        <p:spPr>
          <a:xfrm>
            <a:off x="6623225" y="4322875"/>
            <a:ext cx="19500" cy="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8"/>
          <p:cNvSpPr txBox="1"/>
          <p:nvPr>
            <p:ph type="title"/>
          </p:nvPr>
        </p:nvSpPr>
        <p:spPr>
          <a:xfrm>
            <a:off x="2436050" y="1315850"/>
            <a:ext cx="573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Lecture Code</a:t>
            </a:r>
            <a:endParaRPr/>
          </a:p>
        </p:txBody>
      </p:sp>
      <p:sp>
        <p:nvSpPr>
          <p:cNvPr id="284" name="Google Shape;284;p38"/>
          <p:cNvSpPr/>
          <p:nvPr/>
        </p:nvSpPr>
        <p:spPr>
          <a:xfrm>
            <a:off x="4923775" y="2765600"/>
            <a:ext cx="2112900" cy="51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HTTP Server</a:t>
            </a:r>
            <a:endParaRPr/>
          </a:p>
        </p:txBody>
      </p:sp>
      <p:cxnSp>
        <p:nvCxnSpPr>
          <p:cNvPr id="285" name="Google Shape;285;p38"/>
          <p:cNvCxnSpPr/>
          <p:nvPr/>
        </p:nvCxnSpPr>
        <p:spPr>
          <a:xfrm flipH="1" rot="10800000">
            <a:off x="3631475" y="3014300"/>
            <a:ext cx="9693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86" name="Google Shape;286;p38"/>
          <p:cNvSpPr txBox="1"/>
          <p:nvPr/>
        </p:nvSpPr>
        <p:spPr>
          <a:xfrm>
            <a:off x="2436050" y="3469900"/>
            <a:ext cx="8916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Client Software</a:t>
            </a:r>
            <a:endParaRPr i="1" sz="1200"/>
          </a:p>
        </p:txBody>
      </p:sp>
      <p:sp>
        <p:nvSpPr>
          <p:cNvPr id="287" name="Google Shape;287;p38"/>
          <p:cNvSpPr txBox="1"/>
          <p:nvPr/>
        </p:nvSpPr>
        <p:spPr>
          <a:xfrm>
            <a:off x="5502675" y="3441375"/>
            <a:ext cx="8916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Server</a:t>
            </a:r>
            <a:br>
              <a:rPr i="1" lang="en" sz="1200"/>
            </a:br>
            <a:r>
              <a:rPr i="1" lang="en" sz="1200"/>
              <a:t>Software</a:t>
            </a:r>
            <a:endParaRPr i="1" sz="1200"/>
          </a:p>
        </p:txBody>
      </p:sp>
      <p:sp>
        <p:nvSpPr>
          <p:cNvPr id="288" name="Google Shape;288;p38"/>
          <p:cNvSpPr txBox="1"/>
          <p:nvPr/>
        </p:nvSpPr>
        <p:spPr>
          <a:xfrm>
            <a:off x="2322950" y="2707450"/>
            <a:ext cx="11178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CLI</a:t>
            </a:r>
            <a:br>
              <a:rPr lang="en"/>
            </a:br>
            <a:r>
              <a:rPr lang="en"/>
              <a:t>Program</a:t>
            </a:r>
            <a:endParaRPr/>
          </a:p>
        </p:txBody>
      </p:sp>
      <p:sp>
        <p:nvSpPr>
          <p:cNvPr id="289" name="Google Shape;289;p38"/>
          <p:cNvSpPr txBox="1"/>
          <p:nvPr/>
        </p:nvSpPr>
        <p:spPr>
          <a:xfrm>
            <a:off x="5053025" y="2455550"/>
            <a:ext cx="17058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http://localhost:3000/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a Web Service Using Java</a:t>
            </a:r>
            <a:endParaRPr/>
          </a:p>
        </p:txBody>
      </p:sp>
      <p:sp>
        <p:nvSpPr>
          <p:cNvPr id="295" name="Google Shape;295;p39"/>
          <p:cNvSpPr txBox="1"/>
          <p:nvPr>
            <p:ph idx="1" type="body"/>
          </p:nvPr>
        </p:nvSpPr>
        <p:spPr>
          <a:xfrm>
            <a:off x="311700" y="1152475"/>
            <a:ext cx="8520600" cy="22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Spring Boot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an open source Java-based framework used to create Web Services.  It abstracts much of the repetitive and tedious work needed to create or use a Web Service, much like how SpringJDBC is abstracts JDBC.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Sp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ring Boot provides the </a:t>
            </a:r>
            <a:r>
              <a:rPr b="1" lang="en" sz="14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RestTemplate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which is a Java based client for calling RESTful Web Services.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Endpoint 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an endpoint is URL that points to a Web Service.  To access a web service with RestTemplate, we must provide it the API’s endpoint:  </a:t>
            </a:r>
            <a:r>
              <a:rPr lang="en" sz="12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http://localhost:3000/</a:t>
            </a:r>
            <a:endParaRPr sz="12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9"/>
          <p:cNvSpPr txBox="1"/>
          <p:nvPr/>
        </p:nvSpPr>
        <p:spPr>
          <a:xfrm>
            <a:off x="608775" y="3405175"/>
            <a:ext cx="7753200" cy="15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String response</a:t>
            </a:r>
            <a:r>
              <a:rPr b="1" lang="en" sz="13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= restTemplate.</a:t>
            </a:r>
            <a:r>
              <a:rPr b="1" lang="en" sz="1300">
                <a:solidFill>
                  <a:srgbClr val="99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getForObject</a:t>
            </a:r>
            <a:r>
              <a:rPr b="1" lang="en" sz="13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1" lang="en" sz="1300">
                <a:solidFill>
                  <a:srgbClr val="98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endpointUrl</a:t>
            </a:r>
            <a:r>
              <a:rPr b="1" lang="en" sz="13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lang="en" sz="1300">
                <a:solidFill>
                  <a:srgbClr val="4A86E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String.class</a:t>
            </a:r>
            <a:r>
              <a:rPr b="1" lang="en" sz="13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);</a:t>
            </a:r>
            <a:endParaRPr b="1" sz="13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b="1" lang="en" sz="1200">
                <a:solidFill>
                  <a:srgbClr val="99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getForObject()</a:t>
            </a:r>
            <a:r>
              <a:rPr lang="en" sz="1200">
                <a:solidFill>
                  <a:srgbClr val="99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method that retrieves a JSON response and converts it to an object</a:t>
            </a:r>
            <a:r>
              <a:rPr lang="en" sz="1200">
                <a:solidFill>
                  <a:srgbClr val="99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 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String response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Variable to hold the response.  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98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endpointUrl </a:t>
            </a:r>
            <a:r>
              <a:rPr lang="en" sz="1300">
                <a:solidFill>
                  <a:srgbClr val="98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" sz="13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URL of the endpoint to make the request.</a:t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4A86E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String.class - 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Data Type of the Object to return.  This should match the variable that will hold it.  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" name="Google Shape;297;p39"/>
          <p:cNvSpPr txBox="1"/>
          <p:nvPr/>
        </p:nvSpPr>
        <p:spPr>
          <a:xfrm>
            <a:off x="355400" y="2171125"/>
            <a:ext cx="82191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0"/>
          <p:cNvSpPr txBox="1"/>
          <p:nvPr/>
        </p:nvSpPr>
        <p:spPr>
          <a:xfrm>
            <a:off x="450750" y="590550"/>
            <a:ext cx="82425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RestTemplate getForObject() method can automatically populate a Java Object from the JSON.  The Java Object must have member variables for the JSON properties we want mapped.  </a:t>
            </a:r>
            <a:r>
              <a:rPr b="1" lang="en"/>
              <a:t>The data type and name must match!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Getters and Setters must exist for each member variable the RestTemplate will populate, and there must be a no-argument constructor for the class.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all properties need to exist in the Java object.</a:t>
            </a:r>
            <a:r>
              <a:rPr b="1" lang="en"/>
              <a:t>  </a:t>
            </a:r>
            <a:r>
              <a:rPr lang="en"/>
              <a:t>The Java Object can include a subset of the properties.</a:t>
            </a:r>
            <a:endParaRPr/>
          </a:p>
        </p:txBody>
      </p:sp>
      <p:sp>
        <p:nvSpPr>
          <p:cNvPr id="303" name="Google Shape;303;p40"/>
          <p:cNvSpPr txBox="1"/>
          <p:nvPr>
            <p:ph type="title"/>
          </p:nvPr>
        </p:nvSpPr>
        <p:spPr>
          <a:xfrm>
            <a:off x="257175" y="54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with Java Objects</a:t>
            </a:r>
            <a:endParaRPr/>
          </a:p>
        </p:txBody>
      </p:sp>
      <p:sp>
        <p:nvSpPr>
          <p:cNvPr id="304" name="Google Shape;304;p40"/>
          <p:cNvSpPr txBox="1"/>
          <p:nvPr>
            <p:ph idx="1" type="body"/>
          </p:nvPr>
        </p:nvSpPr>
        <p:spPr>
          <a:xfrm>
            <a:off x="390525" y="2757625"/>
            <a:ext cx="4345200" cy="23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Hotel {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int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String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int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stars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int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roomsAvailable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String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coverImage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… </a:t>
            </a:r>
            <a:b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getters/setters</a:t>
            </a:r>
            <a:b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…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0"/>
          <p:cNvSpPr txBox="1"/>
          <p:nvPr/>
        </p:nvSpPr>
        <p:spPr>
          <a:xfrm>
            <a:off x="5053650" y="2570475"/>
            <a:ext cx="3958800" cy="24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[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1</a:t>
            </a: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"Greektown Detroit"</a:t>
            </a: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"stars"</a:t>
            </a: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4,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“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roomsAvailable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75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"coverImage"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: "greektown-detroit.webp"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 </a:t>
            </a:r>
            <a:r>
              <a:rPr b="1" lang="en" sz="1300"/>
              <a:t>]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cxnSp>
        <p:nvCxnSpPr>
          <p:cNvPr id="306" name="Google Shape;306;p40"/>
          <p:cNvCxnSpPr/>
          <p:nvPr/>
        </p:nvCxnSpPr>
        <p:spPr>
          <a:xfrm flipH="1">
            <a:off x="2249775" y="3233875"/>
            <a:ext cx="3267000" cy="762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" name="Google Shape;307;p40"/>
          <p:cNvCxnSpPr/>
          <p:nvPr/>
        </p:nvCxnSpPr>
        <p:spPr>
          <a:xfrm rot="10800000">
            <a:off x="2678325" y="3529075"/>
            <a:ext cx="2857500" cy="96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8" name="Google Shape;308;p40"/>
          <p:cNvCxnSpPr/>
          <p:nvPr/>
        </p:nvCxnSpPr>
        <p:spPr>
          <a:xfrm rot="10800000">
            <a:off x="2525775" y="3710200"/>
            <a:ext cx="3067200" cy="666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9" name="Google Shape;309;p40"/>
          <p:cNvCxnSpPr/>
          <p:nvPr/>
        </p:nvCxnSpPr>
        <p:spPr>
          <a:xfrm rot="10800000">
            <a:off x="3363975" y="3881500"/>
            <a:ext cx="2190900" cy="1620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0" name="Google Shape;310;p40"/>
          <p:cNvCxnSpPr/>
          <p:nvPr/>
        </p:nvCxnSpPr>
        <p:spPr>
          <a:xfrm rot="10800000">
            <a:off x="3278475" y="4091050"/>
            <a:ext cx="2276400" cy="1620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Parameters in Endpoints</a:t>
            </a:r>
            <a:endParaRPr/>
          </a:p>
        </p:txBody>
      </p:sp>
      <p:sp>
        <p:nvSpPr>
          <p:cNvPr id="316" name="Google Shape;316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>
                <a:solidFill>
                  <a:srgbClr val="980000"/>
                </a:solidFill>
              </a:rPr>
              <a:t>Path Parameter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(Variable) is one that is passed as part of the resource path in the URL.</a:t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05050"/>
                </a:solidFill>
                <a:highlight>
                  <a:srgbClr val="FFFFFF"/>
                </a:highlight>
              </a:rPr>
              <a:t>http://localhost:3000/hotels</a:t>
            </a:r>
            <a:r>
              <a:rPr b="1" lang="en" sz="1600">
                <a:solidFill>
                  <a:srgbClr val="980000"/>
                </a:solidFill>
                <a:highlight>
                  <a:srgbClr val="FFFFFF"/>
                </a:highlight>
              </a:rPr>
              <a:t>/4/reservations?name=smith</a:t>
            </a:r>
            <a:endParaRPr b="1" sz="1600">
              <a:solidFill>
                <a:srgbClr val="98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>
                <a:solidFill>
                  <a:srgbClr val="0000FF"/>
                </a:solidFill>
              </a:rPr>
              <a:t>Query String Parameter </a:t>
            </a:r>
            <a:r>
              <a:rPr lang="en"/>
              <a:t>is one that is passed as a key/value pair as part of the Query portion (called the Query String) of the URL.  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505050"/>
                </a:solidFill>
                <a:highlight>
                  <a:srgbClr val="FFFFFF"/>
                </a:highlight>
              </a:rPr>
              <a:t>http://localhost:3000/hotels</a:t>
            </a:r>
            <a:r>
              <a:rPr b="1" lang="en" sz="1600">
                <a:solidFill>
                  <a:srgbClr val="0000FF"/>
                </a:solidFill>
                <a:highlight>
                  <a:srgbClr val="FFFFFF"/>
                </a:highlight>
              </a:rPr>
              <a:t>?stars=3</a:t>
            </a:r>
            <a:endParaRPr b="1" sz="16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2425" lvl="0" marL="457200" rtl="0" algn="l">
              <a:spcBef>
                <a:spcPts val="1800"/>
              </a:spcBef>
              <a:spcAft>
                <a:spcPts val="0"/>
              </a:spcAft>
              <a:buClr>
                <a:srgbClr val="172B4D"/>
              </a:buClr>
              <a:buSzPts val="1950"/>
              <a:buFont typeface="Roboto"/>
              <a:buChar char="●"/>
            </a:pPr>
            <a:r>
              <a:rPr lang="en" sz="19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Client/Server Architecture</a:t>
            </a:r>
            <a:endParaRPr sz="195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950"/>
              <a:buFont typeface="Roboto"/>
              <a:buChar char="●"/>
            </a:pPr>
            <a:r>
              <a:rPr lang="en" sz="19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Basic Networking/Internet protocols</a:t>
            </a:r>
            <a:endParaRPr sz="195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950"/>
              <a:buFont typeface="Roboto"/>
              <a:buChar char="●"/>
            </a:pPr>
            <a:r>
              <a:rPr lang="en" sz="19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Postman / HTTP</a:t>
            </a:r>
            <a:endParaRPr sz="195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950"/>
              <a:buFont typeface="Roboto"/>
              <a:buChar char="●"/>
            </a:pPr>
            <a:r>
              <a:rPr lang="en" sz="19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REST / Restful Services / JSON</a:t>
            </a:r>
            <a:endParaRPr sz="195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950"/>
              <a:buFont typeface="Roboto"/>
              <a:buChar char="●"/>
            </a:pPr>
            <a:r>
              <a:rPr lang="en" sz="19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How To Consume REST Services In Your Applications</a:t>
            </a:r>
            <a:endParaRPr sz="195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172B4D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Service Economy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968675"/>
            <a:ext cx="8520600" cy="4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Web services allow companies and citizen developers to build innovative products </a:t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311700" y="4238850"/>
            <a:ext cx="8441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https://github.com/public-apis/public-apis</a:t>
            </a:r>
            <a:r>
              <a:rPr lang="en"/>
              <a:t> </a:t>
            </a:r>
            <a:r>
              <a:rPr lang="en" sz="1700"/>
              <a:t>- A massive list of public WEB APIs</a:t>
            </a:r>
            <a:endParaRPr sz="1700"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9375" y="1533380"/>
            <a:ext cx="4782926" cy="2661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950" y="1994425"/>
            <a:ext cx="1130906" cy="38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29575" y="1766025"/>
            <a:ext cx="617781" cy="67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79625" y="1875975"/>
            <a:ext cx="617775" cy="61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5950" y="2493750"/>
            <a:ext cx="478800" cy="47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47425" y="2493743"/>
            <a:ext cx="1099937" cy="47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679625" y="2620000"/>
            <a:ext cx="102267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16416" y="3192691"/>
            <a:ext cx="647497" cy="47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578050" y="3091000"/>
            <a:ext cx="1540087" cy="61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297391" y="3192691"/>
            <a:ext cx="5727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APIs used within Postman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525" y="1194975"/>
            <a:ext cx="67928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Client-Server Architecture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7825" y="1490975"/>
            <a:ext cx="4611900" cy="27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Web Service?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152475"/>
            <a:ext cx="8520600" cy="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4D515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b="1" lang="en" sz="1550">
                <a:solidFill>
                  <a:srgbClr val="5F636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web service</a:t>
            </a:r>
            <a:r>
              <a:rPr lang="en" sz="1550">
                <a:solidFill>
                  <a:srgbClr val="4D515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any piece of software (known as a </a:t>
            </a:r>
            <a:r>
              <a:rPr b="1" lang="en" sz="1550">
                <a:solidFill>
                  <a:srgbClr val="4D515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service provider</a:t>
            </a:r>
            <a:r>
              <a:rPr lang="en" sz="1550">
                <a:solidFill>
                  <a:srgbClr val="4D515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 that makes itself available over the internet for client applications (known as </a:t>
            </a:r>
            <a:r>
              <a:rPr b="1" lang="en" sz="1550">
                <a:solidFill>
                  <a:srgbClr val="4D515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service consumers</a:t>
            </a:r>
            <a:r>
              <a:rPr lang="en" sz="1550">
                <a:solidFill>
                  <a:srgbClr val="4D515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 to consume them.  </a:t>
            </a:r>
            <a:endParaRPr sz="1550">
              <a:solidFill>
                <a:srgbClr val="4D515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D515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D515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109" name="Google Shape;109;p19"/>
          <p:cNvSpPr txBox="1"/>
          <p:nvPr/>
        </p:nvSpPr>
        <p:spPr>
          <a:xfrm>
            <a:off x="345450" y="3876825"/>
            <a:ext cx="8223900" cy="9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rgbClr val="4D515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web service provider application exposes the service to clients through an </a:t>
            </a:r>
            <a:r>
              <a:rPr b="1" lang="en" sz="1550">
                <a:solidFill>
                  <a:srgbClr val="4D515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API - Application Programming Interface. </a:t>
            </a:r>
            <a:r>
              <a:rPr lang="en" sz="1550">
                <a:solidFill>
                  <a:srgbClr val="4D515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 API defines the communication protocol and data exchange format that clients can use to access the service and exchange data.</a:t>
            </a:r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959600" y="2160925"/>
            <a:ext cx="1237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Application A</a:t>
            </a:r>
            <a:br>
              <a:rPr lang="en" sz="1000"/>
            </a:br>
            <a:r>
              <a:rPr lang="en" sz="1000"/>
              <a:t> (consumer)</a:t>
            </a:r>
            <a:endParaRPr sz="1000"/>
          </a:p>
        </p:txBody>
      </p:sp>
      <p:sp>
        <p:nvSpPr>
          <p:cNvPr id="111" name="Google Shape;111;p19"/>
          <p:cNvSpPr/>
          <p:nvPr/>
        </p:nvSpPr>
        <p:spPr>
          <a:xfrm>
            <a:off x="1208000" y="2664650"/>
            <a:ext cx="1237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Application B</a:t>
            </a:r>
            <a:br>
              <a:rPr lang="en" sz="1000"/>
            </a:br>
            <a:r>
              <a:rPr lang="en" sz="1000"/>
              <a:t> (consumer)</a:t>
            </a:r>
            <a:endParaRPr sz="1000"/>
          </a:p>
        </p:txBody>
      </p:sp>
      <p:sp>
        <p:nvSpPr>
          <p:cNvPr id="112" name="Google Shape;112;p19"/>
          <p:cNvSpPr/>
          <p:nvPr/>
        </p:nvSpPr>
        <p:spPr>
          <a:xfrm>
            <a:off x="959600" y="3133700"/>
            <a:ext cx="1237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Application C</a:t>
            </a:r>
            <a:br>
              <a:rPr lang="en" sz="1000"/>
            </a:br>
            <a:r>
              <a:rPr lang="en" sz="1000"/>
              <a:t> (consumer)</a:t>
            </a:r>
            <a:endParaRPr sz="1000"/>
          </a:p>
        </p:txBody>
      </p:sp>
      <p:sp>
        <p:nvSpPr>
          <p:cNvPr id="113" name="Google Shape;113;p19"/>
          <p:cNvSpPr/>
          <p:nvPr/>
        </p:nvSpPr>
        <p:spPr>
          <a:xfrm>
            <a:off x="5456525" y="2264675"/>
            <a:ext cx="2393100" cy="1441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5661600" y="2447825"/>
            <a:ext cx="1237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Application D</a:t>
            </a:r>
            <a:br>
              <a:rPr lang="en" sz="1000"/>
            </a:br>
            <a:r>
              <a:rPr lang="en" sz="1000"/>
              <a:t> (provider)</a:t>
            </a:r>
            <a:endParaRPr sz="1000"/>
          </a:p>
        </p:txBody>
      </p:sp>
      <p:sp>
        <p:nvSpPr>
          <p:cNvPr id="115" name="Google Shape;115;p19"/>
          <p:cNvSpPr/>
          <p:nvPr/>
        </p:nvSpPr>
        <p:spPr>
          <a:xfrm>
            <a:off x="6743125" y="2883350"/>
            <a:ext cx="953450" cy="65477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2779950" y="2596150"/>
            <a:ext cx="2393100" cy="3447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HTTP Request</a:t>
            </a:r>
            <a:endParaRPr sz="1300"/>
          </a:p>
        </p:txBody>
      </p:sp>
      <p:sp>
        <p:nvSpPr>
          <p:cNvPr id="117" name="Google Shape;117;p19"/>
          <p:cNvSpPr/>
          <p:nvPr/>
        </p:nvSpPr>
        <p:spPr>
          <a:xfrm>
            <a:off x="2768263" y="3133700"/>
            <a:ext cx="2365800" cy="3447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HTTP Response</a:t>
            </a:r>
            <a:endParaRPr sz="1300"/>
          </a:p>
        </p:txBody>
      </p:sp>
      <p:sp>
        <p:nvSpPr>
          <p:cNvPr id="118" name="Google Shape;118;p19"/>
          <p:cNvSpPr/>
          <p:nvPr/>
        </p:nvSpPr>
        <p:spPr>
          <a:xfrm>
            <a:off x="3648050" y="2919697"/>
            <a:ext cx="562896" cy="265356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JSON</a:t>
            </a:r>
            <a:endParaRPr sz="1100"/>
          </a:p>
        </p:txBody>
      </p:sp>
      <p:sp>
        <p:nvSpPr>
          <p:cNvPr id="119" name="Google Shape;119;p19"/>
          <p:cNvSpPr txBox="1"/>
          <p:nvPr/>
        </p:nvSpPr>
        <p:spPr>
          <a:xfrm>
            <a:off x="331400" y="1824175"/>
            <a:ext cx="29910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Clients ‘consume’ web services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5264200" y="241425"/>
            <a:ext cx="294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KNOW THIS FOR INTERVIEWS!!!</a:t>
            </a:r>
            <a:endParaRPr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</a:t>
            </a:r>
            <a:r>
              <a:rPr lang="en"/>
              <a:t> Web Service Architecture</a:t>
            </a:r>
            <a:endParaRPr/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275" y="1070675"/>
            <a:ext cx="6421748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200" y="3437425"/>
            <a:ext cx="1436000" cy="623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20"/>
          <p:cNvCxnSpPr/>
          <p:nvPr/>
        </p:nvCxnSpPr>
        <p:spPr>
          <a:xfrm flipH="1" rot="10800000">
            <a:off x="2303050" y="2523875"/>
            <a:ext cx="3387300" cy="1218600"/>
          </a:xfrm>
          <a:prstGeom prst="bentConnector3">
            <a:avLst>
              <a:gd fmla="val 76207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29" name="Google Shape;129;p20"/>
          <p:cNvSpPr txBox="1"/>
          <p:nvPr/>
        </p:nvSpPr>
        <p:spPr>
          <a:xfrm>
            <a:off x="873250" y="4068750"/>
            <a:ext cx="16698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another application (like your CLI program)</a:t>
            </a:r>
            <a:endParaRPr/>
          </a:p>
        </p:txBody>
      </p:sp>
      <p:cxnSp>
        <p:nvCxnSpPr>
          <p:cNvPr id="130" name="Google Shape;130;p20"/>
          <p:cNvCxnSpPr>
            <a:stCxn id="129" idx="3"/>
          </p:cNvCxnSpPr>
          <p:nvPr/>
        </p:nvCxnSpPr>
        <p:spPr>
          <a:xfrm flipH="1" rot="10800000">
            <a:off x="2543050" y="3732900"/>
            <a:ext cx="2322300" cy="546900"/>
          </a:xfrm>
          <a:prstGeom prst="bentConnector3">
            <a:avLst>
              <a:gd fmla="val 99995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31" name="Google Shape;131;p20"/>
          <p:cNvSpPr txBox="1"/>
          <p:nvPr/>
        </p:nvSpPr>
        <p:spPr>
          <a:xfrm>
            <a:off x="3079775" y="3828900"/>
            <a:ext cx="17085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0000"/>
                </a:solidFill>
              </a:rPr>
              <a:t>Request/Response (JSON</a:t>
            </a:r>
            <a:r>
              <a:rPr lang="en" sz="900"/>
              <a:t>)</a:t>
            </a:r>
            <a:endParaRPr sz="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254275" y="1352550"/>
            <a:ext cx="8520600" cy="16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Today, we will learn how to </a:t>
            </a:r>
            <a:r>
              <a:rPr b="1" i="1" lang="en" u="sng"/>
              <a:t>consume</a:t>
            </a:r>
            <a:r>
              <a:rPr lang="en"/>
              <a:t> a REST web service. (Where we are the </a:t>
            </a:r>
            <a:r>
              <a:rPr i="1" lang="en"/>
              <a:t>client</a:t>
            </a:r>
            <a:r>
              <a:rPr lang="en"/>
              <a:t>)</a:t>
            </a:r>
            <a:br>
              <a:rPr lang="en"/>
            </a:br>
            <a:br>
              <a:rPr lang="en"/>
            </a:br>
            <a:br>
              <a:rPr lang="en"/>
            </a:br>
            <a:r>
              <a:rPr lang="en"/>
              <a:t>But before we do that….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