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Proxima Nova Semibold"/>
      <p:regular r:id="rId29"/>
      <p:bold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boldItalic.fntdata"/><Relationship Id="rId30" Type="http://schemas.openxmlformats.org/officeDocument/2006/relationships/font" Target="fonts/ProximaNovaSemibold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569b097f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569b097f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9e780962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9e780962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e780962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e780962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a903d340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a903d340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9e780962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9e780962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9e7809625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9e7809625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e7809625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9e7809625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9c3ba8c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9c3ba8c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9463934c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9463934c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e780962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9e780962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e780962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e780962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e78096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e78096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e780962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9e780962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9e780962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9e780962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9e780962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9e780962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List_of_HTTP_status_codes" TargetMode="External"/><Relationship Id="rId4" Type="http://schemas.openxmlformats.org/officeDocument/2006/relationships/hyperlink" Target="https://en.wikipedia.org/wiki/List_of_HTTP_status_cod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ocalhost:3000/hotels/%7Bid%7D/reservation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mozilla.org/en-US/docs/Web/HTTP/Methods/GET" TargetMode="External"/><Relationship Id="rId4" Type="http://schemas.openxmlformats.org/officeDocument/2006/relationships/hyperlink" Target="https://developer.mozilla.org/en-US/docs/Web/HTTP/Methods/POST" TargetMode="External"/><Relationship Id="rId5" Type="http://schemas.openxmlformats.org/officeDocument/2006/relationships/hyperlink" Target="https://developer.mozilla.org/en-US/docs/Web/HTTP/Methods/PUT" TargetMode="External"/><Relationship Id="rId6" Type="http://schemas.openxmlformats.org/officeDocument/2006/relationships/hyperlink" Target="https://developer.mozilla.org/en-US/docs/Web/HTTP/Methods/DELETE" TargetMode="External"/><Relationship Id="rId7" Type="http://schemas.openxmlformats.org/officeDocument/2006/relationships/hyperlink" Target="https://developer.mozilla.org/en-US/docs/Web/HTTP/Method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0875" y="293075"/>
            <a:ext cx="79788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HTTP/Web-Services-POST</a:t>
            </a:r>
            <a:endParaRPr sz="3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50875" y="898200"/>
            <a:ext cx="35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M2-12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49300" y="2088400"/>
            <a:ext cx="41217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" sz="1400">
                <a:solidFill>
                  <a:srgbClr val="FFFFFF"/>
                </a:solidFill>
              </a:rPr>
              <a:t>Participate! The more engagement the better! You are NEVER interrupting me!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Serializing and Deserializing 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a Java Object to a string representation of the object, JSON, is called </a:t>
            </a:r>
            <a:r>
              <a:rPr b="1" lang="en"/>
              <a:t>Serialization.   </a:t>
            </a:r>
            <a:endParaRPr b="1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 → JSON is </a:t>
            </a:r>
            <a:r>
              <a:rPr b="1" lang="en"/>
              <a:t>Serialization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Transforming a string representation of an object, JSON, into an Java Object is called </a:t>
            </a:r>
            <a:r>
              <a:rPr b="1" lang="en"/>
              <a:t>Deserialization</a:t>
            </a:r>
            <a:r>
              <a:rPr lang="en"/>
              <a:t>.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JSON → Object is </a:t>
            </a:r>
            <a:r>
              <a:rPr b="1" lang="en"/>
              <a:t>Deserialization</a:t>
            </a:r>
            <a:br>
              <a:rPr b="1" lang="en"/>
            </a:br>
            <a:br>
              <a:rPr b="1" lang="en"/>
            </a:b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API Errors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RestClientResponseException</a:t>
            </a:r>
            <a:r>
              <a:rPr lang="en" sz="12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250">
                <a:solidFill>
                  <a:srgbClr val="172B4D"/>
                </a:solidFill>
                <a:highlight>
                  <a:srgbClr val="FFFFFF"/>
                </a:highlight>
              </a:rPr>
              <a:t>Catches common error status codes, like 401 (Unauthorized), 404 (Not Found) , or 500 (Server Exception). </a:t>
            </a:r>
            <a:br>
              <a:rPr lang="en" sz="1250">
                <a:solidFill>
                  <a:srgbClr val="172B4D"/>
                </a:solidFill>
                <a:highlight>
                  <a:srgbClr val="FFFFFF"/>
                </a:highlight>
              </a:rPr>
            </a:br>
            <a:r>
              <a:rPr lang="en" sz="1250">
                <a:solidFill>
                  <a:srgbClr val="172B4D"/>
                </a:solidFill>
                <a:highlight>
                  <a:srgbClr val="FFFFFF"/>
                </a:highlight>
              </a:rPr>
              <a:t>          HTTP Status Codes:    </a:t>
            </a:r>
            <a:r>
              <a:rPr b="1" lang="en" sz="12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https://en.wikipedia.org/wiki/List_of_HTTP_status_codes</a:t>
            </a:r>
            <a:r>
              <a:rPr b="1" lang="en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 </a:t>
            </a:r>
            <a:endParaRPr b="1"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ResourceAccessException</a:t>
            </a:r>
            <a:r>
              <a:rPr lang="en" sz="12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250">
                <a:solidFill>
                  <a:srgbClr val="172B4D"/>
                </a:solidFill>
                <a:highlight>
                  <a:srgbClr val="FFFFFF"/>
                </a:highlight>
              </a:rPr>
              <a:t>Catches connection errors when the server cannot be reached. </a:t>
            </a:r>
            <a:endParaRPr sz="1250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72B4D"/>
                </a:solidFill>
                <a:highlight>
                  <a:srgbClr val="FFFFFF"/>
                </a:highlight>
              </a:rPr>
              <a:t>These can be handled using the Java Exception try...catch</a:t>
            </a:r>
            <a:endParaRPr sz="1250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172B4D"/>
                </a:solidFill>
                <a:highlight>
                  <a:srgbClr val="FFFFFF"/>
                </a:highlight>
              </a:rPr>
              <a:t>	</a:t>
            </a:r>
            <a:r>
              <a:rPr lang="en" sz="105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br>
              <a:rPr lang="en" sz="105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hotels = restTemplate.getForObject(BASE_URL + "hotels", Hotel[].class);</a:t>
            </a:r>
            <a:br>
              <a:rPr lang="en" sz="105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catch (</a:t>
            </a:r>
            <a:r>
              <a:rPr lang="en" sz="900">
                <a:solidFill>
                  <a:srgbClr val="172B4D"/>
                </a:solidFill>
                <a:highlight>
                  <a:srgbClr val="F4F5F7"/>
                </a:highlight>
                <a:latin typeface="Courier New"/>
                <a:ea typeface="Courier New"/>
                <a:cs typeface="Courier New"/>
                <a:sym typeface="Courier New"/>
              </a:rPr>
              <a:t>RestClientResponseException</a:t>
            </a:r>
            <a:r>
              <a:rPr lang="en" sz="105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" sz="105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// handle common errors</a:t>
            </a:r>
            <a:br>
              <a:rPr lang="en" sz="105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 catch (</a:t>
            </a:r>
            <a:r>
              <a:rPr lang="en" sz="900">
                <a:solidFill>
                  <a:srgbClr val="172B4D"/>
                </a:solidFill>
                <a:highlight>
                  <a:srgbClr val="F4F5F7"/>
                </a:highlight>
                <a:latin typeface="Courier New"/>
                <a:ea typeface="Courier New"/>
                <a:cs typeface="Courier New"/>
                <a:sym typeface="Courier New"/>
              </a:rPr>
              <a:t>ResourceAccessException</a:t>
            </a:r>
            <a:r>
              <a:rPr lang="en" sz="105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" sz="105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// handle connection errors</a:t>
            </a:r>
            <a:br>
              <a:rPr lang="en" sz="105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1438025" y="617200"/>
            <a:ext cx="573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Code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890950" y="1347325"/>
            <a:ext cx="6070200" cy="20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 http://localhost:3000/hotels</a:t>
            </a:r>
            <a:endParaRPr sz="17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 http://localhost:3000/hotels/{id}</a:t>
            </a:r>
            <a:endParaRPr sz="17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 http://localhost:3000/reservations</a:t>
            </a:r>
            <a:endParaRPr sz="17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 http://localhost:3000/reservations/{id}</a:t>
            </a:r>
            <a:endParaRPr sz="17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 </a:t>
            </a:r>
            <a:r>
              <a:rPr lang="en" sz="17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http://localhost:3000/hotels/{id}/reservations</a:t>
            </a:r>
            <a:endParaRPr sz="17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b="1" lang="en" sz="17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POST http://localhost:3000/hotels/{id}/reservations</a:t>
            </a:r>
            <a:endParaRPr b="1" sz="17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b="1" lang="en" sz="17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 http://localhost:3000/reservations/{id}</a:t>
            </a:r>
            <a:endParaRPr b="1" sz="17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b="1" lang="en" sz="17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DELETE http://localhost:3000/reservations/{id}</a:t>
            </a:r>
            <a:endParaRPr b="1" sz="17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t/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a POST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69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Setting Headers</a:t>
            </a:r>
            <a:endParaRPr b="1" sz="1200">
              <a:solidFill>
                <a:srgbClr val="172B4D"/>
              </a:solidFill>
              <a:highlight>
                <a:srgbClr val="F4F5F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  HttpHeaders headers 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HttpHeaders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100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  headers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100">
                <a:solidFill>
                  <a:srgbClr val="008080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setContentType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MediaType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100">
                <a:solidFill>
                  <a:srgbClr val="008080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APPLICATION_JSON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 HttpEntity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Reservation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172B4D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entity 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HttpEntity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&lt;&gt;(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reservation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headers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100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POST with postForObject()</a:t>
            </a:r>
            <a:endParaRPr/>
          </a:p>
          <a:p>
            <a:pPr indent="0" lvl="0" marL="76200" marR="76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Reservation res = 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restTemplate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100">
                <a:solidFill>
                  <a:srgbClr val="008080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postForObject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url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172B4D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entity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Reservation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100">
                <a:solidFill>
                  <a:srgbClr val="008080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100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7040275" y="1503750"/>
            <a:ext cx="1888200" cy="2588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</a:t>
            </a:r>
            <a:r>
              <a:rPr b="1" lang="en" sz="1300"/>
              <a:t>HttpEntity </a:t>
            </a:r>
            <a:r>
              <a:rPr lang="en" sz="1300"/>
              <a:t>object contains the </a:t>
            </a:r>
            <a:r>
              <a:rPr i="1" lang="en" sz="1300"/>
              <a:t>Headers </a:t>
            </a:r>
            <a:r>
              <a:rPr lang="en" sz="1300"/>
              <a:t>and message </a:t>
            </a:r>
            <a:r>
              <a:rPr i="1" lang="en" sz="1300"/>
              <a:t>Body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Since we want the reservation to be in the message body instead of the Query String, we set it in the entity object and pass it to the restTemplate.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a PUT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69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Headers</a:t>
            </a:r>
            <a:endParaRPr b="1" sz="1200">
              <a:solidFill>
                <a:srgbClr val="172B4D"/>
              </a:solidFill>
              <a:highlight>
                <a:srgbClr val="F4F5F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  HttpHeaders headers 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HttpHeaders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100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  headers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100">
                <a:solidFill>
                  <a:srgbClr val="008080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setContentType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MediaType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100">
                <a:solidFill>
                  <a:srgbClr val="008080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APPLICATION_JSON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 HttpEntity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Reservation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172B4D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entity 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HttpEntity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&lt;&gt;(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reservation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headers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100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POST with put()</a:t>
            </a:r>
            <a:endParaRPr/>
          </a:p>
          <a:p>
            <a:pPr indent="0" lvl="0" marL="76200" marR="76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restTemplate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008080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put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url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172B4D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entity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100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a DELETE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69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6200" marR="76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restTemplate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008080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url</a:t>
            </a:r>
            <a:r>
              <a:rPr b="1" lang="en" sz="11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100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1800"/>
              </a:spcBef>
              <a:spcAft>
                <a:spcPts val="0"/>
              </a:spcAft>
              <a:buClr>
                <a:srgbClr val="172B4D"/>
              </a:buClr>
              <a:buSzPts val="1950"/>
              <a:buFont typeface="Roboto"/>
              <a:buChar char="●"/>
            </a:pPr>
            <a:r>
              <a:rPr lang="en" sz="19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 GET (continued)</a:t>
            </a:r>
            <a:endParaRPr sz="19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950"/>
              <a:buFont typeface="Roboto"/>
              <a:buChar char="●"/>
            </a:pPr>
            <a:r>
              <a:rPr lang="en" sz="19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 POST, </a:t>
            </a:r>
            <a:endParaRPr sz="19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950"/>
              <a:buFont typeface="Roboto"/>
              <a:buChar char="●"/>
            </a:pPr>
            <a:r>
              <a:rPr lang="en" sz="19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 PUT, </a:t>
            </a:r>
            <a:endParaRPr sz="19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950"/>
              <a:buFont typeface="Roboto"/>
              <a:buChar char="●"/>
            </a:pPr>
            <a:r>
              <a:rPr lang="en" sz="19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 DELETE</a:t>
            </a:r>
            <a:endParaRPr sz="19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950"/>
              <a:buFont typeface="Roboto"/>
              <a:buChar char="●"/>
            </a:pPr>
            <a:r>
              <a:rPr lang="en" sz="19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 serialization/deserialization</a:t>
            </a:r>
            <a:endParaRPr sz="19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950"/>
              <a:buFont typeface="Roboto"/>
              <a:buChar char="●"/>
            </a:pPr>
            <a:r>
              <a:rPr lang="en" sz="19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Handling API Errors</a:t>
            </a:r>
            <a:endParaRPr sz="19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1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Methods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85C76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</a:t>
            </a:r>
            <a:endParaRPr b="1" sz="1200">
              <a:solidFill>
                <a:srgbClr val="285C7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method requests a representation of the specified resource. Requests using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should only retrieve data.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85C76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POST</a:t>
            </a:r>
            <a:endParaRPr b="1" sz="1200">
              <a:solidFill>
                <a:srgbClr val="285C7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method is used to submit an entity to the specified resource, often causing a change in state or side effects on the server.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85C76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PUT</a:t>
            </a:r>
            <a:endParaRPr b="1" sz="1200">
              <a:solidFill>
                <a:srgbClr val="285C7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method replaces all current representations of the target resource with the request payload.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85C76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DELETE</a:t>
            </a:r>
            <a:endParaRPr b="1" sz="1200">
              <a:solidFill>
                <a:srgbClr val="285C7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method deletes the specified resource.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654200" y="4330775"/>
            <a:ext cx="513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Read more about POST and other methods at: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https://developer.mozilla.org/en-US/docs/Web/HTTP/Methods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Methods - GET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</a:rPr>
              <a:t>Usage</a:t>
            </a:r>
            <a:endParaRPr sz="1400">
              <a:solidFill>
                <a:srgbClr val="434343"/>
              </a:solidFill>
            </a:endParaRPr>
          </a:p>
          <a:p>
            <a:pPr indent="-295275" lvl="0" marL="457200" rtl="0" algn="l">
              <a:spcBef>
                <a:spcPts val="90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HTTP GET is generally used to retrieve web pages to display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It also is included for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images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documents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stylesheets, script files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Search Pages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HTTP GET requests are easily bookmarked because the parameters are in the url.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HTTP GET</a:t>
            </a: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should never modify any data on the server. It is a read-only operation and should have no effect if called multiple times.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Parameters for a GET request travel as either </a:t>
            </a:r>
            <a:r>
              <a:rPr lang="en" sz="105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Path Parameters</a:t>
            </a: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or in the </a:t>
            </a:r>
            <a:r>
              <a:rPr b="1" lang="en" sz="105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Query String</a:t>
            </a: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:id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http://localhost:3000/hotels/</a:t>
            </a:r>
            <a:r>
              <a:rPr b="1" lang="en" sz="135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/reviews</a:t>
            </a:r>
            <a:r>
              <a:rPr b="1" lang="en" sz="135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?stars=4</a:t>
            </a:r>
            <a:endParaRPr b="1" sz="135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Methods - POST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</a:rPr>
              <a:t>Usage</a:t>
            </a:r>
            <a:endParaRPr sz="1600">
              <a:solidFill>
                <a:srgbClr val="434343"/>
              </a:solidFill>
            </a:endParaRPr>
          </a:p>
          <a:p>
            <a:pPr indent="-307975" lvl="0" marL="457200" rtl="0" algn="l">
              <a:spcBef>
                <a:spcPts val="900"/>
              </a:spcBef>
              <a:spcAft>
                <a:spcPts val="0"/>
              </a:spcAft>
              <a:buClr>
                <a:srgbClr val="172B4D"/>
              </a:buClr>
              <a:buSzPts val="1250"/>
              <a:buFont typeface="Roboto"/>
              <a:buChar char="●"/>
            </a:pPr>
            <a:r>
              <a:rPr lang="en" sz="12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HTTP POST is used when</a:t>
            </a:r>
            <a:endParaRPr sz="12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50"/>
              <a:buFont typeface="Roboto"/>
              <a:buChar char="○"/>
            </a:pPr>
            <a:r>
              <a:rPr lang="en" sz="12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Data must be secure  (credit card number, password, etc.)</a:t>
            </a:r>
            <a:endParaRPr sz="12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50"/>
              <a:buFont typeface="Roboto"/>
              <a:buChar char="○"/>
            </a:pPr>
            <a:r>
              <a:rPr lang="en" sz="12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Data is too large for the URL</a:t>
            </a:r>
            <a:endParaRPr sz="12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50"/>
              <a:buFont typeface="Roboto"/>
              <a:buChar char="○"/>
            </a:pPr>
            <a:r>
              <a:rPr lang="en" sz="12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When the request is asking to add something on the server</a:t>
            </a:r>
            <a:endParaRPr sz="12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50"/>
              <a:buFont typeface="Roboto"/>
              <a:buChar char="●"/>
            </a:pPr>
            <a:r>
              <a:rPr lang="en" sz="12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HTTP POST requests cannot be bookmarked or sent with the browser directly. </a:t>
            </a:r>
            <a:endParaRPr sz="12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HTTP POST </a:t>
            </a:r>
            <a:r>
              <a:rPr lang="en" sz="12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indicates that the request will add new data to the the server. </a:t>
            </a:r>
            <a:endParaRPr sz="12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POST transfers data in the message body instead of the URL.  While HTTPS encrypts the message body, it cannot encrypt the URL. 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25" y="1099875"/>
            <a:ext cx="5089900" cy="34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1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vs GET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1269963" y="1504200"/>
            <a:ext cx="50061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https://thedomain.com/theresource?name=steve&amp;age=16</a:t>
            </a:r>
            <a:endParaRPr sz="1300"/>
          </a:p>
        </p:txBody>
      </p:sp>
      <p:cxnSp>
        <p:nvCxnSpPr>
          <p:cNvPr id="89" name="Google Shape;89;p18"/>
          <p:cNvCxnSpPr/>
          <p:nvPr/>
        </p:nvCxnSpPr>
        <p:spPr>
          <a:xfrm flipH="1" rot="10800000">
            <a:off x="2830550" y="1860175"/>
            <a:ext cx="1625400" cy="679200"/>
          </a:xfrm>
          <a:prstGeom prst="curvedConnector3">
            <a:avLst>
              <a:gd fmla="val 10697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8"/>
          <p:cNvSpPr txBox="1"/>
          <p:nvPr/>
        </p:nvSpPr>
        <p:spPr>
          <a:xfrm>
            <a:off x="1318225" y="2676875"/>
            <a:ext cx="1763100" cy="16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has the parameters clearly visible in the URL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5992675" y="994725"/>
            <a:ext cx="29436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 requests can be cached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 requests remain in the browser history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 requests can be bookmarked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 requests should never be used when dealing with sensitive data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 requests have length restrictions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 requests are typically used to request data (not modify)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1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vs GET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75" y="1791350"/>
            <a:ext cx="6058650" cy="29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1731675" y="3277825"/>
            <a:ext cx="31137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http://thedomain.com/theresource</a:t>
            </a:r>
            <a:endParaRPr/>
          </a:p>
        </p:txBody>
      </p:sp>
      <p:cxnSp>
        <p:nvCxnSpPr>
          <p:cNvPr id="99" name="Google Shape;99;p19"/>
          <p:cNvCxnSpPr/>
          <p:nvPr/>
        </p:nvCxnSpPr>
        <p:spPr>
          <a:xfrm flipH="1">
            <a:off x="3712050" y="1148400"/>
            <a:ext cx="1722600" cy="1480200"/>
          </a:xfrm>
          <a:prstGeom prst="curvedConnector3">
            <a:avLst>
              <a:gd fmla="val 10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9"/>
          <p:cNvSpPr txBox="1"/>
          <p:nvPr/>
        </p:nvSpPr>
        <p:spPr>
          <a:xfrm>
            <a:off x="5960325" y="622700"/>
            <a:ext cx="1763100" cy="16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</a:t>
            </a:r>
            <a:r>
              <a:rPr lang="en"/>
              <a:t> has the data hidden </a:t>
            </a:r>
            <a:r>
              <a:rPr b="1" i="1" lang="en" sz="1600"/>
              <a:t>inside</a:t>
            </a:r>
            <a:r>
              <a:rPr lang="en"/>
              <a:t> the HTTP Body. Only the address to the server/resource is exposed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6372800" y="2103850"/>
            <a:ext cx="2419200" cy="26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POST requests are never cached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POST requests do not remain in the browser history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POST requests cannot be bookmarked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POST requests have no restrictions on data length (within server limits)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Methods - PUT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25175" y="1231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</a:rPr>
              <a:t>Usage</a:t>
            </a:r>
            <a:endParaRPr sz="1900">
              <a:solidFill>
                <a:srgbClr val="434343"/>
              </a:solidFill>
            </a:endParaRPr>
          </a:p>
          <a:p>
            <a:pPr indent="-327025" lvl="0" marL="457200" rtl="0" algn="l">
              <a:spcBef>
                <a:spcPts val="900"/>
              </a:spcBef>
              <a:spcAft>
                <a:spcPts val="0"/>
              </a:spcAft>
              <a:buClr>
                <a:srgbClr val="172B4D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HTTP PUT is used to update existing data</a:t>
            </a:r>
            <a:endParaRPr sz="15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HTTP PUT requests cannot be bookmarked or sent with the browser directly. </a:t>
            </a:r>
            <a:endParaRPr sz="15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HTTP PUT </a:t>
            </a:r>
            <a:r>
              <a:rPr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indicates that the request will update existing data on the the server.  </a:t>
            </a:r>
            <a:endParaRPr sz="15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PUT transfers data in the message body instead of the URL.  While HTTPS encrypts the message body, it cannot encrypt the URL. </a:t>
            </a:r>
            <a:r>
              <a:rPr lang="en" sz="2300"/>
              <a:t> 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Methods - DELETE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</a:rPr>
              <a:t>Usage</a:t>
            </a:r>
            <a:endParaRPr sz="1900">
              <a:solidFill>
                <a:srgbClr val="434343"/>
              </a:solidFill>
            </a:endParaRPr>
          </a:p>
          <a:p>
            <a:pPr indent="-327025" lvl="0" marL="457200" rtl="0" algn="l">
              <a:spcBef>
                <a:spcPts val="900"/>
              </a:spcBef>
              <a:spcAft>
                <a:spcPts val="0"/>
              </a:spcAft>
              <a:buClr>
                <a:srgbClr val="172B4D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HTTP DELETE is used to remove existing data from the server</a:t>
            </a:r>
            <a:endParaRPr sz="15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HTTP DELETE requests cannot be bookmarked or sent with the browser directly. </a:t>
            </a:r>
            <a:endParaRPr sz="15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HTTP DELETE </a:t>
            </a:r>
            <a:r>
              <a:rPr lang="en" sz="15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indicates that the request will delete existing data on the the server. 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