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Proxima Nova Semibold"/>
      <p:regular r:id="rId27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1ab839c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1ab839c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1ab839c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1ab839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1ab839c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1ab839c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1ab839c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1ab839c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1ab83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1ab83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a2272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a2272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b58be8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b58be8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ab839c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1ab839c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1ab839c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1ab839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c2ed80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fc2ed8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1ab839c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1ab839c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c2ed80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c2ed80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vaee.github.io/javaee-spec/javadocs/javax/validation/constraints/package-summary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Server Side APIs - Part II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M3-D4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Service Design - End Points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endpoints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Endpoints should be plural names that define what is being accessed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Hotels, Reservations, Cities,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IDs should be sent as Path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Filters and Sorting should be sent as Query Parameters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/hotels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/hotels/{id}/reservations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/hotels/sort?state=Ohio&amp;city=Columbus /)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Service Design - CRUD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Define the CRUD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Create?  (POST)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Read?  (GET)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Update? (PUT)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Delete?  (DELETE)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Not all CRUD needs to be included, only what you want the user to be able to access.  Some CRUD operations may have multiple routes that do different things:</a:t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hotels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/hotels/{id}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/hotels/filter?state=Ohio&amp;city=Columbus /)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56275" y="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663000"/>
            <a:ext cx="8520600" cy="4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</a:t>
            </a:r>
            <a:r>
              <a:rPr lang="en">
                <a:solidFill>
                  <a:srgbClr val="980000"/>
                </a:solidFill>
              </a:rPr>
              <a:t>Constraint Annotations</a:t>
            </a:r>
            <a:r>
              <a:rPr lang="en"/>
              <a:t> to the Data Class member variables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@Min( value = 1, message = "The field 'hotelID'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int hotelID;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@NotBlank( message = "The field 'fullName'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String fullName;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@NotBlank( message = "The field 'checkinDate'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String checkinDate;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@NotBlank( message = "The field 'checkoutDate'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String checkoutDate;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@Min( value = 1, message = "The minimum number of guests is 1")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@Max( value = 5, message = "The maximum number of guests is 5")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int guests;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</a:t>
            </a:r>
            <a:r>
              <a:rPr lang="en">
                <a:solidFill>
                  <a:srgbClr val="0000FF"/>
                </a:solidFill>
              </a:rPr>
              <a:t>@Valid</a:t>
            </a:r>
            <a:r>
              <a:rPr lang="en"/>
              <a:t> Annotation to the Controller Method receiving the object.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public Reservation addReservation(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@Valid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@RequestBody Reservation reservation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914400" y="1175000"/>
            <a:ext cx="1917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List of Constraints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 Status Codes can be applied to a controller method using the @ResponseStatus annotation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2B4D"/>
                </a:solidFill>
              </a:rPr>
              <a:t>@ResponseStatus(HttpStatus.CREATED)</a:t>
            </a:r>
            <a:endParaRPr b="1" sz="14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4xx Status Codes can be returned by throwing an Exceptions from the the Controller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	@ResponseStatus( code = HttpStatus.NOT_FOUND, reason = "Hotel not found.")</a:t>
            </a:r>
            <a:br>
              <a:rPr lang="en" sz="1500"/>
            </a:br>
            <a:r>
              <a:rPr lang="en" sz="1500"/>
              <a:t>         public class HotelNotFoundException extends Exception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public Reservation addReservation(@Valid @RequestBody Reservation reservation, @PathVariable("id") int hotelID </a:t>
            </a:r>
            <a:r>
              <a:rPr b="1" lang="en" sz="1500"/>
              <a:t>throws HotelNotFoundException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MVC Review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Dependency Injection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Validation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HTTP Response Codes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lphaLcPeriod"/>
            </a:pPr>
            <a:r>
              <a:rPr lang="en" sz="2200">
                <a:solidFill>
                  <a:srgbClr val="434343"/>
                </a:solidFill>
              </a:rPr>
              <a:t>Error Handling</a:t>
            </a:r>
            <a:endParaRPr sz="2200">
              <a:solidFill>
                <a:srgbClr val="434343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romanLcPeriod"/>
            </a:pPr>
            <a:r>
              <a:rPr lang="en" sz="2200">
                <a:solidFill>
                  <a:srgbClr val="434343"/>
                </a:solidFill>
              </a:rPr>
              <a:t>400 errors from Validation</a:t>
            </a:r>
            <a:endParaRPr sz="2200">
              <a:solidFill>
                <a:srgbClr val="434343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romanLcPeriod"/>
            </a:pPr>
            <a:r>
              <a:rPr lang="en" sz="2200">
                <a:solidFill>
                  <a:srgbClr val="434343"/>
                </a:solidFill>
              </a:rPr>
              <a:t>Other errors like 404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Update / Delete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API Design Activity (time permitting)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90575" y="1566275"/>
            <a:ext cx="51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 WHITEBOARD THE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(Model View Controller) Pattern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35900" y="1017725"/>
            <a:ext cx="8520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 View Controller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(MVC) is a pattern that divides the application based on responsibility. 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application state and business logic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only part of the application that talks to the database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Model could be classes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presents data to user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accept input from user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Views might be a desktop display, a mobile display, a file output based on a model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View is not the output HTML/UI that displays in the browser or device, it is the code that generates the response. 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Takes input from the view and passes it to the appropriate model objects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Grabs all necessary building blocks and organizes them for the output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○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Takes results from the model and passes it to the appropriate view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end result is that the Model and View are unaware that the other exists. This decouples the Model and View. 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800"/>
              </a:spcAft>
              <a:buNone/>
            </a:pPr>
            <a:r>
              <a:rPr b="1" i="1" lang="en" sz="13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MVC Pattern is NOT only used for Web and Web Services.  It is often used in other applications, and even exists in non-programming applications.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Inversion of Control (IoC) </a:t>
            </a:r>
            <a:r>
              <a:rPr lang="en" sz="1500"/>
              <a:t>is a object oriented principle that inverts the flow of normal flow of control of an application from a class to a higher layer.  It is commonly used in Java Frameworks.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Dependency Injection </a:t>
            </a:r>
            <a:r>
              <a:rPr lang="en" sz="1500"/>
              <a:t>is a design pattern that implements IoC.  It </a:t>
            </a:r>
            <a:r>
              <a:rPr i="1" lang="en" sz="1500"/>
              <a:t>inverts control</a:t>
            </a:r>
            <a:r>
              <a:rPr lang="en" sz="1500"/>
              <a:t> of the instantiation of dependencies from the class using them to an dependency injection container.  </a:t>
            </a:r>
            <a:r>
              <a:rPr b="1" i="1" lang="en" sz="1500" u="sng"/>
              <a:t>Rather than instantiating classes with “new” in our class, they will be injected into our class at runtime.</a:t>
            </a:r>
            <a:endParaRPr b="1" i="1" sz="15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Dependency Injection Container</a:t>
            </a:r>
            <a:r>
              <a:rPr lang="en" sz="1500"/>
              <a:t> is code that creates and injects the dependencies into our class.  Spring has a Dependency Injection Container built into it.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in Spring Boot (Option 1)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Interface with an Implementation class  (CityDao)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u="sng"/>
              <a:t>Add the @Component annotation to the implementation class  (JdbcCityDao)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Declare an argument of a constructor using the Interface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public CityController( CityDao cityDao)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8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46464"/>
                </a:solidFill>
              </a:rPr>
              <a:t>@RestController</a:t>
            </a:r>
            <a:endParaRPr sz="1400">
              <a:solidFill>
                <a:srgbClr val="6464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F0055"/>
                </a:solidFill>
              </a:rPr>
              <a:t>public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rgbClr val="7F0055"/>
                </a:solidFill>
              </a:rPr>
              <a:t>class</a:t>
            </a:r>
            <a:r>
              <a:rPr lang="en" sz="1400">
                <a:solidFill>
                  <a:schemeClr val="dk1"/>
                </a:solidFill>
              </a:rPr>
              <a:t> CityController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b="1" lang="en" sz="1400">
                <a:solidFill>
                  <a:srgbClr val="7F0055"/>
                </a:solidFill>
              </a:rPr>
              <a:t>private</a:t>
            </a:r>
            <a:r>
              <a:rPr lang="en" sz="1400">
                <a:solidFill>
                  <a:schemeClr val="dk1"/>
                </a:solidFill>
              </a:rPr>
              <a:t> CityDao </a:t>
            </a:r>
            <a:r>
              <a:rPr lang="en" sz="1400">
                <a:solidFill>
                  <a:srgbClr val="0000C0"/>
                </a:solidFill>
              </a:rPr>
              <a:t>cityDAO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b="1" lang="en" sz="1400">
                <a:solidFill>
                  <a:srgbClr val="7F0055"/>
                </a:solidFill>
              </a:rPr>
              <a:t>public</a:t>
            </a:r>
            <a:r>
              <a:rPr lang="en" sz="1400">
                <a:solidFill>
                  <a:schemeClr val="dk1"/>
                </a:solidFill>
              </a:rPr>
              <a:t> CityController(CityDao </a:t>
            </a:r>
            <a:r>
              <a:rPr lang="en" sz="1400">
                <a:solidFill>
                  <a:srgbClr val="6A3E3E"/>
                </a:solidFill>
              </a:rPr>
              <a:t>cityDAO</a:t>
            </a:r>
            <a:r>
              <a:rPr lang="en" sz="1400">
                <a:solidFill>
                  <a:schemeClr val="dk1"/>
                </a:solidFill>
              </a:rPr>
              <a:t>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b="1" lang="en" sz="1400">
                <a:solidFill>
                  <a:srgbClr val="7F0055"/>
                </a:solidFill>
              </a:rPr>
              <a:t>this</a:t>
            </a:r>
            <a:r>
              <a:rPr lang="en" sz="1400">
                <a:solidFill>
                  <a:schemeClr val="dk1"/>
                </a:solidFill>
              </a:rPr>
              <a:t>.</a:t>
            </a:r>
            <a:r>
              <a:rPr lang="en" sz="1400">
                <a:solidFill>
                  <a:srgbClr val="0000C0"/>
                </a:solidFill>
              </a:rPr>
              <a:t>cityDAO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6A3E3E"/>
                </a:solidFill>
              </a:rPr>
              <a:t>cityDAO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lang="en" sz="1400">
                <a:solidFill>
                  <a:srgbClr val="646464"/>
                </a:solidFill>
              </a:rPr>
              <a:t>@RequestMapping</a:t>
            </a:r>
            <a:r>
              <a:rPr lang="en" sz="1400">
                <a:solidFill>
                  <a:schemeClr val="dk1"/>
                </a:solidFill>
              </a:rPr>
              <a:t>(path = </a:t>
            </a:r>
            <a:r>
              <a:rPr lang="en" sz="1400">
                <a:solidFill>
                  <a:srgbClr val="2A00FF"/>
                </a:solidFill>
              </a:rPr>
              <a:t>"/cities"</a:t>
            </a:r>
            <a:r>
              <a:rPr lang="en" sz="1400">
                <a:solidFill>
                  <a:schemeClr val="dk1"/>
                </a:solidFill>
              </a:rPr>
              <a:t>, method = RequestMethod.</a:t>
            </a:r>
            <a:r>
              <a:rPr b="1" i="1" lang="en" sz="1400">
                <a:solidFill>
                  <a:srgbClr val="0000C0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b="1" lang="en" sz="1400">
                <a:solidFill>
                  <a:srgbClr val="7F0055"/>
                </a:solidFill>
              </a:rPr>
              <a:t>public</a:t>
            </a:r>
            <a:r>
              <a:rPr lang="en" sz="1400">
                <a:solidFill>
                  <a:schemeClr val="dk1"/>
                </a:solidFill>
              </a:rPr>
              <a:t> List&lt;City&gt; list()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r>
              <a:rPr b="1" lang="en" sz="1400">
                <a:solidFill>
                  <a:srgbClr val="7F0055"/>
                </a:solidFill>
              </a:rPr>
              <a:t>return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0000C0"/>
                </a:solidFill>
              </a:rPr>
              <a:t>cityDAO</a:t>
            </a:r>
            <a:r>
              <a:rPr lang="en" sz="1400">
                <a:solidFill>
                  <a:schemeClr val="dk1"/>
                </a:solidFill>
              </a:rPr>
              <a:t>.list();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}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91" name="Google Shape;91;p19"/>
          <p:cNvCxnSpPr/>
          <p:nvPr/>
        </p:nvCxnSpPr>
        <p:spPr>
          <a:xfrm flipH="1">
            <a:off x="3644475" y="1536500"/>
            <a:ext cx="6933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9"/>
          <p:cNvSpPr txBox="1"/>
          <p:nvPr/>
        </p:nvSpPr>
        <p:spPr>
          <a:xfrm>
            <a:off x="4515775" y="1283525"/>
            <a:ext cx="427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instance is injected (IF @component is found in the JDBC </a:t>
            </a:r>
            <a:r>
              <a:rPr lang="en"/>
              <a:t>implementation</a:t>
            </a:r>
            <a:r>
              <a:rPr lang="en"/>
              <a:t> class for this interface)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4665700" y="206125"/>
            <a:ext cx="4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Option 1 - Constructor Injection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" y="418013"/>
            <a:ext cx="8839199" cy="430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48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46464"/>
                </a:solidFill>
              </a:rPr>
              <a:t>@RestController</a:t>
            </a:r>
            <a:endParaRPr sz="1400">
              <a:solidFill>
                <a:srgbClr val="6464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F0055"/>
                </a:solidFill>
              </a:rPr>
              <a:t>public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rgbClr val="7F0055"/>
                </a:solidFill>
              </a:rPr>
              <a:t>class</a:t>
            </a:r>
            <a:r>
              <a:rPr lang="en" sz="1400">
                <a:solidFill>
                  <a:schemeClr val="dk1"/>
                </a:solidFill>
              </a:rPr>
              <a:t> CityController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	@Autowired</a:t>
            </a:r>
            <a:br>
              <a:rPr b="1" lang="en" sz="1500"/>
            </a:br>
            <a:r>
              <a:rPr b="1" lang="en" sz="1500"/>
              <a:t>	private CityDao cityDao;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lang="en" sz="1400">
                <a:solidFill>
                  <a:srgbClr val="646464"/>
                </a:solidFill>
              </a:rPr>
              <a:t>@RequestMapping</a:t>
            </a:r>
            <a:r>
              <a:rPr lang="en" sz="1400">
                <a:solidFill>
                  <a:schemeClr val="dk1"/>
                </a:solidFill>
              </a:rPr>
              <a:t>(path = </a:t>
            </a:r>
            <a:r>
              <a:rPr lang="en" sz="1400">
                <a:solidFill>
                  <a:srgbClr val="2A00FF"/>
                </a:solidFill>
              </a:rPr>
              <a:t>"/cities"</a:t>
            </a:r>
            <a:r>
              <a:rPr lang="en" sz="1400">
                <a:solidFill>
                  <a:schemeClr val="dk1"/>
                </a:solidFill>
              </a:rPr>
              <a:t>, method = RequestMethod.</a:t>
            </a:r>
            <a:r>
              <a:rPr b="1" i="1" lang="en" sz="1400">
                <a:solidFill>
                  <a:srgbClr val="0000C0"/>
                </a:solidFill>
              </a:rPr>
              <a:t>GET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b="1" lang="en" sz="1400">
                <a:solidFill>
                  <a:srgbClr val="7F0055"/>
                </a:solidFill>
              </a:rPr>
              <a:t>public</a:t>
            </a:r>
            <a:r>
              <a:rPr lang="en" sz="1400">
                <a:solidFill>
                  <a:schemeClr val="dk1"/>
                </a:solidFill>
              </a:rPr>
              <a:t> List&lt;City&gt; list()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r>
              <a:rPr b="1" lang="en" sz="1400">
                <a:solidFill>
                  <a:srgbClr val="7F0055"/>
                </a:solidFill>
              </a:rPr>
              <a:t>return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0000C0"/>
                </a:solidFill>
              </a:rPr>
              <a:t>cityDAO</a:t>
            </a:r>
            <a:r>
              <a:rPr lang="en" sz="1400">
                <a:solidFill>
                  <a:schemeClr val="dk1"/>
                </a:solidFill>
              </a:rPr>
              <a:t>.list();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}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104" name="Google Shape;104;p21"/>
          <p:cNvCxnSpPr/>
          <p:nvPr/>
        </p:nvCxnSpPr>
        <p:spPr>
          <a:xfrm flipH="1">
            <a:off x="2895075" y="1536500"/>
            <a:ext cx="14427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21"/>
          <p:cNvSpPr txBox="1"/>
          <p:nvPr/>
        </p:nvSpPr>
        <p:spPr>
          <a:xfrm>
            <a:off x="4515775" y="1283525"/>
            <a:ext cx="25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instance is injected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665700" y="206125"/>
            <a:ext cx="4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Option 2 - Autowire Injection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