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Proxima Nova"/>
      <p:regular r:id="rId27"/>
      <p:bold r:id="rId28"/>
      <p:italic r:id="rId29"/>
      <p:boldItalic r:id="rId30"/>
    </p:embeddedFont>
    <p:embeddedFont>
      <p:font typeface="Proxima Nova Semibold"/>
      <p:regular r:id="rId31"/>
      <p:bold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ProximaNova-bold.fntdata"/><Relationship Id="rId27" Type="http://schemas.openxmlformats.org/officeDocument/2006/relationships/font" Target="fonts/ProximaNova-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roximaNova-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roximaNovaSemibold-regular.fntdata"/><Relationship Id="rId30" Type="http://schemas.openxmlformats.org/officeDocument/2006/relationships/font" Target="fonts/ProximaNova-boldItalic.fntdata"/><Relationship Id="rId11" Type="http://schemas.openxmlformats.org/officeDocument/2006/relationships/slide" Target="slides/slide6.xml"/><Relationship Id="rId33" Type="http://schemas.openxmlformats.org/officeDocument/2006/relationships/font" Target="fonts/ProximaNovaSemibold-boldItalic.fntdata"/><Relationship Id="rId10" Type="http://schemas.openxmlformats.org/officeDocument/2006/relationships/slide" Target="slides/slide5.xml"/><Relationship Id="rId32" Type="http://schemas.openxmlformats.org/officeDocument/2006/relationships/font" Target="fonts/ProximaNovaSemibold-bold.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8569b097f9_0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8569b097f9_0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i="1">
              <a:latin typeface="Proxima Nova"/>
              <a:ea typeface="Proxima Nova"/>
              <a:cs typeface="Proxima Nova"/>
              <a:sym typeface="Proxima Nova"/>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9f3d74528c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9f3d74528c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9f3d74528c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9f3d74528c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9f3d74528c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9f3d74528c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8a426b974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8a426b974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8a426b974a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8a426b974a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9f3d74528c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9f3d74528c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9f3d74528c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9f3d74528c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9f3d74528c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9f3d74528c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9f3d74528c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9f3d74528c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9f3d74528c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9f3d74528c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8a1ab839c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8a1ab839c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9f3d74528c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9f3d74528c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9f3d74528c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9f3d74528c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8adf966c0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8adf966c0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8adf966c0b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8adf966c0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8adf966c0b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8adf966c0b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8adf966c0b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8adf966c0b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8adf966c0b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8adf966c0b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8adf966c0b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8adf966c0b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9f3d74528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9f3d74528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hyperlink" Target="https://jwt.io/#debugger-io"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docs.spring.io/spring-security/site/docs/current/reference/html5/#el-common-built-in"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docs.spring.io/spring/docs/current/spring-framework-reference/web.html#mvc-ann-methods"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github.com/OWASP/CheatSheetSeries/blob/master/cheatsheets/Authentication_Cheat_Sheet.md" TargetMode="Externa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nvSpPr>
        <p:spPr>
          <a:xfrm>
            <a:off x="550875" y="293075"/>
            <a:ext cx="7978800" cy="127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200">
                <a:solidFill>
                  <a:srgbClr val="FFFFFF"/>
                </a:solidFill>
                <a:latin typeface="Proxima Nova Semibold"/>
                <a:ea typeface="Proxima Nova Semibold"/>
                <a:cs typeface="Proxima Nova Semibold"/>
                <a:sym typeface="Proxima Nova Semibold"/>
              </a:rPr>
              <a:t>Authentication/Authorization</a:t>
            </a:r>
            <a:endParaRPr sz="3200">
              <a:solidFill>
                <a:srgbClr val="FFFFFF"/>
              </a:solidFill>
              <a:latin typeface="Proxima Nova Semibold"/>
              <a:ea typeface="Proxima Nova Semibold"/>
              <a:cs typeface="Proxima Nova Semibold"/>
              <a:sym typeface="Proxima Nova Semibold"/>
            </a:endParaRPr>
          </a:p>
        </p:txBody>
      </p:sp>
      <p:sp>
        <p:nvSpPr>
          <p:cNvPr id="55" name="Google Shape;55;p13"/>
          <p:cNvSpPr txBox="1"/>
          <p:nvPr/>
        </p:nvSpPr>
        <p:spPr>
          <a:xfrm>
            <a:off x="550875" y="898200"/>
            <a:ext cx="3519300" cy="46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Proxima Nova"/>
                <a:ea typeface="Proxima Nova"/>
                <a:cs typeface="Proxima Nova"/>
                <a:sym typeface="Proxima Nova"/>
              </a:rPr>
              <a:t>M2-15</a:t>
            </a:r>
            <a:endParaRPr sz="1800">
              <a:solidFill>
                <a:srgbClr val="434343"/>
              </a:solidFill>
              <a:latin typeface="Proxima Nova"/>
              <a:ea typeface="Proxima Nova"/>
              <a:cs typeface="Proxima Nova"/>
              <a:sym typeface="Proxima Nova"/>
            </a:endParaRPr>
          </a:p>
        </p:txBody>
      </p:sp>
      <p:sp>
        <p:nvSpPr>
          <p:cNvPr id="56" name="Google Shape;56;p13"/>
          <p:cNvSpPr txBox="1"/>
          <p:nvPr>
            <p:ph idx="1" type="subTitle"/>
          </p:nvPr>
        </p:nvSpPr>
        <p:spPr>
          <a:xfrm>
            <a:off x="-49300" y="2088400"/>
            <a:ext cx="4121700" cy="2787300"/>
          </a:xfrm>
          <a:prstGeom prst="rect">
            <a:avLst/>
          </a:prstGeom>
        </p:spPr>
        <p:txBody>
          <a:bodyPr anchorCtr="0" anchor="t" bIns="91425" lIns="91425" spcFirstLastPara="1" rIns="91425" wrap="square" tIns="91425">
            <a:noAutofit/>
          </a:bodyPr>
          <a:lstStyle/>
          <a:p>
            <a:pPr indent="-228600" lvl="0" marL="457200" rtl="0" algn="ctr">
              <a:spcBef>
                <a:spcPts val="0"/>
              </a:spcBef>
              <a:spcAft>
                <a:spcPts val="0"/>
              </a:spcAft>
              <a:buClr>
                <a:srgbClr val="FFFFFF"/>
              </a:buClr>
              <a:buSzPts val="1400"/>
              <a:buNone/>
            </a:pPr>
            <a:r>
              <a:t/>
            </a:r>
            <a:endParaRPr sz="1400">
              <a:solidFill>
                <a:srgbClr val="FFFFFF"/>
              </a:solidFill>
            </a:endParaRPr>
          </a:p>
          <a:p>
            <a:pPr indent="-228600" lvl="0" marL="457200" rtl="0" algn="ctr">
              <a:spcBef>
                <a:spcPts val="0"/>
              </a:spcBef>
              <a:spcAft>
                <a:spcPts val="0"/>
              </a:spcAft>
              <a:buClr>
                <a:srgbClr val="FFFFFF"/>
              </a:buClr>
              <a:buSzPts val="1400"/>
              <a:buNone/>
            </a:pPr>
            <a:r>
              <a:rPr lang="en" sz="1400">
                <a:solidFill>
                  <a:srgbClr val="FFFFFF"/>
                </a:solidFill>
              </a:rPr>
              <a:t>Participate! The more engagement the better! You are NEVER interrupting me!</a:t>
            </a:r>
            <a:endParaRPr sz="1400">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Process</a:t>
            </a:r>
            <a:endParaRPr/>
          </a:p>
        </p:txBody>
      </p:sp>
      <p:sp>
        <p:nvSpPr>
          <p:cNvPr id="122" name="Google Shape;122;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Credentials only transported by POST using SSL/TLS (HTTPS)</a:t>
            </a:r>
            <a:endParaRPr/>
          </a:p>
          <a:p>
            <a:pPr indent="-342900" lvl="0" marL="457200" rtl="0" algn="l">
              <a:spcBef>
                <a:spcPts val="0"/>
              </a:spcBef>
              <a:spcAft>
                <a:spcPts val="0"/>
              </a:spcAft>
              <a:buSzPts val="1800"/>
              <a:buAutoNum type="arabicPeriod"/>
            </a:pPr>
            <a:r>
              <a:rPr lang="en"/>
              <a:t>Error messages should be generic and not identify the source of the failure</a:t>
            </a:r>
            <a:endParaRPr/>
          </a:p>
          <a:p>
            <a:pPr indent="-317500" lvl="1" marL="914400" rtl="0" algn="l">
              <a:spcBef>
                <a:spcPts val="0"/>
              </a:spcBef>
              <a:spcAft>
                <a:spcPts val="0"/>
              </a:spcAft>
              <a:buSzPts val="1400"/>
              <a:buAutoNum type="alphaLcPeriod"/>
            </a:pPr>
            <a:r>
              <a:rPr lang="en"/>
              <a:t>Bad Error Messages</a:t>
            </a:r>
            <a:endParaRPr/>
          </a:p>
          <a:p>
            <a:pPr indent="-317500" lvl="2" marL="1371600" rtl="0" algn="l">
              <a:spcBef>
                <a:spcPts val="0"/>
              </a:spcBef>
              <a:spcAft>
                <a:spcPts val="0"/>
              </a:spcAft>
              <a:buSzPts val="1400"/>
              <a:buChar char="■"/>
            </a:pPr>
            <a:r>
              <a:rPr lang="en"/>
              <a:t>Invalid Password</a:t>
            </a:r>
            <a:endParaRPr/>
          </a:p>
          <a:p>
            <a:pPr indent="-317500" lvl="2" marL="1371600" rtl="0" algn="l">
              <a:spcBef>
                <a:spcPts val="0"/>
              </a:spcBef>
              <a:spcAft>
                <a:spcPts val="0"/>
              </a:spcAft>
              <a:buSzPts val="1400"/>
              <a:buChar char="■"/>
            </a:pPr>
            <a:r>
              <a:rPr lang="en"/>
              <a:t>Login failed, invalid ID</a:t>
            </a:r>
            <a:endParaRPr/>
          </a:p>
          <a:p>
            <a:pPr indent="-317500" lvl="2" marL="1371600" rtl="0" algn="l">
              <a:spcBef>
                <a:spcPts val="0"/>
              </a:spcBef>
              <a:spcAft>
                <a:spcPts val="0"/>
              </a:spcAft>
              <a:buSzPts val="1400"/>
              <a:buChar char="■"/>
            </a:pPr>
            <a:r>
              <a:rPr lang="en"/>
              <a:t>Account disabled</a:t>
            </a:r>
            <a:endParaRPr/>
          </a:p>
          <a:p>
            <a:pPr indent="-317500" lvl="2" marL="1371600" rtl="0" algn="l">
              <a:spcBef>
                <a:spcPts val="0"/>
              </a:spcBef>
              <a:spcAft>
                <a:spcPts val="0"/>
              </a:spcAft>
              <a:buSzPts val="1400"/>
              <a:buChar char="■"/>
            </a:pPr>
            <a:r>
              <a:rPr lang="en"/>
              <a:t>Unable to login, the user is not active</a:t>
            </a:r>
            <a:endParaRPr/>
          </a:p>
          <a:p>
            <a:pPr indent="-317500" lvl="1" marL="914400" rtl="0" algn="l">
              <a:spcBef>
                <a:spcPts val="0"/>
              </a:spcBef>
              <a:spcAft>
                <a:spcPts val="0"/>
              </a:spcAft>
              <a:buSzPts val="1400"/>
              <a:buAutoNum type="alphaLcPeriod"/>
            </a:pPr>
            <a:r>
              <a:rPr lang="en"/>
              <a:t>Good Error Message</a:t>
            </a:r>
            <a:endParaRPr/>
          </a:p>
          <a:p>
            <a:pPr indent="-317500" lvl="2" marL="1371600" rtl="0" algn="l">
              <a:spcBef>
                <a:spcPts val="0"/>
              </a:spcBef>
              <a:spcAft>
                <a:spcPts val="0"/>
              </a:spcAft>
              <a:buSzPts val="1400"/>
              <a:buChar char="■"/>
            </a:pPr>
            <a:r>
              <a:rPr lang="en"/>
              <a:t>Login failed; invalid User Id or Password</a:t>
            </a:r>
            <a:endParaRPr/>
          </a:p>
          <a:p>
            <a:pPr indent="-342900" lvl="0" marL="457200" rtl="0" algn="l">
              <a:spcBef>
                <a:spcPts val="0"/>
              </a:spcBef>
              <a:spcAft>
                <a:spcPts val="0"/>
              </a:spcAft>
              <a:buSzPts val="1800"/>
              <a:buAutoNum type="arabicPeriod"/>
            </a:pPr>
            <a:r>
              <a:rPr lang="en"/>
              <a:t>Prevent Brute Force Attacks</a:t>
            </a:r>
            <a:endParaRPr/>
          </a:p>
          <a:p>
            <a:pPr indent="-317500" lvl="1" marL="914400" rtl="0" algn="l">
              <a:spcBef>
                <a:spcPts val="0"/>
              </a:spcBef>
              <a:spcAft>
                <a:spcPts val="0"/>
              </a:spcAft>
              <a:buSzPts val="1400"/>
              <a:buAutoNum type="alphaLcPeriod"/>
            </a:pPr>
            <a:r>
              <a:rPr lang="en"/>
              <a:t>Password lockout after X failed attempts</a:t>
            </a:r>
            <a:endParaRPr/>
          </a:p>
          <a:p>
            <a:pPr indent="-317500" lvl="1" marL="914400" rtl="0" algn="l">
              <a:spcBef>
                <a:spcPts val="0"/>
              </a:spcBef>
              <a:spcAft>
                <a:spcPts val="0"/>
              </a:spcAft>
              <a:buSzPts val="1400"/>
              <a:buAutoNum type="alphaLcPeriod"/>
            </a:pPr>
            <a:r>
              <a:rPr lang="en"/>
              <a:t>Random slow down of password process (Work factor)</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JWT (JSON Web Tokens)</a:t>
            </a:r>
            <a:endParaRPr/>
          </a:p>
        </p:txBody>
      </p:sp>
      <p:sp>
        <p:nvSpPr>
          <p:cNvPr id="128" name="Google Shape;128;p23"/>
          <p:cNvSpPr txBox="1"/>
          <p:nvPr>
            <p:ph idx="1" type="body"/>
          </p:nvPr>
        </p:nvSpPr>
        <p:spPr>
          <a:xfrm>
            <a:off x="311700" y="1152475"/>
            <a:ext cx="8520600" cy="128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On login the server generates a </a:t>
            </a:r>
            <a:r>
              <a:rPr i="1" lang="en" sz="1500"/>
              <a:t>Secure Token</a:t>
            </a:r>
            <a:r>
              <a:rPr lang="en" sz="1500"/>
              <a:t> with a JSON payload and a signature.  The client then sends this token with each further request, the server can verify it was created by the server using the signature.  The payload contains information about the user, when it expires, and what the user is allowed to do (Authorizations).  This payload is called a </a:t>
            </a:r>
            <a:r>
              <a:rPr b="1" lang="en" sz="1500"/>
              <a:t>claim</a:t>
            </a:r>
            <a:r>
              <a:rPr lang="en" sz="1500"/>
              <a:t>. </a:t>
            </a:r>
            <a:endParaRPr sz="1500"/>
          </a:p>
          <a:p>
            <a:pPr indent="0" lvl="0" marL="0" rtl="0" algn="l">
              <a:spcBef>
                <a:spcPts val="1600"/>
              </a:spcBef>
              <a:spcAft>
                <a:spcPts val="0"/>
              </a:spcAft>
              <a:buNone/>
            </a:pPr>
            <a:r>
              <a:t/>
            </a:r>
            <a:endParaRPr sz="900">
              <a:solidFill>
                <a:srgbClr val="0451A5"/>
              </a:solidFill>
              <a:highlight>
                <a:srgbClr val="FFFFFE"/>
              </a:highlight>
            </a:endParaRPr>
          </a:p>
          <a:p>
            <a:pPr indent="0" lvl="0" marL="0" rtl="0" algn="l">
              <a:spcBef>
                <a:spcPts val="1600"/>
              </a:spcBef>
              <a:spcAft>
                <a:spcPts val="0"/>
              </a:spcAft>
              <a:buNone/>
            </a:pPr>
            <a:r>
              <a:t/>
            </a:r>
            <a:endParaRPr sz="900">
              <a:solidFill>
                <a:srgbClr val="0451A5"/>
              </a:solidFill>
              <a:highlight>
                <a:srgbClr val="FFFFFE"/>
              </a:highlight>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29" name="Google Shape;129;p23"/>
          <p:cNvPicPr preferRelativeResize="0"/>
          <p:nvPr/>
        </p:nvPicPr>
        <p:blipFill>
          <a:blip r:embed="rId3">
            <a:alphaModFix/>
          </a:blip>
          <a:stretch>
            <a:fillRect/>
          </a:stretch>
        </p:blipFill>
        <p:spPr>
          <a:xfrm>
            <a:off x="2372625" y="2483550"/>
            <a:ext cx="3487666" cy="23965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4"/>
          <p:cNvSpPr txBox="1"/>
          <p:nvPr>
            <p:ph type="title"/>
          </p:nvPr>
        </p:nvSpPr>
        <p:spPr>
          <a:xfrm>
            <a:off x="311700" y="2008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JWT Token</a:t>
            </a:r>
            <a:endParaRPr/>
          </a:p>
        </p:txBody>
      </p:sp>
      <p:sp>
        <p:nvSpPr>
          <p:cNvPr id="135" name="Google Shape;135;p24"/>
          <p:cNvSpPr txBox="1"/>
          <p:nvPr>
            <p:ph idx="1" type="body"/>
          </p:nvPr>
        </p:nvSpPr>
        <p:spPr>
          <a:xfrm>
            <a:off x="311700" y="773500"/>
            <a:ext cx="3610800" cy="408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Parts of a JWT Token</a:t>
            </a:r>
            <a:endParaRPr/>
          </a:p>
          <a:p>
            <a:pPr indent="-342900" lvl="0" marL="457200" rtl="0" algn="l">
              <a:spcBef>
                <a:spcPts val="1600"/>
              </a:spcBef>
              <a:spcAft>
                <a:spcPts val="0"/>
              </a:spcAft>
              <a:buSzPts val="1800"/>
              <a:buAutoNum type="arabicPeriod"/>
            </a:pPr>
            <a:r>
              <a:rPr lang="en"/>
              <a:t>Header</a:t>
            </a:r>
            <a:endParaRPr/>
          </a:p>
          <a:p>
            <a:pPr indent="-317500" lvl="1" marL="914400" rtl="0" algn="l">
              <a:spcBef>
                <a:spcPts val="0"/>
              </a:spcBef>
              <a:spcAft>
                <a:spcPts val="0"/>
              </a:spcAft>
              <a:buSzPts val="1400"/>
              <a:buAutoNum type="alphaLcPeriod"/>
            </a:pPr>
            <a:r>
              <a:rPr lang="en"/>
              <a:t>Contains the Algorithm used to generate the Token and the type of Token generated</a:t>
            </a:r>
            <a:endParaRPr/>
          </a:p>
          <a:p>
            <a:pPr indent="-342900" lvl="0" marL="457200" rtl="0" algn="l">
              <a:spcBef>
                <a:spcPts val="0"/>
              </a:spcBef>
              <a:spcAft>
                <a:spcPts val="0"/>
              </a:spcAft>
              <a:buSzPts val="1800"/>
              <a:buAutoNum type="arabicPeriod"/>
            </a:pPr>
            <a:r>
              <a:rPr lang="en"/>
              <a:t>Payload</a:t>
            </a:r>
            <a:endParaRPr/>
          </a:p>
          <a:p>
            <a:pPr indent="-317500" lvl="1" marL="914400" rtl="0" algn="l">
              <a:spcBef>
                <a:spcPts val="0"/>
              </a:spcBef>
              <a:spcAft>
                <a:spcPts val="0"/>
              </a:spcAft>
              <a:buSzPts val="1400"/>
              <a:buAutoNum type="alphaLcPeriod"/>
            </a:pPr>
            <a:r>
              <a:rPr lang="en"/>
              <a:t>Contains the users “claim”.  Who they are and what they can do</a:t>
            </a:r>
            <a:endParaRPr/>
          </a:p>
          <a:p>
            <a:pPr indent="-342900" lvl="0" marL="457200" rtl="0" algn="l">
              <a:spcBef>
                <a:spcPts val="0"/>
              </a:spcBef>
              <a:spcAft>
                <a:spcPts val="0"/>
              </a:spcAft>
              <a:buSzPts val="1800"/>
              <a:buAutoNum type="arabicPeriod"/>
            </a:pPr>
            <a:r>
              <a:rPr lang="en"/>
              <a:t>Signature</a:t>
            </a:r>
            <a:endParaRPr/>
          </a:p>
          <a:p>
            <a:pPr indent="-317500" lvl="1" marL="914400" rtl="0" algn="l">
              <a:spcBef>
                <a:spcPts val="0"/>
              </a:spcBef>
              <a:spcAft>
                <a:spcPts val="0"/>
              </a:spcAft>
              <a:buSzPts val="1400"/>
              <a:buAutoNum type="alphaLcPeriod"/>
            </a:pPr>
            <a:r>
              <a:rPr lang="en"/>
              <a:t>Contains information the API server can use to verify that the JWT token is valid. </a:t>
            </a:r>
            <a:endParaRPr/>
          </a:p>
        </p:txBody>
      </p:sp>
      <p:pic>
        <p:nvPicPr>
          <p:cNvPr id="136" name="Google Shape;136;p24"/>
          <p:cNvPicPr preferRelativeResize="0"/>
          <p:nvPr/>
        </p:nvPicPr>
        <p:blipFill>
          <a:blip r:embed="rId3">
            <a:alphaModFix/>
          </a:blip>
          <a:stretch>
            <a:fillRect/>
          </a:stretch>
        </p:blipFill>
        <p:spPr>
          <a:xfrm>
            <a:off x="4097775" y="262851"/>
            <a:ext cx="4734523" cy="2179374"/>
          </a:xfrm>
          <a:prstGeom prst="rect">
            <a:avLst/>
          </a:prstGeom>
          <a:noFill/>
          <a:ln>
            <a:noFill/>
          </a:ln>
        </p:spPr>
      </p:pic>
      <p:sp>
        <p:nvSpPr>
          <p:cNvPr id="137" name="Google Shape;137;p24"/>
          <p:cNvSpPr txBox="1"/>
          <p:nvPr/>
        </p:nvSpPr>
        <p:spPr>
          <a:xfrm>
            <a:off x="5306325" y="2442225"/>
            <a:ext cx="2501400" cy="46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4"/>
              </a:rPr>
              <a:t>JWT Token Decoding Tool</a:t>
            </a:r>
            <a:endParaRPr/>
          </a:p>
        </p:txBody>
      </p:sp>
      <p:sp>
        <p:nvSpPr>
          <p:cNvPr id="138" name="Google Shape;138;p24"/>
          <p:cNvSpPr txBox="1"/>
          <p:nvPr/>
        </p:nvSpPr>
        <p:spPr>
          <a:xfrm>
            <a:off x="4278188" y="2871475"/>
            <a:ext cx="4373700" cy="127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u="sng"/>
              <a:t>The JWT Payload</a:t>
            </a:r>
            <a:endParaRPr b="1" sz="1200" u="sng"/>
          </a:p>
          <a:p>
            <a:pPr indent="0" lvl="0" marL="0" rtl="0" algn="l">
              <a:spcBef>
                <a:spcPts val="0"/>
              </a:spcBef>
              <a:spcAft>
                <a:spcPts val="0"/>
              </a:spcAft>
              <a:buNone/>
            </a:pPr>
            <a:r>
              <a:t/>
            </a:r>
            <a:endParaRPr sz="1200"/>
          </a:p>
          <a:p>
            <a:pPr indent="0" lvl="0" marL="0" rtl="0" algn="l">
              <a:spcBef>
                <a:spcPts val="0"/>
              </a:spcBef>
              <a:spcAft>
                <a:spcPts val="0"/>
              </a:spcAft>
              <a:buNone/>
            </a:pPr>
            <a:r>
              <a:rPr b="1" lang="en" sz="1200">
                <a:solidFill>
                  <a:srgbClr val="0000FF"/>
                </a:solidFill>
              </a:rPr>
              <a:t>sub</a:t>
            </a:r>
            <a:r>
              <a:rPr b="1" lang="en" sz="1200"/>
              <a:t> (Subject) </a:t>
            </a:r>
            <a:r>
              <a:rPr lang="en" sz="1200"/>
              <a:t>- whom the token is for (often the username)</a:t>
            </a:r>
            <a:endParaRPr sz="1200"/>
          </a:p>
          <a:p>
            <a:pPr indent="0" lvl="0" marL="0" rtl="0" algn="l">
              <a:spcBef>
                <a:spcPts val="0"/>
              </a:spcBef>
              <a:spcAft>
                <a:spcPts val="0"/>
              </a:spcAft>
              <a:buNone/>
            </a:pPr>
            <a:r>
              <a:rPr b="1" lang="en" sz="1200">
                <a:solidFill>
                  <a:srgbClr val="0000FF"/>
                </a:solidFill>
              </a:rPr>
              <a:t>auth</a:t>
            </a:r>
            <a:r>
              <a:rPr b="1" lang="en" sz="1200"/>
              <a:t> (Authorities/Roles)</a:t>
            </a:r>
            <a:r>
              <a:rPr lang="en" sz="1200"/>
              <a:t> - What the user is authorized to do in the application</a:t>
            </a:r>
            <a:endParaRPr sz="1200"/>
          </a:p>
          <a:p>
            <a:pPr indent="0" lvl="0" marL="0" rtl="0" algn="l">
              <a:spcBef>
                <a:spcPts val="0"/>
              </a:spcBef>
              <a:spcAft>
                <a:spcPts val="0"/>
              </a:spcAft>
              <a:buNone/>
            </a:pPr>
            <a:r>
              <a:rPr b="1" lang="en" sz="1200">
                <a:solidFill>
                  <a:srgbClr val="0000FF"/>
                </a:solidFill>
              </a:rPr>
              <a:t>exp</a:t>
            </a:r>
            <a:r>
              <a:rPr b="1" lang="en" sz="1200"/>
              <a:t> (Expires)</a:t>
            </a:r>
            <a:r>
              <a:rPr lang="en" sz="1200"/>
              <a:t> - Timestamp of when the token expires</a:t>
            </a:r>
            <a:endParaRPr sz="1200"/>
          </a:p>
        </p:txBody>
      </p:sp>
      <p:sp>
        <p:nvSpPr>
          <p:cNvPr id="139" name="Google Shape;139;p24"/>
          <p:cNvSpPr txBox="1"/>
          <p:nvPr/>
        </p:nvSpPr>
        <p:spPr>
          <a:xfrm>
            <a:off x="4270225" y="4314625"/>
            <a:ext cx="4677300" cy="703200"/>
          </a:xfrm>
          <a:prstGeom prst="rect">
            <a:avLst/>
          </a:prstGeom>
          <a:solidFill>
            <a:srgbClr val="FFF2CC"/>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200"/>
              <a:t>The expiration time is a Unix timestamp, which is the number of seconds, minus leap seconds, that have elapsed since the Unix Epoch:   1970-01-01 00:00:00 UTC</a:t>
            </a:r>
            <a:endParaRPr sz="12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5"/>
          <p:cNvSpPr txBox="1"/>
          <p:nvPr>
            <p:ph type="title"/>
          </p:nvPr>
        </p:nvSpPr>
        <p:spPr>
          <a:xfrm>
            <a:off x="252500" y="1490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Authorization</a:t>
            </a:r>
            <a:endParaRPr/>
          </a:p>
        </p:txBody>
      </p:sp>
      <p:sp>
        <p:nvSpPr>
          <p:cNvPr id="145" name="Google Shape;145;p25"/>
          <p:cNvSpPr txBox="1"/>
          <p:nvPr>
            <p:ph idx="1" type="body"/>
          </p:nvPr>
        </p:nvSpPr>
        <p:spPr>
          <a:xfrm>
            <a:off x="311700" y="721700"/>
            <a:ext cx="8520600" cy="429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Authorization is the process of giving users to access specific resources or functionality in an application.   Authorities or Access Controls determine what privileges a user has within an application.</a:t>
            </a:r>
            <a:endParaRPr sz="1600"/>
          </a:p>
          <a:p>
            <a:pPr indent="0" lvl="0" marL="0" rtl="0" algn="l">
              <a:spcBef>
                <a:spcPts val="1600"/>
              </a:spcBef>
              <a:spcAft>
                <a:spcPts val="0"/>
              </a:spcAft>
              <a:buNone/>
            </a:pPr>
            <a:r>
              <a:rPr b="1" lang="en" sz="1600"/>
              <a:t>Role Based Authorization</a:t>
            </a:r>
            <a:endParaRPr b="1" sz="1600"/>
          </a:p>
          <a:p>
            <a:pPr indent="-317500" lvl="0" marL="457200" rtl="0" algn="l">
              <a:spcBef>
                <a:spcPts val="1600"/>
              </a:spcBef>
              <a:spcAft>
                <a:spcPts val="0"/>
              </a:spcAft>
              <a:buSzPts val="1400"/>
              <a:buChar char="●"/>
            </a:pPr>
            <a:r>
              <a:rPr lang="en" sz="1400"/>
              <a:t>Accessed decision based on the individual’s responsibilities within an organization ( </a:t>
            </a:r>
            <a:r>
              <a:rPr b="1" lang="en" sz="1400"/>
              <a:t>Role </a:t>
            </a:r>
            <a:r>
              <a:rPr lang="en" sz="1400"/>
              <a:t>).    </a:t>
            </a:r>
            <a:endParaRPr sz="1400"/>
          </a:p>
          <a:p>
            <a:pPr indent="-317500" lvl="0" marL="457200" rtl="0" algn="l">
              <a:spcBef>
                <a:spcPts val="0"/>
              </a:spcBef>
              <a:spcAft>
                <a:spcPts val="0"/>
              </a:spcAft>
              <a:buSzPts val="1400"/>
              <a:buChar char="●"/>
            </a:pPr>
            <a:r>
              <a:rPr lang="en" sz="1400"/>
              <a:t>Easy to understand and administer</a:t>
            </a:r>
            <a:endParaRPr sz="1400"/>
          </a:p>
          <a:p>
            <a:pPr indent="-317500" lvl="0" marL="457200" rtl="0" algn="l">
              <a:spcBef>
                <a:spcPts val="0"/>
              </a:spcBef>
              <a:spcAft>
                <a:spcPts val="0"/>
              </a:spcAft>
              <a:buSzPts val="1400"/>
              <a:buChar char="●"/>
            </a:pPr>
            <a:r>
              <a:rPr i="1" lang="en" sz="1400"/>
              <a:t>Examples:</a:t>
            </a:r>
            <a:r>
              <a:rPr lang="en" sz="1400"/>
              <a:t>  Manager vs Employee, Doctor vs Lab Tech vs Patient</a:t>
            </a:r>
            <a:endParaRPr sz="1400"/>
          </a:p>
          <a:p>
            <a:pPr indent="0" lvl="0" marL="0" rtl="0" algn="l">
              <a:spcBef>
                <a:spcPts val="1600"/>
              </a:spcBef>
              <a:spcAft>
                <a:spcPts val="0"/>
              </a:spcAft>
              <a:buNone/>
            </a:pPr>
            <a:r>
              <a:rPr b="1" lang="en" sz="1600"/>
              <a:t>Permission Based Authorization</a:t>
            </a:r>
            <a:endParaRPr b="1" sz="1600"/>
          </a:p>
          <a:p>
            <a:pPr indent="-317500" lvl="0" marL="457200" rtl="0" algn="l">
              <a:spcBef>
                <a:spcPts val="1600"/>
              </a:spcBef>
              <a:spcAft>
                <a:spcPts val="0"/>
              </a:spcAft>
              <a:buSzPts val="1400"/>
              <a:buChar char="●"/>
            </a:pPr>
            <a:r>
              <a:rPr lang="en" sz="1400"/>
              <a:t>Accessed decision based on who the identity of the individual.</a:t>
            </a:r>
            <a:endParaRPr sz="1400"/>
          </a:p>
          <a:p>
            <a:pPr indent="-317500" lvl="0" marL="457200" rtl="0" algn="l">
              <a:spcBef>
                <a:spcPts val="0"/>
              </a:spcBef>
              <a:spcAft>
                <a:spcPts val="0"/>
              </a:spcAft>
              <a:buSzPts val="1400"/>
              <a:buChar char="●"/>
            </a:pPr>
            <a:r>
              <a:rPr lang="en" sz="1400"/>
              <a:t>Applies when permissions need to be user-specific</a:t>
            </a:r>
            <a:endParaRPr sz="1400"/>
          </a:p>
          <a:p>
            <a:pPr indent="-317500" lvl="0" marL="457200" rtl="0" algn="l">
              <a:spcBef>
                <a:spcPts val="0"/>
              </a:spcBef>
              <a:spcAft>
                <a:spcPts val="0"/>
              </a:spcAft>
              <a:buSzPts val="1400"/>
              <a:buChar char="●"/>
            </a:pPr>
            <a:r>
              <a:rPr i="1" lang="en" sz="1400"/>
              <a:t>Examples:</a:t>
            </a:r>
            <a:r>
              <a:rPr lang="en" sz="1400"/>
              <a:t> A user can see only their 401K or paycheck, Only Aniyah can DROP the Customer Table.</a:t>
            </a:r>
            <a:endParaRPr sz="1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Principle of Least Privilege</a:t>
            </a:r>
            <a:endParaRPr/>
          </a:p>
        </p:txBody>
      </p:sp>
      <p:sp>
        <p:nvSpPr>
          <p:cNvPr id="151" name="Google Shape;151;p26"/>
          <p:cNvSpPr txBox="1"/>
          <p:nvPr>
            <p:ph idx="1" type="body"/>
          </p:nvPr>
        </p:nvSpPr>
        <p:spPr>
          <a:xfrm>
            <a:off x="311700" y="1152475"/>
            <a:ext cx="8520600" cy="377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t>Users should have the least amount of privilege necessary to perform their function.</a:t>
            </a:r>
            <a:endParaRPr b="1" sz="2000"/>
          </a:p>
          <a:p>
            <a:pPr indent="0" lvl="0" marL="0" rtl="0" algn="l">
              <a:spcBef>
                <a:spcPts val="1600"/>
              </a:spcBef>
              <a:spcAft>
                <a:spcPts val="0"/>
              </a:spcAft>
              <a:buNone/>
            </a:pPr>
            <a:r>
              <a:rPr i="1" lang="en" sz="1600"/>
              <a:t>Purpose: </a:t>
            </a:r>
            <a:r>
              <a:rPr lang="en" sz="1600"/>
              <a:t> Reduces the area of vulnerability if a user’s account is compromised.</a:t>
            </a:r>
            <a:endParaRPr sz="1600"/>
          </a:p>
          <a:p>
            <a:pPr indent="0" lvl="0" marL="0" rtl="0" algn="l">
              <a:spcBef>
                <a:spcPts val="1600"/>
              </a:spcBef>
              <a:spcAft>
                <a:spcPts val="0"/>
              </a:spcAft>
              <a:buNone/>
            </a:pPr>
            <a:r>
              <a:rPr i="1" lang="en" sz="1600"/>
              <a:t>Example: </a:t>
            </a:r>
            <a:r>
              <a:rPr lang="en" sz="1600"/>
              <a:t> </a:t>
            </a:r>
            <a:endParaRPr sz="1600"/>
          </a:p>
          <a:p>
            <a:pPr indent="-323850" lvl="0" marL="457200" rtl="0" algn="l">
              <a:spcBef>
                <a:spcPts val="1600"/>
              </a:spcBef>
              <a:spcAft>
                <a:spcPts val="0"/>
              </a:spcAft>
              <a:buSzPts val="1500"/>
              <a:buChar char="●"/>
            </a:pPr>
            <a:r>
              <a:rPr lang="en" sz="1500"/>
              <a:t>A manager can only see the employee records for their team members</a:t>
            </a:r>
            <a:endParaRPr sz="1500"/>
          </a:p>
          <a:p>
            <a:pPr indent="-323850" lvl="0" marL="457200" rtl="0" algn="l">
              <a:spcBef>
                <a:spcPts val="0"/>
              </a:spcBef>
              <a:spcAft>
                <a:spcPts val="0"/>
              </a:spcAft>
              <a:buSzPts val="1500"/>
              <a:buChar char="●"/>
            </a:pPr>
            <a:r>
              <a:rPr lang="en" sz="1500"/>
              <a:t>Backup users cannot install new applications</a:t>
            </a:r>
            <a:endParaRPr sz="1500"/>
          </a:p>
          <a:p>
            <a:pPr indent="-323850" lvl="0" marL="457200" rtl="0" algn="l">
              <a:spcBef>
                <a:spcPts val="0"/>
              </a:spcBef>
              <a:spcAft>
                <a:spcPts val="0"/>
              </a:spcAft>
              <a:buSzPts val="1500"/>
              <a:buChar char="●"/>
            </a:pPr>
            <a:r>
              <a:rPr lang="en" sz="1500"/>
              <a:t>Developers cannot access customer records</a:t>
            </a:r>
            <a:endParaRPr sz="1500"/>
          </a:p>
          <a:p>
            <a:pPr indent="-323850" lvl="0" marL="457200" rtl="0" algn="l">
              <a:spcBef>
                <a:spcPts val="0"/>
              </a:spcBef>
              <a:spcAft>
                <a:spcPts val="0"/>
              </a:spcAft>
              <a:buSzPts val="1500"/>
              <a:buChar char="●"/>
            </a:pPr>
            <a:r>
              <a:rPr lang="en" sz="1500"/>
              <a:t>An application that collects user information, but does not display it, should only have insert access to a table and not select access.</a:t>
            </a:r>
            <a:endParaRPr sz="1500"/>
          </a:p>
          <a:p>
            <a:pPr indent="0" lvl="0" marL="0" rtl="0" algn="l">
              <a:spcBef>
                <a:spcPts val="1600"/>
              </a:spcBef>
              <a:spcAft>
                <a:spcPts val="0"/>
              </a:spcAft>
              <a:buNone/>
            </a:pPr>
            <a:r>
              <a:rPr lang="en"/>
              <a:t>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Authentication vs Authorization</a:t>
            </a:r>
            <a:endParaRPr/>
          </a:p>
        </p:txBody>
      </p:sp>
      <p:sp>
        <p:nvSpPr>
          <p:cNvPr id="157" name="Google Shape;157;p27"/>
          <p:cNvSpPr txBox="1"/>
          <p:nvPr>
            <p:ph idx="1" type="body"/>
          </p:nvPr>
        </p:nvSpPr>
        <p:spPr>
          <a:xfrm>
            <a:off x="311700" y="1152475"/>
            <a:ext cx="8520600" cy="345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Authentication</a:t>
            </a:r>
            <a:r>
              <a:rPr lang="en"/>
              <a:t> is the “key” to the application.  It lets you in, but does not say what you can do once you get in.  </a:t>
            </a:r>
            <a:r>
              <a:rPr lang="en" sz="1400"/>
              <a:t>(e.g. Login, New user Registration)</a:t>
            </a:r>
            <a:endParaRPr sz="1400"/>
          </a:p>
          <a:p>
            <a:pPr indent="0" lvl="0" marL="457200" rtl="0" algn="l">
              <a:spcBef>
                <a:spcPts val="1600"/>
              </a:spcBef>
              <a:spcAft>
                <a:spcPts val="0"/>
              </a:spcAft>
              <a:buNone/>
            </a:pPr>
            <a:r>
              <a:rPr lang="en" sz="1600"/>
              <a:t>A door person checks IDs and allows entry into an event based on criteria like age or dress code.</a:t>
            </a:r>
            <a:endParaRPr sz="1600"/>
          </a:p>
          <a:p>
            <a:pPr indent="0" lvl="0" marL="0" rtl="0" algn="l">
              <a:spcBef>
                <a:spcPts val="1600"/>
              </a:spcBef>
              <a:spcAft>
                <a:spcPts val="0"/>
              </a:spcAft>
              <a:buNone/>
            </a:pPr>
            <a:r>
              <a:rPr b="1" lang="en"/>
              <a:t>Authorization</a:t>
            </a:r>
            <a:r>
              <a:rPr lang="en"/>
              <a:t> (Access Control) says what a user can do one they have been permitted entry.  </a:t>
            </a:r>
            <a:r>
              <a:rPr lang="en" sz="1400"/>
              <a:t>(e.g. you can see only your paycheck, only a manager can assign work)</a:t>
            </a:r>
            <a:endParaRPr sz="1400"/>
          </a:p>
          <a:p>
            <a:pPr indent="0" lvl="0" marL="457200" rtl="0" algn="l">
              <a:spcBef>
                <a:spcPts val="1600"/>
              </a:spcBef>
              <a:spcAft>
                <a:spcPts val="1600"/>
              </a:spcAft>
              <a:buNone/>
            </a:pPr>
            <a:r>
              <a:rPr lang="en" sz="1600"/>
              <a:t>Rules inside the event determine what the person can do once inside, like not entry to staff-only areas, no stage diving, or only being able to order drinks after the event official begins. </a:t>
            </a:r>
            <a:endParaRPr sz="1600"/>
          </a:p>
        </p:txBody>
      </p:sp>
      <p:sp>
        <p:nvSpPr>
          <p:cNvPr id="158" name="Google Shape;158;p27"/>
          <p:cNvSpPr txBox="1"/>
          <p:nvPr/>
        </p:nvSpPr>
        <p:spPr>
          <a:xfrm>
            <a:off x="5764625" y="251625"/>
            <a:ext cx="2989800" cy="36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rgbClr val="FF0000"/>
                </a:solidFill>
              </a:rPr>
              <a:t>Common Interview Question</a:t>
            </a:r>
            <a:endParaRPr b="1" sz="1600">
              <a:solidFill>
                <a:srgbClr val="FF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Setting Authorization Roles On the Server</a:t>
            </a:r>
            <a:endParaRPr/>
          </a:p>
        </p:txBody>
      </p:sp>
      <p:sp>
        <p:nvSpPr>
          <p:cNvPr id="164" name="Google Shape;164;p28"/>
          <p:cNvSpPr txBox="1"/>
          <p:nvPr>
            <p:ph idx="1" type="body"/>
          </p:nvPr>
        </p:nvSpPr>
        <p:spPr>
          <a:xfrm>
            <a:off x="311700" y="1152475"/>
            <a:ext cx="8520600" cy="386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Spring has a security framework for JWT called </a:t>
            </a:r>
            <a:r>
              <a:rPr i="1" lang="en" sz="1600" u="sng">
                <a:solidFill>
                  <a:schemeClr val="hlink"/>
                </a:solidFill>
                <a:hlinkClick r:id="rId3"/>
              </a:rPr>
              <a:t>Spring Security</a:t>
            </a:r>
            <a:r>
              <a:rPr lang="en" sz="1600"/>
              <a:t>, which can be used with Spring Boot to add JWT Authentication and Authorization to an API.</a:t>
            </a:r>
            <a:endParaRPr sz="1600"/>
          </a:p>
          <a:p>
            <a:pPr indent="0" lvl="0" marL="0" rtl="0" algn="l">
              <a:spcBef>
                <a:spcPts val="1600"/>
              </a:spcBef>
              <a:spcAft>
                <a:spcPts val="0"/>
              </a:spcAft>
              <a:buNone/>
            </a:pPr>
            <a:r>
              <a:rPr lang="en" sz="1600"/>
              <a:t>The </a:t>
            </a:r>
            <a:r>
              <a:rPr lang="en" sz="1600">
                <a:solidFill>
                  <a:srgbClr val="0000FF"/>
                </a:solidFill>
              </a:rPr>
              <a:t>@PreAuthorize</a:t>
            </a:r>
            <a:r>
              <a:rPr lang="en" sz="1600"/>
              <a:t> annotation can be added to controller methods to enforce authentication or authorization before the method can be called.  Once applied if the user does not have permission to access the resource, then a </a:t>
            </a:r>
            <a:r>
              <a:rPr b="1" lang="en" sz="1600"/>
              <a:t>401 “Not Authorized”</a:t>
            </a:r>
            <a:r>
              <a:rPr lang="en" sz="1600"/>
              <a:t> status will be returned</a:t>
            </a:r>
            <a:endParaRPr sz="1600"/>
          </a:p>
          <a:p>
            <a:pPr indent="0" lvl="0" marL="0" rtl="0" algn="l">
              <a:spcBef>
                <a:spcPts val="1600"/>
              </a:spcBef>
              <a:spcAft>
                <a:spcPts val="0"/>
              </a:spcAft>
              <a:buNone/>
            </a:pPr>
            <a:r>
              <a:rPr lang="en" sz="1600"/>
              <a:t>The </a:t>
            </a:r>
            <a:r>
              <a:rPr lang="en" sz="1600">
                <a:solidFill>
                  <a:srgbClr val="980000"/>
                </a:solidFill>
              </a:rPr>
              <a:t>isAuthenticated() </a:t>
            </a:r>
            <a:r>
              <a:rPr lang="en" sz="1600"/>
              <a:t>method can be used with </a:t>
            </a:r>
            <a:r>
              <a:rPr lang="en" sz="1600">
                <a:solidFill>
                  <a:srgbClr val="0000FF"/>
                </a:solidFill>
              </a:rPr>
              <a:t>@PreAuthorize</a:t>
            </a:r>
            <a:r>
              <a:rPr lang="en" sz="1600"/>
              <a:t> to verify that the user has a valid </a:t>
            </a:r>
            <a:r>
              <a:rPr i="1" lang="en" sz="1600"/>
              <a:t>JWT token</a:t>
            </a:r>
            <a:r>
              <a:rPr lang="en" sz="1600"/>
              <a:t> prior to the method being called.</a:t>
            </a:r>
            <a:endParaRPr sz="1600"/>
          </a:p>
          <a:p>
            <a:pPr indent="0" lvl="0" marL="0" rtl="0" algn="l">
              <a:lnSpc>
                <a:spcPct val="100000"/>
              </a:lnSpc>
              <a:spcBef>
                <a:spcPts val="1600"/>
              </a:spcBef>
              <a:spcAft>
                <a:spcPts val="0"/>
              </a:spcAft>
              <a:buClr>
                <a:schemeClr val="dk1"/>
              </a:buClr>
              <a:buSzPts val="1100"/>
              <a:buFont typeface="Arial"/>
              <a:buNone/>
            </a:pPr>
            <a:r>
              <a:rPr lang="en"/>
              <a:t>   </a:t>
            </a:r>
            <a:r>
              <a:rPr b="1" lang="en" sz="1300">
                <a:solidFill>
                  <a:srgbClr val="0000FF"/>
                </a:solidFill>
              </a:rPr>
              <a:t>@PreAuthorize(</a:t>
            </a:r>
            <a:r>
              <a:rPr b="1" lang="en" sz="1300">
                <a:solidFill>
                  <a:srgbClr val="980000"/>
                </a:solidFill>
              </a:rPr>
              <a:t>"isAuthenticated()"</a:t>
            </a:r>
            <a:r>
              <a:rPr b="1" lang="en" sz="1300">
                <a:solidFill>
                  <a:srgbClr val="0000FF"/>
                </a:solidFill>
              </a:rPr>
              <a:t>)</a:t>
            </a:r>
            <a:endParaRPr b="1" sz="1300">
              <a:solidFill>
                <a:srgbClr val="0000FF"/>
              </a:solidFill>
            </a:endParaRPr>
          </a:p>
          <a:p>
            <a:pPr indent="0" lvl="0" marL="0" rtl="0" algn="l">
              <a:lnSpc>
                <a:spcPct val="100000"/>
              </a:lnSpc>
              <a:spcBef>
                <a:spcPts val="0"/>
              </a:spcBef>
              <a:spcAft>
                <a:spcPts val="0"/>
              </a:spcAft>
              <a:buClr>
                <a:schemeClr val="dk1"/>
              </a:buClr>
              <a:buSzPts val="1100"/>
              <a:buFont typeface="Arial"/>
              <a:buNone/>
            </a:pPr>
            <a:r>
              <a:rPr lang="en" sz="1300"/>
              <a:t>    @RequestMapping(path = "/hotels", method = RequestMethod.GET)</a:t>
            </a:r>
            <a:endParaRPr sz="1300"/>
          </a:p>
          <a:p>
            <a:pPr indent="0" lvl="0" marL="0" rtl="0" algn="l">
              <a:lnSpc>
                <a:spcPct val="100000"/>
              </a:lnSpc>
              <a:spcBef>
                <a:spcPts val="0"/>
              </a:spcBef>
              <a:spcAft>
                <a:spcPts val="0"/>
              </a:spcAft>
              <a:buClr>
                <a:schemeClr val="dk1"/>
              </a:buClr>
              <a:buSzPts val="1100"/>
              <a:buFont typeface="Arial"/>
              <a:buNone/>
            </a:pPr>
            <a:r>
              <a:rPr lang="en" sz="1300"/>
              <a:t>    public List&lt;Hotel&gt; list() {</a:t>
            </a:r>
            <a:endParaRPr sz="1300"/>
          </a:p>
          <a:p>
            <a:pPr indent="0" lvl="0" marL="0" rtl="0" algn="l">
              <a:lnSpc>
                <a:spcPct val="100000"/>
              </a:lnSpc>
              <a:spcBef>
                <a:spcPts val="0"/>
              </a:spcBef>
              <a:spcAft>
                <a:spcPts val="0"/>
              </a:spcAft>
              <a:buClr>
                <a:schemeClr val="dk1"/>
              </a:buClr>
              <a:buSzPts val="1100"/>
              <a:buFont typeface="Arial"/>
              <a:buNone/>
            </a:pPr>
            <a:r>
              <a:rPr lang="en" sz="1300"/>
              <a:t>        return hotelDAO.list();</a:t>
            </a:r>
            <a:endParaRPr sz="1300"/>
          </a:p>
          <a:p>
            <a:pPr indent="0" lvl="0" marL="0" rtl="0" algn="l">
              <a:lnSpc>
                <a:spcPct val="100000"/>
              </a:lnSpc>
              <a:spcBef>
                <a:spcPts val="0"/>
              </a:spcBef>
              <a:spcAft>
                <a:spcPts val="0"/>
              </a:spcAft>
              <a:buClr>
                <a:schemeClr val="dk1"/>
              </a:buClr>
              <a:buSzPts val="1100"/>
              <a:buFont typeface="Arial"/>
              <a:buNone/>
            </a:pPr>
            <a:r>
              <a:rPr lang="en" sz="1300"/>
              <a:t>    }</a:t>
            </a:r>
            <a:endParaRPr sz="1300"/>
          </a:p>
          <a:p>
            <a:pPr indent="0" lvl="0" marL="0" rtl="0" algn="l">
              <a:spcBef>
                <a:spcPts val="0"/>
              </a:spcBef>
              <a:spcAft>
                <a:spcPts val="1600"/>
              </a:spcAft>
              <a:buNone/>
            </a:pPr>
            <a:r>
              <a:rPr lang="en"/>
              <a:t>  </a:t>
            </a:r>
            <a:endParaRPr/>
          </a:p>
        </p:txBody>
      </p:sp>
      <p:sp>
        <p:nvSpPr>
          <p:cNvPr id="165" name="Google Shape;165;p28"/>
          <p:cNvSpPr txBox="1"/>
          <p:nvPr/>
        </p:nvSpPr>
        <p:spPr>
          <a:xfrm>
            <a:off x="6401625" y="3892775"/>
            <a:ext cx="2479200" cy="1006500"/>
          </a:xfrm>
          <a:prstGeom prst="rect">
            <a:avLst/>
          </a:prstGeom>
          <a:solidFill>
            <a:srgbClr val="FFF2CC"/>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300"/>
              <a:t>@PreAuthorize() can be applied at the class level of the controller to be applied to every controller method in it. </a:t>
            </a:r>
            <a:endParaRPr sz="13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Other Server Side Authorization restrictions</a:t>
            </a:r>
            <a:endParaRPr/>
          </a:p>
        </p:txBody>
      </p:sp>
      <p:sp>
        <p:nvSpPr>
          <p:cNvPr id="171" name="Google Shape;171;p29"/>
          <p:cNvSpPr txBox="1"/>
          <p:nvPr>
            <p:ph idx="1" type="body"/>
          </p:nvPr>
        </p:nvSpPr>
        <p:spPr>
          <a:xfrm>
            <a:off x="311700" y="1146663"/>
            <a:ext cx="6386100" cy="2220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Anonymous (Guest) Access (allow for anyone)</a:t>
            </a:r>
            <a:endParaRPr/>
          </a:p>
          <a:p>
            <a:pPr indent="0" lvl="0" marL="457200" rtl="0" algn="l">
              <a:spcBef>
                <a:spcPts val="1600"/>
              </a:spcBef>
              <a:spcAft>
                <a:spcPts val="0"/>
              </a:spcAft>
              <a:buNone/>
            </a:pPr>
            <a:r>
              <a:rPr lang="en"/>
              <a:t>	</a:t>
            </a:r>
            <a:r>
              <a:rPr lang="en" sz="1500">
                <a:solidFill>
                  <a:srgbClr val="000000"/>
                </a:solidFill>
                <a:latin typeface="Courier New"/>
                <a:ea typeface="Courier New"/>
                <a:cs typeface="Courier New"/>
                <a:sym typeface="Courier New"/>
              </a:rPr>
              <a:t> @PreAuthorize("permitAll")</a:t>
            </a:r>
            <a:endParaRPr sz="1500">
              <a:solidFill>
                <a:srgbClr val="000000"/>
              </a:solidFill>
              <a:latin typeface="Courier New"/>
              <a:ea typeface="Courier New"/>
              <a:cs typeface="Courier New"/>
              <a:sym typeface="Courier New"/>
            </a:endParaRPr>
          </a:p>
          <a:p>
            <a:pPr indent="-342900" lvl="0" marL="457200" rtl="0" algn="l">
              <a:spcBef>
                <a:spcPts val="1600"/>
              </a:spcBef>
              <a:spcAft>
                <a:spcPts val="0"/>
              </a:spcAft>
              <a:buSzPts val="1800"/>
              <a:buAutoNum type="arabicPeriod"/>
            </a:pPr>
            <a:r>
              <a:rPr lang="en"/>
              <a:t>Roles can be checked before an action is taken</a:t>
            </a:r>
            <a:endParaRPr/>
          </a:p>
          <a:p>
            <a:pPr indent="0" lvl="0" marL="457200" rtl="0" algn="l">
              <a:spcBef>
                <a:spcPts val="1600"/>
              </a:spcBef>
              <a:spcAft>
                <a:spcPts val="0"/>
              </a:spcAft>
              <a:buNone/>
            </a:pPr>
            <a:r>
              <a:rPr lang="en" sz="1500">
                <a:latin typeface="Courier New"/>
                <a:ea typeface="Courier New"/>
                <a:cs typeface="Courier New"/>
                <a:sym typeface="Courier New"/>
              </a:rPr>
              <a:t>@PreAuthorize("hasRole('ADMIN')")</a:t>
            </a:r>
            <a:br>
              <a:rPr lang="en" sz="1500">
                <a:latin typeface="Courier New"/>
                <a:ea typeface="Courier New"/>
                <a:cs typeface="Courier New"/>
                <a:sym typeface="Courier New"/>
              </a:rPr>
            </a:br>
            <a:r>
              <a:rPr lang="en" sz="1500">
                <a:latin typeface="Courier New"/>
                <a:ea typeface="Courier New"/>
                <a:cs typeface="Courier New"/>
                <a:sym typeface="Courier New"/>
              </a:rPr>
              <a:t>@PreAuthorize("hasAnyRole('SUPERVISOR','ADMIN')")</a:t>
            </a:r>
            <a:br>
              <a:rPr lang="en" sz="1500">
                <a:latin typeface="Courier New"/>
                <a:ea typeface="Courier New"/>
                <a:cs typeface="Courier New"/>
                <a:sym typeface="Courier New"/>
              </a:rPr>
            </a:br>
            <a:endParaRPr sz="1500">
              <a:latin typeface="Courier New"/>
              <a:ea typeface="Courier New"/>
              <a:cs typeface="Courier New"/>
              <a:sym typeface="Courier New"/>
            </a:endParaRPr>
          </a:p>
          <a:p>
            <a:pPr indent="0" lvl="0" marL="457200" rtl="0" algn="l">
              <a:spcBef>
                <a:spcPts val="1600"/>
              </a:spcBef>
              <a:spcAft>
                <a:spcPts val="1600"/>
              </a:spcAft>
              <a:buNone/>
            </a:pPr>
            <a:r>
              <a:t/>
            </a:r>
            <a:endParaRPr/>
          </a:p>
        </p:txBody>
      </p:sp>
      <p:sp>
        <p:nvSpPr>
          <p:cNvPr id="172" name="Google Shape;172;p29"/>
          <p:cNvSpPr txBox="1"/>
          <p:nvPr/>
        </p:nvSpPr>
        <p:spPr>
          <a:xfrm>
            <a:off x="6697650" y="1228525"/>
            <a:ext cx="2101800" cy="2220300"/>
          </a:xfrm>
          <a:prstGeom prst="rect">
            <a:avLst/>
          </a:prstGeom>
          <a:solidFill>
            <a:srgbClr val="FFF2CC"/>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200"/>
              <a:t>Method level @PreAuthorize() settings override the class level. </a:t>
            </a:r>
            <a:r>
              <a:rPr lang="en" sz="1200"/>
              <a:t>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So if the class is set to isAuthenticated() then a particular method can be given more or less restrictive access by adding a @PreAuthorize annotation to that method.</a:t>
            </a:r>
            <a:endParaRPr sz="1200"/>
          </a:p>
        </p:txBody>
      </p:sp>
      <p:sp>
        <p:nvSpPr>
          <p:cNvPr id="173" name="Google Shape;173;p29"/>
          <p:cNvSpPr txBox="1"/>
          <p:nvPr/>
        </p:nvSpPr>
        <p:spPr>
          <a:xfrm>
            <a:off x="569850" y="3522750"/>
            <a:ext cx="5099100" cy="1450500"/>
          </a:xfrm>
          <a:prstGeom prst="rect">
            <a:avLst/>
          </a:prstGeom>
          <a:solidFill>
            <a:srgbClr val="FCE5CD"/>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When a user tries an action that requires Authentication the HTTP Status code </a:t>
            </a:r>
            <a:r>
              <a:rPr b="1" lang="en"/>
              <a:t>401 - “Not Authorized” </a:t>
            </a:r>
            <a:r>
              <a:rPr lang="en"/>
              <a:t>is returned.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When a user tries an action for which they do not have the correct role, then a HTTP status code </a:t>
            </a:r>
            <a:r>
              <a:rPr b="1" lang="en"/>
              <a:t>403 - “Forbidden”</a:t>
            </a:r>
            <a:r>
              <a:rPr lang="en"/>
              <a:t> is returned.</a:t>
            </a:r>
            <a:endParaRPr/>
          </a:p>
        </p:txBody>
      </p:sp>
      <p:cxnSp>
        <p:nvCxnSpPr>
          <p:cNvPr id="174" name="Google Shape;174;p29"/>
          <p:cNvCxnSpPr/>
          <p:nvPr/>
        </p:nvCxnSpPr>
        <p:spPr>
          <a:xfrm rot="10800000">
            <a:off x="6168300" y="3495900"/>
            <a:ext cx="1205400" cy="924300"/>
          </a:xfrm>
          <a:prstGeom prst="straightConnector1">
            <a:avLst/>
          </a:prstGeom>
          <a:noFill/>
          <a:ln cap="flat" cmpd="sng" w="9525">
            <a:solidFill>
              <a:schemeClr val="dk2"/>
            </a:solidFill>
            <a:prstDash val="solid"/>
            <a:round/>
            <a:headEnd len="med" w="med" type="none"/>
            <a:tailEnd len="med" w="med" type="triangle"/>
          </a:ln>
        </p:spPr>
      </p:cxnSp>
      <p:sp>
        <p:nvSpPr>
          <p:cNvPr id="175" name="Google Shape;175;p29"/>
          <p:cNvSpPr txBox="1"/>
          <p:nvPr/>
        </p:nvSpPr>
        <p:spPr>
          <a:xfrm>
            <a:off x="7474150" y="4078625"/>
            <a:ext cx="13581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Multiple roles can be separated by commas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0"/>
          <p:cNvSpPr txBox="1"/>
          <p:nvPr>
            <p:ph type="title"/>
          </p:nvPr>
        </p:nvSpPr>
        <p:spPr>
          <a:xfrm>
            <a:off x="311700" y="1712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Getting the Current User on the Server</a:t>
            </a:r>
            <a:endParaRPr/>
          </a:p>
        </p:txBody>
      </p:sp>
      <p:sp>
        <p:nvSpPr>
          <p:cNvPr id="181" name="Google Shape;181;p30"/>
          <p:cNvSpPr txBox="1"/>
          <p:nvPr>
            <p:ph idx="1" type="body"/>
          </p:nvPr>
        </p:nvSpPr>
        <p:spPr>
          <a:xfrm>
            <a:off x="311700" y="849025"/>
            <a:ext cx="8520600" cy="246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Methods with @RequestMapping will be called by Spring Boot.  Pre-defined arguments can be added to the method signature to have Spring Boot pass our controller method objects that we need.   </a:t>
            </a:r>
            <a:endParaRPr sz="1500"/>
          </a:p>
          <a:p>
            <a:pPr indent="0" lvl="0" marL="0" rtl="0" algn="l">
              <a:spcBef>
                <a:spcPts val="1600"/>
              </a:spcBef>
              <a:spcAft>
                <a:spcPts val="0"/>
              </a:spcAft>
              <a:buNone/>
            </a:pPr>
            <a:r>
              <a:rPr lang="en" sz="1500" u="sng">
                <a:solidFill>
                  <a:schemeClr val="hlink"/>
                </a:solidFill>
                <a:hlinkClick r:id="rId3"/>
              </a:rPr>
              <a:t>List of Objects that can be requested from Spring in a controller method.</a:t>
            </a:r>
            <a:endParaRPr sz="1500"/>
          </a:p>
          <a:p>
            <a:pPr indent="0" lvl="0" marL="0" rtl="0" algn="l">
              <a:spcBef>
                <a:spcPts val="1600"/>
              </a:spcBef>
              <a:spcAft>
                <a:spcPts val="0"/>
              </a:spcAft>
              <a:buNone/>
            </a:pPr>
            <a:r>
              <a:rPr lang="en" sz="1500"/>
              <a:t>Add an argument for </a:t>
            </a:r>
            <a:r>
              <a:rPr b="1" lang="en" sz="1500">
                <a:solidFill>
                  <a:srgbClr val="0000FF"/>
                </a:solidFill>
              </a:rPr>
              <a:t>Principal principal</a:t>
            </a:r>
            <a:r>
              <a:rPr lang="en" sz="1500"/>
              <a:t> to the controller method.  Principal is an object that represents the current user.  With this argument in the method signature, Spring Security will pass the current Principal object and getName() can be called to get the username. </a:t>
            </a:r>
            <a:endParaRPr sz="1500"/>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182" name="Google Shape;182;p30"/>
          <p:cNvSpPr txBox="1"/>
          <p:nvPr/>
        </p:nvSpPr>
        <p:spPr>
          <a:xfrm>
            <a:off x="173400" y="3360050"/>
            <a:ext cx="9144000" cy="152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300"/>
              <a:t>    </a:t>
            </a:r>
            <a:r>
              <a:rPr lang="en" sz="1000">
                <a:latin typeface="Courier New"/>
                <a:ea typeface="Courier New"/>
                <a:cs typeface="Courier New"/>
                <a:sym typeface="Courier New"/>
              </a:rPr>
              <a:t>@PreAuthorize("hasRole('ADMIN')")</a:t>
            </a:r>
            <a:endParaRPr sz="10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00">
                <a:latin typeface="Courier New"/>
                <a:ea typeface="Courier New"/>
                <a:cs typeface="Courier New"/>
                <a:sym typeface="Courier New"/>
              </a:rPr>
              <a:t>    @ResponseStatus(HttpStatus.NO_CONTENT)</a:t>
            </a:r>
            <a:endParaRPr sz="10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00">
                <a:latin typeface="Courier New"/>
                <a:ea typeface="Courier New"/>
                <a:cs typeface="Courier New"/>
                <a:sym typeface="Courier New"/>
              </a:rPr>
              <a:t>    @RequestMapping(path = "/reservations/{id}", method = RequestMethod.DELETE)</a:t>
            </a:r>
            <a:endParaRPr sz="10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00">
                <a:latin typeface="Courier New"/>
                <a:ea typeface="Courier New"/>
                <a:cs typeface="Courier New"/>
                <a:sym typeface="Courier New"/>
              </a:rPr>
              <a:t>    public void delete(@PathVariable int id, </a:t>
            </a:r>
            <a:r>
              <a:rPr b="1" lang="en" sz="1000">
                <a:solidFill>
                  <a:srgbClr val="0000FF"/>
                </a:solidFill>
                <a:latin typeface="Courier New"/>
                <a:ea typeface="Courier New"/>
                <a:cs typeface="Courier New"/>
                <a:sym typeface="Courier New"/>
              </a:rPr>
              <a:t>Principal principal</a:t>
            </a:r>
            <a:r>
              <a:rPr lang="en" sz="1000">
                <a:latin typeface="Courier New"/>
                <a:ea typeface="Courier New"/>
                <a:cs typeface="Courier New"/>
                <a:sym typeface="Courier New"/>
              </a:rPr>
              <a:t>) throws ReservationNotFoundException {</a:t>
            </a:r>
            <a:endParaRPr sz="10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00">
                <a:latin typeface="Courier New"/>
                <a:ea typeface="Courier New"/>
                <a:cs typeface="Courier New"/>
                <a:sym typeface="Courier New"/>
              </a:rPr>
              <a:t>        auditLog("delete", id, , </a:t>
            </a:r>
            <a:r>
              <a:rPr lang="en" sz="1000">
                <a:solidFill>
                  <a:srgbClr val="0000FF"/>
                </a:solidFill>
                <a:latin typeface="Courier New"/>
                <a:ea typeface="Courier New"/>
                <a:cs typeface="Courier New"/>
                <a:sym typeface="Courier New"/>
              </a:rPr>
              <a:t>principal.getName()</a:t>
            </a:r>
            <a:r>
              <a:rPr lang="en" sz="1000">
                <a:latin typeface="Courier New"/>
                <a:ea typeface="Courier New"/>
                <a:cs typeface="Courier New"/>
                <a:sym typeface="Courier New"/>
              </a:rPr>
              <a:t>);</a:t>
            </a:r>
            <a:endParaRPr sz="10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00">
                <a:latin typeface="Courier New"/>
                <a:ea typeface="Courier New"/>
                <a:cs typeface="Courier New"/>
                <a:sym typeface="Courier New"/>
              </a:rPr>
              <a:t>        reservationDAO.delete(id);</a:t>
            </a:r>
            <a:endParaRPr sz="10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00">
                <a:latin typeface="Courier New"/>
                <a:ea typeface="Courier New"/>
                <a:cs typeface="Courier New"/>
                <a:sym typeface="Courier New"/>
              </a:rPr>
              <a:t>    }</a:t>
            </a:r>
            <a:endParaRPr sz="1000">
              <a:latin typeface="Courier New"/>
              <a:ea typeface="Courier New"/>
              <a:cs typeface="Courier New"/>
              <a:sym typeface="Courier New"/>
            </a:endParaRPr>
          </a:p>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Using JWT from the Client</a:t>
            </a:r>
            <a:endParaRPr/>
          </a:p>
        </p:txBody>
      </p:sp>
      <p:sp>
        <p:nvSpPr>
          <p:cNvPr id="188" name="Google Shape;188;p31"/>
          <p:cNvSpPr txBox="1"/>
          <p:nvPr>
            <p:ph idx="1" type="body"/>
          </p:nvPr>
        </p:nvSpPr>
        <p:spPr>
          <a:xfrm>
            <a:off x="311700" y="1152475"/>
            <a:ext cx="8520600" cy="2318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Login with a POST request </a:t>
            </a:r>
            <a:endParaRPr/>
          </a:p>
          <a:p>
            <a:pPr indent="-342900" lvl="0" marL="457200" rtl="0" algn="l">
              <a:spcBef>
                <a:spcPts val="0"/>
              </a:spcBef>
              <a:spcAft>
                <a:spcPts val="0"/>
              </a:spcAft>
              <a:buSzPts val="1800"/>
              <a:buAutoNum type="arabicPeriod"/>
            </a:pPr>
            <a:r>
              <a:rPr lang="en"/>
              <a:t>Retrieve the returned JWT security token</a:t>
            </a:r>
            <a:endParaRPr/>
          </a:p>
          <a:p>
            <a:pPr indent="-342900" lvl="0" marL="457200" rtl="0" algn="l">
              <a:spcBef>
                <a:spcPts val="0"/>
              </a:spcBef>
              <a:spcAft>
                <a:spcPts val="0"/>
              </a:spcAft>
              <a:buSzPts val="1800"/>
              <a:buAutoNum type="arabicPeriod"/>
            </a:pPr>
            <a:r>
              <a:rPr lang="en"/>
              <a:t>Set the token in an </a:t>
            </a:r>
            <a:r>
              <a:rPr lang="en">
                <a:solidFill>
                  <a:srgbClr val="0000FF"/>
                </a:solidFill>
              </a:rPr>
              <a:t>Authorization </a:t>
            </a:r>
            <a:r>
              <a:rPr lang="en"/>
              <a:t>header as  “</a:t>
            </a:r>
            <a:r>
              <a:rPr lang="en">
                <a:solidFill>
                  <a:srgbClr val="980000"/>
                </a:solidFill>
              </a:rPr>
              <a:t>Bearer </a:t>
            </a:r>
            <a:r>
              <a:rPr lang="en">
                <a:solidFill>
                  <a:srgbClr val="9900FF"/>
                </a:solidFill>
              </a:rPr>
              <a:t>token</a:t>
            </a:r>
            <a:r>
              <a:rPr lang="en"/>
              <a:t>” in further requests</a:t>
            </a:r>
            <a:endParaRPr/>
          </a:p>
          <a:p>
            <a:pPr indent="0" lvl="0" marL="457200" rtl="0" algn="l">
              <a:spcBef>
                <a:spcPts val="1600"/>
              </a:spcBef>
              <a:spcAft>
                <a:spcPts val="0"/>
              </a:spcAft>
              <a:buNone/>
            </a:pPr>
            <a:r>
              <a:t/>
            </a:r>
            <a:endParaRPr/>
          </a:p>
          <a:p>
            <a:pPr indent="0" lvl="0" marL="457200" rtl="0" algn="l">
              <a:spcBef>
                <a:spcPts val="1600"/>
              </a:spcBef>
              <a:spcAft>
                <a:spcPts val="1600"/>
              </a:spcAft>
              <a:buNone/>
            </a:pPr>
            <a:r>
              <a:rPr lang="en" sz="1200">
                <a:solidFill>
                  <a:srgbClr val="0000FF"/>
                </a:solidFill>
                <a:highlight>
                  <a:srgbClr val="FFFFFF"/>
                </a:highlight>
              </a:rPr>
              <a:t>Authorization </a:t>
            </a:r>
            <a:r>
              <a:rPr lang="en" sz="1200">
                <a:solidFill>
                  <a:srgbClr val="505050"/>
                </a:solidFill>
                <a:highlight>
                  <a:srgbClr val="FFFFFF"/>
                </a:highlight>
              </a:rPr>
              <a:t>: “</a:t>
            </a:r>
            <a:r>
              <a:rPr lang="en" sz="1200">
                <a:solidFill>
                  <a:srgbClr val="980000"/>
                </a:solidFill>
                <a:highlight>
                  <a:srgbClr val="FFFFFF"/>
                </a:highlight>
              </a:rPr>
              <a:t>Bearer </a:t>
            </a:r>
            <a:r>
              <a:rPr lang="en" sz="1200">
                <a:solidFill>
                  <a:srgbClr val="9900FF"/>
                </a:solidFill>
                <a:highlight>
                  <a:srgbClr val="FFFFFF"/>
                </a:highlight>
              </a:rPr>
              <a:t>eyJhbGciOiJIUzUxMiJ9.eyJzdWIiOiJ1c2VyIiwiYX...</a:t>
            </a:r>
            <a:r>
              <a:rPr lang="en" sz="1200">
                <a:solidFill>
                  <a:srgbClr val="505050"/>
                </a:solidFill>
                <a:highlight>
                  <a:srgbClr val="FFFFFF"/>
                </a:highlight>
              </a:rPr>
              <a:t>”</a:t>
            </a:r>
            <a:endParaRPr sz="2100"/>
          </a:p>
        </p:txBody>
      </p:sp>
      <p:sp>
        <p:nvSpPr>
          <p:cNvPr id="189" name="Google Shape;189;p31"/>
          <p:cNvSpPr txBox="1"/>
          <p:nvPr/>
        </p:nvSpPr>
        <p:spPr>
          <a:xfrm>
            <a:off x="518050" y="3752175"/>
            <a:ext cx="6831000" cy="828900"/>
          </a:xfrm>
          <a:prstGeom prst="rect">
            <a:avLst/>
          </a:prstGeom>
          <a:solidFill>
            <a:srgbClr val="FFF2CC"/>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In Postman the Authorization tab on the request can be used to easily create the header.  Select “Bearer Token” as the authorization type and paste the retrieve token into the token field.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Objectives</a:t>
            </a:r>
            <a:endParaRPr/>
          </a:p>
        </p:txBody>
      </p:sp>
      <p:sp>
        <p:nvSpPr>
          <p:cNvPr id="62" name="Google Shape;62;p14"/>
          <p:cNvSpPr txBox="1"/>
          <p:nvPr>
            <p:ph idx="1" type="body"/>
          </p:nvPr>
        </p:nvSpPr>
        <p:spPr>
          <a:xfrm>
            <a:off x="311700" y="1152475"/>
            <a:ext cx="8520600" cy="37101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Clr>
                <a:srgbClr val="434343"/>
              </a:buClr>
              <a:buSzPts val="2200"/>
              <a:buAutoNum type="arabicPeriod"/>
            </a:pPr>
            <a:r>
              <a:rPr lang="en" sz="2200">
                <a:solidFill>
                  <a:srgbClr val="434343"/>
                </a:solidFill>
              </a:rPr>
              <a:t>Authentication and Authentication Factors</a:t>
            </a:r>
            <a:endParaRPr sz="2200">
              <a:solidFill>
                <a:srgbClr val="434343"/>
              </a:solidFill>
            </a:endParaRPr>
          </a:p>
          <a:p>
            <a:pPr indent="-368300" lvl="0" marL="457200" rtl="0" algn="l">
              <a:spcBef>
                <a:spcPts val="0"/>
              </a:spcBef>
              <a:spcAft>
                <a:spcPts val="0"/>
              </a:spcAft>
              <a:buClr>
                <a:srgbClr val="434343"/>
              </a:buClr>
              <a:buSzPts val="2200"/>
              <a:buAutoNum type="arabicPeriod"/>
            </a:pPr>
            <a:r>
              <a:rPr lang="en" sz="2200">
                <a:solidFill>
                  <a:srgbClr val="434343"/>
                </a:solidFill>
              </a:rPr>
              <a:t>Authorization</a:t>
            </a:r>
            <a:endParaRPr sz="2200">
              <a:solidFill>
                <a:srgbClr val="434343"/>
              </a:solidFill>
            </a:endParaRPr>
          </a:p>
          <a:p>
            <a:pPr indent="-368300" lvl="0" marL="457200" rtl="0" algn="l">
              <a:spcBef>
                <a:spcPts val="0"/>
              </a:spcBef>
              <a:spcAft>
                <a:spcPts val="0"/>
              </a:spcAft>
              <a:buClr>
                <a:srgbClr val="434343"/>
              </a:buClr>
              <a:buSzPts val="2200"/>
              <a:buAutoNum type="arabicPeriod"/>
            </a:pPr>
            <a:r>
              <a:rPr lang="en" sz="2200">
                <a:solidFill>
                  <a:srgbClr val="434343"/>
                </a:solidFill>
              </a:rPr>
              <a:t>JSON Web Tokens (JWT)</a:t>
            </a:r>
            <a:endParaRPr sz="2200">
              <a:solidFill>
                <a:srgbClr val="434343"/>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Client Login - get the JWT</a:t>
            </a:r>
            <a:endParaRPr/>
          </a:p>
        </p:txBody>
      </p:sp>
      <p:sp>
        <p:nvSpPr>
          <p:cNvPr id="195" name="Google Shape;195;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POST the credentials to Login, getting the response back as a a ResponseEntity&lt;Map&gt;</a:t>
            </a:r>
            <a:endParaRPr/>
          </a:p>
          <a:p>
            <a:pPr indent="0" lvl="0" marL="457200" rtl="0" algn="l">
              <a:spcBef>
                <a:spcPts val="1600"/>
              </a:spcBef>
              <a:spcAft>
                <a:spcPts val="0"/>
              </a:spcAft>
              <a:buNone/>
            </a:pPr>
            <a:r>
              <a:rPr lang="en" sz="1200">
                <a:latin typeface="Courier New"/>
                <a:ea typeface="Courier New"/>
                <a:cs typeface="Courier New"/>
                <a:sym typeface="Courier New"/>
              </a:rPr>
              <a:t>ResponseEntity&lt;Map&gt; response = restTemplate.exchange(url, HttpMethod.POST, entity, Map.class);</a:t>
            </a:r>
            <a:endParaRPr sz="1200">
              <a:latin typeface="Courier New"/>
              <a:ea typeface="Courier New"/>
              <a:cs typeface="Courier New"/>
              <a:sym typeface="Courier New"/>
            </a:endParaRPr>
          </a:p>
          <a:p>
            <a:pPr indent="-342900" lvl="0" marL="457200" rtl="0" algn="l">
              <a:spcBef>
                <a:spcPts val="1600"/>
              </a:spcBef>
              <a:spcAft>
                <a:spcPts val="0"/>
              </a:spcAft>
              <a:buSzPts val="1800"/>
              <a:buAutoNum type="arabicPeriod"/>
            </a:pPr>
            <a:r>
              <a:rPr lang="en"/>
              <a:t>Retrieve the token from the response body as a string</a:t>
            </a:r>
            <a:endParaRPr/>
          </a:p>
          <a:p>
            <a:pPr indent="0" lvl="0" marL="457200" rtl="0" algn="l">
              <a:spcBef>
                <a:spcPts val="1600"/>
              </a:spcBef>
              <a:spcAft>
                <a:spcPts val="0"/>
              </a:spcAft>
              <a:buNone/>
            </a:pPr>
            <a:r>
              <a:rPr lang="en" sz="1200">
                <a:latin typeface="Courier New"/>
                <a:ea typeface="Courier New"/>
                <a:cs typeface="Courier New"/>
                <a:sym typeface="Courier New"/>
              </a:rPr>
              <a:t>String token = (String) response.getBody().get("token");</a:t>
            </a:r>
            <a:endParaRPr sz="1200">
              <a:latin typeface="Courier New"/>
              <a:ea typeface="Courier New"/>
              <a:cs typeface="Courier New"/>
              <a:sym typeface="Courier New"/>
            </a:endParaRPr>
          </a:p>
          <a:p>
            <a:pPr indent="-342900" lvl="0" marL="457200" rtl="0" algn="l">
              <a:spcBef>
                <a:spcPts val="1600"/>
              </a:spcBef>
              <a:spcAft>
                <a:spcPts val="0"/>
              </a:spcAft>
              <a:buSzPts val="1800"/>
              <a:buAutoNum type="arabicPeriod"/>
            </a:pPr>
            <a:r>
              <a:rPr lang="en"/>
              <a:t>Store the token for use in future requests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3"/>
          <p:cNvSpPr txBox="1"/>
          <p:nvPr>
            <p:ph type="title"/>
          </p:nvPr>
        </p:nvSpPr>
        <p:spPr>
          <a:xfrm>
            <a:off x="311700" y="1564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Sending the JWT</a:t>
            </a:r>
            <a:endParaRPr/>
          </a:p>
        </p:txBody>
      </p:sp>
      <p:sp>
        <p:nvSpPr>
          <p:cNvPr id="201" name="Google Shape;201;p33"/>
          <p:cNvSpPr txBox="1"/>
          <p:nvPr>
            <p:ph idx="1" type="body"/>
          </p:nvPr>
        </p:nvSpPr>
        <p:spPr>
          <a:xfrm>
            <a:off x="311700" y="819425"/>
            <a:ext cx="8520600" cy="406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i="1" lang="en" sz="1600"/>
              <a:t>Since a Authorization header needs to be added to get requests</a:t>
            </a:r>
            <a:r>
              <a:rPr lang="en" sz="1600"/>
              <a:t>, the exchange() method must be used for authorized requests instead of</a:t>
            </a:r>
            <a:r>
              <a:rPr b="1" lang="en" sz="1600"/>
              <a:t> getForObject()</a:t>
            </a:r>
            <a:r>
              <a:rPr lang="en" sz="1600"/>
              <a:t>. </a:t>
            </a:r>
            <a:endParaRPr sz="1600"/>
          </a:p>
          <a:p>
            <a:pPr indent="-330200" lvl="0" marL="457200" rtl="0" algn="l">
              <a:spcBef>
                <a:spcPts val="1600"/>
              </a:spcBef>
              <a:spcAft>
                <a:spcPts val="0"/>
              </a:spcAft>
              <a:buSzPts val="1600"/>
              <a:buAutoNum type="arabicPeriod"/>
            </a:pPr>
            <a:r>
              <a:rPr lang="en" sz="1600"/>
              <a:t>Create an HTTP Entity with the </a:t>
            </a:r>
            <a:r>
              <a:rPr b="1" lang="en" sz="1600">
                <a:solidFill>
                  <a:srgbClr val="0000FF"/>
                </a:solidFill>
              </a:rPr>
              <a:t>Authorization Header</a:t>
            </a:r>
            <a:r>
              <a:rPr lang="en" sz="1600"/>
              <a:t> and </a:t>
            </a:r>
            <a:r>
              <a:rPr lang="en" sz="1600">
                <a:solidFill>
                  <a:srgbClr val="980000"/>
                </a:solidFill>
              </a:rPr>
              <a:t>JWT</a:t>
            </a:r>
            <a:endParaRPr sz="1600">
              <a:solidFill>
                <a:srgbClr val="980000"/>
              </a:solidFill>
            </a:endParaRPr>
          </a:p>
          <a:p>
            <a:pPr indent="0" lvl="0" marL="457200" rtl="0" algn="l">
              <a:lnSpc>
                <a:spcPct val="100000"/>
              </a:lnSpc>
              <a:spcBef>
                <a:spcPts val="1600"/>
              </a:spcBef>
              <a:spcAft>
                <a:spcPts val="0"/>
              </a:spcAft>
              <a:buNone/>
            </a:pPr>
            <a:r>
              <a:rPr lang="en" sz="1400">
                <a:latin typeface="Courier New"/>
                <a:ea typeface="Courier New"/>
                <a:cs typeface="Courier New"/>
                <a:sym typeface="Courier New"/>
              </a:rPr>
              <a:t>    HttpHeaders headers = new HttpHeaders();</a:t>
            </a:r>
            <a:endParaRPr sz="1400">
              <a:latin typeface="Courier New"/>
              <a:ea typeface="Courier New"/>
              <a:cs typeface="Courier New"/>
              <a:sym typeface="Courier New"/>
            </a:endParaRPr>
          </a:p>
          <a:p>
            <a:pPr indent="0" lvl="0" marL="457200" rtl="0" algn="l">
              <a:lnSpc>
                <a:spcPct val="100000"/>
              </a:lnSpc>
              <a:spcBef>
                <a:spcPts val="0"/>
              </a:spcBef>
              <a:spcAft>
                <a:spcPts val="0"/>
              </a:spcAft>
              <a:buNone/>
            </a:pPr>
            <a:r>
              <a:rPr lang="en" sz="1400">
                <a:latin typeface="Courier New"/>
                <a:ea typeface="Courier New"/>
                <a:cs typeface="Courier New"/>
                <a:sym typeface="Courier New"/>
              </a:rPr>
              <a:t>    headers.</a:t>
            </a:r>
            <a:r>
              <a:rPr lang="en" sz="1400">
                <a:solidFill>
                  <a:srgbClr val="0000FF"/>
                </a:solidFill>
                <a:latin typeface="Courier New"/>
                <a:ea typeface="Courier New"/>
                <a:cs typeface="Courier New"/>
                <a:sym typeface="Courier New"/>
              </a:rPr>
              <a:t>setBearerAuth</a:t>
            </a:r>
            <a:r>
              <a:rPr lang="en" sz="1400">
                <a:latin typeface="Courier New"/>
                <a:ea typeface="Courier New"/>
                <a:cs typeface="Courier New"/>
                <a:sym typeface="Courier New"/>
              </a:rPr>
              <a:t>(</a:t>
            </a:r>
            <a:r>
              <a:rPr lang="en" sz="1400">
                <a:solidFill>
                  <a:srgbClr val="980000"/>
                </a:solidFill>
                <a:latin typeface="Courier New"/>
                <a:ea typeface="Courier New"/>
                <a:cs typeface="Courier New"/>
                <a:sym typeface="Courier New"/>
              </a:rPr>
              <a:t>AUTH_TOKEN</a:t>
            </a:r>
            <a:r>
              <a:rPr lang="en" sz="1400">
                <a:latin typeface="Courier New"/>
                <a:ea typeface="Courier New"/>
                <a:cs typeface="Courier New"/>
                <a:sym typeface="Courier New"/>
              </a:rPr>
              <a:t>);</a:t>
            </a:r>
            <a:endParaRPr sz="1400">
              <a:latin typeface="Courier New"/>
              <a:ea typeface="Courier New"/>
              <a:cs typeface="Courier New"/>
              <a:sym typeface="Courier New"/>
            </a:endParaRPr>
          </a:p>
          <a:p>
            <a:pPr indent="0" lvl="0" marL="457200" rtl="0" algn="l">
              <a:lnSpc>
                <a:spcPct val="100000"/>
              </a:lnSpc>
              <a:spcBef>
                <a:spcPts val="0"/>
              </a:spcBef>
              <a:spcAft>
                <a:spcPts val="0"/>
              </a:spcAft>
              <a:buNone/>
            </a:pPr>
            <a:r>
              <a:rPr lang="en" sz="1400">
                <a:latin typeface="Courier New"/>
                <a:ea typeface="Courier New"/>
                <a:cs typeface="Courier New"/>
                <a:sym typeface="Courier New"/>
              </a:rPr>
              <a:t>    HttpEntity entity = new HttpEntity&lt;&gt;(headers);</a:t>
            </a:r>
            <a:br>
              <a:rPr lang="en" sz="1700"/>
            </a:br>
            <a:endParaRPr/>
          </a:p>
          <a:p>
            <a:pPr indent="-330200" lvl="0" marL="457200" rtl="0" algn="l">
              <a:spcBef>
                <a:spcPts val="0"/>
              </a:spcBef>
              <a:spcAft>
                <a:spcPts val="0"/>
              </a:spcAft>
              <a:buSzPts val="1600"/>
              <a:buAutoNum type="arabicPeriod"/>
            </a:pPr>
            <a:r>
              <a:rPr lang="en" sz="1600"/>
              <a:t>Include the header in the GET request using the RestTemplate.exchange() method.  With Exchange the </a:t>
            </a:r>
            <a:r>
              <a:rPr lang="en" sz="1600">
                <a:solidFill>
                  <a:srgbClr val="9900FF"/>
                </a:solidFill>
              </a:rPr>
              <a:t>HTTP Method </a:t>
            </a:r>
            <a:r>
              <a:rPr lang="en" sz="1600"/>
              <a:t>must be specified and </a:t>
            </a:r>
            <a:r>
              <a:rPr lang="en" sz="1600">
                <a:solidFill>
                  <a:srgbClr val="FF00FF"/>
                </a:solidFill>
              </a:rPr>
              <a:t>getBody() </a:t>
            </a:r>
            <a:r>
              <a:rPr lang="en" sz="1600"/>
              <a:t>must be called to deserialize the JSON into an Object.</a:t>
            </a:r>
            <a:endParaRPr sz="1600"/>
          </a:p>
          <a:p>
            <a:pPr indent="0" lvl="0" marL="0" rtl="0" algn="l">
              <a:spcBef>
                <a:spcPts val="1600"/>
              </a:spcBef>
              <a:spcAft>
                <a:spcPts val="0"/>
              </a:spcAft>
              <a:buNone/>
            </a:pPr>
            <a:r>
              <a:rPr lang="en" sz="1600"/>
              <a:t>     </a:t>
            </a:r>
            <a:r>
              <a:rPr lang="en" sz="1300">
                <a:latin typeface="Courier New"/>
                <a:ea typeface="Courier New"/>
                <a:cs typeface="Courier New"/>
                <a:sym typeface="Courier New"/>
              </a:rPr>
              <a:t>restTemplate</a:t>
            </a:r>
            <a:r>
              <a:rPr b="1" lang="en" sz="1300">
                <a:latin typeface="Courier New"/>
                <a:ea typeface="Courier New"/>
                <a:cs typeface="Courier New"/>
                <a:sym typeface="Courier New"/>
              </a:rPr>
              <a:t>.</a:t>
            </a:r>
            <a:r>
              <a:rPr b="1" lang="en" sz="1300">
                <a:solidFill>
                  <a:srgbClr val="000000"/>
                </a:solidFill>
                <a:latin typeface="Courier New"/>
                <a:ea typeface="Courier New"/>
                <a:cs typeface="Courier New"/>
                <a:sym typeface="Courier New"/>
              </a:rPr>
              <a:t>exchange</a:t>
            </a:r>
            <a:r>
              <a:rPr lang="en" sz="1300">
                <a:latin typeface="Courier New"/>
                <a:ea typeface="Courier New"/>
                <a:cs typeface="Courier New"/>
                <a:sym typeface="Courier New"/>
              </a:rPr>
              <a:t>(url, </a:t>
            </a:r>
            <a:r>
              <a:rPr b="1" lang="en" sz="1300">
                <a:solidFill>
                  <a:srgbClr val="9900FF"/>
                </a:solidFill>
                <a:latin typeface="Courier New"/>
                <a:ea typeface="Courier New"/>
                <a:cs typeface="Courier New"/>
                <a:sym typeface="Courier New"/>
              </a:rPr>
              <a:t>HttpMethod.GET</a:t>
            </a:r>
            <a:r>
              <a:rPr lang="en" sz="1300">
                <a:latin typeface="Courier New"/>
                <a:ea typeface="Courier New"/>
                <a:cs typeface="Courier New"/>
                <a:sym typeface="Courier New"/>
              </a:rPr>
              <a:t>, entity, Reservation[].class)</a:t>
            </a:r>
            <a:r>
              <a:rPr b="1" lang="en" sz="1300">
                <a:solidFill>
                  <a:srgbClr val="FF00FF"/>
                </a:solidFill>
                <a:latin typeface="Courier New"/>
                <a:ea typeface="Courier New"/>
                <a:cs typeface="Courier New"/>
                <a:sym typeface="Courier New"/>
              </a:rPr>
              <a:t>.getBody()</a:t>
            </a:r>
            <a:endParaRPr b="1" sz="1300">
              <a:solidFill>
                <a:srgbClr val="FF00FF"/>
              </a:solidFill>
              <a:latin typeface="Courier New"/>
              <a:ea typeface="Courier New"/>
              <a:cs typeface="Courier New"/>
              <a:sym typeface="Courier New"/>
            </a:endParaRPr>
          </a:p>
          <a:p>
            <a:pPr indent="0" lvl="0" marL="0" rtl="0" algn="l">
              <a:spcBef>
                <a:spcPts val="1600"/>
              </a:spcBef>
              <a:spcAft>
                <a:spcPts val="0"/>
              </a:spcAft>
              <a:buNone/>
            </a:pPr>
            <a:r>
              <a:t/>
            </a:r>
            <a:endParaRPr sz="1600"/>
          </a:p>
          <a:p>
            <a:pPr indent="0" lvl="0" marL="45720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97950" y="4293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Authentication</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Authentication</a:t>
            </a:r>
            <a:r>
              <a:rPr lang="en">
                <a:solidFill>
                  <a:schemeClr val="dk1"/>
                </a:solidFill>
              </a:rPr>
              <a:t> is the process of verification that an individual, entity or website is who it claims to be. </a:t>
            </a:r>
            <a:endParaRPr>
              <a:solidFill>
                <a:schemeClr val="dk1"/>
              </a:solidFill>
            </a:endParaRPr>
          </a:p>
          <a:p>
            <a:pPr indent="0" lvl="0" marL="0" rtl="0" algn="l">
              <a:spcBef>
                <a:spcPts val="1600"/>
              </a:spcBef>
              <a:spcAft>
                <a:spcPts val="0"/>
              </a:spcAft>
              <a:buNone/>
            </a:pPr>
            <a:r>
              <a:t/>
            </a:r>
            <a:endParaRPr>
              <a:solidFill>
                <a:schemeClr val="dk1"/>
              </a:solidFill>
            </a:endParaRPr>
          </a:p>
          <a:p>
            <a:pPr indent="0" lvl="0" marL="0" rtl="0" algn="l">
              <a:spcBef>
                <a:spcPts val="1600"/>
              </a:spcBef>
              <a:spcAft>
                <a:spcPts val="0"/>
              </a:spcAft>
              <a:buClr>
                <a:schemeClr val="dk1"/>
              </a:buClr>
              <a:buSzPts val="1100"/>
              <a:buFont typeface="Arial"/>
              <a:buNone/>
            </a:pPr>
            <a:r>
              <a:t/>
            </a:r>
            <a:endParaRPr>
              <a:solidFill>
                <a:schemeClr val="dk1"/>
              </a:solidFill>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97950" y="4293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Authentication Factors</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The ways in which someone may be authenticated fall into three categories, based on what are known as the </a:t>
            </a:r>
            <a:r>
              <a:rPr b="1" lang="en">
                <a:solidFill>
                  <a:schemeClr val="dk1"/>
                </a:solidFill>
              </a:rPr>
              <a:t>factors</a:t>
            </a:r>
            <a:r>
              <a:rPr lang="en">
                <a:solidFill>
                  <a:schemeClr val="dk1"/>
                </a:solidFill>
              </a:rPr>
              <a:t> of authentication:</a:t>
            </a:r>
            <a:endParaRPr>
              <a:solidFill>
                <a:schemeClr val="dk1"/>
              </a:solidFill>
            </a:endParaRPr>
          </a:p>
          <a:p>
            <a:pPr indent="0" lvl="0" marL="0" rtl="0" algn="l">
              <a:spcBef>
                <a:spcPts val="1600"/>
              </a:spcBef>
              <a:spcAft>
                <a:spcPts val="0"/>
              </a:spcAft>
              <a:buNone/>
            </a:pPr>
            <a:r>
              <a:t/>
            </a:r>
            <a:endParaRPr sz="1100">
              <a:solidFill>
                <a:schemeClr val="dk1"/>
              </a:solidFill>
            </a:endParaRPr>
          </a:p>
          <a:p>
            <a:pPr indent="-298450" lvl="0" marL="457200" rtl="0" algn="l">
              <a:spcBef>
                <a:spcPts val="1600"/>
              </a:spcBef>
              <a:spcAft>
                <a:spcPts val="0"/>
              </a:spcAft>
              <a:buClr>
                <a:schemeClr val="dk1"/>
              </a:buClr>
              <a:buSzPts val="1100"/>
              <a:buAutoNum type="arabicPeriod"/>
            </a:pPr>
            <a:r>
              <a:rPr lang="en">
                <a:solidFill>
                  <a:schemeClr val="dk1"/>
                </a:solidFill>
              </a:rPr>
              <a:t>something the user </a:t>
            </a:r>
            <a:r>
              <a:rPr b="1" i="1" lang="en">
                <a:solidFill>
                  <a:schemeClr val="dk1"/>
                </a:solidFill>
              </a:rPr>
              <a:t>knows   </a:t>
            </a:r>
            <a:endParaRPr b="1" i="1">
              <a:solidFill>
                <a:schemeClr val="dk1"/>
              </a:solidFill>
            </a:endParaRPr>
          </a:p>
          <a:p>
            <a:pPr indent="-298450" lvl="0" marL="457200" rtl="0" algn="l">
              <a:spcBef>
                <a:spcPts val="0"/>
              </a:spcBef>
              <a:spcAft>
                <a:spcPts val="0"/>
              </a:spcAft>
              <a:buClr>
                <a:schemeClr val="dk1"/>
              </a:buClr>
              <a:buSzPts val="1100"/>
              <a:buAutoNum type="arabicPeriod"/>
            </a:pPr>
            <a:r>
              <a:rPr lang="en">
                <a:solidFill>
                  <a:schemeClr val="dk1"/>
                </a:solidFill>
              </a:rPr>
              <a:t>something the user </a:t>
            </a:r>
            <a:r>
              <a:rPr b="1" i="1" lang="en">
                <a:solidFill>
                  <a:schemeClr val="dk1"/>
                </a:solidFill>
              </a:rPr>
              <a:t>has</a:t>
            </a:r>
            <a:endParaRPr b="1" i="1">
              <a:solidFill>
                <a:schemeClr val="dk1"/>
              </a:solidFill>
            </a:endParaRPr>
          </a:p>
          <a:p>
            <a:pPr indent="-298450" lvl="0" marL="457200" rtl="0" algn="l">
              <a:spcBef>
                <a:spcPts val="0"/>
              </a:spcBef>
              <a:spcAft>
                <a:spcPts val="0"/>
              </a:spcAft>
              <a:buClr>
                <a:schemeClr val="dk1"/>
              </a:buClr>
              <a:buSzPts val="1100"/>
              <a:buAutoNum type="arabicPeriod"/>
            </a:pPr>
            <a:r>
              <a:rPr lang="en">
                <a:solidFill>
                  <a:schemeClr val="dk1"/>
                </a:solidFill>
              </a:rPr>
              <a:t>something the user </a:t>
            </a:r>
            <a:r>
              <a:rPr b="1" i="1" lang="en">
                <a:solidFill>
                  <a:schemeClr val="dk1"/>
                </a:solidFill>
              </a:rPr>
              <a:t>is</a:t>
            </a:r>
            <a:endParaRPr b="1" i="1">
              <a:solidFill>
                <a:schemeClr val="dk1"/>
              </a:solidFill>
            </a:endParaRPr>
          </a:p>
          <a:p>
            <a:pPr indent="0" lvl="0" marL="0" rtl="0" algn="l">
              <a:spcBef>
                <a:spcPts val="1200"/>
              </a:spcBef>
              <a:spcAft>
                <a:spcPts val="0"/>
              </a:spcAft>
              <a:buNone/>
            </a:pPr>
            <a:r>
              <a:t/>
            </a:r>
            <a:endParaRPr b="1">
              <a:solidFill>
                <a:schemeClr val="dk1"/>
              </a:solidFill>
            </a:endParaRPr>
          </a:p>
          <a:p>
            <a:pPr indent="0" lvl="0" marL="0" rtl="0" algn="l">
              <a:spcBef>
                <a:spcPts val="1600"/>
              </a:spcBef>
              <a:spcAft>
                <a:spcPts val="0"/>
              </a:spcAft>
              <a:buNone/>
            </a:pPr>
            <a:r>
              <a:t/>
            </a:r>
            <a:endParaRPr>
              <a:solidFill>
                <a:schemeClr val="dk1"/>
              </a:solidFill>
            </a:endParaRPr>
          </a:p>
          <a:p>
            <a:pPr indent="0" lvl="0" marL="0" rtl="0" algn="l">
              <a:spcBef>
                <a:spcPts val="1600"/>
              </a:spcBef>
              <a:spcAft>
                <a:spcPts val="0"/>
              </a:spcAft>
              <a:buNone/>
            </a:pPr>
            <a:r>
              <a:t/>
            </a:r>
            <a:endParaRPr>
              <a:solidFill>
                <a:schemeClr val="dk1"/>
              </a:solidFill>
            </a:endParaRPr>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97950" y="4293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Knowledge</a:t>
            </a:r>
            <a:r>
              <a:rPr lang="en"/>
              <a:t> Factors (user knows)</a:t>
            </a:r>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Something the user knows:</a:t>
            </a:r>
            <a:br>
              <a:rPr lang="en">
                <a:solidFill>
                  <a:schemeClr val="dk1"/>
                </a:solidFill>
              </a:rPr>
            </a:br>
            <a:br>
              <a:rPr lang="en">
                <a:solidFill>
                  <a:schemeClr val="dk1"/>
                </a:solidFill>
              </a:rPr>
            </a:br>
            <a:r>
              <a:rPr lang="en">
                <a:solidFill>
                  <a:schemeClr val="dk1"/>
                </a:solidFill>
              </a:rPr>
              <a:t>1. a password</a:t>
            </a:r>
            <a:r>
              <a:rPr b="1" i="1" lang="en">
                <a:solidFill>
                  <a:schemeClr val="dk1"/>
                </a:solidFill>
              </a:rPr>
              <a:t>, </a:t>
            </a:r>
            <a:r>
              <a:rPr lang="en">
                <a:solidFill>
                  <a:schemeClr val="dk1"/>
                </a:solidFill>
              </a:rPr>
              <a:t>pass phrase, or personal identification number (PIN)</a:t>
            </a:r>
            <a:br>
              <a:rPr lang="en">
                <a:solidFill>
                  <a:schemeClr val="dk1"/>
                </a:solidFill>
              </a:rPr>
            </a:br>
            <a:br>
              <a:rPr lang="en">
                <a:solidFill>
                  <a:schemeClr val="dk1"/>
                </a:solidFill>
              </a:rPr>
            </a:br>
            <a:r>
              <a:rPr lang="en">
                <a:solidFill>
                  <a:schemeClr val="dk1"/>
                </a:solidFill>
              </a:rPr>
              <a:t>2. A challenge response (the user must answer a question, or pattern), or security question</a:t>
            </a:r>
            <a:endParaRPr>
              <a:solidFill>
                <a:schemeClr val="dk1"/>
              </a:solidFill>
            </a:endParaRPr>
          </a:p>
          <a:p>
            <a:pPr indent="0" lvl="0" marL="0" rtl="0" algn="l">
              <a:spcBef>
                <a:spcPts val="1600"/>
              </a:spcBef>
              <a:spcAft>
                <a:spcPts val="0"/>
              </a:spcAft>
              <a:buNone/>
            </a:pPr>
            <a:r>
              <a:t/>
            </a:r>
            <a:endParaRPr>
              <a:solidFill>
                <a:schemeClr val="dk1"/>
              </a:solidFill>
            </a:endParaRPr>
          </a:p>
          <a:p>
            <a:pPr indent="0" lvl="0" marL="0" rtl="0" algn="l">
              <a:spcBef>
                <a:spcPts val="1600"/>
              </a:spcBef>
              <a:spcAft>
                <a:spcPts val="0"/>
              </a:spcAft>
              <a:buNone/>
            </a:pPr>
            <a:r>
              <a:t/>
            </a:r>
            <a:endParaRPr b="1" i="1">
              <a:solidFill>
                <a:schemeClr val="dk1"/>
              </a:solidFill>
            </a:endParaRPr>
          </a:p>
          <a:p>
            <a:pPr indent="0" lvl="0" marL="0" rtl="0" algn="l">
              <a:spcBef>
                <a:spcPts val="1200"/>
              </a:spcBef>
              <a:spcAft>
                <a:spcPts val="0"/>
              </a:spcAft>
              <a:buNone/>
            </a:pPr>
            <a:r>
              <a:t/>
            </a:r>
            <a:endParaRPr b="1">
              <a:solidFill>
                <a:schemeClr val="dk1"/>
              </a:solidFill>
            </a:endParaRPr>
          </a:p>
          <a:p>
            <a:pPr indent="0" lvl="0" marL="0" rtl="0" algn="l">
              <a:spcBef>
                <a:spcPts val="1600"/>
              </a:spcBef>
              <a:spcAft>
                <a:spcPts val="0"/>
              </a:spcAft>
              <a:buNone/>
            </a:pPr>
            <a:r>
              <a:t/>
            </a:r>
            <a:endParaRPr>
              <a:solidFill>
                <a:schemeClr val="dk1"/>
              </a:solidFill>
            </a:endParaRPr>
          </a:p>
          <a:p>
            <a:pPr indent="0" lvl="0" marL="0" rtl="0" algn="l">
              <a:spcBef>
                <a:spcPts val="1600"/>
              </a:spcBef>
              <a:spcAft>
                <a:spcPts val="0"/>
              </a:spcAft>
              <a:buNone/>
            </a:pPr>
            <a:r>
              <a:t/>
            </a:r>
            <a:endParaRPr>
              <a:solidFill>
                <a:schemeClr val="dk1"/>
              </a:solidFill>
            </a:endParaRPr>
          </a:p>
          <a:p>
            <a:pPr indent="0" lvl="0" marL="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97950" y="4293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Ownership</a:t>
            </a:r>
            <a:r>
              <a:rPr lang="en"/>
              <a:t> Factors (user has)</a:t>
            </a:r>
            <a:endParaRPr/>
          </a:p>
        </p:txBody>
      </p:sp>
      <p:sp>
        <p:nvSpPr>
          <p:cNvPr id="86" name="Google Shape;86;p18"/>
          <p:cNvSpPr txBox="1"/>
          <p:nvPr>
            <p:ph idx="1" type="body"/>
          </p:nvPr>
        </p:nvSpPr>
        <p:spPr>
          <a:xfrm>
            <a:off x="311700" y="1152475"/>
            <a:ext cx="8520600" cy="165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Something the user has:</a:t>
            </a:r>
            <a:br>
              <a:rPr lang="en">
                <a:solidFill>
                  <a:schemeClr val="dk1"/>
                </a:solidFill>
              </a:rPr>
            </a:br>
            <a:br>
              <a:rPr lang="en">
                <a:solidFill>
                  <a:schemeClr val="dk1"/>
                </a:solidFill>
              </a:rPr>
            </a:br>
            <a:r>
              <a:rPr lang="en">
                <a:solidFill>
                  <a:schemeClr val="dk1"/>
                </a:solidFill>
              </a:rPr>
              <a:t>1. </a:t>
            </a:r>
            <a:r>
              <a:rPr lang="en">
                <a:solidFill>
                  <a:schemeClr val="dk1"/>
                </a:solidFill>
              </a:rPr>
              <a:t>security token</a:t>
            </a:r>
            <a:endParaRPr b="1" i="1">
              <a:solidFill>
                <a:schemeClr val="dk1"/>
              </a:solidFill>
            </a:endParaRPr>
          </a:p>
          <a:p>
            <a:pPr indent="0" lvl="0" marL="0" rtl="0" algn="l">
              <a:spcBef>
                <a:spcPts val="1600"/>
              </a:spcBef>
              <a:spcAft>
                <a:spcPts val="0"/>
              </a:spcAft>
              <a:buNone/>
            </a:pPr>
            <a:r>
              <a:rPr lang="en">
                <a:solidFill>
                  <a:schemeClr val="dk1"/>
                </a:solidFill>
              </a:rPr>
              <a:t>2. built-in hardware or software token</a:t>
            </a:r>
            <a:endParaRPr>
              <a:solidFill>
                <a:schemeClr val="dk1"/>
              </a:solidFill>
            </a:endParaRPr>
          </a:p>
          <a:p>
            <a:pPr indent="0" lvl="0" marL="0" rtl="0" algn="l">
              <a:spcBef>
                <a:spcPts val="1600"/>
              </a:spcBef>
              <a:spcAft>
                <a:spcPts val="0"/>
              </a:spcAft>
              <a:buNone/>
            </a:pPr>
            <a:r>
              <a:t/>
            </a:r>
            <a:endParaRPr>
              <a:solidFill>
                <a:schemeClr val="dk1"/>
              </a:solidFill>
            </a:endParaRPr>
          </a:p>
          <a:p>
            <a:pPr indent="0" lvl="0" marL="0" rtl="0" algn="l">
              <a:spcBef>
                <a:spcPts val="1600"/>
              </a:spcBef>
              <a:spcAft>
                <a:spcPts val="0"/>
              </a:spcAft>
              <a:buNone/>
            </a:pPr>
            <a:r>
              <a:t/>
            </a:r>
            <a:endParaRPr b="1" i="1">
              <a:solidFill>
                <a:schemeClr val="dk1"/>
              </a:solidFill>
            </a:endParaRPr>
          </a:p>
          <a:p>
            <a:pPr indent="0" lvl="0" marL="0" rtl="0" algn="l">
              <a:spcBef>
                <a:spcPts val="1200"/>
              </a:spcBef>
              <a:spcAft>
                <a:spcPts val="0"/>
              </a:spcAft>
              <a:buNone/>
            </a:pPr>
            <a:r>
              <a:t/>
            </a:r>
            <a:endParaRPr b="1">
              <a:solidFill>
                <a:schemeClr val="dk1"/>
              </a:solidFill>
            </a:endParaRPr>
          </a:p>
          <a:p>
            <a:pPr indent="0" lvl="0" marL="0" rtl="0" algn="l">
              <a:spcBef>
                <a:spcPts val="1600"/>
              </a:spcBef>
              <a:spcAft>
                <a:spcPts val="0"/>
              </a:spcAft>
              <a:buNone/>
            </a:pPr>
            <a:r>
              <a:t/>
            </a:r>
            <a:endParaRPr>
              <a:solidFill>
                <a:schemeClr val="dk1"/>
              </a:solidFill>
            </a:endParaRPr>
          </a:p>
          <a:p>
            <a:pPr indent="0" lvl="0" marL="0" rtl="0" algn="l">
              <a:spcBef>
                <a:spcPts val="1600"/>
              </a:spcBef>
              <a:spcAft>
                <a:spcPts val="0"/>
              </a:spcAft>
              <a:buNone/>
            </a:pPr>
            <a:r>
              <a:t/>
            </a:r>
            <a:endParaRPr>
              <a:solidFill>
                <a:schemeClr val="dk1"/>
              </a:solidFill>
            </a:endParaRPr>
          </a:p>
          <a:p>
            <a:pPr indent="0" lvl="0" marL="0" rtl="0" algn="l">
              <a:spcBef>
                <a:spcPts val="1600"/>
              </a:spcBef>
              <a:spcAft>
                <a:spcPts val="1600"/>
              </a:spcAft>
              <a:buNone/>
            </a:pPr>
            <a:r>
              <a:t/>
            </a:r>
            <a:endParaRPr/>
          </a:p>
        </p:txBody>
      </p:sp>
      <p:pic>
        <p:nvPicPr>
          <p:cNvPr id="87" name="Google Shape;87;p18"/>
          <p:cNvPicPr preferRelativeResize="0"/>
          <p:nvPr/>
        </p:nvPicPr>
        <p:blipFill>
          <a:blip r:embed="rId3">
            <a:alphaModFix/>
          </a:blip>
          <a:stretch>
            <a:fillRect/>
          </a:stretch>
        </p:blipFill>
        <p:spPr>
          <a:xfrm>
            <a:off x="152400" y="2959375"/>
            <a:ext cx="2876550" cy="1590675"/>
          </a:xfrm>
          <a:prstGeom prst="rect">
            <a:avLst/>
          </a:prstGeom>
          <a:noFill/>
          <a:ln>
            <a:noFill/>
          </a:ln>
        </p:spPr>
      </p:pic>
      <p:pic>
        <p:nvPicPr>
          <p:cNvPr id="88" name="Google Shape;88;p18"/>
          <p:cNvPicPr preferRelativeResize="0"/>
          <p:nvPr/>
        </p:nvPicPr>
        <p:blipFill>
          <a:blip r:embed="rId4">
            <a:alphaModFix/>
          </a:blip>
          <a:stretch>
            <a:fillRect/>
          </a:stretch>
        </p:blipFill>
        <p:spPr>
          <a:xfrm>
            <a:off x="3181350" y="2959375"/>
            <a:ext cx="2095500" cy="1276350"/>
          </a:xfrm>
          <a:prstGeom prst="rect">
            <a:avLst/>
          </a:prstGeom>
          <a:noFill/>
          <a:ln>
            <a:noFill/>
          </a:ln>
        </p:spPr>
      </p:pic>
      <p:pic>
        <p:nvPicPr>
          <p:cNvPr id="89" name="Google Shape;89;p18"/>
          <p:cNvPicPr preferRelativeResize="0"/>
          <p:nvPr/>
        </p:nvPicPr>
        <p:blipFill>
          <a:blip r:embed="rId5">
            <a:alphaModFix/>
          </a:blip>
          <a:stretch>
            <a:fillRect/>
          </a:stretch>
        </p:blipFill>
        <p:spPr>
          <a:xfrm>
            <a:off x="5429250" y="2959375"/>
            <a:ext cx="2257425" cy="13525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97950" y="4293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Inherence</a:t>
            </a:r>
            <a:r>
              <a:rPr lang="en"/>
              <a:t> Factors (user is or does)</a:t>
            </a:r>
            <a:endParaRPr/>
          </a:p>
        </p:txBody>
      </p:sp>
      <p:sp>
        <p:nvSpPr>
          <p:cNvPr id="95" name="Google Shape;95;p19"/>
          <p:cNvSpPr txBox="1"/>
          <p:nvPr>
            <p:ph idx="1" type="body"/>
          </p:nvPr>
        </p:nvSpPr>
        <p:spPr>
          <a:xfrm>
            <a:off x="397950" y="1187400"/>
            <a:ext cx="8520600" cy="195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Something the user is or does:</a:t>
            </a:r>
            <a:br>
              <a:rPr lang="en">
                <a:solidFill>
                  <a:schemeClr val="dk1"/>
                </a:solidFill>
              </a:rPr>
            </a:br>
            <a:br>
              <a:rPr lang="en">
                <a:solidFill>
                  <a:schemeClr val="dk1"/>
                </a:solidFill>
              </a:rPr>
            </a:br>
            <a:r>
              <a:rPr lang="en">
                <a:solidFill>
                  <a:schemeClr val="dk1"/>
                </a:solidFill>
              </a:rPr>
              <a:t>1. Fingerprint</a:t>
            </a:r>
            <a:br>
              <a:rPr lang="en">
                <a:solidFill>
                  <a:schemeClr val="dk1"/>
                </a:solidFill>
              </a:rPr>
            </a:br>
            <a:r>
              <a:rPr lang="en">
                <a:solidFill>
                  <a:schemeClr val="dk1"/>
                </a:solidFill>
              </a:rPr>
              <a:t>2. Retinal pattern</a:t>
            </a:r>
            <a:br>
              <a:rPr lang="en">
                <a:solidFill>
                  <a:schemeClr val="dk1"/>
                </a:solidFill>
              </a:rPr>
            </a:br>
            <a:r>
              <a:rPr lang="en">
                <a:solidFill>
                  <a:schemeClr val="dk1"/>
                </a:solidFill>
              </a:rPr>
              <a:t>3. Voice/Facial recognition</a:t>
            </a:r>
            <a:endParaRPr>
              <a:solidFill>
                <a:schemeClr val="dk1"/>
              </a:solidFill>
            </a:endParaRPr>
          </a:p>
          <a:p>
            <a:pPr indent="0" lvl="0" marL="0" rtl="0" algn="l">
              <a:spcBef>
                <a:spcPts val="1600"/>
              </a:spcBef>
              <a:spcAft>
                <a:spcPts val="0"/>
              </a:spcAft>
              <a:buNone/>
            </a:pPr>
            <a:r>
              <a:t/>
            </a:r>
            <a:endParaRPr>
              <a:solidFill>
                <a:schemeClr val="dk1"/>
              </a:solidFill>
            </a:endParaRPr>
          </a:p>
          <a:p>
            <a:pPr indent="0" lvl="0" marL="0" rtl="0" algn="l">
              <a:spcBef>
                <a:spcPts val="1600"/>
              </a:spcBef>
              <a:spcAft>
                <a:spcPts val="0"/>
              </a:spcAft>
              <a:buNone/>
            </a:pPr>
            <a:r>
              <a:t/>
            </a:r>
            <a:endParaRPr b="1" i="1">
              <a:solidFill>
                <a:schemeClr val="dk1"/>
              </a:solidFill>
            </a:endParaRPr>
          </a:p>
          <a:p>
            <a:pPr indent="0" lvl="0" marL="0" rtl="0" algn="l">
              <a:spcBef>
                <a:spcPts val="1200"/>
              </a:spcBef>
              <a:spcAft>
                <a:spcPts val="0"/>
              </a:spcAft>
              <a:buNone/>
            </a:pPr>
            <a:r>
              <a:t/>
            </a:r>
            <a:endParaRPr b="1">
              <a:solidFill>
                <a:schemeClr val="dk1"/>
              </a:solidFill>
            </a:endParaRPr>
          </a:p>
          <a:p>
            <a:pPr indent="0" lvl="0" marL="0" rtl="0" algn="l">
              <a:spcBef>
                <a:spcPts val="1600"/>
              </a:spcBef>
              <a:spcAft>
                <a:spcPts val="0"/>
              </a:spcAft>
              <a:buNone/>
            </a:pPr>
            <a:r>
              <a:t/>
            </a:r>
            <a:endParaRPr>
              <a:solidFill>
                <a:schemeClr val="dk1"/>
              </a:solidFill>
            </a:endParaRPr>
          </a:p>
          <a:p>
            <a:pPr indent="0" lvl="0" marL="0" rtl="0" algn="l">
              <a:spcBef>
                <a:spcPts val="1600"/>
              </a:spcBef>
              <a:spcAft>
                <a:spcPts val="0"/>
              </a:spcAft>
              <a:buNone/>
            </a:pPr>
            <a:r>
              <a:t/>
            </a:r>
            <a:endParaRPr>
              <a:solidFill>
                <a:schemeClr val="dk1"/>
              </a:solidFill>
            </a:endParaRPr>
          </a:p>
          <a:p>
            <a:pPr indent="0" lvl="0" marL="0" rtl="0" algn="l">
              <a:spcBef>
                <a:spcPts val="1600"/>
              </a:spcBef>
              <a:spcAft>
                <a:spcPts val="1600"/>
              </a:spcAft>
              <a:buNone/>
            </a:pPr>
            <a:r>
              <a:t/>
            </a:r>
            <a:endParaRPr/>
          </a:p>
        </p:txBody>
      </p:sp>
      <p:pic>
        <p:nvPicPr>
          <p:cNvPr id="96" name="Google Shape;96;p19"/>
          <p:cNvPicPr preferRelativeResize="0"/>
          <p:nvPr/>
        </p:nvPicPr>
        <p:blipFill>
          <a:blip r:embed="rId3">
            <a:alphaModFix/>
          </a:blip>
          <a:stretch>
            <a:fillRect/>
          </a:stretch>
        </p:blipFill>
        <p:spPr>
          <a:xfrm>
            <a:off x="5797700" y="3139650"/>
            <a:ext cx="2309354" cy="1733826"/>
          </a:xfrm>
          <a:prstGeom prst="rect">
            <a:avLst/>
          </a:prstGeom>
          <a:noFill/>
          <a:ln>
            <a:noFill/>
          </a:ln>
        </p:spPr>
      </p:pic>
      <p:pic>
        <p:nvPicPr>
          <p:cNvPr id="97" name="Google Shape;97;p19"/>
          <p:cNvPicPr preferRelativeResize="0"/>
          <p:nvPr/>
        </p:nvPicPr>
        <p:blipFill>
          <a:blip r:embed="rId4">
            <a:alphaModFix/>
          </a:blip>
          <a:stretch>
            <a:fillRect/>
          </a:stretch>
        </p:blipFill>
        <p:spPr>
          <a:xfrm>
            <a:off x="2888800" y="3139788"/>
            <a:ext cx="2638425" cy="1733550"/>
          </a:xfrm>
          <a:prstGeom prst="rect">
            <a:avLst/>
          </a:prstGeom>
          <a:noFill/>
          <a:ln>
            <a:noFill/>
          </a:ln>
        </p:spPr>
      </p:pic>
      <p:pic>
        <p:nvPicPr>
          <p:cNvPr id="98" name="Google Shape;98;p19"/>
          <p:cNvPicPr preferRelativeResize="0"/>
          <p:nvPr/>
        </p:nvPicPr>
        <p:blipFill>
          <a:blip r:embed="rId5">
            <a:alphaModFix/>
          </a:blip>
          <a:stretch>
            <a:fillRect/>
          </a:stretch>
        </p:blipFill>
        <p:spPr>
          <a:xfrm>
            <a:off x="842375" y="3088200"/>
            <a:ext cx="1699050" cy="1699050"/>
          </a:xfrm>
          <a:prstGeom prst="rect">
            <a:avLst/>
          </a:prstGeom>
          <a:noFill/>
          <a:ln>
            <a:noFill/>
          </a:ln>
        </p:spPr>
      </p:pic>
      <p:sp>
        <p:nvSpPr>
          <p:cNvPr id="99" name="Google Shape;99;p19"/>
          <p:cNvSpPr/>
          <p:nvPr/>
        </p:nvSpPr>
        <p:spPr>
          <a:xfrm>
            <a:off x="4576200" y="1248050"/>
            <a:ext cx="2849100" cy="1323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9"/>
          <p:cNvSpPr/>
          <p:nvPr/>
        </p:nvSpPr>
        <p:spPr>
          <a:xfrm>
            <a:off x="4885075" y="1443450"/>
            <a:ext cx="2149500" cy="87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1" name="Google Shape;101;p19"/>
          <p:cNvCxnSpPr/>
          <p:nvPr/>
        </p:nvCxnSpPr>
        <p:spPr>
          <a:xfrm rot="10800000">
            <a:off x="5893600" y="2483350"/>
            <a:ext cx="31500" cy="277500"/>
          </a:xfrm>
          <a:prstGeom prst="straightConnector1">
            <a:avLst/>
          </a:prstGeom>
          <a:noFill/>
          <a:ln cap="flat" cmpd="sng" w="9525">
            <a:solidFill>
              <a:schemeClr val="dk2"/>
            </a:solidFill>
            <a:prstDash val="solid"/>
            <a:round/>
            <a:headEnd len="med" w="med" type="none"/>
            <a:tailEnd len="med" w="med" type="none"/>
          </a:ln>
        </p:spPr>
      </p:cxnSp>
      <p:cxnSp>
        <p:nvCxnSpPr>
          <p:cNvPr id="102" name="Google Shape;102;p19"/>
          <p:cNvCxnSpPr/>
          <p:nvPr/>
        </p:nvCxnSpPr>
        <p:spPr>
          <a:xfrm>
            <a:off x="5799050" y="1386725"/>
            <a:ext cx="0" cy="1575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Two Factor Authentication</a:t>
            </a:r>
            <a:endParaRPr/>
          </a:p>
        </p:txBody>
      </p:sp>
      <p:sp>
        <p:nvSpPr>
          <p:cNvPr id="108" name="Google Shape;108;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When elements representing two factors are required for authentication, the term </a:t>
            </a:r>
            <a:r>
              <a:rPr b="1" lang="en">
                <a:solidFill>
                  <a:schemeClr val="dk1"/>
                </a:solidFill>
              </a:rPr>
              <a:t>two-factor authentication</a:t>
            </a:r>
            <a:r>
              <a:rPr lang="en">
                <a:solidFill>
                  <a:schemeClr val="dk1"/>
                </a:solidFill>
              </a:rPr>
              <a:t> is applied.</a:t>
            </a:r>
            <a:endParaRPr sz="1100">
              <a:solidFill>
                <a:schemeClr val="dk1"/>
              </a:solidFill>
            </a:endParaRPr>
          </a:p>
          <a:p>
            <a:pPr indent="0" lvl="0" marL="0" rtl="0" algn="l">
              <a:spcBef>
                <a:spcPts val="1600"/>
              </a:spcBef>
              <a:spcAft>
                <a:spcPts val="0"/>
              </a:spcAft>
              <a:buClr>
                <a:schemeClr val="dk1"/>
              </a:buClr>
              <a:buSzPts val="1100"/>
              <a:buFont typeface="Arial"/>
              <a:buNone/>
            </a:pPr>
            <a:r>
              <a:rPr i="1" lang="en">
                <a:solidFill>
                  <a:schemeClr val="dk1"/>
                </a:solidFill>
              </a:rPr>
              <a:t>Examples:</a:t>
            </a:r>
            <a:endParaRPr i="1">
              <a:solidFill>
                <a:schemeClr val="dk1"/>
              </a:solidFill>
            </a:endParaRPr>
          </a:p>
          <a:p>
            <a:pPr indent="-298450" lvl="0" marL="457200" rtl="0" algn="l">
              <a:spcBef>
                <a:spcPts val="1600"/>
              </a:spcBef>
              <a:spcAft>
                <a:spcPts val="0"/>
              </a:spcAft>
              <a:buClr>
                <a:schemeClr val="dk1"/>
              </a:buClr>
              <a:buSzPts val="1100"/>
              <a:buChar char="●"/>
            </a:pPr>
            <a:r>
              <a:rPr lang="en">
                <a:solidFill>
                  <a:schemeClr val="dk1"/>
                </a:solidFill>
              </a:rPr>
              <a:t>a bankcard (something the user has) and a PIN (something the user knows).</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a username/password (something the user knows) and a SMS text code (something a user has)</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A username, password (something a user knows) and a RSA token ID (something a user has)</a:t>
            </a:r>
            <a:endParaRPr>
              <a:solidFill>
                <a:schemeClr val="dk1"/>
              </a:solidFill>
            </a:endParaRPr>
          </a:p>
          <a:p>
            <a:pPr indent="0" lvl="0" marL="0" rtl="0" algn="l">
              <a:spcBef>
                <a:spcPts val="12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Password Rules   </a:t>
            </a:r>
            <a:endParaRPr/>
          </a:p>
        </p:txBody>
      </p:sp>
      <p:sp>
        <p:nvSpPr>
          <p:cNvPr id="114" name="Google Shape;114;p21"/>
          <p:cNvSpPr txBox="1"/>
          <p:nvPr>
            <p:ph idx="1" type="body"/>
          </p:nvPr>
        </p:nvSpPr>
        <p:spPr>
          <a:xfrm>
            <a:off x="311700" y="1152475"/>
            <a:ext cx="4224900" cy="382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Current OWASP Recommendation</a:t>
            </a:r>
            <a:r>
              <a:rPr lang="en"/>
              <a:t>:</a:t>
            </a:r>
            <a:endParaRPr/>
          </a:p>
          <a:p>
            <a:pPr indent="-330200" lvl="0" marL="457200" rtl="0" algn="l">
              <a:spcBef>
                <a:spcPts val="1600"/>
              </a:spcBef>
              <a:spcAft>
                <a:spcPts val="0"/>
              </a:spcAft>
              <a:buSzPts val="1600"/>
              <a:buAutoNum type="arabicPeriod"/>
            </a:pPr>
            <a:r>
              <a:rPr lang="en" sz="1600"/>
              <a:t>Password must have 3 of the following 4 complexity rules:</a:t>
            </a:r>
            <a:endParaRPr sz="1600"/>
          </a:p>
          <a:p>
            <a:pPr indent="-304800" lvl="1" marL="914400" rtl="0" algn="l">
              <a:spcBef>
                <a:spcPts val="0"/>
              </a:spcBef>
              <a:spcAft>
                <a:spcPts val="0"/>
              </a:spcAft>
              <a:buSzPts val="1200"/>
              <a:buAutoNum type="alphaLcPeriod"/>
            </a:pPr>
            <a:r>
              <a:rPr lang="en" sz="1200"/>
              <a:t>at least 1 upper case character</a:t>
            </a:r>
            <a:endParaRPr sz="1200"/>
          </a:p>
          <a:p>
            <a:pPr indent="-304800" lvl="1" marL="914400" rtl="0" algn="l">
              <a:spcBef>
                <a:spcPts val="0"/>
              </a:spcBef>
              <a:spcAft>
                <a:spcPts val="0"/>
              </a:spcAft>
              <a:buSzPts val="1200"/>
              <a:buAutoNum type="alphaLcPeriod"/>
            </a:pPr>
            <a:r>
              <a:rPr lang="en" sz="1200"/>
              <a:t>at least 1 lower case character</a:t>
            </a:r>
            <a:endParaRPr sz="1200"/>
          </a:p>
          <a:p>
            <a:pPr indent="-304800" lvl="1" marL="914400" rtl="0" algn="l">
              <a:spcBef>
                <a:spcPts val="0"/>
              </a:spcBef>
              <a:spcAft>
                <a:spcPts val="0"/>
              </a:spcAft>
              <a:buSzPts val="1200"/>
              <a:buAutoNum type="alphaLcPeriod"/>
            </a:pPr>
            <a:r>
              <a:rPr lang="en" sz="1200"/>
              <a:t>at least 1 digit</a:t>
            </a:r>
            <a:endParaRPr sz="1200"/>
          </a:p>
          <a:p>
            <a:pPr indent="-304800" lvl="1" marL="914400" rtl="0" algn="l">
              <a:spcBef>
                <a:spcPts val="0"/>
              </a:spcBef>
              <a:spcAft>
                <a:spcPts val="0"/>
              </a:spcAft>
              <a:buSzPts val="1200"/>
              <a:buAutoNum type="alphaLcPeriod"/>
            </a:pPr>
            <a:r>
              <a:rPr lang="en" sz="1200"/>
              <a:t>at least 1 special characters</a:t>
            </a:r>
            <a:endParaRPr sz="1200"/>
          </a:p>
          <a:p>
            <a:pPr indent="-330200" lvl="0" marL="457200" rtl="0" algn="l">
              <a:spcBef>
                <a:spcPts val="0"/>
              </a:spcBef>
              <a:spcAft>
                <a:spcPts val="0"/>
              </a:spcAft>
              <a:buSzPts val="1600"/>
              <a:buAutoNum type="arabicPeriod"/>
            </a:pPr>
            <a:r>
              <a:rPr lang="en" sz="1600"/>
              <a:t>At least 10 characters</a:t>
            </a:r>
            <a:endParaRPr sz="1600"/>
          </a:p>
          <a:p>
            <a:pPr indent="-330200" lvl="0" marL="457200" rtl="0" algn="l">
              <a:spcBef>
                <a:spcPts val="0"/>
              </a:spcBef>
              <a:spcAft>
                <a:spcPts val="0"/>
              </a:spcAft>
              <a:buSzPts val="1600"/>
              <a:buAutoNum type="arabicPeriod"/>
            </a:pPr>
            <a:r>
              <a:rPr lang="en" sz="1600"/>
              <a:t>Set maximum length, current recommendation is 128 characters</a:t>
            </a:r>
            <a:endParaRPr sz="1600"/>
          </a:p>
          <a:p>
            <a:pPr indent="-330200" lvl="0" marL="457200" rtl="0" algn="l">
              <a:spcBef>
                <a:spcPts val="0"/>
              </a:spcBef>
              <a:spcAft>
                <a:spcPts val="0"/>
              </a:spcAft>
              <a:buSzPts val="1600"/>
              <a:buAutoNum type="arabicPeriod"/>
            </a:pPr>
            <a:r>
              <a:rPr lang="en" sz="1600"/>
              <a:t>Not more than 2 identical sequential characters</a:t>
            </a:r>
            <a:endParaRPr sz="1600"/>
          </a:p>
          <a:p>
            <a:pPr indent="0" lvl="0" marL="0" rtl="0" algn="l">
              <a:spcBef>
                <a:spcPts val="1600"/>
              </a:spcBef>
              <a:spcAft>
                <a:spcPts val="1600"/>
              </a:spcAft>
              <a:buNone/>
            </a:pPr>
            <a:r>
              <a:t/>
            </a:r>
            <a:endParaRPr sz="1600"/>
          </a:p>
        </p:txBody>
      </p:sp>
      <p:pic>
        <p:nvPicPr>
          <p:cNvPr id="115" name="Google Shape;115;p21"/>
          <p:cNvPicPr preferRelativeResize="0"/>
          <p:nvPr/>
        </p:nvPicPr>
        <p:blipFill>
          <a:blip r:embed="rId4">
            <a:alphaModFix/>
          </a:blip>
          <a:stretch>
            <a:fillRect/>
          </a:stretch>
        </p:blipFill>
        <p:spPr>
          <a:xfrm>
            <a:off x="4215600" y="1068351"/>
            <a:ext cx="5116401" cy="3268325"/>
          </a:xfrm>
          <a:prstGeom prst="rect">
            <a:avLst/>
          </a:prstGeom>
          <a:noFill/>
          <a:ln>
            <a:noFill/>
          </a:ln>
        </p:spPr>
      </p:pic>
      <p:sp>
        <p:nvSpPr>
          <p:cNvPr id="116" name="Google Shape;116;p21"/>
          <p:cNvSpPr txBox="1"/>
          <p:nvPr/>
        </p:nvSpPr>
        <p:spPr>
          <a:xfrm>
            <a:off x="4104500" y="445025"/>
            <a:ext cx="3062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