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
      <p:font typeface="Proxima Nova Semibold"/>
      <p:regular r:id="rId35"/>
      <p:bold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BB9D72-CC42-4B11-9429-56E4EA872E50}">
  <a:tblStyle styleId="{F0BB9D72-CC42-4B11-9429-56E4EA872E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4.xml"/><Relationship Id="rId41" Type="http://schemas.openxmlformats.org/officeDocument/2006/relationships/font" Target="fonts/RobotoMon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ProximaNovaSemibold-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ProximaNovaSemibold-boldItalic.fntdata"/><Relationship Id="rId14" Type="http://schemas.openxmlformats.org/officeDocument/2006/relationships/slide" Target="slides/slide8.xml"/><Relationship Id="rId36" Type="http://schemas.openxmlformats.org/officeDocument/2006/relationships/font" Target="fonts/ProximaNovaSemibold-bold.fntdata"/><Relationship Id="rId17" Type="http://schemas.openxmlformats.org/officeDocument/2006/relationships/slide" Target="slides/slide11.xml"/><Relationship Id="rId39" Type="http://schemas.openxmlformats.org/officeDocument/2006/relationships/font" Target="fonts/RobotoMono-bold.fntdata"/><Relationship Id="rId16" Type="http://schemas.openxmlformats.org/officeDocument/2006/relationships/slide" Target="slides/slide10.xml"/><Relationship Id="rId38" Type="http://schemas.openxmlformats.org/officeDocument/2006/relationships/font" Target="fonts/Roboto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b3413835d_1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b3413835d_1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b3413835d_1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b3413835d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b3413835d_1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3413835d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b3413835d_1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3413835d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b3413835d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b3413835d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b3413835d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3413835d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b3413835d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b3413835d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b3413835d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b3413835d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b3413835d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b3413835d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b3413835d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b3413835d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800"/>
              </a:spcBef>
              <a:spcAft>
                <a:spcPts val="0"/>
              </a:spcAft>
              <a:buClr>
                <a:srgbClr val="172B4D"/>
              </a:buClr>
              <a:buSzPts val="1050"/>
              <a:buFont typeface="Roboto"/>
              <a:buChar char="●"/>
            </a:pPr>
            <a:r>
              <a:rPr lang="en" sz="1050">
                <a:solidFill>
                  <a:srgbClr val="172B4D"/>
                </a:solidFill>
                <a:highlight>
                  <a:srgbClr val="FFFFFF"/>
                </a:highlight>
                <a:latin typeface="Roboto"/>
                <a:ea typeface="Roboto"/>
                <a:cs typeface="Roboto"/>
                <a:sym typeface="Roboto"/>
              </a:rPr>
              <a:t>The </a:t>
            </a:r>
            <a:r>
              <a:rPr b="1" lang="en" sz="1050">
                <a:solidFill>
                  <a:srgbClr val="172B4D"/>
                </a:solidFill>
                <a:highlight>
                  <a:srgbClr val="FFFFFF"/>
                </a:highlight>
                <a:latin typeface="Roboto"/>
                <a:ea typeface="Roboto"/>
                <a:cs typeface="Roboto"/>
                <a:sym typeface="Roboto"/>
              </a:rPr>
              <a:t>normal flow</a:t>
            </a:r>
            <a:r>
              <a:rPr lang="en" sz="1050">
                <a:solidFill>
                  <a:srgbClr val="172B4D"/>
                </a:solidFill>
                <a:highlight>
                  <a:srgbClr val="FFFFFF"/>
                </a:highlight>
                <a:latin typeface="Roboto"/>
                <a:ea typeface="Roboto"/>
                <a:cs typeface="Roboto"/>
                <a:sym typeface="Roboto"/>
              </a:rPr>
              <a:t> of a page is for elements to appear left to right and top to bottom based on the order in which they appear in the HTML document and the rules of block and inline display.</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b="1" lang="en" sz="1050">
                <a:solidFill>
                  <a:srgbClr val="172B4D"/>
                </a:solidFill>
                <a:highlight>
                  <a:srgbClr val="FFFFFF"/>
                </a:highlight>
                <a:latin typeface="Roboto"/>
                <a:ea typeface="Roboto"/>
                <a:cs typeface="Roboto"/>
                <a:sym typeface="Roboto"/>
              </a:rPr>
              <a:t>Static</a:t>
            </a:r>
            <a:r>
              <a:rPr lang="en" sz="1050">
                <a:solidFill>
                  <a:srgbClr val="172B4D"/>
                </a:solidFill>
                <a:highlight>
                  <a:srgbClr val="FFFFFF"/>
                </a:highlight>
                <a:latin typeface="Roboto"/>
                <a:ea typeface="Roboto"/>
                <a:cs typeface="Roboto"/>
                <a:sym typeface="Roboto"/>
              </a:rPr>
              <a:t> position by default means the element </a:t>
            </a:r>
            <a:r>
              <a:rPr b="1" lang="en" sz="1050">
                <a:solidFill>
                  <a:srgbClr val="172B4D"/>
                </a:solidFill>
                <a:highlight>
                  <a:srgbClr val="FFFFFF"/>
                </a:highlight>
                <a:latin typeface="Roboto"/>
                <a:ea typeface="Roboto"/>
                <a:cs typeface="Roboto"/>
                <a:sym typeface="Roboto"/>
              </a:rPr>
              <a:t>conforms to normal flow</a:t>
            </a:r>
            <a:r>
              <a:rPr lang="en" sz="1050">
                <a:solidFill>
                  <a:srgbClr val="172B4D"/>
                </a:solidFill>
                <a:highlight>
                  <a:srgbClr val="FFFFFF"/>
                </a:highlight>
                <a:latin typeface="Roboto"/>
                <a:ea typeface="Roboto"/>
                <a:cs typeface="Roboto"/>
                <a:sym typeface="Roboto"/>
              </a:rPr>
              <a:t>.</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b="1" lang="en" sz="1050">
                <a:solidFill>
                  <a:srgbClr val="172B4D"/>
                </a:solidFill>
                <a:highlight>
                  <a:srgbClr val="FFFFFF"/>
                </a:highlight>
                <a:latin typeface="Roboto"/>
                <a:ea typeface="Roboto"/>
                <a:cs typeface="Roboto"/>
                <a:sym typeface="Roboto"/>
              </a:rPr>
              <a:t>Relative</a:t>
            </a:r>
            <a:r>
              <a:rPr lang="en" sz="1050">
                <a:solidFill>
                  <a:srgbClr val="172B4D"/>
                </a:solidFill>
                <a:highlight>
                  <a:srgbClr val="FFFFFF"/>
                </a:highlight>
                <a:latin typeface="Roboto"/>
                <a:ea typeface="Roboto"/>
                <a:cs typeface="Roboto"/>
                <a:sym typeface="Roboto"/>
              </a:rPr>
              <a:t> position means </a:t>
            </a:r>
            <a:r>
              <a:rPr b="1" lang="en" sz="1050">
                <a:solidFill>
                  <a:srgbClr val="172B4D"/>
                </a:solidFill>
                <a:highlight>
                  <a:srgbClr val="FFFFFF"/>
                </a:highlight>
                <a:latin typeface="Roboto"/>
                <a:ea typeface="Roboto"/>
                <a:cs typeface="Roboto"/>
                <a:sym typeface="Roboto"/>
              </a:rPr>
              <a:t>relative to where it would otherwise be positioned in the normal flow</a:t>
            </a:r>
            <a:r>
              <a:rPr lang="en" sz="1050">
                <a:solidFill>
                  <a:srgbClr val="172B4D"/>
                </a:solidFill>
                <a:highlight>
                  <a:srgbClr val="FFFFFF"/>
                </a:highlight>
                <a:latin typeface="Roboto"/>
                <a:ea typeface="Roboto"/>
                <a:cs typeface="Roboto"/>
                <a:sym typeface="Roboto"/>
              </a:rPr>
              <a:t>.</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lang="en" sz="1050">
                <a:solidFill>
                  <a:srgbClr val="172B4D"/>
                </a:solidFill>
                <a:highlight>
                  <a:srgbClr val="FFFFFF"/>
                </a:highlight>
                <a:latin typeface="Roboto"/>
                <a:ea typeface="Roboto"/>
                <a:cs typeface="Roboto"/>
                <a:sym typeface="Roboto"/>
              </a:rPr>
              <a:t>You can set the </a:t>
            </a:r>
            <a:r>
              <a:rPr i="1" lang="en" sz="1050">
                <a:solidFill>
                  <a:srgbClr val="172B4D"/>
                </a:solidFill>
                <a:highlight>
                  <a:srgbClr val="FFFFFF"/>
                </a:highlight>
                <a:latin typeface="Roboto"/>
                <a:ea typeface="Roboto"/>
                <a:cs typeface="Roboto"/>
                <a:sym typeface="Roboto"/>
              </a:rPr>
              <a:t>top, right, bottom, and left</a:t>
            </a:r>
            <a:r>
              <a:rPr lang="en" sz="1050">
                <a:solidFill>
                  <a:srgbClr val="172B4D"/>
                </a:solidFill>
                <a:highlight>
                  <a:srgbClr val="FFFFFF"/>
                </a:highlight>
                <a:latin typeface="Roboto"/>
                <a:ea typeface="Roboto"/>
                <a:cs typeface="Roboto"/>
                <a:sym typeface="Roboto"/>
              </a:rPr>
              <a:t> positioning attributes.</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b="1" lang="en" sz="1050">
                <a:solidFill>
                  <a:srgbClr val="172B4D"/>
                </a:solidFill>
                <a:highlight>
                  <a:srgbClr val="FFFFFF"/>
                </a:highlight>
                <a:latin typeface="Roboto"/>
                <a:ea typeface="Roboto"/>
                <a:cs typeface="Roboto"/>
                <a:sym typeface="Roboto"/>
              </a:rPr>
              <a:t>Absolute</a:t>
            </a:r>
            <a:r>
              <a:rPr lang="en" sz="1050">
                <a:solidFill>
                  <a:srgbClr val="172B4D"/>
                </a:solidFill>
                <a:highlight>
                  <a:srgbClr val="FFFFFF"/>
                </a:highlight>
                <a:latin typeface="Roboto"/>
                <a:ea typeface="Roboto"/>
                <a:cs typeface="Roboto"/>
                <a:sym typeface="Roboto"/>
              </a:rPr>
              <a:t> position places the element relative to the parent ancestor—that is, the containing element—</a:t>
            </a:r>
            <a:r>
              <a:rPr b="1" lang="en" sz="1050">
                <a:solidFill>
                  <a:srgbClr val="172B4D"/>
                </a:solidFill>
                <a:highlight>
                  <a:srgbClr val="FFFFFF"/>
                </a:highlight>
                <a:latin typeface="Roboto"/>
                <a:ea typeface="Roboto"/>
                <a:cs typeface="Roboto"/>
                <a:sym typeface="Roboto"/>
              </a:rPr>
              <a:t>exactly where you specify</a:t>
            </a:r>
            <a:r>
              <a:rPr lang="en" sz="1050">
                <a:solidFill>
                  <a:srgbClr val="172B4D"/>
                </a:solidFill>
                <a:highlight>
                  <a:srgbClr val="FFFFFF"/>
                </a:highlight>
                <a:latin typeface="Roboto"/>
                <a:ea typeface="Roboto"/>
                <a:cs typeface="Roboto"/>
                <a:sym typeface="Roboto"/>
              </a:rPr>
              <a:t>.</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lang="en" sz="1050">
                <a:solidFill>
                  <a:srgbClr val="172B4D"/>
                </a:solidFill>
                <a:highlight>
                  <a:srgbClr val="FFFFFF"/>
                </a:highlight>
                <a:latin typeface="Roboto"/>
                <a:ea typeface="Roboto"/>
                <a:cs typeface="Roboto"/>
                <a:sym typeface="Roboto"/>
              </a:rPr>
              <a:t>These elements are removed from the flow of the page.</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lang="en" sz="1050">
                <a:solidFill>
                  <a:srgbClr val="172B4D"/>
                </a:solidFill>
                <a:highlight>
                  <a:srgbClr val="FFFFFF"/>
                </a:highlight>
                <a:latin typeface="Roboto"/>
                <a:ea typeface="Roboto"/>
                <a:cs typeface="Roboto"/>
                <a:sym typeface="Roboto"/>
              </a:rPr>
              <a:t>Setting both </a:t>
            </a:r>
            <a:r>
              <a:rPr i="1" lang="en" sz="1050">
                <a:solidFill>
                  <a:srgbClr val="172B4D"/>
                </a:solidFill>
                <a:highlight>
                  <a:srgbClr val="FFFFFF"/>
                </a:highlight>
                <a:latin typeface="Roboto"/>
                <a:ea typeface="Roboto"/>
                <a:cs typeface="Roboto"/>
                <a:sym typeface="Roboto"/>
              </a:rPr>
              <a:t>top</a:t>
            </a:r>
            <a:r>
              <a:rPr lang="en" sz="1050">
                <a:solidFill>
                  <a:srgbClr val="172B4D"/>
                </a:solidFill>
                <a:highlight>
                  <a:srgbClr val="FFFFFF"/>
                </a:highlight>
                <a:latin typeface="Roboto"/>
                <a:ea typeface="Roboto"/>
                <a:cs typeface="Roboto"/>
                <a:sym typeface="Roboto"/>
              </a:rPr>
              <a:t> and </a:t>
            </a:r>
            <a:r>
              <a:rPr i="1" lang="en" sz="1050">
                <a:solidFill>
                  <a:srgbClr val="172B4D"/>
                </a:solidFill>
                <a:highlight>
                  <a:srgbClr val="FFFFFF"/>
                </a:highlight>
                <a:latin typeface="Roboto"/>
                <a:ea typeface="Roboto"/>
                <a:cs typeface="Roboto"/>
                <a:sym typeface="Roboto"/>
              </a:rPr>
              <a:t>bottom</a:t>
            </a:r>
            <a:r>
              <a:rPr lang="en" sz="1050">
                <a:solidFill>
                  <a:srgbClr val="172B4D"/>
                </a:solidFill>
                <a:highlight>
                  <a:srgbClr val="FFFFFF"/>
                </a:highlight>
                <a:latin typeface="Roboto"/>
                <a:ea typeface="Roboto"/>
                <a:cs typeface="Roboto"/>
                <a:sym typeface="Roboto"/>
              </a:rPr>
              <a:t>, or both </a:t>
            </a:r>
            <a:r>
              <a:rPr i="1" lang="en" sz="1050">
                <a:solidFill>
                  <a:srgbClr val="172B4D"/>
                </a:solidFill>
                <a:highlight>
                  <a:srgbClr val="FFFFFF"/>
                </a:highlight>
                <a:latin typeface="Roboto"/>
                <a:ea typeface="Roboto"/>
                <a:cs typeface="Roboto"/>
                <a:sym typeface="Roboto"/>
              </a:rPr>
              <a:t>left</a:t>
            </a:r>
            <a:r>
              <a:rPr lang="en" sz="1050">
                <a:solidFill>
                  <a:srgbClr val="172B4D"/>
                </a:solidFill>
                <a:highlight>
                  <a:srgbClr val="FFFFFF"/>
                </a:highlight>
                <a:latin typeface="Roboto"/>
                <a:ea typeface="Roboto"/>
                <a:cs typeface="Roboto"/>
                <a:sym typeface="Roboto"/>
              </a:rPr>
              <a:t> and </a:t>
            </a:r>
            <a:r>
              <a:rPr i="1" lang="en" sz="1050">
                <a:solidFill>
                  <a:srgbClr val="172B4D"/>
                </a:solidFill>
                <a:highlight>
                  <a:srgbClr val="FFFFFF"/>
                </a:highlight>
                <a:latin typeface="Roboto"/>
                <a:ea typeface="Roboto"/>
                <a:cs typeface="Roboto"/>
                <a:sym typeface="Roboto"/>
              </a:rPr>
              <a:t>right</a:t>
            </a:r>
            <a:r>
              <a:rPr lang="en" sz="1050">
                <a:solidFill>
                  <a:srgbClr val="172B4D"/>
                </a:solidFill>
                <a:highlight>
                  <a:srgbClr val="FFFFFF"/>
                </a:highlight>
                <a:latin typeface="Roboto"/>
                <a:ea typeface="Roboto"/>
                <a:cs typeface="Roboto"/>
                <a:sym typeface="Roboto"/>
              </a:rPr>
              <a:t> allows you to "stretch" an element's dimensions.</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b="1" lang="en" sz="1050">
                <a:solidFill>
                  <a:srgbClr val="172B4D"/>
                </a:solidFill>
                <a:highlight>
                  <a:srgbClr val="FFFFFF"/>
                </a:highlight>
                <a:latin typeface="Roboto"/>
                <a:ea typeface="Roboto"/>
                <a:cs typeface="Roboto"/>
                <a:sym typeface="Roboto"/>
              </a:rPr>
              <a:t>Fixed</a:t>
            </a:r>
            <a:r>
              <a:rPr lang="en" sz="1050">
                <a:solidFill>
                  <a:srgbClr val="172B4D"/>
                </a:solidFill>
                <a:highlight>
                  <a:srgbClr val="FFFFFF"/>
                </a:highlight>
                <a:latin typeface="Roboto"/>
                <a:ea typeface="Roboto"/>
                <a:cs typeface="Roboto"/>
                <a:sym typeface="Roboto"/>
              </a:rPr>
              <a:t> position is </a:t>
            </a:r>
            <a:r>
              <a:rPr b="1" lang="en" sz="1050">
                <a:solidFill>
                  <a:srgbClr val="172B4D"/>
                </a:solidFill>
                <a:highlight>
                  <a:srgbClr val="FFFFFF"/>
                </a:highlight>
                <a:latin typeface="Roboto"/>
                <a:ea typeface="Roboto"/>
                <a:cs typeface="Roboto"/>
                <a:sym typeface="Roboto"/>
              </a:rPr>
              <a:t>relative to the browser window</a:t>
            </a:r>
            <a:r>
              <a:rPr lang="en" sz="1050">
                <a:solidFill>
                  <a:srgbClr val="172B4D"/>
                </a:solidFill>
                <a:highlight>
                  <a:srgbClr val="FFFFFF"/>
                </a:highlight>
                <a:latin typeface="Roboto"/>
                <a:ea typeface="Roboto"/>
                <a:cs typeface="Roboto"/>
                <a:sym typeface="Roboto"/>
              </a:rPr>
              <a:t> and does not scroll with the page.</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lang="en" sz="1050">
                <a:solidFill>
                  <a:srgbClr val="172B4D"/>
                </a:solidFill>
                <a:highlight>
                  <a:srgbClr val="FFFFFF"/>
                </a:highlight>
                <a:latin typeface="Roboto"/>
                <a:ea typeface="Roboto"/>
                <a:cs typeface="Roboto"/>
                <a:sym typeface="Roboto"/>
              </a:rPr>
              <a:t>You can set the </a:t>
            </a:r>
            <a:r>
              <a:rPr i="1" lang="en" sz="1050">
                <a:solidFill>
                  <a:srgbClr val="172B4D"/>
                </a:solidFill>
                <a:highlight>
                  <a:srgbClr val="FFFFFF"/>
                </a:highlight>
                <a:latin typeface="Roboto"/>
                <a:ea typeface="Roboto"/>
                <a:cs typeface="Roboto"/>
                <a:sym typeface="Roboto"/>
              </a:rPr>
              <a:t>top, right, bottom, and left</a:t>
            </a:r>
            <a:r>
              <a:rPr lang="en" sz="1050">
                <a:solidFill>
                  <a:srgbClr val="172B4D"/>
                </a:solidFill>
                <a:highlight>
                  <a:srgbClr val="FFFFFF"/>
                </a:highlight>
                <a:latin typeface="Roboto"/>
                <a:ea typeface="Roboto"/>
                <a:cs typeface="Roboto"/>
                <a:sym typeface="Roboto"/>
              </a:rPr>
              <a:t> positioning attributes.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bb7cc7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bb7cc7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b3413835d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b3413835d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b3413835d_1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b3413835d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b3413835d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b3413835d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b3413835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b3413835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b3413835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b3413835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b3413835d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b3413835d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b3413835d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b3413835d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a3f0ac7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a3f0ac7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w3schools.com/css/css_pseudo_classes.asp" TargetMode="External"/><Relationship Id="rId4" Type="http://schemas.openxmlformats.org/officeDocument/2006/relationships/hyperlink" Target="https://www.freecodecamp.org/news/css-selectors-cheat-she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hyperlink" Target="https://www.w3schools.com/cssref/css3_pr_box-sizing.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w3schools.com/cssref/css_units.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CSS Selectors</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M3-02</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Decendant Combinator</a:t>
            </a:r>
            <a:endParaRPr/>
          </a:p>
        </p:txBody>
      </p:sp>
      <p:sp>
        <p:nvSpPr>
          <p:cNvPr id="125" name="Google Shape;125;p22"/>
          <p:cNvSpPr txBox="1"/>
          <p:nvPr>
            <p:ph idx="1" type="body"/>
          </p:nvPr>
        </p:nvSpPr>
        <p:spPr>
          <a:xfrm>
            <a:off x="4281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50">
                <a:solidFill>
                  <a:srgbClr val="4D5156"/>
                </a:solidFill>
                <a:highlight>
                  <a:srgbClr val="FFFFFF"/>
                </a:highlight>
              </a:rPr>
              <a:t>We can combine CSS Selectors using a </a:t>
            </a:r>
            <a:r>
              <a:rPr b="1" lang="en" sz="1550">
                <a:solidFill>
                  <a:srgbClr val="4D5156"/>
                </a:solidFill>
                <a:highlight>
                  <a:srgbClr val="FFFFFF"/>
                </a:highlight>
              </a:rPr>
              <a:t>decendant</a:t>
            </a:r>
            <a:r>
              <a:rPr lang="en" sz="1550">
                <a:solidFill>
                  <a:srgbClr val="4D5156"/>
                </a:solidFill>
                <a:highlight>
                  <a:srgbClr val="FFFFFF"/>
                </a:highlight>
              </a:rPr>
              <a:t> selector (space between two selectors)</a:t>
            </a:r>
            <a:endParaRPr sz="2300"/>
          </a:p>
        </p:txBody>
      </p:sp>
      <p:sp>
        <p:nvSpPr>
          <p:cNvPr id="126" name="Google Shape;126;p22"/>
          <p:cNvSpPr txBox="1"/>
          <p:nvPr/>
        </p:nvSpPr>
        <p:spPr>
          <a:xfrm>
            <a:off x="225650" y="2196025"/>
            <a:ext cx="5435400" cy="12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&lt;div class="box-1”&gt;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&lt;h2&gt;My Title&lt;/h2&gt;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&lt;div&gt;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&lt;h2&gt;AnotherTitle&lt;/h2&gt;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&lt;/div&gt;</a:t>
            </a:r>
            <a:br>
              <a:rPr lang="en" sz="1800">
                <a:solidFill>
                  <a:schemeClr val="dk1"/>
                </a:solidFill>
                <a:latin typeface="Courier New"/>
                <a:ea typeface="Courier New"/>
                <a:cs typeface="Courier New"/>
                <a:sym typeface="Courier New"/>
              </a:rPr>
            </a:b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&lt;/div&gt;</a:t>
            </a:r>
            <a:br>
              <a:rPr lang="en" sz="1800">
                <a:solidFill>
                  <a:schemeClr val="dk1"/>
                </a:solidFill>
              </a:rPr>
            </a:br>
            <a:endParaRPr sz="1800">
              <a:solidFill>
                <a:schemeClr val="dk1"/>
              </a:solidFill>
            </a:endParaRPr>
          </a:p>
        </p:txBody>
      </p:sp>
      <p:sp>
        <p:nvSpPr>
          <p:cNvPr id="127" name="Google Shape;127;p22"/>
          <p:cNvSpPr txBox="1"/>
          <p:nvPr/>
        </p:nvSpPr>
        <p:spPr>
          <a:xfrm>
            <a:off x="4572000" y="2016925"/>
            <a:ext cx="3000000" cy="17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sz="1800">
                <a:solidFill>
                  <a:schemeClr val="dk1"/>
                </a:solidFill>
              </a:rPr>
            </a:br>
            <a:r>
              <a:rPr lang="en" sz="1800">
                <a:solidFill>
                  <a:schemeClr val="dk1"/>
                </a:solidFill>
                <a:latin typeface="Courier New"/>
                <a:ea typeface="Courier New"/>
                <a:cs typeface="Courier New"/>
                <a:sym typeface="Courier New"/>
              </a:rPr>
              <a:t>.box-1 </a:t>
            </a:r>
            <a:r>
              <a:rPr lang="en" sz="1800">
                <a:solidFill>
                  <a:schemeClr val="dk1"/>
                </a:solidFill>
                <a:latin typeface="Courier New"/>
                <a:ea typeface="Courier New"/>
                <a:cs typeface="Courier New"/>
                <a:sym typeface="Courier New"/>
              </a:rPr>
              <a:t>h2 </a:t>
            </a:r>
            <a:r>
              <a:rPr lang="en" sz="1800">
                <a:solidFill>
                  <a:schemeClr val="dk1"/>
                </a:solidFill>
                <a:latin typeface="Courier New"/>
                <a:ea typeface="Courier New"/>
                <a:cs typeface="Courier New"/>
                <a:sym typeface="Courier New"/>
              </a:rPr>
              <a:t>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bg-color: green;</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Child</a:t>
            </a:r>
            <a:r>
              <a:rPr lang="en"/>
              <a:t> Selector</a:t>
            </a:r>
            <a:endParaRPr/>
          </a:p>
        </p:txBody>
      </p:sp>
      <p:sp>
        <p:nvSpPr>
          <p:cNvPr id="133" name="Google Shape;133;p23"/>
          <p:cNvSpPr txBox="1"/>
          <p:nvPr>
            <p:ph idx="1" type="body"/>
          </p:nvPr>
        </p:nvSpPr>
        <p:spPr>
          <a:xfrm>
            <a:off x="4281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50">
                <a:solidFill>
                  <a:srgbClr val="4D5156"/>
                </a:solidFill>
                <a:highlight>
                  <a:srgbClr val="FFFFFF"/>
                </a:highlight>
              </a:rPr>
              <a:t>Gets all li elements inside the ul</a:t>
            </a:r>
            <a:endParaRPr sz="2300"/>
          </a:p>
        </p:txBody>
      </p:sp>
      <p:sp>
        <p:nvSpPr>
          <p:cNvPr id="134" name="Google Shape;134;p23"/>
          <p:cNvSpPr txBox="1"/>
          <p:nvPr/>
        </p:nvSpPr>
        <p:spPr>
          <a:xfrm>
            <a:off x="655900" y="2175600"/>
            <a:ext cx="3641400" cy="12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&lt;ul&gt;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&lt;li&gt;Item 1&lt;/li&gt;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&lt;li&gt;Item 2&lt;/li&gt;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&lt;li&gt;Item 3&lt;/li&gt;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&lt;/ul&gt;</a:t>
            </a:r>
            <a:br>
              <a:rPr lang="en" sz="1800">
                <a:solidFill>
                  <a:schemeClr val="dk1"/>
                </a:solidFill>
                <a:latin typeface="Courier New"/>
                <a:ea typeface="Courier New"/>
                <a:cs typeface="Courier New"/>
                <a:sym typeface="Courier New"/>
              </a:rPr>
            </a:br>
            <a:br>
              <a:rPr lang="en" sz="1800">
                <a:solidFill>
                  <a:schemeClr val="dk1"/>
                </a:solidFill>
                <a:latin typeface="Courier New"/>
                <a:ea typeface="Courier New"/>
                <a:cs typeface="Courier New"/>
                <a:sym typeface="Courier New"/>
              </a:rPr>
            </a:br>
            <a:br>
              <a:rPr lang="en" sz="1800">
                <a:solidFill>
                  <a:schemeClr val="dk1"/>
                </a:solidFill>
              </a:rPr>
            </a:br>
            <a:endParaRPr sz="1800">
              <a:solidFill>
                <a:schemeClr val="dk1"/>
              </a:solidFill>
            </a:endParaRPr>
          </a:p>
        </p:txBody>
      </p:sp>
      <p:sp>
        <p:nvSpPr>
          <p:cNvPr id="135" name="Google Shape;135;p23"/>
          <p:cNvSpPr txBox="1"/>
          <p:nvPr/>
        </p:nvSpPr>
        <p:spPr>
          <a:xfrm>
            <a:off x="4572000" y="1859925"/>
            <a:ext cx="3947400" cy="17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sz="1800">
                <a:solidFill>
                  <a:schemeClr val="dk1"/>
                </a:solidFill>
              </a:rPr>
            </a:br>
            <a:r>
              <a:rPr lang="en" sz="1800">
                <a:solidFill>
                  <a:schemeClr val="dk1"/>
                </a:solidFill>
                <a:latin typeface="Courier New"/>
                <a:ea typeface="Courier New"/>
                <a:cs typeface="Courier New"/>
                <a:sym typeface="Courier New"/>
              </a:rPr>
              <a:t>ul</a:t>
            </a:r>
            <a:r>
              <a:rPr lang="en" sz="1800">
                <a:solidFill>
                  <a:schemeClr val="dk1"/>
                </a:solidFill>
                <a:latin typeface="Courier New"/>
                <a:ea typeface="Courier New"/>
                <a:cs typeface="Courier New"/>
                <a:sym typeface="Courier New"/>
              </a:rPr>
              <a:t> &gt; li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 some declarations...</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Adjacient Sibling</a:t>
            </a:r>
            <a:r>
              <a:rPr lang="en"/>
              <a:t> Selector</a:t>
            </a:r>
            <a:endParaRPr/>
          </a:p>
        </p:txBody>
      </p:sp>
      <p:sp>
        <p:nvSpPr>
          <p:cNvPr id="141" name="Google Shape;141;p24"/>
          <p:cNvSpPr txBox="1"/>
          <p:nvPr>
            <p:ph idx="1" type="body"/>
          </p:nvPr>
        </p:nvSpPr>
        <p:spPr>
          <a:xfrm>
            <a:off x="4281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a:t>
            </a:r>
            <a:r>
              <a:rPr b="1" lang="en">
                <a:solidFill>
                  <a:schemeClr val="dk1"/>
                </a:solidFill>
              </a:rPr>
              <a:t>adjacent sibling combinator</a:t>
            </a:r>
            <a:r>
              <a:rPr lang="en">
                <a:solidFill>
                  <a:schemeClr val="dk1"/>
                </a:solidFill>
              </a:rPr>
              <a:t> (+) separates two selectors and matches on the second element </a:t>
            </a:r>
            <a:r>
              <a:rPr lang="en" u="sng">
                <a:solidFill>
                  <a:schemeClr val="dk1"/>
                </a:solidFill>
              </a:rPr>
              <a:t>only if it </a:t>
            </a:r>
            <a:r>
              <a:rPr i="1" lang="en" u="sng">
                <a:solidFill>
                  <a:schemeClr val="dk1"/>
                </a:solidFill>
              </a:rPr>
              <a:t>immediately</a:t>
            </a:r>
            <a:r>
              <a:rPr lang="en" u="sng">
                <a:solidFill>
                  <a:schemeClr val="dk1"/>
                </a:solidFill>
              </a:rPr>
              <a:t> follows the first element</a:t>
            </a:r>
            <a:r>
              <a:rPr lang="en">
                <a:solidFill>
                  <a:schemeClr val="dk1"/>
                </a:solidFill>
              </a:rPr>
              <a:t>, and both are children of the same parent element.</a:t>
            </a:r>
            <a:endParaRPr>
              <a:solidFill>
                <a:schemeClr val="dk1"/>
              </a:solidFill>
            </a:endParaRPr>
          </a:p>
          <a:p>
            <a:pPr indent="0" lvl="0" marL="0" rtl="0" algn="l">
              <a:spcBef>
                <a:spcPts val="1600"/>
              </a:spcBef>
              <a:spcAft>
                <a:spcPts val="1600"/>
              </a:spcAft>
              <a:buNone/>
            </a:pPr>
            <a:r>
              <a:t/>
            </a:r>
            <a:endParaRPr sz="1550">
              <a:solidFill>
                <a:srgbClr val="4D5156"/>
              </a:solidFill>
              <a:highlight>
                <a:srgbClr val="FFFFFF"/>
              </a:highlight>
            </a:endParaRPr>
          </a:p>
        </p:txBody>
      </p:sp>
      <p:sp>
        <p:nvSpPr>
          <p:cNvPr id="142" name="Google Shape;142;p24"/>
          <p:cNvSpPr txBox="1"/>
          <p:nvPr/>
        </p:nvSpPr>
        <p:spPr>
          <a:xfrm>
            <a:off x="688850" y="2777075"/>
            <a:ext cx="4488000" cy="12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&lt;div&gt;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&lt;img src=”...”&gt;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a:t>
            </a:r>
            <a:r>
              <a:rPr lang="en" sz="1800">
                <a:solidFill>
                  <a:srgbClr val="CC0000"/>
                </a:solidFill>
                <a:latin typeface="Courier New"/>
                <a:ea typeface="Courier New"/>
                <a:cs typeface="Courier New"/>
                <a:sym typeface="Courier New"/>
              </a:rPr>
              <a:t>  </a:t>
            </a:r>
            <a:r>
              <a:rPr b="1" lang="en" sz="1800">
                <a:solidFill>
                  <a:srgbClr val="CC0000"/>
                </a:solidFill>
                <a:latin typeface="Courier New"/>
                <a:ea typeface="Courier New"/>
                <a:cs typeface="Courier New"/>
                <a:sym typeface="Courier New"/>
              </a:rPr>
              <a:t>&lt;p&gt;My paragraph&lt;/p&gt;</a:t>
            </a:r>
            <a:endParaRPr b="1" sz="1800">
              <a:solidFill>
                <a:srgbClr val="CC0000"/>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&lt;p&gt;My paragraph&lt;/p&gt;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&lt;/div&gt;</a:t>
            </a:r>
            <a:endParaRPr sz="1800">
              <a:solidFill>
                <a:schemeClr val="dk1"/>
              </a:solidFill>
              <a:latin typeface="Courier New"/>
              <a:ea typeface="Courier New"/>
              <a:cs typeface="Courier New"/>
              <a:sym typeface="Courier New"/>
            </a:endParaRPr>
          </a:p>
        </p:txBody>
      </p:sp>
      <p:sp>
        <p:nvSpPr>
          <p:cNvPr id="143" name="Google Shape;143;p24"/>
          <p:cNvSpPr txBox="1"/>
          <p:nvPr/>
        </p:nvSpPr>
        <p:spPr>
          <a:xfrm>
            <a:off x="4572000" y="2708350"/>
            <a:ext cx="3947400" cy="17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sz="1800">
                <a:solidFill>
                  <a:schemeClr val="dk1"/>
                </a:solidFill>
              </a:rPr>
            </a:br>
            <a:r>
              <a:rPr lang="en" sz="1800">
                <a:solidFill>
                  <a:schemeClr val="dk1"/>
                </a:solidFill>
                <a:latin typeface="Courier New"/>
                <a:ea typeface="Courier New"/>
                <a:cs typeface="Courier New"/>
                <a:sym typeface="Courier New"/>
              </a:rPr>
              <a:t>img + p</a:t>
            </a:r>
            <a:r>
              <a:rPr lang="en" sz="1800">
                <a:solidFill>
                  <a:schemeClr val="dk1"/>
                </a:solidFill>
                <a:latin typeface="Courier New"/>
                <a:ea typeface="Courier New"/>
                <a:cs typeface="Courier New"/>
                <a:sym typeface="Courier New"/>
              </a:rPr>
              <a:t>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 some declarations...</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a:t>
            </a:r>
            <a:r>
              <a:rPr lang="en"/>
              <a:t> Sibling Selector</a:t>
            </a:r>
            <a:endParaRPr/>
          </a:p>
        </p:txBody>
      </p:sp>
      <p:sp>
        <p:nvSpPr>
          <p:cNvPr id="149" name="Google Shape;149;p25"/>
          <p:cNvSpPr txBox="1"/>
          <p:nvPr>
            <p:ph idx="1" type="body"/>
          </p:nvPr>
        </p:nvSpPr>
        <p:spPr>
          <a:xfrm>
            <a:off x="4281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t>
            </a:r>
            <a:r>
              <a:rPr b="1" lang="en">
                <a:solidFill>
                  <a:schemeClr val="dk1"/>
                </a:solidFill>
              </a:rPr>
              <a:t>general sibling combinator</a:t>
            </a:r>
            <a:r>
              <a:rPr lang="en">
                <a:solidFill>
                  <a:schemeClr val="dk1"/>
                </a:solidFill>
              </a:rPr>
              <a:t> (~) separates two selectors and matches the second element(s) only if it follows the first element (though not necessarily immediately), and both are children of the same parent element.</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sz="1550">
              <a:solidFill>
                <a:srgbClr val="4D5156"/>
              </a:solidFill>
              <a:highlight>
                <a:srgbClr val="FFFFFF"/>
              </a:highlight>
            </a:endParaRPr>
          </a:p>
        </p:txBody>
      </p:sp>
      <p:sp>
        <p:nvSpPr>
          <p:cNvPr id="150" name="Google Shape;150;p25"/>
          <p:cNvSpPr txBox="1"/>
          <p:nvPr/>
        </p:nvSpPr>
        <p:spPr>
          <a:xfrm>
            <a:off x="722025" y="2783700"/>
            <a:ext cx="3641400" cy="12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&lt;div&gt;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&lt;img src=”...”&gt;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&lt;h2&gt;title2&lt;/h2&gt;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a:t>
            </a:r>
            <a:r>
              <a:rPr lang="en" sz="1800">
                <a:solidFill>
                  <a:srgbClr val="CC0000"/>
                </a:solidFill>
                <a:latin typeface="Courier New"/>
                <a:ea typeface="Courier New"/>
                <a:cs typeface="Courier New"/>
                <a:sym typeface="Courier New"/>
              </a:rPr>
              <a:t>  </a:t>
            </a:r>
            <a:r>
              <a:rPr b="1" lang="en" sz="1800">
                <a:solidFill>
                  <a:srgbClr val="CC0000"/>
                </a:solidFill>
                <a:latin typeface="Courier New"/>
                <a:ea typeface="Courier New"/>
                <a:cs typeface="Courier New"/>
                <a:sym typeface="Courier New"/>
              </a:rPr>
              <a:t>&lt;p&gt;My paragraph&lt;/p&gt;</a:t>
            </a:r>
            <a:endParaRPr b="1" sz="1800">
              <a:solidFill>
                <a:srgbClr val="CC0000"/>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a:t>
            </a:r>
            <a:r>
              <a:rPr b="1" lang="en" sz="1800">
                <a:solidFill>
                  <a:srgbClr val="CC0000"/>
                </a:solidFill>
                <a:latin typeface="Courier New"/>
                <a:ea typeface="Courier New"/>
                <a:cs typeface="Courier New"/>
                <a:sym typeface="Courier New"/>
              </a:rPr>
              <a:t>&lt;p&gt;My paragraph&lt;/p&gt;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&lt;/div&gt;</a:t>
            </a:r>
            <a:endParaRPr sz="1800">
              <a:solidFill>
                <a:schemeClr val="dk1"/>
              </a:solidFill>
              <a:latin typeface="Courier New"/>
              <a:ea typeface="Courier New"/>
              <a:cs typeface="Courier New"/>
              <a:sym typeface="Courier New"/>
            </a:endParaRPr>
          </a:p>
        </p:txBody>
      </p:sp>
      <p:sp>
        <p:nvSpPr>
          <p:cNvPr id="151" name="Google Shape;151;p25"/>
          <p:cNvSpPr txBox="1"/>
          <p:nvPr/>
        </p:nvSpPr>
        <p:spPr>
          <a:xfrm>
            <a:off x="4572000" y="2708350"/>
            <a:ext cx="3947400" cy="17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sz="1800">
                <a:solidFill>
                  <a:schemeClr val="dk1"/>
                </a:solidFill>
              </a:rPr>
            </a:br>
            <a:r>
              <a:rPr lang="en" sz="1800">
                <a:solidFill>
                  <a:schemeClr val="dk1"/>
                </a:solidFill>
                <a:latin typeface="Courier New"/>
                <a:ea typeface="Courier New"/>
                <a:cs typeface="Courier New"/>
                <a:sym typeface="Courier New"/>
              </a:rPr>
              <a:t>img</a:t>
            </a:r>
            <a:r>
              <a:rPr lang="en" sz="1800">
                <a:solidFill>
                  <a:schemeClr val="dk1"/>
                </a:solidFill>
                <a:latin typeface="Courier New"/>
                <a:ea typeface="Courier New"/>
                <a:cs typeface="Courier New"/>
                <a:sym typeface="Courier New"/>
              </a:rPr>
              <a:t> ~ p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 some declarations...</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286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Selectors</a:t>
            </a:r>
            <a:endParaRPr/>
          </a:p>
        </p:txBody>
      </p:sp>
      <p:sp>
        <p:nvSpPr>
          <p:cNvPr id="157" name="Google Shape;157;p26"/>
          <p:cNvSpPr txBox="1"/>
          <p:nvPr>
            <p:ph idx="1" type="body"/>
          </p:nvPr>
        </p:nvSpPr>
        <p:spPr>
          <a:xfrm>
            <a:off x="393750" y="1000225"/>
            <a:ext cx="8356500" cy="388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Universal Selector:  			</a:t>
            </a:r>
            <a:r>
              <a:rPr b="1" lang="en">
                <a:solidFill>
                  <a:srgbClr val="000000"/>
                </a:solidFill>
              </a:rPr>
              <a:t>*</a:t>
            </a:r>
            <a:endParaRPr b="1">
              <a:solidFill>
                <a:srgbClr val="000000"/>
              </a:solidFill>
            </a:endParaRPr>
          </a:p>
          <a:p>
            <a:pPr indent="-342900" lvl="0" marL="457200" rtl="0" algn="l">
              <a:spcBef>
                <a:spcPts val="0"/>
              </a:spcBef>
              <a:spcAft>
                <a:spcPts val="0"/>
              </a:spcAft>
              <a:buSzPts val="1800"/>
              <a:buAutoNum type="arabicPeriod"/>
            </a:pPr>
            <a:r>
              <a:rPr lang="en"/>
              <a:t>Element Selector:  			</a:t>
            </a:r>
            <a:r>
              <a:rPr b="1" lang="en">
                <a:solidFill>
                  <a:srgbClr val="000000"/>
                </a:solidFill>
              </a:rPr>
              <a:t>div</a:t>
            </a:r>
            <a:endParaRPr b="1">
              <a:solidFill>
                <a:srgbClr val="000000"/>
              </a:solidFill>
            </a:endParaRPr>
          </a:p>
          <a:p>
            <a:pPr indent="-342900" lvl="0" marL="457200" rtl="0" algn="l">
              <a:spcBef>
                <a:spcPts val="0"/>
              </a:spcBef>
              <a:spcAft>
                <a:spcPts val="0"/>
              </a:spcAft>
              <a:buSzPts val="1800"/>
              <a:buAutoNum type="arabicPeriod"/>
            </a:pPr>
            <a:r>
              <a:rPr lang="en"/>
              <a:t>Id Selector:  					</a:t>
            </a:r>
            <a:r>
              <a:rPr b="1" lang="en">
                <a:solidFill>
                  <a:srgbClr val="000000"/>
                </a:solidFill>
              </a:rPr>
              <a:t>#divThree</a:t>
            </a:r>
            <a:endParaRPr b="1">
              <a:solidFill>
                <a:srgbClr val="000000"/>
              </a:solidFill>
            </a:endParaRPr>
          </a:p>
          <a:p>
            <a:pPr indent="-342900" lvl="0" marL="457200" rtl="0" algn="l">
              <a:spcBef>
                <a:spcPts val="0"/>
              </a:spcBef>
              <a:spcAft>
                <a:spcPts val="0"/>
              </a:spcAft>
              <a:buSzPts val="1800"/>
              <a:buAutoNum type="arabicPeriod"/>
            </a:pPr>
            <a:r>
              <a:rPr lang="en"/>
              <a:t>Class Selector:   				.</a:t>
            </a:r>
            <a:r>
              <a:rPr b="1" lang="en">
                <a:solidFill>
                  <a:srgbClr val="000000"/>
                </a:solidFill>
              </a:rPr>
              <a:t>spanOne</a:t>
            </a:r>
            <a:endParaRPr b="1">
              <a:solidFill>
                <a:srgbClr val="000000"/>
              </a:solidFill>
            </a:endParaRPr>
          </a:p>
          <a:p>
            <a:pPr indent="-342900" lvl="0" marL="457200" rtl="0" algn="l">
              <a:spcBef>
                <a:spcPts val="0"/>
              </a:spcBef>
              <a:spcAft>
                <a:spcPts val="0"/>
              </a:spcAft>
              <a:buSzPts val="1800"/>
              <a:buAutoNum type="arabicPeriod"/>
            </a:pPr>
            <a:r>
              <a:rPr b="1" lang="en">
                <a:solidFill>
                  <a:srgbClr val="000000"/>
                </a:solidFill>
              </a:rPr>
              <a:t>.</a:t>
            </a:r>
            <a:r>
              <a:rPr lang="en"/>
              <a:t>Descendent Combinator:  		.</a:t>
            </a:r>
            <a:r>
              <a:rPr b="1" lang="en">
                <a:solidFill>
                  <a:srgbClr val="000000"/>
                </a:solidFill>
              </a:rPr>
              <a:t>special h2</a:t>
            </a:r>
            <a:r>
              <a:rPr lang="en"/>
              <a:t>  </a:t>
            </a:r>
            <a:endParaRPr/>
          </a:p>
          <a:p>
            <a:pPr indent="-342900" lvl="0" marL="457200" rtl="0" algn="l">
              <a:spcBef>
                <a:spcPts val="0"/>
              </a:spcBef>
              <a:spcAft>
                <a:spcPts val="0"/>
              </a:spcAft>
              <a:buSzPts val="1800"/>
              <a:buAutoNum type="arabicPeriod"/>
            </a:pPr>
            <a:r>
              <a:rPr lang="en"/>
              <a:t>Child Selector:   				</a:t>
            </a:r>
            <a:r>
              <a:rPr b="1" lang="en">
                <a:solidFill>
                  <a:srgbClr val="000000"/>
                </a:solidFill>
              </a:rPr>
              <a:t>#divThree &gt; span</a:t>
            </a:r>
            <a:endParaRPr b="1">
              <a:solidFill>
                <a:srgbClr val="000000"/>
              </a:solidFill>
            </a:endParaRPr>
          </a:p>
          <a:p>
            <a:pPr indent="-342900" lvl="0" marL="457200" rtl="0" algn="l">
              <a:spcBef>
                <a:spcPts val="0"/>
              </a:spcBef>
              <a:spcAft>
                <a:spcPts val="0"/>
              </a:spcAft>
              <a:buSzPts val="1800"/>
              <a:buAutoNum type="arabicPeriod"/>
            </a:pPr>
            <a:r>
              <a:rPr lang="en"/>
              <a:t>Adjacent Sibling Selector:  		</a:t>
            </a:r>
            <a:r>
              <a:rPr b="1" lang="en">
                <a:solidFill>
                  <a:srgbClr val="000000"/>
                </a:solidFill>
              </a:rPr>
              <a:t>.spanOne + span</a:t>
            </a:r>
            <a:endParaRPr b="1">
              <a:solidFill>
                <a:srgbClr val="000000"/>
              </a:solidFill>
            </a:endParaRPr>
          </a:p>
          <a:p>
            <a:pPr indent="-342900" lvl="0" marL="457200" rtl="0" algn="l">
              <a:spcBef>
                <a:spcPts val="0"/>
              </a:spcBef>
              <a:spcAft>
                <a:spcPts val="0"/>
              </a:spcAft>
              <a:buSzPts val="1800"/>
              <a:buAutoNum type="arabicPeriod"/>
            </a:pPr>
            <a:r>
              <a:rPr lang="en"/>
              <a:t>General Sibling Selector:  		</a:t>
            </a:r>
            <a:r>
              <a:rPr b="1" lang="en">
                <a:solidFill>
                  <a:srgbClr val="000000"/>
                </a:solidFill>
              </a:rPr>
              <a:t>.spanTwo ~ span</a:t>
            </a:r>
            <a:endParaRPr b="1">
              <a:solidFill>
                <a:srgbClr val="000000"/>
              </a:solidFill>
            </a:endParaRPr>
          </a:p>
          <a:p>
            <a:pPr indent="-342900" lvl="0" marL="457200" rtl="0" algn="l">
              <a:spcBef>
                <a:spcPts val="0"/>
              </a:spcBef>
              <a:spcAft>
                <a:spcPts val="0"/>
              </a:spcAft>
              <a:buSzPts val="1800"/>
              <a:buAutoNum type="arabicPeriod"/>
            </a:pPr>
            <a:r>
              <a:rPr lang="en"/>
              <a:t>Pseudo-class Selector:  		</a:t>
            </a:r>
            <a:r>
              <a:rPr b="1" lang="en">
                <a:solidFill>
                  <a:srgbClr val="000000"/>
                </a:solidFill>
              </a:rPr>
              <a:t>div :first-child</a:t>
            </a:r>
            <a:br>
              <a:rPr b="1" lang="en">
                <a:solidFill>
                  <a:srgbClr val="000000"/>
                </a:solidFill>
              </a:rPr>
            </a:br>
            <a:r>
              <a:rPr b="1" lang="en">
                <a:solidFill>
                  <a:srgbClr val="000000"/>
                </a:solidFill>
              </a:rPr>
              <a:t>					  		div :last-child</a:t>
            </a:r>
            <a:br>
              <a:rPr b="1" lang="en">
                <a:solidFill>
                  <a:srgbClr val="000000"/>
                </a:solidFill>
              </a:rPr>
            </a:br>
            <a:r>
              <a:rPr b="1" lang="en">
                <a:solidFill>
                  <a:srgbClr val="000000"/>
                </a:solidFill>
              </a:rPr>
              <a:t>					   		div :nth-child(2)</a:t>
            </a:r>
            <a:br>
              <a:rPr b="1" lang="en">
                <a:solidFill>
                  <a:srgbClr val="000000"/>
                </a:solidFill>
              </a:rPr>
            </a:br>
            <a:r>
              <a:rPr b="1" lang="en">
                <a:solidFill>
                  <a:srgbClr val="000000"/>
                </a:solidFill>
              </a:rPr>
              <a:t>					   		div:hover</a:t>
            </a:r>
            <a:endParaRPr b="1">
              <a:solidFill>
                <a:srgbClr val="000000"/>
              </a:solidFill>
            </a:endParaRPr>
          </a:p>
        </p:txBody>
      </p:sp>
      <p:sp>
        <p:nvSpPr>
          <p:cNvPr id="158" name="Google Shape;158;p26"/>
          <p:cNvSpPr txBox="1"/>
          <p:nvPr/>
        </p:nvSpPr>
        <p:spPr>
          <a:xfrm>
            <a:off x="1110250" y="3919925"/>
            <a:ext cx="20958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List of Pseudo-classes</a:t>
            </a:r>
            <a:endParaRPr/>
          </a:p>
        </p:txBody>
      </p:sp>
      <p:sp>
        <p:nvSpPr>
          <p:cNvPr id="159" name="Google Shape;159;p26"/>
          <p:cNvSpPr txBox="1"/>
          <p:nvPr/>
        </p:nvSpPr>
        <p:spPr>
          <a:xfrm>
            <a:off x="3206050" y="364575"/>
            <a:ext cx="5626200" cy="1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https://www.freecodecamp.org/news/css-selectors-cheat-sheet/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Selectors</a:t>
            </a:r>
            <a:endParaRPr/>
          </a:p>
        </p:txBody>
      </p:sp>
      <p:sp>
        <p:nvSpPr>
          <p:cNvPr id="165" name="Google Shape;165;p27"/>
          <p:cNvSpPr txBox="1"/>
          <p:nvPr>
            <p:ph idx="1" type="body"/>
          </p:nvPr>
        </p:nvSpPr>
        <p:spPr>
          <a:xfrm>
            <a:off x="311700" y="1152475"/>
            <a:ext cx="4945200" cy="38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Selectors can be combined to achieve greater specificity</a:t>
            </a:r>
            <a:endParaRPr/>
          </a:p>
          <a:p>
            <a:pPr indent="0" lvl="0" marL="0" rtl="0" algn="l">
              <a:spcBef>
                <a:spcPts val="1600"/>
              </a:spcBef>
              <a:spcAft>
                <a:spcPts val="0"/>
              </a:spcAft>
              <a:buNone/>
            </a:pPr>
            <a:r>
              <a:rPr lang="en" sz="1600">
                <a:latin typeface="Courier New"/>
                <a:ea typeface="Courier New"/>
                <a:cs typeface="Courier New"/>
                <a:sym typeface="Courier New"/>
              </a:rPr>
              <a:t>	</a:t>
            </a:r>
            <a:r>
              <a:rPr b="1" lang="en" sz="1600">
                <a:solidFill>
                  <a:srgbClr val="980000"/>
                </a:solidFill>
                <a:latin typeface="Courier New"/>
                <a:ea typeface="Courier New"/>
                <a:cs typeface="Courier New"/>
                <a:sym typeface="Courier New"/>
              </a:rPr>
              <a:t>div</a:t>
            </a:r>
            <a:r>
              <a:rPr b="1" lang="en" sz="1600">
                <a:latin typeface="Courier New"/>
                <a:ea typeface="Courier New"/>
                <a:cs typeface="Courier New"/>
                <a:sym typeface="Courier New"/>
              </a:rPr>
              <a:t> </a:t>
            </a:r>
            <a:r>
              <a:rPr b="1" lang="en" sz="1600">
                <a:solidFill>
                  <a:srgbClr val="FF9900"/>
                </a:solidFill>
                <a:latin typeface="Courier New"/>
                <a:ea typeface="Courier New"/>
                <a:cs typeface="Courier New"/>
                <a:sym typeface="Courier New"/>
              </a:rPr>
              <a:t>h2 .header</a:t>
            </a:r>
            <a:r>
              <a:rPr b="1" lang="en" sz="1600">
                <a:latin typeface="Courier New"/>
                <a:ea typeface="Courier New"/>
                <a:cs typeface="Courier New"/>
                <a:sym typeface="Courier New"/>
              </a:rPr>
              <a:t> </a:t>
            </a:r>
            <a:r>
              <a:rPr b="1" lang="en" sz="1600">
                <a:solidFill>
                  <a:srgbClr val="0000FF"/>
                </a:solidFill>
                <a:latin typeface="Courier New"/>
                <a:ea typeface="Courier New"/>
                <a:cs typeface="Courier New"/>
                <a:sym typeface="Courier New"/>
              </a:rPr>
              <a:t>ul</a:t>
            </a:r>
            <a:r>
              <a:rPr b="1" lang="en" sz="1600">
                <a:latin typeface="Courier New"/>
                <a:ea typeface="Courier New"/>
                <a:cs typeface="Courier New"/>
                <a:sym typeface="Courier New"/>
              </a:rPr>
              <a:t> &gt; </a:t>
            </a:r>
            <a:r>
              <a:rPr b="1" lang="en" sz="1600">
                <a:solidFill>
                  <a:srgbClr val="38761D"/>
                </a:solidFill>
                <a:latin typeface="Courier New"/>
                <a:ea typeface="Courier New"/>
                <a:cs typeface="Courier New"/>
                <a:sym typeface="Courier New"/>
              </a:rPr>
              <a:t>li</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1600"/>
              </a:spcBef>
              <a:spcAft>
                <a:spcPts val="0"/>
              </a:spcAft>
              <a:buNone/>
            </a:pPr>
            <a:r>
              <a:rPr lang="en" sz="1600">
                <a:latin typeface="Courier New"/>
                <a:ea typeface="Courier New"/>
                <a:cs typeface="Courier New"/>
                <a:sym typeface="Courier New"/>
              </a:rPr>
              <a:t>		background-color: red;</a:t>
            </a:r>
            <a:endParaRPr sz="1600">
              <a:latin typeface="Courier New"/>
              <a:ea typeface="Courier New"/>
              <a:cs typeface="Courier New"/>
              <a:sym typeface="Courier New"/>
            </a:endParaRPr>
          </a:p>
          <a:p>
            <a:pPr indent="457200" lvl="0" marL="0" rtl="0" algn="l">
              <a:spcBef>
                <a:spcPts val="160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lang="en"/>
              <a:t>This selector will select all </a:t>
            </a:r>
            <a:r>
              <a:rPr b="1" lang="en">
                <a:solidFill>
                  <a:srgbClr val="38761D"/>
                </a:solidFill>
              </a:rPr>
              <a:t>li</a:t>
            </a:r>
            <a:r>
              <a:rPr lang="en"/>
              <a:t> elements that are a child of an </a:t>
            </a:r>
            <a:r>
              <a:rPr b="1" lang="en">
                <a:solidFill>
                  <a:srgbClr val="0000FF"/>
                </a:solidFill>
              </a:rPr>
              <a:t>ul</a:t>
            </a:r>
            <a:r>
              <a:rPr lang="en"/>
              <a:t> that is a descendent of an </a:t>
            </a:r>
            <a:r>
              <a:rPr lang="en">
                <a:solidFill>
                  <a:srgbClr val="FF9900"/>
                </a:solidFill>
              </a:rPr>
              <a:t>h2</a:t>
            </a:r>
            <a:r>
              <a:rPr lang="en"/>
              <a:t> element that has the </a:t>
            </a:r>
            <a:r>
              <a:rPr b="1" lang="en">
                <a:solidFill>
                  <a:srgbClr val="FF9900"/>
                </a:solidFill>
              </a:rPr>
              <a:t>header</a:t>
            </a:r>
            <a:r>
              <a:rPr lang="en"/>
              <a:t> class applied to it, that is is a descendent of a </a:t>
            </a:r>
            <a:r>
              <a:rPr b="1" lang="en">
                <a:solidFill>
                  <a:srgbClr val="980000"/>
                </a:solidFill>
              </a:rPr>
              <a:t>div</a:t>
            </a:r>
            <a:endParaRPr b="1" sz="1600">
              <a:solidFill>
                <a:srgbClr val="980000"/>
              </a:solidFill>
              <a:latin typeface="Courier New"/>
              <a:ea typeface="Courier New"/>
              <a:cs typeface="Courier New"/>
              <a:sym typeface="Courier New"/>
            </a:endParaRPr>
          </a:p>
        </p:txBody>
      </p:sp>
      <p:pic>
        <p:nvPicPr>
          <p:cNvPr id="166" name="Google Shape;166;p27"/>
          <p:cNvPicPr preferRelativeResize="0"/>
          <p:nvPr/>
        </p:nvPicPr>
        <p:blipFill rotWithShape="1">
          <a:blip r:embed="rId3">
            <a:alphaModFix/>
          </a:blip>
          <a:srcRect b="0" l="-560" r="559" t="0"/>
          <a:stretch/>
        </p:blipFill>
        <p:spPr>
          <a:xfrm>
            <a:off x="5453150" y="1525000"/>
            <a:ext cx="2990850" cy="2352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230250"/>
            <a:ext cx="200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Model</a:t>
            </a:r>
            <a:endParaRPr/>
          </a:p>
        </p:txBody>
      </p:sp>
      <p:sp>
        <p:nvSpPr>
          <p:cNvPr id="172" name="Google Shape;172;p28"/>
          <p:cNvSpPr txBox="1"/>
          <p:nvPr/>
        </p:nvSpPr>
        <p:spPr>
          <a:xfrm>
            <a:off x="311700" y="1028700"/>
            <a:ext cx="3255600" cy="3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All elements are represented on the page as a box with 4 parts.</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AutoNum type="arabicPeriod"/>
            </a:pPr>
            <a:r>
              <a:rPr b="1" lang="en" sz="1700"/>
              <a:t>content</a:t>
            </a:r>
            <a:br>
              <a:rPr b="1" lang="en" sz="1700"/>
            </a:br>
            <a:endParaRPr b="1" sz="1700"/>
          </a:p>
          <a:p>
            <a:pPr indent="-336550" lvl="0" marL="457200" rtl="0" algn="l">
              <a:spcBef>
                <a:spcPts val="0"/>
              </a:spcBef>
              <a:spcAft>
                <a:spcPts val="0"/>
              </a:spcAft>
              <a:buSzPts val="1700"/>
              <a:buAutoNum type="arabicPeriod"/>
            </a:pPr>
            <a:r>
              <a:rPr b="1" lang="en" sz="1700"/>
              <a:t>padding </a:t>
            </a:r>
            <a:r>
              <a:rPr lang="en" sz="1700"/>
              <a:t>- space between the content and the border</a:t>
            </a:r>
            <a:br>
              <a:rPr lang="en" sz="1700"/>
            </a:br>
            <a:endParaRPr sz="1700"/>
          </a:p>
          <a:p>
            <a:pPr indent="-336550" lvl="0" marL="457200" rtl="0" algn="l">
              <a:spcBef>
                <a:spcPts val="0"/>
              </a:spcBef>
              <a:spcAft>
                <a:spcPts val="0"/>
              </a:spcAft>
              <a:buSzPts val="1700"/>
              <a:buAutoNum type="arabicPeriod"/>
            </a:pPr>
            <a:r>
              <a:rPr b="1" lang="en" sz="1700"/>
              <a:t>border </a:t>
            </a:r>
            <a:r>
              <a:rPr lang="en" sz="1700"/>
              <a:t>- border around the box</a:t>
            </a:r>
            <a:br>
              <a:rPr lang="en" sz="1700"/>
            </a:br>
            <a:endParaRPr sz="1700"/>
          </a:p>
          <a:p>
            <a:pPr indent="-336550" lvl="0" marL="457200" rtl="0" algn="l">
              <a:spcBef>
                <a:spcPts val="0"/>
              </a:spcBef>
              <a:spcAft>
                <a:spcPts val="0"/>
              </a:spcAft>
              <a:buSzPts val="1700"/>
              <a:buAutoNum type="arabicPeriod"/>
            </a:pPr>
            <a:r>
              <a:rPr b="1" lang="en" sz="1700"/>
              <a:t>margin </a:t>
            </a:r>
            <a:r>
              <a:rPr lang="en" sz="1700"/>
              <a:t>- space outside the border before another box can start</a:t>
            </a:r>
            <a:endParaRPr sz="1700"/>
          </a:p>
        </p:txBody>
      </p:sp>
      <p:sp>
        <p:nvSpPr>
          <p:cNvPr id="173" name="Google Shape;173;p28"/>
          <p:cNvSpPr txBox="1"/>
          <p:nvPr/>
        </p:nvSpPr>
        <p:spPr>
          <a:xfrm>
            <a:off x="3832200" y="4193925"/>
            <a:ext cx="4838400" cy="8478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width: 100% is not 100% the size of the content.  It is    100% of the space allowed inside the container box the element box is within.</a:t>
            </a:r>
            <a:endParaRPr/>
          </a:p>
        </p:txBody>
      </p:sp>
      <p:pic>
        <p:nvPicPr>
          <p:cNvPr id="174" name="Google Shape;174;p28"/>
          <p:cNvPicPr preferRelativeResize="0"/>
          <p:nvPr/>
        </p:nvPicPr>
        <p:blipFill>
          <a:blip r:embed="rId3">
            <a:alphaModFix/>
          </a:blip>
          <a:stretch>
            <a:fillRect/>
          </a:stretch>
        </p:blipFill>
        <p:spPr>
          <a:xfrm>
            <a:off x="3991275" y="140975"/>
            <a:ext cx="4324925" cy="390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230250"/>
            <a:ext cx="200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Sizing</a:t>
            </a:r>
            <a:endParaRPr/>
          </a:p>
        </p:txBody>
      </p:sp>
      <p:pic>
        <p:nvPicPr>
          <p:cNvPr id="180" name="Google Shape;180;p29"/>
          <p:cNvPicPr preferRelativeResize="0"/>
          <p:nvPr/>
        </p:nvPicPr>
        <p:blipFill>
          <a:blip r:embed="rId3">
            <a:alphaModFix/>
          </a:blip>
          <a:stretch>
            <a:fillRect/>
          </a:stretch>
        </p:blipFill>
        <p:spPr>
          <a:xfrm>
            <a:off x="2650650" y="1198788"/>
            <a:ext cx="5658075" cy="3050725"/>
          </a:xfrm>
          <a:prstGeom prst="rect">
            <a:avLst/>
          </a:prstGeom>
          <a:noFill/>
          <a:ln>
            <a:noFill/>
          </a:ln>
        </p:spPr>
      </p:pic>
      <p:sp>
        <p:nvSpPr>
          <p:cNvPr id="181" name="Google Shape;181;p29"/>
          <p:cNvSpPr txBox="1"/>
          <p:nvPr/>
        </p:nvSpPr>
        <p:spPr>
          <a:xfrm>
            <a:off x="311700" y="2090425"/>
            <a:ext cx="1865100" cy="21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content-box</a:t>
            </a:r>
            <a:r>
              <a:rPr lang="en"/>
              <a:t> - </a:t>
            </a:r>
            <a:r>
              <a:rPr b="1" lang="en"/>
              <a:t>default</a:t>
            </a:r>
            <a:r>
              <a:rPr lang="en"/>
              <a:t>, width/height include only the content.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980000"/>
                </a:solidFill>
              </a:rPr>
              <a:t>border-box</a:t>
            </a:r>
            <a:r>
              <a:rPr lang="en"/>
              <a:t> - the width/height includes content, padding, and border.</a:t>
            </a:r>
            <a:endParaRPr/>
          </a:p>
        </p:txBody>
      </p:sp>
      <p:cxnSp>
        <p:nvCxnSpPr>
          <p:cNvPr id="182" name="Google Shape;182;p29"/>
          <p:cNvCxnSpPr/>
          <p:nvPr/>
        </p:nvCxnSpPr>
        <p:spPr>
          <a:xfrm>
            <a:off x="3526975" y="3362850"/>
            <a:ext cx="11400" cy="1175700"/>
          </a:xfrm>
          <a:prstGeom prst="straightConnector1">
            <a:avLst/>
          </a:prstGeom>
          <a:noFill/>
          <a:ln cap="flat" cmpd="sng" w="19050">
            <a:solidFill>
              <a:srgbClr val="0000FF"/>
            </a:solidFill>
            <a:prstDash val="solid"/>
            <a:round/>
            <a:headEnd len="med" w="med" type="none"/>
            <a:tailEnd len="med" w="med" type="none"/>
          </a:ln>
        </p:spPr>
      </p:cxnSp>
      <p:cxnSp>
        <p:nvCxnSpPr>
          <p:cNvPr id="183" name="Google Shape;183;p29"/>
          <p:cNvCxnSpPr/>
          <p:nvPr/>
        </p:nvCxnSpPr>
        <p:spPr>
          <a:xfrm>
            <a:off x="7449600" y="3351550"/>
            <a:ext cx="0" cy="1232100"/>
          </a:xfrm>
          <a:prstGeom prst="straightConnector1">
            <a:avLst/>
          </a:prstGeom>
          <a:noFill/>
          <a:ln cap="flat" cmpd="sng" w="19050">
            <a:solidFill>
              <a:srgbClr val="0000FF"/>
            </a:solidFill>
            <a:prstDash val="solid"/>
            <a:round/>
            <a:headEnd len="med" w="med" type="none"/>
            <a:tailEnd len="med" w="med" type="none"/>
          </a:ln>
        </p:spPr>
      </p:cxnSp>
      <p:cxnSp>
        <p:nvCxnSpPr>
          <p:cNvPr id="184" name="Google Shape;184;p29"/>
          <p:cNvCxnSpPr/>
          <p:nvPr/>
        </p:nvCxnSpPr>
        <p:spPr>
          <a:xfrm>
            <a:off x="3549575" y="4549800"/>
            <a:ext cx="3911400" cy="0"/>
          </a:xfrm>
          <a:prstGeom prst="straightConnector1">
            <a:avLst/>
          </a:prstGeom>
          <a:noFill/>
          <a:ln cap="flat" cmpd="sng" w="19050">
            <a:solidFill>
              <a:srgbClr val="0000FF"/>
            </a:solidFill>
            <a:prstDash val="solid"/>
            <a:round/>
            <a:headEnd len="med" w="med" type="none"/>
            <a:tailEnd len="med" w="med" type="none"/>
          </a:ln>
        </p:spPr>
      </p:cxnSp>
      <p:sp>
        <p:nvSpPr>
          <p:cNvPr id="185" name="Google Shape;185;p29"/>
          <p:cNvSpPr txBox="1"/>
          <p:nvPr/>
        </p:nvSpPr>
        <p:spPr>
          <a:xfrm>
            <a:off x="4821100" y="4549800"/>
            <a:ext cx="12153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content-box</a:t>
            </a:r>
            <a:endParaRPr/>
          </a:p>
        </p:txBody>
      </p:sp>
      <p:cxnSp>
        <p:nvCxnSpPr>
          <p:cNvPr id="186" name="Google Shape;186;p29"/>
          <p:cNvCxnSpPr/>
          <p:nvPr/>
        </p:nvCxnSpPr>
        <p:spPr>
          <a:xfrm rot="10800000">
            <a:off x="2950450" y="666875"/>
            <a:ext cx="0" cy="791400"/>
          </a:xfrm>
          <a:prstGeom prst="straightConnector1">
            <a:avLst/>
          </a:prstGeom>
          <a:noFill/>
          <a:ln cap="flat" cmpd="sng" w="19050">
            <a:solidFill>
              <a:srgbClr val="980000"/>
            </a:solidFill>
            <a:prstDash val="solid"/>
            <a:round/>
            <a:headEnd len="med" w="med" type="none"/>
            <a:tailEnd len="med" w="med" type="none"/>
          </a:ln>
        </p:spPr>
      </p:cxnSp>
      <p:cxnSp>
        <p:nvCxnSpPr>
          <p:cNvPr id="187" name="Google Shape;187;p29"/>
          <p:cNvCxnSpPr/>
          <p:nvPr/>
        </p:nvCxnSpPr>
        <p:spPr>
          <a:xfrm>
            <a:off x="2961750" y="655650"/>
            <a:ext cx="4951200" cy="0"/>
          </a:xfrm>
          <a:prstGeom prst="straightConnector1">
            <a:avLst/>
          </a:prstGeom>
          <a:noFill/>
          <a:ln cap="flat" cmpd="sng" w="19050">
            <a:solidFill>
              <a:srgbClr val="980000"/>
            </a:solidFill>
            <a:prstDash val="solid"/>
            <a:round/>
            <a:headEnd len="med" w="med" type="none"/>
            <a:tailEnd len="med" w="med" type="none"/>
          </a:ln>
        </p:spPr>
      </p:cxnSp>
      <p:cxnSp>
        <p:nvCxnSpPr>
          <p:cNvPr id="188" name="Google Shape;188;p29"/>
          <p:cNvCxnSpPr/>
          <p:nvPr/>
        </p:nvCxnSpPr>
        <p:spPr>
          <a:xfrm rot="10800000">
            <a:off x="7913075" y="655600"/>
            <a:ext cx="0" cy="859200"/>
          </a:xfrm>
          <a:prstGeom prst="straightConnector1">
            <a:avLst/>
          </a:prstGeom>
          <a:noFill/>
          <a:ln cap="flat" cmpd="sng" w="19050">
            <a:solidFill>
              <a:srgbClr val="980000"/>
            </a:solidFill>
            <a:prstDash val="solid"/>
            <a:round/>
            <a:headEnd len="med" w="med" type="none"/>
            <a:tailEnd len="med" w="med" type="none"/>
          </a:ln>
        </p:spPr>
      </p:cxnSp>
      <p:sp>
        <p:nvSpPr>
          <p:cNvPr id="189" name="Google Shape;189;p29"/>
          <p:cNvSpPr txBox="1"/>
          <p:nvPr/>
        </p:nvSpPr>
        <p:spPr>
          <a:xfrm>
            <a:off x="4572000" y="332850"/>
            <a:ext cx="13173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border-box</a:t>
            </a:r>
            <a:endParaRPr/>
          </a:p>
        </p:txBody>
      </p:sp>
      <p:sp>
        <p:nvSpPr>
          <p:cNvPr id="190" name="Google Shape;190;p29"/>
          <p:cNvSpPr txBox="1"/>
          <p:nvPr/>
        </p:nvSpPr>
        <p:spPr>
          <a:xfrm>
            <a:off x="282600" y="4518750"/>
            <a:ext cx="22551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Box Sizing on W3Schools</a:t>
            </a:r>
            <a:endParaRPr/>
          </a:p>
        </p:txBody>
      </p:sp>
      <p:sp>
        <p:nvSpPr>
          <p:cNvPr id="191" name="Google Shape;191;p29"/>
          <p:cNvSpPr txBox="1"/>
          <p:nvPr/>
        </p:nvSpPr>
        <p:spPr>
          <a:xfrm>
            <a:off x="282600" y="743475"/>
            <a:ext cx="30000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172B4D"/>
                </a:solidFill>
                <a:highlight>
                  <a:srgbClr val="F4F5F7"/>
                </a:highlight>
                <a:latin typeface="Roboto Mono"/>
                <a:ea typeface="Roboto Mono"/>
                <a:cs typeface="Roboto Mono"/>
                <a:sym typeface="Roboto Mono"/>
              </a:rPr>
              <a:t>box-sizing: content-box|border-box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84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a:t>
            </a:r>
            <a:endParaRPr/>
          </a:p>
        </p:txBody>
      </p:sp>
      <p:sp>
        <p:nvSpPr>
          <p:cNvPr id="197" name="Google Shape;197;p30"/>
          <p:cNvSpPr txBox="1"/>
          <p:nvPr>
            <p:ph idx="1" type="body"/>
          </p:nvPr>
        </p:nvSpPr>
        <p:spPr>
          <a:xfrm>
            <a:off x="83100" y="656775"/>
            <a:ext cx="2891700" cy="43515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rPr>
              <a:t>block</a:t>
            </a:r>
            <a:r>
              <a:rPr b="1" lang="en" sz="1600">
                <a:solidFill>
                  <a:srgbClr val="000000"/>
                </a:solidFill>
              </a:rPr>
              <a:t> </a:t>
            </a:r>
            <a:endParaRPr b="1" sz="16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Starts on a newline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Takes up full available width</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can set width/ height</a:t>
            </a:r>
            <a:endParaRPr sz="1400">
              <a:solidFill>
                <a:srgbClr val="000000"/>
              </a:solidFill>
            </a:endParaRPr>
          </a:p>
          <a:p>
            <a:pPr indent="0" lvl="0" marL="0" rtl="0" algn="l">
              <a:spcBef>
                <a:spcPts val="1600"/>
              </a:spcBef>
              <a:spcAft>
                <a:spcPts val="1600"/>
              </a:spcAft>
              <a:buNone/>
            </a:pPr>
            <a:r>
              <a:rPr b="1" lang="en" sz="1400">
                <a:solidFill>
                  <a:srgbClr val="000000"/>
                </a:solidFill>
              </a:rPr>
              <a:t>default for:</a:t>
            </a:r>
            <a:r>
              <a:rPr lang="en" sz="1400">
                <a:solidFill>
                  <a:srgbClr val="000000"/>
                </a:solidFill>
              </a:rPr>
              <a:t> div, h1, p, form, header, footer, section, etc.</a:t>
            </a:r>
            <a:endParaRPr sz="1400">
              <a:solidFill>
                <a:srgbClr val="000000"/>
              </a:solidFill>
            </a:endParaRPr>
          </a:p>
        </p:txBody>
      </p:sp>
      <p:sp>
        <p:nvSpPr>
          <p:cNvPr id="198" name="Google Shape;198;p30"/>
          <p:cNvSpPr txBox="1"/>
          <p:nvPr/>
        </p:nvSpPr>
        <p:spPr>
          <a:xfrm>
            <a:off x="380500" y="3022925"/>
            <a:ext cx="2177100" cy="1759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470725" y="3135725"/>
            <a:ext cx="1985100" cy="4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200" name="Google Shape;200;p30"/>
          <p:cNvSpPr txBox="1"/>
          <p:nvPr/>
        </p:nvSpPr>
        <p:spPr>
          <a:xfrm>
            <a:off x="476500" y="3706600"/>
            <a:ext cx="1985100" cy="4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01" name="Google Shape;201;p30"/>
          <p:cNvSpPr txBox="1"/>
          <p:nvPr/>
        </p:nvSpPr>
        <p:spPr>
          <a:xfrm>
            <a:off x="476500" y="4230075"/>
            <a:ext cx="1985100" cy="4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txBox="1"/>
          <p:nvPr>
            <p:ph idx="1" type="body"/>
          </p:nvPr>
        </p:nvSpPr>
        <p:spPr>
          <a:xfrm>
            <a:off x="3156925" y="656775"/>
            <a:ext cx="2891700" cy="4351500"/>
          </a:xfrm>
          <a:prstGeom prst="rect">
            <a:avLst/>
          </a:prstGeom>
          <a:solidFill>
            <a:srgbClr val="FCE5CD"/>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rPr>
              <a:t>inline </a:t>
            </a:r>
            <a:endParaRPr b="1" sz="17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Starts on same line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Takes up only width required for content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Cannot set width/height</a:t>
            </a:r>
            <a:endParaRPr sz="1400">
              <a:solidFill>
                <a:srgbClr val="000000"/>
              </a:solidFill>
            </a:endParaRPr>
          </a:p>
          <a:p>
            <a:pPr indent="0" lvl="0" marL="0" rtl="0" algn="l">
              <a:spcBef>
                <a:spcPts val="1600"/>
              </a:spcBef>
              <a:spcAft>
                <a:spcPts val="1600"/>
              </a:spcAft>
              <a:buNone/>
            </a:pPr>
            <a:r>
              <a:rPr b="1" lang="en" sz="1400">
                <a:solidFill>
                  <a:srgbClr val="000000"/>
                </a:solidFill>
              </a:rPr>
              <a:t>default for:</a:t>
            </a:r>
            <a:r>
              <a:rPr lang="en" sz="1400">
                <a:solidFill>
                  <a:srgbClr val="000000"/>
                </a:solidFill>
              </a:rPr>
              <a:t> span, img, a, etc</a:t>
            </a:r>
            <a:r>
              <a:rPr lang="en" sz="1600">
                <a:solidFill>
                  <a:srgbClr val="000000"/>
                </a:solidFill>
              </a:rPr>
              <a:t>.</a:t>
            </a:r>
            <a:endParaRPr sz="1600">
              <a:solidFill>
                <a:srgbClr val="000000"/>
              </a:solidFill>
            </a:endParaRPr>
          </a:p>
        </p:txBody>
      </p:sp>
      <p:sp>
        <p:nvSpPr>
          <p:cNvPr id="203" name="Google Shape;203;p30"/>
          <p:cNvSpPr txBox="1"/>
          <p:nvPr/>
        </p:nvSpPr>
        <p:spPr>
          <a:xfrm>
            <a:off x="3420475" y="3034300"/>
            <a:ext cx="2177100" cy="1759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3510700" y="3147100"/>
            <a:ext cx="832800" cy="4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205" name="Google Shape;205;p30"/>
          <p:cNvSpPr txBox="1"/>
          <p:nvPr/>
        </p:nvSpPr>
        <p:spPr>
          <a:xfrm>
            <a:off x="4447225" y="3147100"/>
            <a:ext cx="343500" cy="4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06" name="Google Shape;206;p30"/>
          <p:cNvSpPr txBox="1"/>
          <p:nvPr/>
        </p:nvSpPr>
        <p:spPr>
          <a:xfrm>
            <a:off x="4879400" y="3135725"/>
            <a:ext cx="125700" cy="4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ph idx="1" type="body"/>
          </p:nvPr>
        </p:nvSpPr>
        <p:spPr>
          <a:xfrm>
            <a:off x="6176100" y="656775"/>
            <a:ext cx="2891700" cy="4351500"/>
          </a:xfrm>
          <a:prstGeom prst="rect">
            <a:avLst/>
          </a:prstGeom>
          <a:solidFill>
            <a:srgbClr val="D9EAD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rPr>
              <a:t>inline-block</a:t>
            </a:r>
            <a:endParaRPr b="1" sz="17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Like inline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Can set width/height</a:t>
            </a:r>
            <a:endParaRPr sz="1400">
              <a:solidFill>
                <a:srgbClr val="000000"/>
              </a:solidFill>
            </a:endParaRPr>
          </a:p>
          <a:p>
            <a:pPr indent="0" lvl="0" marL="0" rtl="0" algn="l">
              <a:spcBef>
                <a:spcPts val="1600"/>
              </a:spcBef>
              <a:spcAft>
                <a:spcPts val="1600"/>
              </a:spcAft>
              <a:buNone/>
            </a:pPr>
            <a:r>
              <a:t/>
            </a:r>
            <a:endParaRPr sz="1600">
              <a:solidFill>
                <a:srgbClr val="000000"/>
              </a:solidFill>
            </a:endParaRPr>
          </a:p>
        </p:txBody>
      </p:sp>
      <p:sp>
        <p:nvSpPr>
          <p:cNvPr id="208" name="Google Shape;208;p30"/>
          <p:cNvSpPr txBox="1"/>
          <p:nvPr/>
        </p:nvSpPr>
        <p:spPr>
          <a:xfrm>
            <a:off x="6495550" y="2961125"/>
            <a:ext cx="2177100" cy="1759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nvSpPr>
        <p:spPr>
          <a:xfrm>
            <a:off x="6585775" y="3073925"/>
            <a:ext cx="441300" cy="75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210" name="Google Shape;210;p30"/>
          <p:cNvSpPr txBox="1"/>
          <p:nvPr/>
        </p:nvSpPr>
        <p:spPr>
          <a:xfrm>
            <a:off x="7127875" y="3073925"/>
            <a:ext cx="738000" cy="4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11" name="Google Shape;211;p30"/>
          <p:cNvSpPr txBox="1"/>
          <p:nvPr/>
        </p:nvSpPr>
        <p:spPr>
          <a:xfrm>
            <a:off x="7954475" y="3062550"/>
            <a:ext cx="539100" cy="105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404050" y="12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Positioning</a:t>
            </a:r>
            <a:endParaRPr/>
          </a:p>
        </p:txBody>
      </p:sp>
      <p:sp>
        <p:nvSpPr>
          <p:cNvPr id="217" name="Google Shape;217;p31"/>
          <p:cNvSpPr txBox="1"/>
          <p:nvPr/>
        </p:nvSpPr>
        <p:spPr>
          <a:xfrm>
            <a:off x="530150" y="947475"/>
            <a:ext cx="1432500" cy="36999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Static</a:t>
            </a:r>
            <a:r>
              <a:rPr lang="en"/>
              <a:t> </a:t>
            </a:r>
            <a:endParaRPr/>
          </a:p>
        </p:txBody>
      </p:sp>
      <p:sp>
        <p:nvSpPr>
          <p:cNvPr id="218" name="Google Shape;218;p31"/>
          <p:cNvSpPr txBox="1"/>
          <p:nvPr/>
        </p:nvSpPr>
        <p:spPr>
          <a:xfrm>
            <a:off x="806450" y="1951375"/>
            <a:ext cx="879900" cy="744600"/>
          </a:xfrm>
          <a:prstGeom prst="rect">
            <a:avLst/>
          </a:prstGeom>
          <a:solidFill>
            <a:srgbClr val="000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txBox="1"/>
          <p:nvPr/>
        </p:nvSpPr>
        <p:spPr>
          <a:xfrm>
            <a:off x="806450" y="2831100"/>
            <a:ext cx="879900" cy="7446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txBox="1"/>
          <p:nvPr/>
        </p:nvSpPr>
        <p:spPr>
          <a:xfrm>
            <a:off x="806450" y="3710825"/>
            <a:ext cx="879900" cy="744600"/>
          </a:xfrm>
          <a:prstGeom prst="rect">
            <a:avLst/>
          </a:prstGeom>
          <a:solidFill>
            <a:srgbClr val="274E1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nvSpPr>
        <p:spPr>
          <a:xfrm>
            <a:off x="2419600" y="927950"/>
            <a:ext cx="1432500" cy="36999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Relative</a:t>
            </a:r>
            <a:r>
              <a:rPr lang="en"/>
              <a:t> </a:t>
            </a:r>
            <a:endParaRPr/>
          </a:p>
        </p:txBody>
      </p:sp>
      <p:sp>
        <p:nvSpPr>
          <p:cNvPr id="222" name="Google Shape;222;p31"/>
          <p:cNvSpPr txBox="1"/>
          <p:nvPr/>
        </p:nvSpPr>
        <p:spPr>
          <a:xfrm>
            <a:off x="2695900" y="1768425"/>
            <a:ext cx="879900" cy="744600"/>
          </a:xfrm>
          <a:prstGeom prst="rect">
            <a:avLst/>
          </a:prstGeom>
          <a:solidFill>
            <a:srgbClr val="000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txBox="1"/>
          <p:nvPr/>
        </p:nvSpPr>
        <p:spPr>
          <a:xfrm>
            <a:off x="3113250" y="2264650"/>
            <a:ext cx="879900" cy="7446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txBox="1"/>
          <p:nvPr/>
        </p:nvSpPr>
        <p:spPr>
          <a:xfrm>
            <a:off x="2695900" y="3527875"/>
            <a:ext cx="879900" cy="744600"/>
          </a:xfrm>
          <a:prstGeom prst="rect">
            <a:avLst/>
          </a:prstGeom>
          <a:solidFill>
            <a:srgbClr val="274E1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txBox="1"/>
          <p:nvPr/>
        </p:nvSpPr>
        <p:spPr>
          <a:xfrm>
            <a:off x="4575188" y="947475"/>
            <a:ext cx="1432500" cy="36999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Absolute</a:t>
            </a:r>
            <a:endParaRPr/>
          </a:p>
        </p:txBody>
      </p:sp>
      <p:sp>
        <p:nvSpPr>
          <p:cNvPr id="226" name="Google Shape;226;p31"/>
          <p:cNvSpPr txBox="1"/>
          <p:nvPr/>
        </p:nvSpPr>
        <p:spPr>
          <a:xfrm>
            <a:off x="4851488" y="1787950"/>
            <a:ext cx="879900" cy="744600"/>
          </a:xfrm>
          <a:prstGeom prst="rect">
            <a:avLst/>
          </a:prstGeom>
          <a:solidFill>
            <a:srgbClr val="000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txBox="1"/>
          <p:nvPr/>
        </p:nvSpPr>
        <p:spPr>
          <a:xfrm>
            <a:off x="4851488" y="2571750"/>
            <a:ext cx="879900" cy="744600"/>
          </a:xfrm>
          <a:prstGeom prst="rect">
            <a:avLst/>
          </a:prstGeom>
          <a:solidFill>
            <a:srgbClr val="274E1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txBox="1"/>
          <p:nvPr/>
        </p:nvSpPr>
        <p:spPr>
          <a:xfrm>
            <a:off x="5268838" y="2284175"/>
            <a:ext cx="879900" cy="7446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txBox="1"/>
          <p:nvPr/>
        </p:nvSpPr>
        <p:spPr>
          <a:xfrm>
            <a:off x="6922525" y="947475"/>
            <a:ext cx="1432500" cy="36999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Fixed</a:t>
            </a:r>
            <a:endParaRPr/>
          </a:p>
        </p:txBody>
      </p:sp>
      <p:sp>
        <p:nvSpPr>
          <p:cNvPr id="230" name="Google Shape;230;p31"/>
          <p:cNvSpPr txBox="1"/>
          <p:nvPr/>
        </p:nvSpPr>
        <p:spPr>
          <a:xfrm>
            <a:off x="7198825" y="1787950"/>
            <a:ext cx="879900" cy="744600"/>
          </a:xfrm>
          <a:prstGeom prst="rect">
            <a:avLst/>
          </a:prstGeom>
          <a:solidFill>
            <a:srgbClr val="000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txBox="1"/>
          <p:nvPr/>
        </p:nvSpPr>
        <p:spPr>
          <a:xfrm>
            <a:off x="7198825" y="2571750"/>
            <a:ext cx="879900" cy="744600"/>
          </a:xfrm>
          <a:prstGeom prst="rect">
            <a:avLst/>
          </a:prstGeom>
          <a:solidFill>
            <a:srgbClr val="274E1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txBox="1"/>
          <p:nvPr/>
        </p:nvSpPr>
        <p:spPr>
          <a:xfrm>
            <a:off x="7807900" y="927950"/>
            <a:ext cx="879900" cy="7446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HTML Element Hierarchy</a:t>
            </a:r>
            <a:endParaRPr sz="2400"/>
          </a:p>
          <a:p>
            <a:pPr indent="-381000" lvl="0" marL="457200" rtl="0" algn="l">
              <a:spcBef>
                <a:spcPts val="0"/>
              </a:spcBef>
              <a:spcAft>
                <a:spcPts val="0"/>
              </a:spcAft>
              <a:buSzPts val="2400"/>
              <a:buAutoNum type="arabicPeriod"/>
            </a:pPr>
            <a:r>
              <a:rPr b="1" lang="en" sz="2400"/>
              <a:t>CSS Selectors</a:t>
            </a:r>
            <a:endParaRPr b="1" sz="2400"/>
          </a:p>
          <a:p>
            <a:pPr indent="-381000" lvl="0" marL="457200" rtl="0" algn="l">
              <a:spcBef>
                <a:spcPts val="0"/>
              </a:spcBef>
              <a:spcAft>
                <a:spcPts val="0"/>
              </a:spcAft>
              <a:buSzPts val="2400"/>
              <a:buAutoNum type="arabicPeriod"/>
            </a:pPr>
            <a:r>
              <a:rPr b="1" lang="en" sz="2400"/>
              <a:t>Box Model</a:t>
            </a:r>
            <a:endParaRPr b="1" sz="2400"/>
          </a:p>
          <a:p>
            <a:pPr indent="-381000" lvl="0" marL="457200" rtl="0" algn="l">
              <a:spcBef>
                <a:spcPts val="0"/>
              </a:spcBef>
              <a:spcAft>
                <a:spcPts val="0"/>
              </a:spcAft>
              <a:buSzPts val="2400"/>
              <a:buAutoNum type="arabicPeriod"/>
            </a:pPr>
            <a:r>
              <a:rPr b="1" lang="en" sz="2400"/>
              <a:t>Displays</a:t>
            </a:r>
            <a:r>
              <a:rPr lang="en" sz="2400"/>
              <a:t> (Inline, Block, Inline-Block)</a:t>
            </a:r>
            <a:endParaRPr sz="2400"/>
          </a:p>
          <a:p>
            <a:pPr indent="-381000" lvl="0" marL="457200" rtl="0" algn="l">
              <a:spcBef>
                <a:spcPts val="0"/>
              </a:spcBef>
              <a:spcAft>
                <a:spcPts val="0"/>
              </a:spcAft>
              <a:buSzPts val="2400"/>
              <a:buAutoNum type="arabicPeriod"/>
            </a:pPr>
            <a:r>
              <a:rPr lang="en" sz="2400"/>
              <a:t>Positioning</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00" y="275825"/>
            <a:ext cx="413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Units of Measurement</a:t>
            </a:r>
            <a:endParaRPr/>
          </a:p>
        </p:txBody>
      </p:sp>
      <p:sp>
        <p:nvSpPr>
          <p:cNvPr id="238" name="Google Shape;238;p32"/>
          <p:cNvSpPr txBox="1"/>
          <p:nvPr>
            <p:ph idx="1" type="body"/>
          </p:nvPr>
        </p:nvSpPr>
        <p:spPr>
          <a:xfrm>
            <a:off x="311700" y="960700"/>
            <a:ext cx="73923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Absolute Units - fixed size</a:t>
            </a:r>
            <a:endParaRPr/>
          </a:p>
          <a:p>
            <a:pPr indent="0" lvl="0" marL="0" rtl="0" algn="l">
              <a:spcBef>
                <a:spcPts val="1600"/>
              </a:spcBef>
              <a:spcAft>
                <a:spcPts val="1600"/>
              </a:spcAft>
              <a:buNone/>
            </a:pPr>
            <a:r>
              <a:t/>
            </a:r>
            <a:endParaRPr/>
          </a:p>
        </p:txBody>
      </p:sp>
      <p:graphicFrame>
        <p:nvGraphicFramePr>
          <p:cNvPr id="239" name="Google Shape;239;p32"/>
          <p:cNvGraphicFramePr/>
          <p:nvPr/>
        </p:nvGraphicFramePr>
        <p:xfrm>
          <a:off x="535150" y="1470100"/>
          <a:ext cx="3000000" cy="3000000"/>
        </p:xfrm>
        <a:graphic>
          <a:graphicData uri="http://schemas.openxmlformats.org/drawingml/2006/table">
            <a:tbl>
              <a:tblPr>
                <a:noFill/>
                <a:tableStyleId>{F0BB9D72-CC42-4B11-9429-56E4EA872E50}</a:tableStyleId>
              </a:tblPr>
              <a:tblGrid>
                <a:gridCol w="463275"/>
                <a:gridCol w="694500"/>
                <a:gridCol w="4908150"/>
              </a:tblGrid>
              <a:tr h="381000">
                <a:tc>
                  <a:txBody>
                    <a:bodyPr/>
                    <a:lstStyle/>
                    <a:p>
                      <a:pPr indent="0" lvl="0" marL="0" rtl="0" algn="l">
                        <a:spcBef>
                          <a:spcPts val="0"/>
                        </a:spcBef>
                        <a:spcAft>
                          <a:spcPts val="0"/>
                        </a:spcAft>
                        <a:buNone/>
                      </a:pPr>
                      <a:r>
                        <a:rPr lang="en"/>
                        <a:t>px </a:t>
                      </a:r>
                      <a:endParaRPr/>
                    </a:p>
                  </a:txBody>
                  <a:tcPr marT="91425" marB="91425" marR="91425" marL="91425"/>
                </a:tc>
                <a:tc>
                  <a:txBody>
                    <a:bodyPr/>
                    <a:lstStyle/>
                    <a:p>
                      <a:pPr indent="0" lvl="0" marL="0" rtl="0" algn="l">
                        <a:spcBef>
                          <a:spcPts val="0"/>
                        </a:spcBef>
                        <a:spcAft>
                          <a:spcPts val="0"/>
                        </a:spcAft>
                        <a:buNone/>
                      </a:pPr>
                      <a:r>
                        <a:rPr lang="en"/>
                        <a:t>pixels</a:t>
                      </a:r>
                      <a:endParaRPr/>
                    </a:p>
                  </a:txBody>
                  <a:tcPr marT="91425" marB="91425" marR="91425" marL="91425"/>
                </a:tc>
                <a:tc>
                  <a:txBody>
                    <a:bodyPr/>
                    <a:lstStyle/>
                    <a:p>
                      <a:pPr indent="0" lvl="0" marL="0" rtl="0" algn="l">
                        <a:spcBef>
                          <a:spcPts val="0"/>
                        </a:spcBef>
                        <a:spcAft>
                          <a:spcPts val="0"/>
                        </a:spcAft>
                        <a:buNone/>
                      </a:pPr>
                      <a:r>
                        <a:rPr lang="en"/>
                        <a:t>1px = 1/96 of 1 inch.  </a:t>
                      </a:r>
                      <a:r>
                        <a:rPr lang="en" sz="1200"/>
                        <a:t>However, pixels are relative to the device, as 1px is 1 dot on the viewing device.  Viewing devices have different pixel sizes.</a:t>
                      </a:r>
                      <a:endParaRPr sz="1200"/>
                    </a:p>
                  </a:txBody>
                  <a:tcPr marT="91425" marB="91425" marR="91425" marL="91425"/>
                </a:tc>
              </a:tr>
            </a:tbl>
          </a:graphicData>
        </a:graphic>
      </p:graphicFrame>
      <p:sp>
        <p:nvSpPr>
          <p:cNvPr id="240" name="Google Shape;240;p32"/>
          <p:cNvSpPr txBox="1"/>
          <p:nvPr>
            <p:ph idx="1" type="body"/>
          </p:nvPr>
        </p:nvSpPr>
        <p:spPr>
          <a:xfrm>
            <a:off x="311700" y="2224050"/>
            <a:ext cx="65802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Units - size is relative to another property</a:t>
            </a:r>
            <a:endParaRPr/>
          </a:p>
          <a:p>
            <a:pPr indent="0" lvl="0" marL="0" rtl="0" algn="l">
              <a:spcBef>
                <a:spcPts val="1600"/>
              </a:spcBef>
              <a:spcAft>
                <a:spcPts val="1600"/>
              </a:spcAft>
              <a:buNone/>
            </a:pPr>
            <a:r>
              <a:t/>
            </a:r>
            <a:endParaRPr/>
          </a:p>
        </p:txBody>
      </p:sp>
      <p:graphicFrame>
        <p:nvGraphicFramePr>
          <p:cNvPr id="241" name="Google Shape;241;p32"/>
          <p:cNvGraphicFramePr/>
          <p:nvPr/>
        </p:nvGraphicFramePr>
        <p:xfrm>
          <a:off x="535150" y="2693625"/>
          <a:ext cx="3000000" cy="3000000"/>
        </p:xfrm>
        <a:graphic>
          <a:graphicData uri="http://schemas.openxmlformats.org/drawingml/2006/table">
            <a:tbl>
              <a:tblPr>
                <a:noFill/>
                <a:tableStyleId>{F0BB9D72-CC42-4B11-9429-56E4EA872E50}</a:tableStyleId>
              </a:tblPr>
              <a:tblGrid>
                <a:gridCol w="523175"/>
                <a:gridCol w="5542750"/>
              </a:tblGrid>
              <a:tr h="381000">
                <a:tc>
                  <a:txBody>
                    <a:bodyPr/>
                    <a:lstStyle/>
                    <a:p>
                      <a:pPr indent="0" lvl="0" marL="0" rtl="0" algn="l">
                        <a:spcBef>
                          <a:spcPts val="0"/>
                        </a:spcBef>
                        <a:spcAft>
                          <a:spcPts val="0"/>
                        </a:spcAft>
                        <a:buNone/>
                      </a:pPr>
                      <a:r>
                        <a:rPr lang="en"/>
                        <a:t>em</a:t>
                      </a:r>
                      <a:endParaRPr/>
                    </a:p>
                  </a:txBody>
                  <a:tcPr marT="91425" marB="91425" marR="91425" marL="91425"/>
                </a:tc>
                <a:tc>
                  <a:txBody>
                    <a:bodyPr/>
                    <a:lstStyle/>
                    <a:p>
                      <a:pPr indent="0" lvl="0" marL="0" rtl="0" algn="l">
                        <a:spcBef>
                          <a:spcPts val="0"/>
                        </a:spcBef>
                        <a:spcAft>
                          <a:spcPts val="0"/>
                        </a:spcAft>
                        <a:buNone/>
                      </a:pPr>
                      <a:r>
                        <a:rPr lang="en"/>
                        <a:t>Relative to the font-size of the element.  </a:t>
                      </a:r>
                      <a:r>
                        <a:rPr lang="en" sz="1200"/>
                        <a:t>(2em = 2xs the current font size) </a:t>
                      </a:r>
                      <a:endParaRPr sz="1200"/>
                    </a:p>
                  </a:txBody>
                  <a:tcPr marT="91425" marB="91425" marR="91425" marL="91425"/>
                </a:tc>
              </a:tr>
              <a:tr h="396200">
                <a:tc>
                  <a:txBody>
                    <a:bodyPr/>
                    <a:lstStyle/>
                    <a:p>
                      <a:pPr indent="0" lvl="0" marL="0" rtl="0" algn="l">
                        <a:spcBef>
                          <a:spcPts val="0"/>
                        </a:spcBef>
                        <a:spcAft>
                          <a:spcPts val="0"/>
                        </a:spcAft>
                        <a:buNone/>
                      </a:pPr>
                      <a:r>
                        <a:rPr lang="en"/>
                        <a:t>rem</a:t>
                      </a:r>
                      <a:endParaRPr/>
                    </a:p>
                  </a:txBody>
                  <a:tcPr marT="91425" marB="91425" marR="91425" marL="91425"/>
                </a:tc>
                <a:tc>
                  <a:txBody>
                    <a:bodyPr/>
                    <a:lstStyle/>
                    <a:p>
                      <a:pPr indent="0" lvl="0" marL="0" rtl="0" algn="l">
                        <a:spcBef>
                          <a:spcPts val="0"/>
                        </a:spcBef>
                        <a:spcAft>
                          <a:spcPts val="0"/>
                        </a:spcAft>
                        <a:buNone/>
                      </a:pPr>
                      <a:r>
                        <a:rPr lang="en"/>
                        <a:t>Relative to the font-size of the root element.</a:t>
                      </a:r>
                      <a:endParaRPr/>
                    </a:p>
                  </a:txBody>
                  <a:tcPr marT="91425" marB="91425" marR="91425" marL="91425"/>
                </a:tc>
              </a:tr>
              <a:tr h="396200">
                <a:tc>
                  <a:txBody>
                    <a:bodyPr/>
                    <a:lstStyle/>
                    <a:p>
                      <a:pPr indent="0" lvl="0" marL="0" rtl="0" algn="l">
                        <a:spcBef>
                          <a:spcPts val="0"/>
                        </a:spcBef>
                        <a:spcAft>
                          <a:spcPts val="0"/>
                        </a:spcAft>
                        <a:buNone/>
                      </a:pPr>
                      <a:r>
                        <a:rPr lang="en"/>
                        <a:t>vw</a:t>
                      </a:r>
                      <a:endParaRPr/>
                    </a:p>
                  </a:txBody>
                  <a:tcPr marT="91425" marB="91425" marR="91425" marL="91425"/>
                </a:tc>
                <a:tc>
                  <a:txBody>
                    <a:bodyPr/>
                    <a:lstStyle/>
                    <a:p>
                      <a:pPr indent="0" lvl="0" marL="0" rtl="0" algn="l">
                        <a:spcBef>
                          <a:spcPts val="0"/>
                        </a:spcBef>
                        <a:spcAft>
                          <a:spcPts val="0"/>
                        </a:spcAft>
                        <a:buNone/>
                      </a:pPr>
                      <a:r>
                        <a:rPr lang="en"/>
                        <a:t>Relative to 1% of the width of the viewport</a:t>
                      </a:r>
                      <a:endParaRPr/>
                    </a:p>
                  </a:txBody>
                  <a:tcPr marT="91425" marB="91425" marR="91425" marL="91425"/>
                </a:tc>
              </a:tr>
              <a:tr h="396200">
                <a:tc>
                  <a:txBody>
                    <a:bodyPr/>
                    <a:lstStyle/>
                    <a:p>
                      <a:pPr indent="0" lvl="0" marL="0" rtl="0" algn="l">
                        <a:spcBef>
                          <a:spcPts val="0"/>
                        </a:spcBef>
                        <a:spcAft>
                          <a:spcPts val="0"/>
                        </a:spcAft>
                        <a:buNone/>
                      </a:pPr>
                      <a:r>
                        <a:rPr lang="en"/>
                        <a:t>vh</a:t>
                      </a:r>
                      <a:endParaRPr/>
                    </a:p>
                  </a:txBody>
                  <a:tcPr marT="91425" marB="91425" marR="91425" marL="91425"/>
                </a:tc>
                <a:tc>
                  <a:txBody>
                    <a:bodyPr/>
                    <a:lstStyle/>
                    <a:p>
                      <a:pPr indent="0" lvl="0" marL="0" rtl="0" algn="l">
                        <a:spcBef>
                          <a:spcPts val="0"/>
                        </a:spcBef>
                        <a:spcAft>
                          <a:spcPts val="0"/>
                        </a:spcAft>
                        <a:buNone/>
                      </a:pPr>
                      <a:r>
                        <a:rPr lang="en"/>
                        <a:t>Relative to 1% of the height of the viewport</a:t>
                      </a:r>
                      <a:endParaRPr/>
                    </a:p>
                  </a:txBody>
                  <a:tcPr marT="91425" marB="91425" marR="91425" marL="91425"/>
                </a:tc>
              </a:tr>
              <a:tr h="3962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Relative to the size of the parent element</a:t>
                      </a:r>
                      <a:endParaRPr/>
                    </a:p>
                  </a:txBody>
                  <a:tcPr marT="91425" marB="91425" marR="91425" marL="91425"/>
                </a:tc>
              </a:tr>
            </a:tbl>
          </a:graphicData>
        </a:graphic>
      </p:graphicFrame>
      <p:sp>
        <p:nvSpPr>
          <p:cNvPr id="242" name="Google Shape;242;p32"/>
          <p:cNvSpPr txBox="1"/>
          <p:nvPr/>
        </p:nvSpPr>
        <p:spPr>
          <a:xfrm>
            <a:off x="5651075" y="180475"/>
            <a:ext cx="30681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Full list of Units of Measurement</a:t>
            </a:r>
            <a:endParaRPr/>
          </a:p>
        </p:txBody>
      </p:sp>
      <p:sp>
        <p:nvSpPr>
          <p:cNvPr id="243" name="Google Shape;243;p32"/>
          <p:cNvSpPr txBox="1"/>
          <p:nvPr/>
        </p:nvSpPr>
        <p:spPr>
          <a:xfrm>
            <a:off x="7027200" y="1466350"/>
            <a:ext cx="1906200" cy="34629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Absolute Units</a:t>
            </a:r>
            <a:r>
              <a:rPr lang="en"/>
              <a:t> of measurement should be avoided, </a:t>
            </a:r>
            <a:r>
              <a:rPr lang="en">
                <a:solidFill>
                  <a:schemeClr val="dk1"/>
                </a:solidFill>
              </a:rPr>
              <a:t>and do not scale with different devices. Though they are sometimes still needed.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Relative Units</a:t>
            </a:r>
            <a:r>
              <a:rPr lang="en"/>
              <a:t> of measurement should be used when possible, as they scale with different devices.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Element Hierarchy</a:t>
            </a:r>
            <a:endParaRPr/>
          </a:p>
        </p:txBody>
      </p:sp>
      <p:sp>
        <p:nvSpPr>
          <p:cNvPr id="68" name="Google Shape;68;p15"/>
          <p:cNvSpPr txBox="1"/>
          <p:nvPr>
            <p:ph idx="1" type="body"/>
          </p:nvPr>
        </p:nvSpPr>
        <p:spPr>
          <a:xfrm>
            <a:off x="311700" y="1152475"/>
            <a:ext cx="8520600" cy="37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HTML element has a hierarchical relationship with other elements.  </a:t>
            </a:r>
            <a:endParaRPr/>
          </a:p>
          <a:p>
            <a:pPr indent="-342900" lvl="0" marL="457200" rtl="0" algn="l">
              <a:spcBef>
                <a:spcPts val="1600"/>
              </a:spcBef>
              <a:spcAft>
                <a:spcPts val="0"/>
              </a:spcAft>
              <a:buSzPts val="1800"/>
              <a:buAutoNum type="arabicPeriod"/>
            </a:pPr>
            <a:r>
              <a:rPr lang="en"/>
              <a:t>All elements, except the root element (&lt;html&gt;) has a single parent element</a:t>
            </a:r>
            <a:endParaRPr/>
          </a:p>
          <a:p>
            <a:pPr indent="0" lvl="0" marL="457200" rtl="0" algn="l">
              <a:spcBef>
                <a:spcPts val="1600"/>
              </a:spcBef>
              <a:spcAft>
                <a:spcPts val="0"/>
              </a:spcAft>
              <a:buNone/>
            </a:pPr>
            <a:r>
              <a:rPr lang="en"/>
              <a:t>	A Parent is the element that the current element is included in. </a:t>
            </a:r>
            <a:endParaRPr/>
          </a:p>
          <a:p>
            <a:pPr indent="-342900" lvl="0" marL="457200" rtl="0" algn="l">
              <a:spcBef>
                <a:spcPts val="1600"/>
              </a:spcBef>
              <a:spcAft>
                <a:spcPts val="0"/>
              </a:spcAft>
              <a:buSzPts val="1800"/>
              <a:buAutoNum type="arabicPeriod"/>
            </a:pPr>
            <a:r>
              <a:rPr lang="en"/>
              <a:t>Elements can have 0...n child elements</a:t>
            </a:r>
            <a:endParaRPr/>
          </a:p>
          <a:p>
            <a:pPr indent="0" lvl="0" marL="457200" rtl="0" algn="l">
              <a:spcBef>
                <a:spcPts val="1600"/>
              </a:spcBef>
              <a:spcAft>
                <a:spcPts val="0"/>
              </a:spcAft>
              <a:buNone/>
            </a:pPr>
            <a:r>
              <a:rPr lang="en"/>
              <a:t>	Children are elements included in the current element.</a:t>
            </a:r>
            <a:endParaRPr/>
          </a:p>
          <a:p>
            <a:pPr indent="-342900" lvl="0" marL="457200" rtl="0" algn="l">
              <a:spcBef>
                <a:spcPts val="1600"/>
              </a:spcBef>
              <a:spcAft>
                <a:spcPts val="0"/>
              </a:spcAft>
              <a:buSzPts val="1800"/>
              <a:buAutoNum type="arabicPeriod"/>
            </a:pPr>
            <a:r>
              <a:rPr lang="en"/>
              <a:t>Elements can have 0...n sibling elements</a:t>
            </a:r>
            <a:endParaRPr/>
          </a:p>
          <a:p>
            <a:pPr indent="0" lvl="0" marL="0" rtl="0" algn="l">
              <a:spcBef>
                <a:spcPts val="1600"/>
              </a:spcBef>
              <a:spcAft>
                <a:spcPts val="1600"/>
              </a:spcAft>
              <a:buNone/>
            </a:pPr>
            <a:r>
              <a:rPr lang="en"/>
              <a:t>		Sibling elements are elements with the same parent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397500" y="682725"/>
            <a:ext cx="4401000" cy="4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&lt;html&gt;</a:t>
            </a:r>
            <a:endParaRPr/>
          </a:p>
          <a:p>
            <a:pPr indent="0" lvl="0" marL="0" rtl="0" algn="l">
              <a:spcBef>
                <a:spcPts val="0"/>
              </a:spcBef>
              <a:spcAft>
                <a:spcPts val="0"/>
              </a:spcAft>
              <a:buNone/>
            </a:pPr>
            <a:r>
              <a:rPr lang="en"/>
              <a:t>	&lt;head&gt;&lt;/head&gt;</a:t>
            </a:r>
            <a:endParaRPr/>
          </a:p>
          <a:p>
            <a:pPr indent="0" lvl="0" marL="0" rtl="0" algn="l">
              <a:spcBef>
                <a:spcPts val="0"/>
              </a:spcBef>
              <a:spcAft>
                <a:spcPts val="0"/>
              </a:spcAft>
              <a:buNone/>
            </a:pPr>
            <a:r>
              <a:rPr lang="en"/>
              <a:t>	&lt;body&gt;</a:t>
            </a:r>
            <a:endParaRPr/>
          </a:p>
          <a:p>
            <a:pPr indent="0" lvl="0" marL="0" rtl="0" algn="l">
              <a:spcBef>
                <a:spcPts val="0"/>
              </a:spcBef>
              <a:spcAft>
                <a:spcPts val="0"/>
              </a:spcAft>
              <a:buNone/>
            </a:pPr>
            <a:r>
              <a:rPr lang="en"/>
              <a:t>		&lt;header&gt;&lt;/header&gt;</a:t>
            </a:r>
            <a:br>
              <a:rPr lang="en"/>
            </a:br>
            <a:r>
              <a:rPr lang="en"/>
              <a:t>		&lt;main&gt;</a:t>
            </a:r>
            <a:br>
              <a:rPr lang="en"/>
            </a:br>
            <a:r>
              <a:rPr lang="en"/>
              <a:t>			&lt;h1&gt;&lt;/h1&gt;</a:t>
            </a:r>
            <a:endParaRPr/>
          </a:p>
          <a:p>
            <a:pPr indent="0" lvl="0" marL="0" rtl="0" algn="l">
              <a:spcBef>
                <a:spcPts val="0"/>
              </a:spcBef>
              <a:spcAft>
                <a:spcPts val="0"/>
              </a:spcAft>
              <a:buNone/>
            </a:pPr>
            <a:r>
              <a:rPr lang="en"/>
              <a:t>			&lt;section&gt;</a:t>
            </a:r>
            <a:endParaRPr/>
          </a:p>
          <a:p>
            <a:pPr indent="0" lvl="0" marL="0" rtl="0" algn="l">
              <a:spcBef>
                <a:spcPts val="0"/>
              </a:spcBef>
              <a:spcAft>
                <a:spcPts val="0"/>
              </a:spcAft>
              <a:buNone/>
            </a:pPr>
            <a:r>
              <a:rPr lang="en"/>
              <a:t>				&lt;div&gt;&lt;/div&gt;</a:t>
            </a:r>
            <a:endParaRPr/>
          </a:p>
          <a:p>
            <a:pPr indent="0" lvl="0" marL="0" rtl="0" algn="l">
              <a:spcBef>
                <a:spcPts val="0"/>
              </a:spcBef>
              <a:spcAft>
                <a:spcPts val="0"/>
              </a:spcAft>
              <a:buNone/>
            </a:pPr>
            <a:r>
              <a:rPr lang="en"/>
              <a:t>				&lt;div id=”box-2”&gt;&lt;div&gt;</a:t>
            </a:r>
            <a:endParaRPr/>
          </a:p>
          <a:p>
            <a:pPr indent="0" lvl="0" marL="0" rtl="0" algn="l">
              <a:spcBef>
                <a:spcPts val="0"/>
              </a:spcBef>
              <a:spcAft>
                <a:spcPts val="0"/>
              </a:spcAft>
              <a:buNone/>
            </a:pPr>
            <a:r>
              <a:rPr lang="en"/>
              <a:t>				</a:t>
            </a:r>
            <a:r>
              <a:rPr lang="en"/>
              <a:t>&lt;p&gt;&lt;/p&gt;</a:t>
            </a:r>
            <a:endParaRPr/>
          </a:p>
          <a:p>
            <a:pPr indent="0" lvl="0" marL="0" rtl="0" algn="l">
              <a:spcBef>
                <a:spcPts val="0"/>
              </a:spcBef>
              <a:spcAft>
                <a:spcPts val="0"/>
              </a:spcAft>
              <a:buNone/>
            </a:pPr>
            <a:r>
              <a:rPr lang="en"/>
              <a:t>			&lt;/section&gt;</a:t>
            </a:r>
            <a:endParaRPr/>
          </a:p>
          <a:p>
            <a:pPr indent="0" lvl="0" marL="0" rtl="0" algn="l">
              <a:spcBef>
                <a:spcPts val="0"/>
              </a:spcBef>
              <a:spcAft>
                <a:spcPts val="0"/>
              </a:spcAft>
              <a:buNone/>
            </a:pPr>
            <a:r>
              <a:rPr lang="en"/>
              <a:t>		&lt;/main&gt;</a:t>
            </a:r>
            <a:endParaRPr/>
          </a:p>
          <a:p>
            <a:pPr indent="0" lvl="0" marL="0" rtl="0" algn="l">
              <a:spcBef>
                <a:spcPts val="0"/>
              </a:spcBef>
              <a:spcAft>
                <a:spcPts val="0"/>
              </a:spcAft>
              <a:buNone/>
            </a:pPr>
            <a:r>
              <a:rPr lang="en"/>
              <a:t>	&lt;/body&gt;</a:t>
            </a:r>
            <a:endParaRPr/>
          </a:p>
          <a:p>
            <a:pPr indent="0" lvl="0" marL="0" rtl="0" algn="l">
              <a:spcBef>
                <a:spcPts val="0"/>
              </a:spcBef>
              <a:spcAft>
                <a:spcPts val="0"/>
              </a:spcAft>
              <a:buNone/>
            </a:pPr>
            <a:r>
              <a:rPr lang="en"/>
              <a:t>&lt;/html&gt;</a:t>
            </a:r>
            <a:endParaRPr/>
          </a:p>
        </p:txBody>
      </p:sp>
      <p:pic>
        <p:nvPicPr>
          <p:cNvPr id="74" name="Google Shape;74;p16"/>
          <p:cNvPicPr preferRelativeResize="0"/>
          <p:nvPr/>
        </p:nvPicPr>
        <p:blipFill>
          <a:blip r:embed="rId3">
            <a:alphaModFix/>
          </a:blip>
          <a:stretch>
            <a:fillRect/>
          </a:stretch>
        </p:blipFill>
        <p:spPr>
          <a:xfrm>
            <a:off x="3849675" y="115025"/>
            <a:ext cx="5168476" cy="5083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Selectors Format:</a:t>
            </a:r>
            <a:endParaRPr/>
          </a:p>
        </p:txBody>
      </p:sp>
      <p:pic>
        <p:nvPicPr>
          <p:cNvPr id="80" name="Google Shape;80;p17"/>
          <p:cNvPicPr preferRelativeResize="0"/>
          <p:nvPr/>
        </p:nvPicPr>
        <p:blipFill>
          <a:blip r:embed="rId3">
            <a:alphaModFix/>
          </a:blip>
          <a:stretch>
            <a:fillRect/>
          </a:stretch>
        </p:blipFill>
        <p:spPr>
          <a:xfrm>
            <a:off x="1395050" y="1613150"/>
            <a:ext cx="4603100" cy="242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 Selector</a:t>
            </a:r>
            <a:endParaRPr/>
          </a:p>
        </p:txBody>
      </p:sp>
      <p:sp>
        <p:nvSpPr>
          <p:cNvPr id="86" name="Google Shape;86;p18"/>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Uses the element name to select and apply the CSS:</a:t>
            </a:r>
            <a:endParaRPr/>
          </a:p>
        </p:txBody>
      </p:sp>
      <p:sp>
        <p:nvSpPr>
          <p:cNvPr id="87" name="Google Shape;87;p18"/>
          <p:cNvSpPr txBox="1"/>
          <p:nvPr/>
        </p:nvSpPr>
        <p:spPr>
          <a:xfrm>
            <a:off x="5760625" y="1964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50">
                <a:solidFill>
                  <a:srgbClr val="669900"/>
                </a:solidFill>
                <a:latin typeface="Courier New"/>
                <a:ea typeface="Courier New"/>
                <a:cs typeface="Courier New"/>
                <a:sym typeface="Courier New"/>
              </a:rPr>
              <a:t>a</a:t>
            </a:r>
            <a:r>
              <a:rPr lang="en" sz="2000">
                <a:solidFill>
                  <a:schemeClr val="dk1"/>
                </a:solidFill>
                <a:latin typeface="Courier New"/>
                <a:ea typeface="Courier New"/>
                <a:cs typeface="Courier New"/>
                <a:sym typeface="Courier New"/>
              </a:rPr>
              <a:t> </a:t>
            </a:r>
            <a:r>
              <a:rPr lang="en" sz="1950">
                <a:solidFill>
                  <a:srgbClr val="999999"/>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1"/>
                </a:solidFill>
                <a:latin typeface="Courier New"/>
                <a:ea typeface="Courier New"/>
                <a:cs typeface="Courier New"/>
                <a:sym typeface="Courier New"/>
              </a:rPr>
              <a:t>  </a:t>
            </a:r>
            <a:r>
              <a:rPr lang="en" sz="1950">
                <a:solidFill>
                  <a:srgbClr val="990055"/>
                </a:solidFill>
                <a:latin typeface="Courier New"/>
                <a:ea typeface="Courier New"/>
                <a:cs typeface="Courier New"/>
                <a:sym typeface="Courier New"/>
              </a:rPr>
              <a:t>color</a:t>
            </a:r>
            <a:r>
              <a:rPr lang="en" sz="1950">
                <a:solidFill>
                  <a:srgbClr val="999999"/>
                </a:solidFill>
                <a:latin typeface="Courier New"/>
                <a:ea typeface="Courier New"/>
                <a:cs typeface="Courier New"/>
                <a:sym typeface="Courier New"/>
              </a:rPr>
              <a:t>:</a:t>
            </a:r>
            <a:r>
              <a:rPr lang="en" sz="2000">
                <a:solidFill>
                  <a:schemeClr val="dk1"/>
                </a:solidFill>
                <a:latin typeface="Courier New"/>
                <a:ea typeface="Courier New"/>
                <a:cs typeface="Courier New"/>
                <a:sym typeface="Courier New"/>
              </a:rPr>
              <a:t> red</a:t>
            </a:r>
            <a:r>
              <a:rPr lang="en" sz="1950">
                <a:solidFill>
                  <a:srgbClr val="999999"/>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950">
                <a:solidFill>
                  <a:srgbClr val="999999"/>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950">
                <a:solidFill>
                  <a:srgbClr val="669900"/>
                </a:solidFill>
                <a:latin typeface="Courier New"/>
                <a:ea typeface="Courier New"/>
                <a:cs typeface="Courier New"/>
                <a:sym typeface="Courier New"/>
              </a:rPr>
              <a:t>h1</a:t>
            </a:r>
            <a:r>
              <a:rPr lang="en" sz="2000">
                <a:solidFill>
                  <a:schemeClr val="dk1"/>
                </a:solidFill>
                <a:latin typeface="Courier New"/>
                <a:ea typeface="Courier New"/>
                <a:cs typeface="Courier New"/>
                <a:sym typeface="Courier New"/>
              </a:rPr>
              <a:t> </a:t>
            </a:r>
            <a:r>
              <a:rPr lang="en" sz="1950">
                <a:solidFill>
                  <a:srgbClr val="999999"/>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1"/>
                </a:solidFill>
                <a:latin typeface="Courier New"/>
                <a:ea typeface="Courier New"/>
                <a:cs typeface="Courier New"/>
                <a:sym typeface="Courier New"/>
              </a:rPr>
              <a:t>  font-size: 24px</a:t>
            </a:r>
            <a:r>
              <a:rPr lang="en" sz="1950">
                <a:solidFill>
                  <a:srgbClr val="999999"/>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0" marR="190500" rtl="0" algn="l">
              <a:lnSpc>
                <a:spcPct val="150000"/>
              </a:lnSpc>
              <a:spcBef>
                <a:spcPts val="1700"/>
              </a:spcBef>
              <a:spcAft>
                <a:spcPts val="3300"/>
              </a:spcAft>
              <a:buNone/>
            </a:pPr>
            <a:r>
              <a:rPr lang="en" sz="1950">
                <a:solidFill>
                  <a:srgbClr val="999999"/>
                </a:solidFill>
                <a:latin typeface="Courier New"/>
                <a:ea typeface="Courier New"/>
                <a:cs typeface="Courier New"/>
                <a:sym typeface="Courier New"/>
              </a:rPr>
              <a:t>}</a:t>
            </a:r>
            <a:endParaRPr sz="1950">
              <a:solidFill>
                <a:srgbClr val="999999"/>
              </a:solidFill>
              <a:latin typeface="Courier New"/>
              <a:ea typeface="Courier New"/>
              <a:cs typeface="Courier New"/>
              <a:sym typeface="Courier New"/>
            </a:endParaRPr>
          </a:p>
        </p:txBody>
      </p:sp>
      <p:sp>
        <p:nvSpPr>
          <p:cNvPr id="88" name="Google Shape;88;p18"/>
          <p:cNvSpPr txBox="1"/>
          <p:nvPr/>
        </p:nvSpPr>
        <p:spPr>
          <a:xfrm>
            <a:off x="788825" y="3418325"/>
            <a:ext cx="30000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&lt;h1&gt;Title Here&lt;/h1&gt;</a:t>
            </a:r>
            <a:endParaRPr/>
          </a:p>
        </p:txBody>
      </p:sp>
      <p:sp>
        <p:nvSpPr>
          <p:cNvPr id="89" name="Google Shape;89;p18"/>
          <p:cNvSpPr txBox="1"/>
          <p:nvPr/>
        </p:nvSpPr>
        <p:spPr>
          <a:xfrm>
            <a:off x="788825" y="2114550"/>
            <a:ext cx="44412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&lt;a href=”someurl.com”&gt;click here&lt;/a&gt;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a:t>
            </a:r>
            <a:r>
              <a:rPr lang="en"/>
              <a:t> Selector</a:t>
            </a:r>
            <a:endParaRPr/>
          </a:p>
        </p:txBody>
      </p:sp>
      <p:sp>
        <p:nvSpPr>
          <p:cNvPr id="95" name="Google Shape;95;p1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Uses the element id to select and apply the CSS to that specific element that has a matching id.</a:t>
            </a:r>
            <a:endParaRPr/>
          </a:p>
        </p:txBody>
      </p:sp>
      <p:sp>
        <p:nvSpPr>
          <p:cNvPr id="96" name="Google Shape;96;p19"/>
          <p:cNvSpPr txBox="1"/>
          <p:nvPr/>
        </p:nvSpPr>
        <p:spPr>
          <a:xfrm>
            <a:off x="544500" y="2182750"/>
            <a:ext cx="3641400" cy="12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&lt;div id ="specialBox”&gt;</a:t>
            </a:r>
            <a:br>
              <a:rPr lang="en" sz="1800">
                <a:solidFill>
                  <a:schemeClr val="dk1"/>
                </a:solidFill>
              </a:rPr>
            </a:br>
            <a:endParaRPr sz="1800">
              <a:solidFill>
                <a:schemeClr val="dk1"/>
              </a:solidFill>
            </a:endParaRPr>
          </a:p>
        </p:txBody>
      </p:sp>
      <p:sp>
        <p:nvSpPr>
          <p:cNvPr id="97" name="Google Shape;97;p19"/>
          <p:cNvSpPr txBox="1"/>
          <p:nvPr/>
        </p:nvSpPr>
        <p:spPr>
          <a:xfrm>
            <a:off x="4545450" y="1859925"/>
            <a:ext cx="3000000" cy="17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sz="1800">
                <a:solidFill>
                  <a:schemeClr val="dk1"/>
                </a:solidFill>
              </a:rPr>
            </a:br>
            <a:r>
              <a:rPr lang="en" sz="1800">
                <a:solidFill>
                  <a:schemeClr val="dk1"/>
                </a:solidFill>
                <a:latin typeface="Courier New"/>
                <a:ea typeface="Courier New"/>
                <a:cs typeface="Courier New"/>
                <a:sym typeface="Courier New"/>
              </a:rPr>
              <a:t>#specialBox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color: green;</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98" name="Google Shape;98;p19"/>
          <p:cNvSpPr txBox="1"/>
          <p:nvPr/>
        </p:nvSpPr>
        <p:spPr>
          <a:xfrm>
            <a:off x="544500" y="3858625"/>
            <a:ext cx="8287800" cy="10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Use id's when elements are not going to be used anywhere else.  Where you need the element to be </a:t>
            </a:r>
            <a:r>
              <a:rPr b="1" i="1" lang="en" sz="1800">
                <a:solidFill>
                  <a:schemeClr val="dk1"/>
                </a:solidFill>
              </a:rPr>
              <a:t>unique</a:t>
            </a:r>
            <a:endParaRPr b="1" i="1"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a:t>
            </a:r>
            <a:r>
              <a:rPr lang="en"/>
              <a:t> Selector</a:t>
            </a:r>
            <a:endParaRPr/>
          </a:p>
        </p:txBody>
      </p:sp>
      <p:sp>
        <p:nvSpPr>
          <p:cNvPr id="104" name="Google Shape;104;p20"/>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50">
                <a:solidFill>
                  <a:srgbClr val="4D5156"/>
                </a:solidFill>
                <a:highlight>
                  <a:srgbClr val="FFFFFF"/>
                </a:highlight>
              </a:rPr>
              <a:t>The </a:t>
            </a:r>
            <a:r>
              <a:rPr b="1" lang="en" sz="1550">
                <a:solidFill>
                  <a:srgbClr val="5F6368"/>
                </a:solidFill>
                <a:highlight>
                  <a:srgbClr val="FFFFFF"/>
                </a:highlight>
              </a:rPr>
              <a:t>class selector</a:t>
            </a:r>
            <a:r>
              <a:rPr lang="en" sz="1550">
                <a:solidFill>
                  <a:srgbClr val="4D5156"/>
                </a:solidFill>
                <a:highlight>
                  <a:srgbClr val="FFFFFF"/>
                </a:highlight>
              </a:rPr>
              <a:t> is used to select all elements which belong to a particular </a:t>
            </a:r>
            <a:r>
              <a:rPr b="1" lang="en" sz="1550">
                <a:solidFill>
                  <a:srgbClr val="5F6368"/>
                </a:solidFill>
                <a:highlight>
                  <a:srgbClr val="FFFFFF"/>
                </a:highlight>
              </a:rPr>
              <a:t>class</a:t>
            </a:r>
            <a:r>
              <a:rPr lang="en" sz="1550">
                <a:solidFill>
                  <a:srgbClr val="4D5156"/>
                </a:solidFill>
                <a:highlight>
                  <a:srgbClr val="FFFFFF"/>
                </a:highlight>
              </a:rPr>
              <a:t> attribute</a:t>
            </a:r>
            <a:endParaRPr sz="2300"/>
          </a:p>
        </p:txBody>
      </p:sp>
      <p:sp>
        <p:nvSpPr>
          <p:cNvPr id="105" name="Google Shape;105;p20"/>
          <p:cNvSpPr txBox="1"/>
          <p:nvPr/>
        </p:nvSpPr>
        <p:spPr>
          <a:xfrm>
            <a:off x="713200" y="2182750"/>
            <a:ext cx="3641400" cy="12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&lt;div class="redBox”&gt;</a:t>
            </a:r>
            <a:br>
              <a:rPr lang="en" sz="1800">
                <a:solidFill>
                  <a:schemeClr val="dk1"/>
                </a:solidFill>
              </a:rPr>
            </a:br>
            <a:endParaRPr sz="1800">
              <a:solidFill>
                <a:schemeClr val="dk1"/>
              </a:solidFill>
            </a:endParaRPr>
          </a:p>
        </p:txBody>
      </p:sp>
      <p:sp>
        <p:nvSpPr>
          <p:cNvPr id="106" name="Google Shape;106;p20"/>
          <p:cNvSpPr txBox="1"/>
          <p:nvPr/>
        </p:nvSpPr>
        <p:spPr>
          <a:xfrm>
            <a:off x="4572000" y="1707525"/>
            <a:ext cx="3000000" cy="17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sz="1800">
                <a:solidFill>
                  <a:schemeClr val="dk1"/>
                </a:solidFill>
              </a:rPr>
            </a:br>
            <a:r>
              <a:rPr lang="en" sz="1800">
                <a:solidFill>
                  <a:schemeClr val="dk1"/>
                </a:solidFill>
                <a:latin typeface="Courier New"/>
                <a:ea typeface="Courier New"/>
                <a:cs typeface="Courier New"/>
                <a:sym typeface="Courier New"/>
              </a:rPr>
              <a:t>.red</a:t>
            </a:r>
            <a:r>
              <a:rPr lang="en" sz="1800">
                <a:solidFill>
                  <a:schemeClr val="dk1"/>
                </a:solidFill>
                <a:latin typeface="Courier New"/>
                <a:ea typeface="Courier New"/>
                <a:cs typeface="Courier New"/>
                <a:sym typeface="Courier New"/>
              </a:rPr>
              <a:t>Box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color: red;</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107" name="Google Shape;107;p20"/>
          <p:cNvSpPr txBox="1"/>
          <p:nvPr/>
        </p:nvSpPr>
        <p:spPr>
          <a:xfrm>
            <a:off x="544500" y="3858625"/>
            <a:ext cx="8287800" cy="10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Use class selectors when elements are going to be reused and you want to apply the CSS in a consistent way.</a:t>
            </a:r>
            <a:endParaRPr b="1" i="1"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Multiple CSS Selectors</a:t>
            </a:r>
            <a:endParaRPr/>
          </a:p>
        </p:txBody>
      </p:sp>
      <p:sp>
        <p:nvSpPr>
          <p:cNvPr id="113" name="Google Shape;113;p2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50">
                <a:solidFill>
                  <a:srgbClr val="4D5156"/>
                </a:solidFill>
                <a:highlight>
                  <a:srgbClr val="FFFFFF"/>
                </a:highlight>
              </a:rPr>
              <a:t>You can group multiple selectors together, using a comma.  </a:t>
            </a:r>
            <a:r>
              <a:rPr lang="en" sz="1550">
                <a:solidFill>
                  <a:srgbClr val="4D5156"/>
                </a:solidFill>
                <a:highlight>
                  <a:srgbClr val="FFFFFF"/>
                </a:highlight>
              </a:rPr>
              <a:t>Common</a:t>
            </a:r>
            <a:r>
              <a:rPr lang="en" sz="1550">
                <a:solidFill>
                  <a:srgbClr val="4D5156"/>
                </a:solidFill>
                <a:highlight>
                  <a:srgbClr val="FFFFFF"/>
                </a:highlight>
              </a:rPr>
              <a:t> essentially means “and”</a:t>
            </a:r>
            <a:endParaRPr sz="2300"/>
          </a:p>
        </p:txBody>
      </p:sp>
      <p:sp>
        <p:nvSpPr>
          <p:cNvPr id="114" name="Google Shape;114;p21"/>
          <p:cNvSpPr txBox="1"/>
          <p:nvPr/>
        </p:nvSpPr>
        <p:spPr>
          <a:xfrm>
            <a:off x="427400" y="1707300"/>
            <a:ext cx="3000000" cy="12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sz="1800">
                <a:solidFill>
                  <a:schemeClr val="dk1"/>
                </a:solidFill>
              </a:rPr>
            </a:br>
            <a:r>
              <a:rPr lang="en" sz="1800">
                <a:solidFill>
                  <a:schemeClr val="dk1"/>
                </a:solidFill>
                <a:latin typeface="Courier New"/>
                <a:ea typeface="Courier New"/>
                <a:cs typeface="Courier New"/>
                <a:sym typeface="Courier New"/>
              </a:rPr>
              <a:t>div, p</a:t>
            </a:r>
            <a:r>
              <a:rPr lang="en" sz="1800">
                <a:solidFill>
                  <a:schemeClr val="dk1"/>
                </a:solidFill>
                <a:latin typeface="Courier New"/>
                <a:ea typeface="Courier New"/>
                <a:cs typeface="Courier New"/>
                <a:sym typeface="Courier New"/>
              </a:rPr>
              <a:t>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color: green;</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.red { color: red;}</a:t>
            </a:r>
            <a:endParaRPr>
              <a:latin typeface="Courier New"/>
              <a:ea typeface="Courier New"/>
              <a:cs typeface="Courier New"/>
              <a:sym typeface="Courier New"/>
            </a:endParaRPr>
          </a:p>
        </p:txBody>
      </p:sp>
      <p:sp>
        <p:nvSpPr>
          <p:cNvPr id="115" name="Google Shape;115;p21"/>
          <p:cNvSpPr txBox="1"/>
          <p:nvPr/>
        </p:nvSpPr>
        <p:spPr>
          <a:xfrm>
            <a:off x="505250" y="3261125"/>
            <a:ext cx="3000000" cy="12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sz="1800">
                <a:solidFill>
                  <a:schemeClr val="dk1"/>
                </a:solidFill>
              </a:rPr>
            </a:br>
            <a:r>
              <a:rPr lang="en" sz="1800">
                <a:solidFill>
                  <a:schemeClr val="dk1"/>
                </a:solidFill>
              </a:rPr>
              <a:t>p.red</a:t>
            </a:r>
            <a:r>
              <a:rPr lang="en" sz="1800">
                <a:solidFill>
                  <a:schemeClr val="dk1"/>
                </a:solidFill>
                <a:latin typeface="Courier New"/>
                <a:ea typeface="Courier New"/>
                <a:cs typeface="Courier New"/>
                <a:sym typeface="Courier New"/>
              </a:rPr>
              <a:t>, #sub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color: green;</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cxnSp>
        <p:nvCxnSpPr>
          <p:cNvPr id="116" name="Google Shape;116;p21"/>
          <p:cNvCxnSpPr/>
          <p:nvPr/>
        </p:nvCxnSpPr>
        <p:spPr>
          <a:xfrm>
            <a:off x="3906075" y="2295950"/>
            <a:ext cx="1162800" cy="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1"/>
          <p:cNvSpPr txBox="1"/>
          <p:nvPr/>
        </p:nvSpPr>
        <p:spPr>
          <a:xfrm>
            <a:off x="5426775" y="1878500"/>
            <a:ext cx="260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selector applies to all div and paragraph elements.</a:t>
            </a:r>
            <a:endParaRPr/>
          </a:p>
        </p:txBody>
      </p:sp>
      <p:sp>
        <p:nvSpPr>
          <p:cNvPr id="118" name="Google Shape;118;p21"/>
          <p:cNvSpPr txBox="1"/>
          <p:nvPr/>
        </p:nvSpPr>
        <p:spPr>
          <a:xfrm>
            <a:off x="5564250" y="3536675"/>
            <a:ext cx="260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selector applies to all paragraphs that have a class attribute of red and any element with an id of sub</a:t>
            </a:r>
            <a:endParaRPr/>
          </a:p>
        </p:txBody>
      </p:sp>
      <p:cxnSp>
        <p:nvCxnSpPr>
          <p:cNvPr id="119" name="Google Shape;119;p21"/>
          <p:cNvCxnSpPr/>
          <p:nvPr/>
        </p:nvCxnSpPr>
        <p:spPr>
          <a:xfrm>
            <a:off x="3953350" y="3790125"/>
            <a:ext cx="1162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