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
      <p:font typeface="Roboto"/>
      <p:regular r:id="rId26"/>
      <p:bold r:id="rId27"/>
      <p:italic r:id="rId28"/>
      <p:boldItalic r:id="rId29"/>
    </p:embeddedFont>
    <p:embeddedFont>
      <p:font typeface="Proxima Nova Semibold"/>
      <p:regular r:id="rId30"/>
      <p:bold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ProximaNova-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Semibold-bold.fntdata"/><Relationship Id="rId30" Type="http://schemas.openxmlformats.org/officeDocument/2006/relationships/font" Target="fonts/ProximaNovaSemibold-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ProximaNovaSemibold-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569b097f9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569b097f9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3c9e83586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3c9e83586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3c9e83586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3c9e83586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3c9e83586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3c9e83586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3c9e83586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3c9e83586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3c9e83586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3c9e83586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3c9e83586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3c9e83586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3c9e83586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3c9e83586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bd149e7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bd149e7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3c9e8358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3c9e8358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3c9e8358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3c9e8358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3c9e8358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3c9e8358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3c9e8358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3c9e8358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3c9e83586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3c9e83586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3c9e83586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3c9e83586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3c9e83586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3c9e83586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eveloper.mozilla.org/en-US/docs/Web/CSS/justify-sel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css-tricks.com/snippets/css/a-guide-to-flexbox/" TargetMode="External"/><Relationship Id="rId4" Type="http://schemas.openxmlformats.org/officeDocument/2006/relationships/hyperlink" Target="https://flexboxfroggy.com/" TargetMode="External"/><Relationship Id="rId5" Type="http://schemas.openxmlformats.org/officeDocument/2006/relationships/hyperlink" Target="https://mastery.games/flexboxzombi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50875" y="293075"/>
            <a:ext cx="7978800" cy="12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Proxima Nova Semibold"/>
                <a:ea typeface="Proxima Nova Semibold"/>
                <a:cs typeface="Proxima Nova Semibold"/>
                <a:sym typeface="Proxima Nova Semibold"/>
              </a:rPr>
              <a:t>CSS Flexbox</a:t>
            </a:r>
            <a:endParaRPr sz="3200">
              <a:solidFill>
                <a:srgbClr val="FFFFFF"/>
              </a:solidFill>
              <a:latin typeface="Proxima Nova Semibold"/>
              <a:ea typeface="Proxima Nova Semibold"/>
              <a:cs typeface="Proxima Nova Semibold"/>
              <a:sym typeface="Proxima Nova Semibold"/>
            </a:endParaRPr>
          </a:p>
        </p:txBody>
      </p:sp>
      <p:sp>
        <p:nvSpPr>
          <p:cNvPr id="55" name="Google Shape;55;p13"/>
          <p:cNvSpPr txBox="1"/>
          <p:nvPr/>
        </p:nvSpPr>
        <p:spPr>
          <a:xfrm>
            <a:off x="550875" y="898200"/>
            <a:ext cx="3519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M3-03</a:t>
            </a:r>
            <a:endParaRPr sz="1800">
              <a:solidFill>
                <a:srgbClr val="434343"/>
              </a:solidFill>
              <a:latin typeface="Proxima Nova"/>
              <a:ea typeface="Proxima Nova"/>
              <a:cs typeface="Proxima Nova"/>
              <a:sym typeface="Proxima Nova"/>
            </a:endParaRPr>
          </a:p>
        </p:txBody>
      </p:sp>
      <p:sp>
        <p:nvSpPr>
          <p:cNvPr id="56" name="Google Shape;56;p13"/>
          <p:cNvSpPr txBox="1"/>
          <p:nvPr>
            <p:ph idx="1" type="subTitle"/>
          </p:nvPr>
        </p:nvSpPr>
        <p:spPr>
          <a:xfrm>
            <a:off x="-49300" y="2088400"/>
            <a:ext cx="4121700" cy="2787300"/>
          </a:xfrm>
          <a:prstGeom prst="rect">
            <a:avLst/>
          </a:prstGeom>
        </p:spPr>
        <p:txBody>
          <a:bodyPr anchorCtr="0" anchor="t" bIns="91425" lIns="91425" spcFirstLastPara="1" rIns="91425" wrap="square" tIns="91425">
            <a:noAutofit/>
          </a:bodyPr>
          <a:lstStyle/>
          <a:p>
            <a:pPr indent="-228600" lvl="0" marL="457200" rtl="0" algn="ctr">
              <a:spcBef>
                <a:spcPts val="0"/>
              </a:spcBef>
              <a:spcAft>
                <a:spcPts val="0"/>
              </a:spcAft>
              <a:buClr>
                <a:srgbClr val="FFFFFF"/>
              </a:buClr>
              <a:buSzPts val="1400"/>
              <a:buNone/>
            </a:pPr>
            <a:r>
              <a:t/>
            </a:r>
            <a:endParaRPr sz="1400">
              <a:solidFill>
                <a:srgbClr val="FFFFFF"/>
              </a:solidFill>
            </a:endParaRPr>
          </a:p>
          <a:p>
            <a:pPr indent="-228600" lvl="0" marL="457200" rtl="0" algn="ctr">
              <a:spcBef>
                <a:spcPts val="0"/>
              </a:spcBef>
              <a:spcAft>
                <a:spcPts val="0"/>
              </a:spcAft>
              <a:buClr>
                <a:srgbClr val="FFFFFF"/>
              </a:buClr>
              <a:buSzPts val="1400"/>
              <a:buNone/>
            </a:pPr>
            <a:r>
              <a:rPr lang="en" sz="1400">
                <a:solidFill>
                  <a:srgbClr val="FFFFFF"/>
                </a:solidFill>
              </a:rPr>
              <a:t>Participate! The more engagement the better! You are NEVER interrupting me!</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flex-wrap</a:t>
            </a:r>
            <a:endParaRPr/>
          </a:p>
        </p:txBody>
      </p:sp>
      <p:sp>
        <p:nvSpPr>
          <p:cNvPr id="133" name="Google Shape;13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Usually Flexbox will try to put all items on one row or column. Setting flex-wrap will tell the flex container that it can wrap the items onto multiple rows or columns.</a:t>
            </a:r>
            <a:endParaRPr/>
          </a:p>
          <a:p>
            <a:pPr indent="-342900" lvl="0" marL="457200" rtl="0" algn="l">
              <a:spcBef>
                <a:spcPts val="1600"/>
              </a:spcBef>
              <a:spcAft>
                <a:spcPts val="0"/>
              </a:spcAft>
              <a:buSzPts val="1800"/>
              <a:buAutoNum type="arabicPeriod"/>
            </a:pPr>
            <a:r>
              <a:rPr lang="en"/>
              <a:t>nowrap (default): all flex items will be on one line</a:t>
            </a:r>
            <a:endParaRPr/>
          </a:p>
          <a:p>
            <a:pPr indent="-342900" lvl="0" marL="457200" rtl="0" algn="l">
              <a:spcBef>
                <a:spcPts val="0"/>
              </a:spcBef>
              <a:spcAft>
                <a:spcPts val="0"/>
              </a:spcAft>
              <a:buSzPts val="1800"/>
              <a:buAutoNum type="arabicPeriod"/>
            </a:pPr>
            <a:r>
              <a:rPr lang="en"/>
              <a:t>wrap: flex items will wrap onto multiple lines, from top to bottom.</a:t>
            </a:r>
            <a:endParaRPr/>
          </a:p>
          <a:p>
            <a:pPr indent="-342900" lvl="0" marL="457200" rtl="0" algn="l">
              <a:spcBef>
                <a:spcPts val="0"/>
              </a:spcBef>
              <a:spcAft>
                <a:spcPts val="0"/>
              </a:spcAft>
              <a:buSzPts val="1800"/>
              <a:buAutoNum type="arabicPeriod"/>
            </a:pPr>
            <a:r>
              <a:rPr lang="en"/>
              <a:t>wrap-reverse: flex items will wrap onto multiple lines from bottom to top.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a:t>
            </a:r>
            <a:endParaRPr/>
          </a:p>
        </p:txBody>
      </p:sp>
      <p:sp>
        <p:nvSpPr>
          <p:cNvPr id="139" name="Google Shape;139;p23"/>
          <p:cNvSpPr txBox="1"/>
          <p:nvPr>
            <p:ph idx="1" type="body"/>
          </p:nvPr>
        </p:nvSpPr>
        <p:spPr>
          <a:xfrm>
            <a:off x="311700" y="1152475"/>
            <a:ext cx="8520600" cy="14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Applied to flex items instead of the container.</a:t>
            </a:r>
            <a:endParaRPr/>
          </a:p>
          <a:p>
            <a:pPr indent="0" lvl="0" marL="0" rtl="0" algn="l">
              <a:spcBef>
                <a:spcPts val="1600"/>
              </a:spcBef>
              <a:spcAft>
                <a:spcPts val="1600"/>
              </a:spcAft>
              <a:buNone/>
            </a:pPr>
            <a:r>
              <a:rPr lang="en"/>
              <a:t>Flex items are displayed in the same order as they appear in the source document by default. The order property can be used to change this ordering.</a:t>
            </a:r>
            <a:endParaRPr/>
          </a:p>
        </p:txBody>
      </p:sp>
      <p:sp>
        <p:nvSpPr>
          <p:cNvPr id="140" name="Google Shape;140;p23"/>
          <p:cNvSpPr txBox="1"/>
          <p:nvPr/>
        </p:nvSpPr>
        <p:spPr>
          <a:xfrm>
            <a:off x="3022600" y="2763525"/>
            <a:ext cx="2311500" cy="1219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highlight>
                  <a:srgbClr val="000000"/>
                </a:highlight>
                <a:latin typeface="Courier New"/>
                <a:ea typeface="Courier New"/>
                <a:cs typeface="Courier New"/>
                <a:sym typeface="Courier New"/>
              </a:rPr>
              <a:t>.flex-item {</a:t>
            </a:r>
            <a:endParaRPr sz="210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2100">
                <a:solidFill>
                  <a:srgbClr val="FFFFFF"/>
                </a:solidFill>
                <a:highlight>
                  <a:srgbClr val="000000"/>
                </a:highlight>
                <a:latin typeface="Courier New"/>
                <a:ea typeface="Courier New"/>
                <a:cs typeface="Courier New"/>
                <a:sym typeface="Courier New"/>
              </a:rPr>
              <a:t>  order: 2;</a:t>
            </a:r>
            <a:endParaRPr sz="210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2100">
                <a:solidFill>
                  <a:srgbClr val="FFFFFF"/>
                </a:solidFill>
                <a:highlight>
                  <a:srgbClr val="000000"/>
                </a:highlight>
                <a:latin typeface="Courier New"/>
                <a:ea typeface="Courier New"/>
                <a:cs typeface="Courier New"/>
                <a:sym typeface="Courier New"/>
              </a:rPr>
              <a:t>}</a:t>
            </a:r>
            <a:endParaRPr sz="2300">
              <a:solidFill>
                <a:srgbClr val="FFFFFF"/>
              </a:solidFill>
              <a:highlight>
                <a:srgbClr val="000000"/>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4"/>
          <p:cNvPicPr preferRelativeResize="0"/>
          <p:nvPr/>
        </p:nvPicPr>
        <p:blipFill>
          <a:blip r:embed="rId3">
            <a:alphaModFix/>
          </a:blip>
          <a:stretch>
            <a:fillRect/>
          </a:stretch>
        </p:blipFill>
        <p:spPr>
          <a:xfrm>
            <a:off x="2776400" y="1049050"/>
            <a:ext cx="6466550" cy="3056250"/>
          </a:xfrm>
          <a:prstGeom prst="rect">
            <a:avLst/>
          </a:prstGeom>
          <a:noFill/>
          <a:ln>
            <a:noFill/>
          </a:ln>
        </p:spPr>
      </p:pic>
      <p:sp>
        <p:nvSpPr>
          <p:cNvPr id="146" name="Google Shape;146;p24"/>
          <p:cNvSpPr txBox="1"/>
          <p:nvPr>
            <p:ph type="title"/>
          </p:nvPr>
        </p:nvSpPr>
        <p:spPr>
          <a:xfrm>
            <a:off x="311700" y="267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flex-basis</a:t>
            </a:r>
            <a:endParaRPr/>
          </a:p>
        </p:txBody>
      </p:sp>
      <p:sp>
        <p:nvSpPr>
          <p:cNvPr id="147" name="Google Shape;147;p24"/>
          <p:cNvSpPr txBox="1"/>
          <p:nvPr>
            <p:ph idx="1" type="body"/>
          </p:nvPr>
        </p:nvSpPr>
        <p:spPr>
          <a:xfrm>
            <a:off x="311700" y="974675"/>
            <a:ext cx="3083100" cy="38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Applied to flex items instead of the container.</a:t>
            </a:r>
            <a:endParaRPr/>
          </a:p>
          <a:p>
            <a:pPr indent="0" lvl="0" marL="0" rtl="0" algn="l">
              <a:spcBef>
                <a:spcPts val="1600"/>
              </a:spcBef>
              <a:spcAft>
                <a:spcPts val="0"/>
              </a:spcAft>
              <a:buNone/>
            </a:pPr>
            <a:r>
              <a:rPr lang="en"/>
              <a:t>It specifies the initial size of the flex item, before any available space is distributed according to the flex factors. When omitted from the flex shorthand, its specified value is the length zero.</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109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flex-grow</a:t>
            </a:r>
            <a:endParaRPr/>
          </a:p>
        </p:txBody>
      </p:sp>
      <p:sp>
        <p:nvSpPr>
          <p:cNvPr id="153" name="Google Shape;153;p25"/>
          <p:cNvSpPr txBox="1"/>
          <p:nvPr>
            <p:ph idx="1" type="body"/>
          </p:nvPr>
        </p:nvSpPr>
        <p:spPr>
          <a:xfrm>
            <a:off x="311700" y="682575"/>
            <a:ext cx="24471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Applied to flex items instead of the container.</a:t>
            </a:r>
            <a:endParaRPr sz="1200"/>
          </a:p>
          <a:p>
            <a:pPr indent="0" lvl="0" marL="0" rtl="0" algn="l">
              <a:spcBef>
                <a:spcPts val="1600"/>
              </a:spcBef>
              <a:spcAft>
                <a:spcPts val="0"/>
              </a:spcAft>
              <a:buNone/>
            </a:pPr>
            <a:r>
              <a:rPr lang="en" sz="1200"/>
              <a:t>It defines the ability for a flex item to grow if necessary. It accepts a unitless value that serves as a </a:t>
            </a:r>
            <a:r>
              <a:rPr i="1" lang="en" sz="1200"/>
              <a:t>proportion</a:t>
            </a:r>
            <a:r>
              <a:rPr lang="en" sz="1200"/>
              <a:t>. It dictates what amount of the available space inside the flex container the item should take up.</a:t>
            </a:r>
            <a:endParaRPr sz="1200"/>
          </a:p>
          <a:p>
            <a:pPr indent="0" lvl="0" marL="0" rtl="0" algn="l">
              <a:spcBef>
                <a:spcPts val="1600"/>
              </a:spcBef>
              <a:spcAft>
                <a:spcPts val="1600"/>
              </a:spcAft>
              <a:buNone/>
            </a:pPr>
            <a:r>
              <a:rPr lang="en" sz="1200"/>
              <a:t>For example,</a:t>
            </a:r>
            <a:r>
              <a:rPr b="1" lang="en" sz="1200"/>
              <a:t> if all items have flex-grow set to 1, every child will set to an equal size inside the container. If you were to give one of the children a value of 2, that child would take up twice as much space as the others</a:t>
            </a:r>
            <a:r>
              <a:rPr b="1" lang="en"/>
              <a:t>.</a:t>
            </a:r>
            <a:endParaRPr b="1"/>
          </a:p>
        </p:txBody>
      </p:sp>
      <p:pic>
        <p:nvPicPr>
          <p:cNvPr id="154" name="Google Shape;154;p25"/>
          <p:cNvPicPr preferRelativeResize="0"/>
          <p:nvPr/>
        </p:nvPicPr>
        <p:blipFill>
          <a:blip r:embed="rId3">
            <a:alphaModFix/>
          </a:blip>
          <a:stretch>
            <a:fillRect/>
          </a:stretch>
        </p:blipFill>
        <p:spPr>
          <a:xfrm>
            <a:off x="2849748" y="796875"/>
            <a:ext cx="6141852" cy="38079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align-self</a:t>
            </a:r>
            <a:endParaRPr/>
          </a:p>
        </p:txBody>
      </p:sp>
      <p:sp>
        <p:nvSpPr>
          <p:cNvPr id="160" name="Google Shape;160;p26"/>
          <p:cNvSpPr txBox="1"/>
          <p:nvPr>
            <p:ph idx="1" type="body"/>
          </p:nvPr>
        </p:nvSpPr>
        <p:spPr>
          <a:xfrm>
            <a:off x="311700" y="712925"/>
            <a:ext cx="8520600" cy="30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Applied to flex items instead of the container.</a:t>
            </a:r>
            <a:endParaRPr/>
          </a:p>
          <a:p>
            <a:pPr indent="0" lvl="0" marL="0" rtl="0" algn="l">
              <a:spcBef>
                <a:spcPts val="1600"/>
              </a:spcBef>
              <a:spcAft>
                <a:spcPts val="0"/>
              </a:spcAft>
              <a:buNone/>
            </a:pPr>
            <a:r>
              <a:rPr lang="en" sz="1450">
                <a:solidFill>
                  <a:srgbClr val="2E2F3E"/>
                </a:solidFill>
                <a:latin typeface="Roboto"/>
                <a:ea typeface="Roboto"/>
                <a:cs typeface="Roboto"/>
                <a:sym typeface="Roboto"/>
              </a:rPr>
              <a:t>It makes possible to override the </a:t>
            </a:r>
            <a:r>
              <a:rPr lang="en" sz="1450">
                <a:solidFill>
                  <a:srgbClr val="2E2F3E"/>
                </a:solidFill>
                <a:highlight>
                  <a:srgbClr val="FFF6EA"/>
                </a:highlight>
                <a:latin typeface="Courier New"/>
                <a:ea typeface="Courier New"/>
                <a:cs typeface="Courier New"/>
                <a:sym typeface="Courier New"/>
              </a:rPr>
              <a:t>align-items</a:t>
            </a:r>
            <a:r>
              <a:rPr lang="en" sz="1450">
                <a:solidFill>
                  <a:srgbClr val="2E2F3E"/>
                </a:solidFill>
                <a:latin typeface="Roboto"/>
                <a:ea typeface="Roboto"/>
                <a:cs typeface="Roboto"/>
                <a:sym typeface="Roboto"/>
              </a:rPr>
              <a:t> value for specific flex items.</a:t>
            </a:r>
            <a:endParaRPr sz="1450">
              <a:solidFill>
                <a:srgbClr val="2E2F3E"/>
              </a:solidFill>
              <a:latin typeface="Roboto"/>
              <a:ea typeface="Roboto"/>
              <a:cs typeface="Roboto"/>
              <a:sym typeface="Roboto"/>
            </a:endParaRPr>
          </a:p>
          <a:p>
            <a:pPr indent="0" lvl="0" marL="0" rtl="0" algn="l">
              <a:spcBef>
                <a:spcPts val="1800"/>
              </a:spcBef>
              <a:spcAft>
                <a:spcPts val="0"/>
              </a:spcAft>
              <a:buNone/>
            </a:pPr>
            <a:r>
              <a:rPr lang="en" sz="1450">
                <a:solidFill>
                  <a:srgbClr val="2E2F3E"/>
                </a:solidFill>
                <a:latin typeface="Roboto"/>
                <a:ea typeface="Roboto"/>
                <a:cs typeface="Roboto"/>
                <a:sym typeface="Roboto"/>
              </a:rPr>
              <a:t>The </a:t>
            </a:r>
            <a:r>
              <a:rPr lang="en" sz="1450">
                <a:solidFill>
                  <a:srgbClr val="2E2F3E"/>
                </a:solidFill>
                <a:highlight>
                  <a:srgbClr val="FFF6EA"/>
                </a:highlight>
                <a:latin typeface="Courier New"/>
                <a:ea typeface="Courier New"/>
                <a:cs typeface="Courier New"/>
                <a:sym typeface="Courier New"/>
              </a:rPr>
              <a:t>align-self</a:t>
            </a:r>
            <a:r>
              <a:rPr lang="en" sz="1450">
                <a:solidFill>
                  <a:srgbClr val="2E2F3E"/>
                </a:solidFill>
                <a:latin typeface="Roboto"/>
                <a:ea typeface="Roboto"/>
                <a:cs typeface="Roboto"/>
                <a:sym typeface="Roboto"/>
              </a:rPr>
              <a:t> property accepts the same 5 values as the </a:t>
            </a:r>
            <a:r>
              <a:rPr lang="en" sz="1450">
                <a:solidFill>
                  <a:srgbClr val="2E2F3E"/>
                </a:solidFill>
                <a:highlight>
                  <a:srgbClr val="FFF6EA"/>
                </a:highlight>
                <a:latin typeface="Courier New"/>
                <a:ea typeface="Courier New"/>
                <a:cs typeface="Courier New"/>
                <a:sym typeface="Courier New"/>
              </a:rPr>
              <a:t>align-items</a:t>
            </a:r>
            <a:r>
              <a:rPr lang="en" sz="1450">
                <a:solidFill>
                  <a:srgbClr val="2E2F3E"/>
                </a:solidFill>
                <a:latin typeface="Roboto"/>
                <a:ea typeface="Roboto"/>
                <a:cs typeface="Roboto"/>
                <a:sym typeface="Roboto"/>
              </a:rPr>
              <a:t>:</a:t>
            </a:r>
            <a:endParaRPr sz="1450">
              <a:solidFill>
                <a:srgbClr val="2E2F3E"/>
              </a:solidFill>
              <a:latin typeface="Roboto"/>
              <a:ea typeface="Roboto"/>
              <a:cs typeface="Roboto"/>
              <a:sym typeface="Roboto"/>
            </a:endParaRPr>
          </a:p>
          <a:p>
            <a:pPr indent="-320675" lvl="0" marL="457200" rtl="0" algn="l">
              <a:spcBef>
                <a:spcPts val="1800"/>
              </a:spcBef>
              <a:spcAft>
                <a:spcPts val="0"/>
              </a:spcAft>
              <a:buClr>
                <a:srgbClr val="2E2F3E"/>
              </a:buClr>
              <a:buSzPts val="1450"/>
              <a:buFont typeface="Roboto"/>
              <a:buChar char="●"/>
            </a:pPr>
            <a:r>
              <a:rPr lang="en" sz="1450">
                <a:solidFill>
                  <a:srgbClr val="2E2F3E"/>
                </a:solidFill>
                <a:highlight>
                  <a:srgbClr val="FFF6EA"/>
                </a:highlight>
                <a:latin typeface="Courier New"/>
                <a:ea typeface="Courier New"/>
                <a:cs typeface="Courier New"/>
                <a:sym typeface="Courier New"/>
              </a:rPr>
              <a:t>flex-start</a:t>
            </a:r>
            <a:r>
              <a:rPr lang="en" sz="1450">
                <a:solidFill>
                  <a:srgbClr val="2E2F3E"/>
                </a:solidFill>
                <a:latin typeface="Roboto"/>
                <a:ea typeface="Roboto"/>
                <a:cs typeface="Roboto"/>
                <a:sym typeface="Roboto"/>
              </a:rPr>
              <a:t>: cross-start margin edge of the item is placed on the cross-start line</a:t>
            </a:r>
            <a:endParaRPr sz="1450">
              <a:solidFill>
                <a:srgbClr val="2E2F3E"/>
              </a:solidFill>
              <a:latin typeface="Roboto"/>
              <a:ea typeface="Roboto"/>
              <a:cs typeface="Roboto"/>
              <a:sym typeface="Roboto"/>
            </a:endParaRPr>
          </a:p>
          <a:p>
            <a:pPr indent="-320675" lvl="0" marL="457200" rtl="0" algn="l">
              <a:spcBef>
                <a:spcPts val="0"/>
              </a:spcBef>
              <a:spcAft>
                <a:spcPts val="0"/>
              </a:spcAft>
              <a:buClr>
                <a:srgbClr val="2E2F3E"/>
              </a:buClr>
              <a:buSzPts val="1450"/>
              <a:buFont typeface="Roboto"/>
              <a:buChar char="●"/>
            </a:pPr>
            <a:r>
              <a:rPr lang="en" sz="1450">
                <a:solidFill>
                  <a:srgbClr val="2E2F3E"/>
                </a:solidFill>
                <a:highlight>
                  <a:srgbClr val="FFF6EA"/>
                </a:highlight>
                <a:latin typeface="Courier New"/>
                <a:ea typeface="Courier New"/>
                <a:cs typeface="Courier New"/>
                <a:sym typeface="Courier New"/>
              </a:rPr>
              <a:t>flex-end</a:t>
            </a:r>
            <a:r>
              <a:rPr lang="en" sz="1450">
                <a:solidFill>
                  <a:srgbClr val="2E2F3E"/>
                </a:solidFill>
                <a:latin typeface="Roboto"/>
                <a:ea typeface="Roboto"/>
                <a:cs typeface="Roboto"/>
                <a:sym typeface="Roboto"/>
              </a:rPr>
              <a:t>: cross-end margin edge of the item is placed on the cross-end line</a:t>
            </a:r>
            <a:endParaRPr sz="1450">
              <a:solidFill>
                <a:srgbClr val="2E2F3E"/>
              </a:solidFill>
              <a:latin typeface="Roboto"/>
              <a:ea typeface="Roboto"/>
              <a:cs typeface="Roboto"/>
              <a:sym typeface="Roboto"/>
            </a:endParaRPr>
          </a:p>
          <a:p>
            <a:pPr indent="-320675" lvl="0" marL="457200" rtl="0" algn="l">
              <a:spcBef>
                <a:spcPts val="0"/>
              </a:spcBef>
              <a:spcAft>
                <a:spcPts val="0"/>
              </a:spcAft>
              <a:buClr>
                <a:srgbClr val="2E2F3E"/>
              </a:buClr>
              <a:buSzPts val="1450"/>
              <a:buFont typeface="Roboto"/>
              <a:buChar char="●"/>
            </a:pPr>
            <a:r>
              <a:rPr lang="en" sz="1450">
                <a:solidFill>
                  <a:srgbClr val="2E2F3E"/>
                </a:solidFill>
                <a:highlight>
                  <a:srgbClr val="FFF6EA"/>
                </a:highlight>
                <a:latin typeface="Courier New"/>
                <a:ea typeface="Courier New"/>
                <a:cs typeface="Courier New"/>
                <a:sym typeface="Courier New"/>
              </a:rPr>
              <a:t>center</a:t>
            </a:r>
            <a:r>
              <a:rPr lang="en" sz="1450">
                <a:solidFill>
                  <a:srgbClr val="2E2F3E"/>
                </a:solidFill>
                <a:latin typeface="Roboto"/>
                <a:ea typeface="Roboto"/>
                <a:cs typeface="Roboto"/>
                <a:sym typeface="Roboto"/>
              </a:rPr>
              <a:t>: item is centered in the cross-axis</a:t>
            </a:r>
            <a:endParaRPr sz="1450">
              <a:solidFill>
                <a:srgbClr val="2E2F3E"/>
              </a:solidFill>
              <a:latin typeface="Roboto"/>
              <a:ea typeface="Roboto"/>
              <a:cs typeface="Roboto"/>
              <a:sym typeface="Roboto"/>
            </a:endParaRPr>
          </a:p>
          <a:p>
            <a:pPr indent="-320675" lvl="0" marL="457200" rtl="0" algn="l">
              <a:spcBef>
                <a:spcPts val="0"/>
              </a:spcBef>
              <a:spcAft>
                <a:spcPts val="0"/>
              </a:spcAft>
              <a:buClr>
                <a:srgbClr val="2E2F3E"/>
              </a:buClr>
              <a:buSzPts val="1450"/>
              <a:buFont typeface="Roboto"/>
              <a:buChar char="●"/>
            </a:pPr>
            <a:r>
              <a:rPr lang="en" sz="1450">
                <a:solidFill>
                  <a:srgbClr val="2E2F3E"/>
                </a:solidFill>
                <a:highlight>
                  <a:srgbClr val="FFF6EA"/>
                </a:highlight>
                <a:latin typeface="Courier New"/>
                <a:ea typeface="Courier New"/>
                <a:cs typeface="Courier New"/>
                <a:sym typeface="Courier New"/>
              </a:rPr>
              <a:t>baseline</a:t>
            </a:r>
            <a:r>
              <a:rPr lang="en" sz="1450">
                <a:solidFill>
                  <a:srgbClr val="2E2F3E"/>
                </a:solidFill>
                <a:latin typeface="Roboto"/>
                <a:ea typeface="Roboto"/>
                <a:cs typeface="Roboto"/>
                <a:sym typeface="Roboto"/>
              </a:rPr>
              <a:t>: items are aligned such as their baseline are aligned</a:t>
            </a:r>
            <a:endParaRPr sz="1450">
              <a:solidFill>
                <a:srgbClr val="2E2F3E"/>
              </a:solidFill>
              <a:latin typeface="Roboto"/>
              <a:ea typeface="Roboto"/>
              <a:cs typeface="Roboto"/>
              <a:sym typeface="Roboto"/>
            </a:endParaRPr>
          </a:p>
          <a:p>
            <a:pPr indent="-320675" lvl="0" marL="457200" rtl="0" algn="l">
              <a:spcBef>
                <a:spcPts val="0"/>
              </a:spcBef>
              <a:spcAft>
                <a:spcPts val="0"/>
              </a:spcAft>
              <a:buClr>
                <a:srgbClr val="2E2F3E"/>
              </a:buClr>
              <a:buSzPts val="1450"/>
              <a:buFont typeface="Roboto"/>
              <a:buChar char="●"/>
            </a:pPr>
            <a:r>
              <a:rPr lang="en" sz="1450">
                <a:solidFill>
                  <a:srgbClr val="2E2F3E"/>
                </a:solidFill>
                <a:highlight>
                  <a:srgbClr val="FFF6EA"/>
                </a:highlight>
                <a:latin typeface="Courier New"/>
                <a:ea typeface="Courier New"/>
                <a:cs typeface="Courier New"/>
                <a:sym typeface="Courier New"/>
              </a:rPr>
              <a:t>stretch</a:t>
            </a:r>
            <a:r>
              <a:rPr lang="en" sz="1450">
                <a:solidFill>
                  <a:srgbClr val="2E2F3E"/>
                </a:solidFill>
                <a:latin typeface="Roboto"/>
                <a:ea typeface="Roboto"/>
                <a:cs typeface="Roboto"/>
                <a:sym typeface="Roboto"/>
              </a:rPr>
              <a:t> (default): stretch to fill the container (still respect min-width/max-width)</a:t>
            </a:r>
            <a:endParaRPr sz="1450">
              <a:solidFill>
                <a:srgbClr val="2E2F3E"/>
              </a:solidFill>
              <a:latin typeface="Roboto"/>
              <a:ea typeface="Roboto"/>
              <a:cs typeface="Roboto"/>
              <a:sym typeface="Roboto"/>
            </a:endParaRPr>
          </a:p>
          <a:p>
            <a:pPr indent="0" lvl="0" marL="0" marR="50800" rtl="0" algn="l">
              <a:lnSpc>
                <a:spcPct val="100000"/>
              </a:lnSpc>
              <a:spcBef>
                <a:spcPts val="7500"/>
              </a:spcBef>
              <a:spcAft>
                <a:spcPts val="0"/>
              </a:spcAft>
              <a:buNone/>
            </a:pPr>
            <a:r>
              <a:t/>
            </a:r>
            <a:endParaRPr b="1" sz="1300">
              <a:solidFill>
                <a:srgbClr val="14151F"/>
              </a:solidFill>
            </a:endParaRPr>
          </a:p>
          <a:p>
            <a:pPr indent="0" lvl="0" marL="0" rtl="0" algn="l">
              <a:spcBef>
                <a:spcPts val="400"/>
              </a:spcBef>
              <a:spcAft>
                <a:spcPts val="1600"/>
              </a:spcAft>
              <a:buClr>
                <a:schemeClr val="dk1"/>
              </a:buClr>
              <a:buSzPts val="1100"/>
              <a:buFont typeface="Arial"/>
              <a:buNone/>
            </a:pPr>
            <a:r>
              <a:t/>
            </a:r>
            <a:endParaRPr/>
          </a:p>
        </p:txBody>
      </p:sp>
      <p:sp>
        <p:nvSpPr>
          <p:cNvPr id="161" name="Google Shape;161;p26"/>
          <p:cNvSpPr txBox="1"/>
          <p:nvPr/>
        </p:nvSpPr>
        <p:spPr>
          <a:xfrm>
            <a:off x="393700" y="3822575"/>
            <a:ext cx="4622700" cy="1219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highlight>
                  <a:srgbClr val="000000"/>
                </a:highlight>
                <a:latin typeface="Courier New"/>
                <a:ea typeface="Courier New"/>
                <a:cs typeface="Courier New"/>
                <a:sym typeface="Courier New"/>
              </a:rPr>
              <a:t>.flex-item {</a:t>
            </a:r>
            <a:endParaRPr sz="210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2100">
                <a:solidFill>
                  <a:srgbClr val="FFFFFF"/>
                </a:solidFill>
                <a:highlight>
                  <a:srgbClr val="000000"/>
                </a:highlight>
                <a:latin typeface="Courier New"/>
                <a:ea typeface="Courier New"/>
                <a:cs typeface="Courier New"/>
                <a:sym typeface="Courier New"/>
              </a:rPr>
              <a:t>  align-self: flex-end;</a:t>
            </a:r>
            <a:endParaRPr sz="210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2100">
                <a:solidFill>
                  <a:srgbClr val="FFFFFF"/>
                </a:solidFill>
                <a:highlight>
                  <a:srgbClr val="000000"/>
                </a:highlight>
                <a:latin typeface="Courier New"/>
                <a:ea typeface="Courier New"/>
                <a:cs typeface="Courier New"/>
                <a:sym typeface="Courier New"/>
              </a:rPr>
              <a:t>}</a:t>
            </a:r>
            <a:endParaRPr sz="2100">
              <a:solidFill>
                <a:srgbClr val="FFFFFF"/>
              </a:solidFill>
              <a:highlight>
                <a:srgbClr val="000000"/>
              </a:highlight>
              <a:latin typeface="Courier New"/>
              <a:ea typeface="Courier New"/>
              <a:cs typeface="Courier New"/>
              <a:sym typeface="Courier New"/>
            </a:endParaRPr>
          </a:p>
        </p:txBody>
      </p:sp>
      <p:sp>
        <p:nvSpPr>
          <p:cNvPr id="162" name="Google Shape;162;p26"/>
          <p:cNvSpPr txBox="1"/>
          <p:nvPr/>
        </p:nvSpPr>
        <p:spPr>
          <a:xfrm>
            <a:off x="5930800" y="4049575"/>
            <a:ext cx="2901600" cy="8652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justify-self for the main axis is still in development. </a:t>
            </a:r>
            <a:r>
              <a:rPr lang="en" u="sng">
                <a:solidFill>
                  <a:schemeClr val="hlink"/>
                </a:solidFill>
                <a:hlinkClick r:id="rId3"/>
              </a:rPr>
              <a:t> Would you like to hear more?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7"/>
          <p:cNvPicPr preferRelativeResize="0"/>
          <p:nvPr/>
        </p:nvPicPr>
        <p:blipFill>
          <a:blip r:embed="rId3">
            <a:alphaModFix/>
          </a:blip>
          <a:stretch>
            <a:fillRect/>
          </a:stretch>
        </p:blipFill>
        <p:spPr>
          <a:xfrm>
            <a:off x="4997750" y="378300"/>
            <a:ext cx="2507200" cy="4440250"/>
          </a:xfrm>
          <a:prstGeom prst="rect">
            <a:avLst/>
          </a:prstGeom>
          <a:noFill/>
          <a:ln>
            <a:noFill/>
          </a:ln>
        </p:spPr>
      </p:pic>
      <p:sp>
        <p:nvSpPr>
          <p:cNvPr id="168" name="Google Shape;168;p27"/>
          <p:cNvSpPr txBox="1"/>
          <p:nvPr/>
        </p:nvSpPr>
        <p:spPr>
          <a:xfrm>
            <a:off x="304800" y="406400"/>
            <a:ext cx="3924300" cy="26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t>Project Wireframe</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A wire frame is rough layout of where items should go on a page.  </a:t>
            </a:r>
            <a:endParaRPr sz="1700"/>
          </a:p>
        </p:txBody>
      </p:sp>
      <p:sp>
        <p:nvSpPr>
          <p:cNvPr id="169" name="Google Shape;169;p27"/>
          <p:cNvSpPr txBox="1"/>
          <p:nvPr/>
        </p:nvSpPr>
        <p:spPr>
          <a:xfrm>
            <a:off x="5706900" y="0"/>
            <a:ext cx="132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Flexbox Resources</a:t>
            </a:r>
            <a:endParaRPr/>
          </a:p>
        </p:txBody>
      </p:sp>
      <p:sp>
        <p:nvSpPr>
          <p:cNvPr id="175" name="Google Shape;175;p28"/>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u="sng">
                <a:solidFill>
                  <a:schemeClr val="hlink"/>
                </a:solidFill>
                <a:hlinkClick r:id="rId3"/>
              </a:rPr>
              <a:t>CSS Tips: Complete Guide Flexbox</a:t>
            </a:r>
            <a:endParaRPr sz="2200"/>
          </a:p>
          <a:p>
            <a:pPr indent="0" lvl="0" marL="0" rtl="0" algn="ctr">
              <a:spcBef>
                <a:spcPts val="1600"/>
              </a:spcBef>
              <a:spcAft>
                <a:spcPts val="0"/>
              </a:spcAft>
              <a:buNone/>
            </a:pPr>
            <a:r>
              <a:rPr lang="en" sz="2200" u="sng">
                <a:solidFill>
                  <a:schemeClr val="hlink"/>
                </a:solidFill>
                <a:hlinkClick r:id="rId4"/>
              </a:rPr>
              <a:t>Flexbox Froggy</a:t>
            </a:r>
            <a:r>
              <a:rPr lang="en" sz="2200"/>
              <a:t> (Exercise)</a:t>
            </a:r>
            <a:endParaRPr sz="2200"/>
          </a:p>
          <a:p>
            <a:pPr indent="0" lvl="0" marL="0" rtl="0" algn="ctr">
              <a:spcBef>
                <a:spcPts val="1600"/>
              </a:spcBef>
              <a:spcAft>
                <a:spcPts val="1600"/>
              </a:spcAft>
              <a:buNone/>
            </a:pPr>
            <a:r>
              <a:rPr lang="en" sz="2200" u="sng">
                <a:solidFill>
                  <a:schemeClr val="hlink"/>
                </a:solidFill>
                <a:hlinkClick r:id="rId5"/>
              </a:rPr>
              <a:t>Flexbox Zombies</a:t>
            </a:r>
            <a:br>
              <a:rPr lang="en" sz="2200"/>
            </a:br>
            <a:r>
              <a:rPr lang="en" sz="1400"/>
              <a:t>(requires free account)</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381000" lvl="0" marL="457200" rtl="0" algn="l">
              <a:spcBef>
                <a:spcPts val="1600"/>
              </a:spcBef>
              <a:spcAft>
                <a:spcPts val="0"/>
              </a:spcAft>
              <a:buSzPts val="2400"/>
              <a:buAutoNum type="arabicPeriod"/>
            </a:pPr>
            <a:r>
              <a:rPr lang="en" sz="2400"/>
              <a:t>CSS Flexbox</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Grid and Flexbox</a:t>
            </a:r>
            <a:endParaRPr/>
          </a:p>
        </p:txBody>
      </p:sp>
      <p:pic>
        <p:nvPicPr>
          <p:cNvPr id="68" name="Google Shape;68;p15"/>
          <p:cNvPicPr preferRelativeResize="0"/>
          <p:nvPr/>
        </p:nvPicPr>
        <p:blipFill>
          <a:blip r:embed="rId3">
            <a:alphaModFix/>
          </a:blip>
          <a:stretch>
            <a:fillRect/>
          </a:stretch>
        </p:blipFill>
        <p:spPr>
          <a:xfrm>
            <a:off x="1530375" y="1376525"/>
            <a:ext cx="4926149" cy="3133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Flexbox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Flexbox is a CSS3 layout model that is a mobile responsive way to arrange items in a container, using a row-based (single dimension) approach.</a:t>
            </a:r>
            <a:endParaRPr/>
          </a:p>
          <a:p>
            <a:pPr indent="-342900" lvl="0" marL="457200" rtl="0" algn="l">
              <a:spcBef>
                <a:spcPts val="1600"/>
              </a:spcBef>
              <a:spcAft>
                <a:spcPts val="0"/>
              </a:spcAft>
              <a:buSzPts val="1800"/>
              <a:buChar char="●"/>
            </a:pPr>
            <a:r>
              <a:rPr lang="en"/>
              <a:t>Makes positioning child elements easier. </a:t>
            </a:r>
            <a:endParaRPr/>
          </a:p>
          <a:p>
            <a:pPr indent="-342900" lvl="0" marL="457200" rtl="0" algn="l">
              <a:spcBef>
                <a:spcPts val="0"/>
              </a:spcBef>
              <a:spcAft>
                <a:spcPts val="0"/>
              </a:spcAft>
              <a:buSzPts val="1800"/>
              <a:buChar char="●"/>
            </a:pPr>
            <a:r>
              <a:rPr lang="en"/>
              <a:t>Does not require the use of block, inline, floats, etc..</a:t>
            </a:r>
            <a:endParaRPr/>
          </a:p>
          <a:p>
            <a:pPr indent="-342900" lvl="0" marL="457200" rtl="0" algn="l">
              <a:spcBef>
                <a:spcPts val="0"/>
              </a:spcBef>
              <a:spcAft>
                <a:spcPts val="0"/>
              </a:spcAft>
              <a:buSzPts val="1800"/>
              <a:buChar char="●"/>
            </a:pPr>
            <a:r>
              <a:rPr lang="en"/>
              <a:t>Makes working with margins/padding easier as Flexbox will arrange items on our behalf, yet give us total control.</a:t>
            </a:r>
            <a:endParaRPr/>
          </a:p>
          <a:p>
            <a:pPr indent="-342900" lvl="0" marL="457200" rtl="0" algn="l">
              <a:spcBef>
                <a:spcPts val="0"/>
              </a:spcBef>
              <a:spcAft>
                <a:spcPts val="0"/>
              </a:spcAft>
              <a:buSzPts val="1800"/>
              <a:buChar char="●"/>
            </a:pPr>
            <a:r>
              <a:rPr lang="en"/>
              <a:t>We can change order of items without modifying the HTML.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Flexbox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Flexbox also allows us to:</a:t>
            </a:r>
            <a:endParaRPr/>
          </a:p>
          <a:p>
            <a:pPr indent="-342900" lvl="0" marL="457200" rtl="0" algn="l">
              <a:spcBef>
                <a:spcPts val="1600"/>
              </a:spcBef>
              <a:spcAft>
                <a:spcPts val="0"/>
              </a:spcAft>
              <a:buSzPts val="1800"/>
              <a:buChar char="●"/>
            </a:pPr>
            <a:r>
              <a:rPr lang="en"/>
              <a:t>Alter height/width to best make use of any container’s free space.</a:t>
            </a:r>
            <a:endParaRPr/>
          </a:p>
          <a:p>
            <a:pPr indent="-342900" lvl="0" marL="457200" rtl="0" algn="l">
              <a:spcBef>
                <a:spcPts val="0"/>
              </a:spcBef>
              <a:spcAft>
                <a:spcPts val="0"/>
              </a:spcAft>
              <a:buSzPts val="1800"/>
              <a:buChar char="●"/>
            </a:pPr>
            <a:r>
              <a:rPr lang="en"/>
              <a:t>Built for smaller scale layouts (GRID’s advantage is larger scale layouts)</a:t>
            </a:r>
            <a:endParaRPr/>
          </a:p>
          <a:p>
            <a:pPr indent="-342900" lvl="0" marL="457200" rtl="0" algn="l">
              <a:spcBef>
                <a:spcPts val="0"/>
              </a:spcBef>
              <a:spcAft>
                <a:spcPts val="0"/>
              </a:spcAft>
              <a:buSzPts val="1800"/>
              <a:buChar char="●"/>
            </a:pPr>
            <a:r>
              <a:rPr lang="en"/>
              <a:t>Flexbox works well with horizontal (inline) or vertical (block) layouts.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734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 Container/Items</a:t>
            </a:r>
            <a:endParaRPr/>
          </a:p>
        </p:txBody>
      </p:sp>
      <p:sp>
        <p:nvSpPr>
          <p:cNvPr id="86" name="Google Shape;86;p18"/>
          <p:cNvSpPr/>
          <p:nvPr/>
        </p:nvSpPr>
        <p:spPr>
          <a:xfrm>
            <a:off x="820050" y="2036900"/>
            <a:ext cx="6939600" cy="231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p:nvPr/>
        </p:nvSpPr>
        <p:spPr>
          <a:xfrm>
            <a:off x="996550" y="2571750"/>
            <a:ext cx="1798800" cy="14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p:nvPr/>
        </p:nvSpPr>
        <p:spPr>
          <a:xfrm>
            <a:off x="3390450" y="2521875"/>
            <a:ext cx="1798800" cy="14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a:off x="5616975" y="2482100"/>
            <a:ext cx="1798800" cy="14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txBox="1"/>
          <p:nvPr/>
        </p:nvSpPr>
        <p:spPr>
          <a:xfrm>
            <a:off x="818225" y="1958200"/>
            <a:ext cx="4207800" cy="2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Flex Container (display: flex)</a:t>
            </a:r>
            <a:endParaRPr/>
          </a:p>
        </p:txBody>
      </p:sp>
      <p:sp>
        <p:nvSpPr>
          <p:cNvPr id="91" name="Google Shape;91;p18"/>
          <p:cNvSpPr txBox="1"/>
          <p:nvPr/>
        </p:nvSpPr>
        <p:spPr>
          <a:xfrm>
            <a:off x="1410850" y="2874575"/>
            <a:ext cx="15519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Flex item</a:t>
            </a:r>
            <a:endParaRPr/>
          </a:p>
        </p:txBody>
      </p:sp>
      <p:sp>
        <p:nvSpPr>
          <p:cNvPr id="92" name="Google Shape;92;p18"/>
          <p:cNvSpPr txBox="1"/>
          <p:nvPr/>
        </p:nvSpPr>
        <p:spPr>
          <a:xfrm>
            <a:off x="3520800" y="2874575"/>
            <a:ext cx="15519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Flex item</a:t>
            </a:r>
            <a:endParaRPr/>
          </a:p>
        </p:txBody>
      </p:sp>
      <p:sp>
        <p:nvSpPr>
          <p:cNvPr id="93" name="Google Shape;93;p18"/>
          <p:cNvSpPr txBox="1"/>
          <p:nvPr/>
        </p:nvSpPr>
        <p:spPr>
          <a:xfrm>
            <a:off x="5692475" y="2874575"/>
            <a:ext cx="15519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Flex item</a:t>
            </a:r>
            <a:endParaRPr/>
          </a:p>
        </p:txBody>
      </p:sp>
      <p:sp>
        <p:nvSpPr>
          <p:cNvPr id="94" name="Google Shape;94;p18"/>
          <p:cNvSpPr txBox="1"/>
          <p:nvPr/>
        </p:nvSpPr>
        <p:spPr>
          <a:xfrm>
            <a:off x="855325" y="1113209"/>
            <a:ext cx="775800" cy="2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Main Start</a:t>
            </a:r>
            <a:endParaRPr/>
          </a:p>
        </p:txBody>
      </p:sp>
      <p:cxnSp>
        <p:nvCxnSpPr>
          <p:cNvPr id="95" name="Google Shape;95;p18"/>
          <p:cNvCxnSpPr/>
          <p:nvPr/>
        </p:nvCxnSpPr>
        <p:spPr>
          <a:xfrm flipH="1">
            <a:off x="827043" y="1616768"/>
            <a:ext cx="169500" cy="384300"/>
          </a:xfrm>
          <a:prstGeom prst="straightConnector1">
            <a:avLst/>
          </a:prstGeom>
          <a:noFill/>
          <a:ln cap="flat" cmpd="sng" w="9525">
            <a:solidFill>
              <a:schemeClr val="dk2"/>
            </a:solidFill>
            <a:prstDash val="solid"/>
            <a:round/>
            <a:headEnd len="med" w="med" type="none"/>
            <a:tailEnd len="med" w="med" type="triangle"/>
          </a:ln>
        </p:spPr>
      </p:cxnSp>
      <p:sp>
        <p:nvSpPr>
          <p:cNvPr id="96" name="Google Shape;96;p18"/>
          <p:cNvSpPr txBox="1"/>
          <p:nvPr/>
        </p:nvSpPr>
        <p:spPr>
          <a:xfrm>
            <a:off x="6904520" y="1060329"/>
            <a:ext cx="775800" cy="2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Main End</a:t>
            </a:r>
            <a:endParaRPr/>
          </a:p>
        </p:txBody>
      </p:sp>
      <p:cxnSp>
        <p:nvCxnSpPr>
          <p:cNvPr id="97" name="Google Shape;97;p18"/>
          <p:cNvCxnSpPr/>
          <p:nvPr/>
        </p:nvCxnSpPr>
        <p:spPr>
          <a:xfrm>
            <a:off x="7369175" y="1574188"/>
            <a:ext cx="326100" cy="451800"/>
          </a:xfrm>
          <a:prstGeom prst="straightConnector1">
            <a:avLst/>
          </a:prstGeom>
          <a:noFill/>
          <a:ln cap="flat" cmpd="sng" w="9525">
            <a:solidFill>
              <a:schemeClr val="dk2"/>
            </a:solidFill>
            <a:prstDash val="solid"/>
            <a:round/>
            <a:headEnd len="med" w="med" type="none"/>
            <a:tailEnd len="med" w="med" type="triangle"/>
          </a:ln>
        </p:spPr>
      </p:cxnSp>
      <p:cxnSp>
        <p:nvCxnSpPr>
          <p:cNvPr id="98" name="Google Shape;98;p18"/>
          <p:cNvCxnSpPr/>
          <p:nvPr/>
        </p:nvCxnSpPr>
        <p:spPr>
          <a:xfrm>
            <a:off x="373400" y="3195450"/>
            <a:ext cx="8041800" cy="8700"/>
          </a:xfrm>
          <a:prstGeom prst="straightConnector1">
            <a:avLst/>
          </a:prstGeom>
          <a:noFill/>
          <a:ln cap="flat" cmpd="sng" w="28575">
            <a:solidFill>
              <a:srgbClr val="FF0000"/>
            </a:solidFill>
            <a:prstDash val="solid"/>
            <a:round/>
            <a:headEnd len="med" w="med" type="none"/>
            <a:tailEnd len="med" w="med" type="none"/>
          </a:ln>
        </p:spPr>
      </p:cxnSp>
      <p:sp>
        <p:nvSpPr>
          <p:cNvPr id="99" name="Google Shape;99;p18"/>
          <p:cNvSpPr txBox="1"/>
          <p:nvPr/>
        </p:nvSpPr>
        <p:spPr>
          <a:xfrm>
            <a:off x="222950" y="3262600"/>
            <a:ext cx="1931100" cy="2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Main Axis</a:t>
            </a:r>
            <a:endParaRPr i="1"/>
          </a:p>
        </p:txBody>
      </p:sp>
      <p:sp>
        <p:nvSpPr>
          <p:cNvPr id="100" name="Google Shape;100;p18"/>
          <p:cNvSpPr txBox="1"/>
          <p:nvPr/>
        </p:nvSpPr>
        <p:spPr>
          <a:xfrm>
            <a:off x="7821328" y="1066945"/>
            <a:ext cx="775800" cy="3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Cross Start</a:t>
            </a:r>
            <a:endParaRPr/>
          </a:p>
        </p:txBody>
      </p:sp>
      <p:cxnSp>
        <p:nvCxnSpPr>
          <p:cNvPr id="101" name="Google Shape;101;p18"/>
          <p:cNvCxnSpPr/>
          <p:nvPr/>
        </p:nvCxnSpPr>
        <p:spPr>
          <a:xfrm flipH="1">
            <a:off x="7794950" y="1648925"/>
            <a:ext cx="432000" cy="3261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8"/>
          <p:cNvCxnSpPr/>
          <p:nvPr/>
        </p:nvCxnSpPr>
        <p:spPr>
          <a:xfrm>
            <a:off x="4135525" y="1774750"/>
            <a:ext cx="8700" cy="2777700"/>
          </a:xfrm>
          <a:prstGeom prst="straightConnector1">
            <a:avLst/>
          </a:prstGeom>
          <a:noFill/>
          <a:ln cap="flat" cmpd="sng" w="28575">
            <a:solidFill>
              <a:srgbClr val="FF0000"/>
            </a:solidFill>
            <a:prstDash val="solid"/>
            <a:round/>
            <a:headEnd len="med" w="med" type="none"/>
            <a:tailEnd len="med" w="med" type="none"/>
          </a:ln>
        </p:spPr>
      </p:cxnSp>
      <p:sp>
        <p:nvSpPr>
          <p:cNvPr id="103" name="Google Shape;103;p18"/>
          <p:cNvSpPr txBox="1"/>
          <p:nvPr/>
        </p:nvSpPr>
        <p:spPr>
          <a:xfrm>
            <a:off x="8117328" y="4552445"/>
            <a:ext cx="775800" cy="3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Cross End</a:t>
            </a:r>
            <a:endParaRPr/>
          </a:p>
        </p:txBody>
      </p:sp>
      <p:cxnSp>
        <p:nvCxnSpPr>
          <p:cNvPr id="104" name="Google Shape;104;p18"/>
          <p:cNvCxnSpPr/>
          <p:nvPr/>
        </p:nvCxnSpPr>
        <p:spPr>
          <a:xfrm rot="10800000">
            <a:off x="7821325" y="4373600"/>
            <a:ext cx="246900" cy="202800"/>
          </a:xfrm>
          <a:prstGeom prst="straightConnector1">
            <a:avLst/>
          </a:prstGeom>
          <a:noFill/>
          <a:ln cap="flat" cmpd="sng" w="9525">
            <a:solidFill>
              <a:schemeClr val="dk2"/>
            </a:solidFill>
            <a:prstDash val="solid"/>
            <a:round/>
            <a:headEnd len="med" w="med" type="none"/>
            <a:tailEnd len="med" w="med" type="triangle"/>
          </a:ln>
        </p:spPr>
      </p:cxnSp>
      <p:sp>
        <p:nvSpPr>
          <p:cNvPr id="105" name="Google Shape;105;p18"/>
          <p:cNvSpPr txBox="1"/>
          <p:nvPr/>
        </p:nvSpPr>
        <p:spPr>
          <a:xfrm>
            <a:off x="3738700" y="1204075"/>
            <a:ext cx="925800" cy="3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Cross Axis</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flex-direction</a:t>
            </a:r>
            <a:endParaRPr/>
          </a:p>
        </p:txBody>
      </p:sp>
      <p:sp>
        <p:nvSpPr>
          <p:cNvPr id="111" name="Google Shape;11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establishes the main-axis, thus defining the direction flex items are placed in the flex container. Flexbox is (aside from optional wrapping) a single-direction layout concept. Think of flex items as primarily laying out either in horizontal rows or vertical columns.</a:t>
            </a:r>
            <a:endParaRPr/>
          </a:p>
          <a:p>
            <a:pPr indent="-342900" lvl="0" marL="1371600" rtl="0" algn="l">
              <a:spcBef>
                <a:spcPts val="1600"/>
              </a:spcBef>
              <a:spcAft>
                <a:spcPts val="0"/>
              </a:spcAft>
              <a:buClr>
                <a:schemeClr val="dk1"/>
              </a:buClr>
              <a:buSzPts val="1800"/>
              <a:buAutoNum type="arabicPeriod"/>
            </a:pPr>
            <a:r>
              <a:rPr b="1" lang="en">
                <a:solidFill>
                  <a:schemeClr val="dk1"/>
                </a:solidFill>
              </a:rPr>
              <a:t>row</a:t>
            </a:r>
            <a:endParaRPr b="1">
              <a:solidFill>
                <a:schemeClr val="dk1"/>
              </a:solidFill>
            </a:endParaRPr>
          </a:p>
          <a:p>
            <a:pPr indent="-342900" lvl="0" marL="1371600" rtl="0" algn="l">
              <a:spcBef>
                <a:spcPts val="0"/>
              </a:spcBef>
              <a:spcAft>
                <a:spcPts val="0"/>
              </a:spcAft>
              <a:buClr>
                <a:schemeClr val="dk1"/>
              </a:buClr>
              <a:buSzPts val="1800"/>
              <a:buAutoNum type="arabicPeriod"/>
            </a:pPr>
            <a:r>
              <a:rPr b="1" lang="en">
                <a:solidFill>
                  <a:schemeClr val="dk1"/>
                </a:solidFill>
              </a:rPr>
              <a:t>column</a:t>
            </a:r>
            <a:endParaRPr b="1">
              <a:solidFill>
                <a:schemeClr val="dk1"/>
              </a:solidFill>
            </a:endParaRPr>
          </a:p>
          <a:p>
            <a:pPr indent="-342900" lvl="0" marL="1371600" rtl="0" algn="l">
              <a:spcBef>
                <a:spcPts val="0"/>
              </a:spcBef>
              <a:spcAft>
                <a:spcPts val="0"/>
              </a:spcAft>
              <a:buClr>
                <a:schemeClr val="dk1"/>
              </a:buClr>
              <a:buSzPts val="1800"/>
              <a:buAutoNum type="arabicPeriod"/>
            </a:pPr>
            <a:r>
              <a:rPr b="1" lang="en">
                <a:solidFill>
                  <a:schemeClr val="dk1"/>
                </a:solidFill>
              </a:rPr>
              <a:t>column-reverse</a:t>
            </a:r>
            <a:endParaRPr b="1">
              <a:solidFill>
                <a:schemeClr val="dk1"/>
              </a:solidFill>
            </a:endParaRPr>
          </a:p>
          <a:p>
            <a:pPr indent="-342900" lvl="0" marL="1371600" rtl="0" algn="l">
              <a:spcBef>
                <a:spcPts val="0"/>
              </a:spcBef>
              <a:spcAft>
                <a:spcPts val="0"/>
              </a:spcAft>
              <a:buClr>
                <a:schemeClr val="dk1"/>
              </a:buClr>
              <a:buSzPts val="1800"/>
              <a:buAutoNum type="arabicPeriod"/>
            </a:pPr>
            <a:r>
              <a:rPr b="1" lang="en">
                <a:solidFill>
                  <a:schemeClr val="dk1"/>
                </a:solidFill>
              </a:rPr>
              <a:t>row-reverse</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253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justify-content</a:t>
            </a:r>
            <a:endParaRPr/>
          </a:p>
        </p:txBody>
      </p:sp>
      <p:pic>
        <p:nvPicPr>
          <p:cNvPr id="117" name="Google Shape;117;p20"/>
          <p:cNvPicPr preferRelativeResize="0"/>
          <p:nvPr/>
        </p:nvPicPr>
        <p:blipFill>
          <a:blip r:embed="rId3">
            <a:alphaModFix/>
          </a:blip>
          <a:stretch>
            <a:fillRect/>
          </a:stretch>
        </p:blipFill>
        <p:spPr>
          <a:xfrm>
            <a:off x="3619600" y="152400"/>
            <a:ext cx="3164075" cy="4838701"/>
          </a:xfrm>
          <a:prstGeom prst="rect">
            <a:avLst/>
          </a:prstGeom>
          <a:noFill/>
          <a:ln>
            <a:noFill/>
          </a:ln>
        </p:spPr>
      </p:pic>
      <p:sp>
        <p:nvSpPr>
          <p:cNvPr id="118" name="Google Shape;118;p20"/>
          <p:cNvSpPr txBox="1"/>
          <p:nvPr/>
        </p:nvSpPr>
        <p:spPr>
          <a:xfrm>
            <a:off x="406400" y="1295400"/>
            <a:ext cx="2286000" cy="15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Tells the flex container how to layout items on the main axis.</a:t>
            </a:r>
            <a:endParaRPr/>
          </a:p>
        </p:txBody>
      </p:sp>
      <p:sp>
        <p:nvSpPr>
          <p:cNvPr id="119" name="Google Shape;119;p20"/>
          <p:cNvSpPr/>
          <p:nvPr/>
        </p:nvSpPr>
        <p:spPr>
          <a:xfrm>
            <a:off x="468425" y="2239150"/>
            <a:ext cx="1780200" cy="104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 these when flex-direction is a </a:t>
            </a:r>
            <a:r>
              <a:rPr b="1" lang="en"/>
              <a:t>ROW</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2380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align-items</a:t>
            </a:r>
            <a:endParaRPr/>
          </a:p>
        </p:txBody>
      </p:sp>
      <p:sp>
        <p:nvSpPr>
          <p:cNvPr id="125" name="Google Shape;125;p21"/>
          <p:cNvSpPr txBox="1"/>
          <p:nvPr>
            <p:ph idx="1" type="body"/>
          </p:nvPr>
        </p:nvSpPr>
        <p:spPr>
          <a:xfrm>
            <a:off x="311700" y="1152475"/>
            <a:ext cx="2939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Tells a flex container how to layout items on the cross axis</a:t>
            </a:r>
            <a:endParaRPr/>
          </a:p>
        </p:txBody>
      </p:sp>
      <p:pic>
        <p:nvPicPr>
          <p:cNvPr id="126" name="Google Shape;126;p21"/>
          <p:cNvPicPr preferRelativeResize="0"/>
          <p:nvPr/>
        </p:nvPicPr>
        <p:blipFill>
          <a:blip r:embed="rId3">
            <a:alphaModFix/>
          </a:blip>
          <a:stretch>
            <a:fillRect/>
          </a:stretch>
        </p:blipFill>
        <p:spPr>
          <a:xfrm>
            <a:off x="4013300" y="127000"/>
            <a:ext cx="3819525" cy="4762500"/>
          </a:xfrm>
          <a:prstGeom prst="rect">
            <a:avLst/>
          </a:prstGeom>
          <a:noFill/>
          <a:ln>
            <a:noFill/>
          </a:ln>
        </p:spPr>
      </p:pic>
      <p:sp>
        <p:nvSpPr>
          <p:cNvPr id="127" name="Google Shape;127;p21"/>
          <p:cNvSpPr/>
          <p:nvPr/>
        </p:nvSpPr>
        <p:spPr>
          <a:xfrm>
            <a:off x="459075" y="2688850"/>
            <a:ext cx="1780200" cy="104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 these when flex-direction is a </a:t>
            </a:r>
            <a:r>
              <a:rPr b="1" lang="en"/>
              <a:t>Column</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