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c9e8358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c9e8358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3c9e8358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3c9e8358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3c9e835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3c9e835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c9e835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c9e835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c9e835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c9e835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c9e835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c9e835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c9e835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3c9e835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bd149e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bd149e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3c9e83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3c9e83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3c9e835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3c9e835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c9e835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c9e835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c9e8358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c9e8358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c9e8358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3c9e8358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3c9e8358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3c9e8358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c9e8358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c9e8358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://cssgridgarden.com/" TargetMode="External"/><Relationship Id="rId5" Type="http://schemas.openxmlformats.org/officeDocument/2006/relationships/hyperlink" Target="https://grid.layoutit.com/" TargetMode="External"/><Relationship Id="rId6" Type="http://schemas.openxmlformats.org/officeDocument/2006/relationships/hyperlink" Target="https://developer.mozilla.org/en-US/docs/Web/CSS/CSS_Grid_Layout/Basic_Concepts_of_Grid_Layou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s://developer.mozilla.org/en-US/docs/Web/CSS/Media_Queries/Using_media_queri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ss-tricks.com/snippets/css/complete-guide-grid/#fr-un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CSS Grid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M3-03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55300" y="8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 Links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55300" y="814075"/>
            <a:ext cx="85206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CSS Tricks: Complete Guide to Grid</a:t>
            </a:r>
            <a:br>
              <a:rPr lang="en" sz="2200"/>
            </a:br>
            <a:r>
              <a:rPr lang="en" sz="2200"/>
              <a:t>comprehensive documentation with examples</a:t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CSS Grid Garden</a:t>
            </a:r>
            <a:br>
              <a:rPr lang="en" sz="2200"/>
            </a:br>
            <a:r>
              <a:rPr lang="en" sz="2200"/>
              <a:t>game to learn Grid</a:t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5"/>
              </a:rPr>
              <a:t>Layoutit!</a:t>
            </a:r>
            <a:r>
              <a:rPr lang="en" sz="2200"/>
              <a:t>  </a:t>
            </a:r>
            <a:br>
              <a:rPr lang="en" sz="2200"/>
            </a:br>
            <a:r>
              <a:rPr lang="en" sz="2200"/>
              <a:t>grid layout tool</a:t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6"/>
              </a:rPr>
              <a:t>Mozilla Grid Tutorial</a:t>
            </a:r>
            <a:br>
              <a:rPr lang="en" sz="2200"/>
            </a:b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428519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00" y="152400"/>
            <a:ext cx="316715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221475" y="287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Responsive Design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221475" y="994575"/>
            <a:ext cx="56331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Design for mobile first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Avoid fixed dimensions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Design for specific devices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</a:pPr>
            <a:r>
              <a:rPr lang="en">
                <a:solidFill>
                  <a:srgbClr val="595959"/>
                </a:solidFill>
              </a:rPr>
              <a:t>phone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</a:pPr>
            <a:r>
              <a:rPr lang="en">
                <a:solidFill>
                  <a:srgbClr val="595959"/>
                </a:solidFill>
              </a:rPr>
              <a:t>tablet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</a:pPr>
            <a:r>
              <a:rPr lang="en">
                <a:solidFill>
                  <a:srgbClr val="595959"/>
                </a:solidFill>
              </a:rPr>
              <a:t>computer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Prioritize content differently for different devices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Use responsive sizing like em, rem, vh, and wh instead of absolute sizing like px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Use either min-width/height or max-width/height, but not both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443" y="148850"/>
            <a:ext cx="2938707" cy="24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975" y="2725225"/>
            <a:ext cx="2562625" cy="21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87806"/>
            <a:ext cx="4070624" cy="154573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CSS Media Query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Creates conditional CSS that will be applied for different sizes of viewports, for example css that will be applied to a phone and different CSS that will be applied to a computer.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Done by creating </a:t>
            </a:r>
            <a:r>
              <a:rPr b="1" lang="en">
                <a:solidFill>
                  <a:srgbClr val="595959"/>
                </a:solidFill>
              </a:rPr>
              <a:t>breakpoints </a:t>
            </a:r>
            <a:r>
              <a:rPr lang="en">
                <a:solidFill>
                  <a:srgbClr val="595959"/>
                </a:solidFill>
              </a:rPr>
              <a:t>where the CSS being applied changes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Common Sizes: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Small (smartphones):  320px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Medium (tablets):  768px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Large (computer): 1024px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Media Query Examples:</a:t>
            </a:r>
            <a:endParaRPr>
              <a:solidFill>
                <a:srgbClr val="595959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9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@media only screen and (min-width: 768px) { .. }</a:t>
            </a:r>
            <a:endParaRPr sz="900">
              <a:solidFill>
                <a:srgbClr val="172B4D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9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@media only screen and (orientation: landscape) { .. }</a:t>
            </a:r>
            <a:endParaRPr sz="900">
              <a:solidFill>
                <a:srgbClr val="172B4D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9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@media (min-width: 700px) and (orientation: landscape) { .. }</a:t>
            </a:r>
            <a:endParaRPr sz="900">
              <a:solidFill>
                <a:srgbClr val="172B4D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317250"/>
            <a:ext cx="8520600" cy="4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Extra small devices (phones, 600px and down) */</a:t>
            </a:r>
            <a:endParaRPr b="1"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 only screen and (max-width: 600px)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Small devices (portrait tablets and large phones, 600px and up) */</a:t>
            </a:r>
            <a:endParaRPr b="1"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 only screen and (min-width: 600px)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Medium devices (landscape tablets, 768px and up) */</a:t>
            </a:r>
            <a:endParaRPr b="1"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 only screen and (min-width: 768px)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Large devices (laptops/desktops, 992px and up) */</a:t>
            </a:r>
            <a:endParaRPr b="1"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 only screen and (min-width: 992px)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Extra large devices (large laptops and desktops, 1200px and up) */</a:t>
            </a:r>
            <a:endParaRPr b="1"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 only screen and (min-width: 1200px)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Breakpoints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Breakpoints are pixel sizes where the CSS “breaks” and changes to a different media query to adjust the presentation of the site. 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Design for the smallest size first, then create a breakpoint for each device size where you want to change the layout.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175" y="2772249"/>
            <a:ext cx="5159725" cy="2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HTML Viewport Meta Tag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Added in HTML5 - instructs the browser how to control page dimensions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Required for mobile/tablets to properly size, resize, and zoom a page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Current recommendation is to keep it minimal and use MediaQuery for sizing, unless you are working for an IOT (Internet of Things) application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Added to the &lt;head&gt; of an HTML document, and will almost always be the following:</a:t>
            </a:r>
            <a:endParaRPr sz="900">
              <a:solidFill>
                <a:srgbClr val="172B4D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&lt;meta name="viewport" content="width=device-width, initial-scale=1"&gt;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CSS Variables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CSS Grid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Responsive Design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7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49850"/>
            <a:ext cx="8520600" cy="4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 work similar to variables in Java.  They allow for values to be assigned to a reusable variable name.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Variables are created and assigned to the </a:t>
            </a:r>
            <a:r>
              <a:rPr b="1" lang="en">
                <a:solidFill>
                  <a:srgbClr val="0000FF"/>
                </a:solidFill>
              </a:rPr>
              <a:t>:root</a:t>
            </a:r>
            <a:r>
              <a:rPr b="1" lang="en"/>
              <a:t> </a:t>
            </a:r>
            <a:r>
              <a:rPr lang="en"/>
              <a:t>of the document.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:root</a:t>
            </a:r>
            <a:r>
              <a:rPr lang="en" sz="12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2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9900FF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--top-row-height:</a:t>
            </a:r>
            <a:r>
              <a:rPr lang="en" sz="12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09999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b="1" lang="en" sz="1200">
                <a:solidFill>
                  <a:srgbClr val="445588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en" sz="12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2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A61717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en" sz="12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gutter: </a:t>
            </a:r>
            <a:r>
              <a:rPr lang="en" sz="1200">
                <a:solidFill>
                  <a:srgbClr val="009999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200">
                <a:solidFill>
                  <a:srgbClr val="445588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en" sz="12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2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172B4D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Variables can then be used in the CSS using the </a:t>
            </a:r>
            <a:r>
              <a:rPr lang="en">
                <a:solidFill>
                  <a:srgbClr val="980000"/>
                </a:solidFill>
              </a:rPr>
              <a:t>var()</a:t>
            </a:r>
            <a:r>
              <a:rPr lang="en"/>
              <a:t> method with the variable name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8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2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2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   height: </a:t>
            </a:r>
            <a:r>
              <a:rPr b="1" lang="en" sz="1200">
                <a:solidFill>
                  <a:srgbClr val="98000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var(</a:t>
            </a:r>
            <a:r>
              <a:rPr b="1" lang="en" sz="1200">
                <a:solidFill>
                  <a:srgbClr val="9900F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--top-row-height</a:t>
            </a:r>
            <a:r>
              <a:rPr b="1" lang="en" sz="1200">
                <a:solidFill>
                  <a:srgbClr val="98000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2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2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 and Flexbox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375" y="1376525"/>
            <a:ext cx="4926149" cy="31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3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65275" y="706975"/>
            <a:ext cx="85206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CSS Grid Layout is a 2-dimensional system, meaning it can handle both columns and rows. 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You work with Grid Layout by applying CSS rules both to a parent element (which becomes the Grid Container) and to that element’s children (which become Grid Items).</a:t>
            </a:r>
            <a:endParaRPr sz="2100">
              <a:solidFill>
                <a:srgbClr val="434343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825" y="2014675"/>
            <a:ext cx="3426600" cy="26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58125" y="155700"/>
            <a:ext cx="430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Terminology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798875"/>
            <a:ext cx="3963900" cy="3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4151F"/>
                </a:solidFill>
                <a:highlight>
                  <a:srgbClr val="FFFFFF"/>
                </a:highlight>
              </a:rPr>
              <a:t>Grid Container</a:t>
            </a:r>
            <a:endParaRPr b="1" sz="1100">
              <a:solidFill>
                <a:srgbClr val="1415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element on which </a:t>
            </a:r>
            <a:r>
              <a:rPr lang="en" sz="1300">
                <a:solidFill>
                  <a:srgbClr val="2E2F3E"/>
                </a:solidFill>
                <a:highlight>
                  <a:srgbClr val="FFF6EA"/>
                </a:highlight>
                <a:latin typeface="Courier New"/>
                <a:ea typeface="Courier New"/>
                <a:cs typeface="Courier New"/>
                <a:sym typeface="Courier New"/>
              </a:rPr>
              <a:t>display: grid</a:t>
            </a: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applied.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4151F"/>
                </a:solidFill>
                <a:highlight>
                  <a:srgbClr val="FFFFFF"/>
                </a:highlight>
              </a:rPr>
              <a:t>Grid Item</a:t>
            </a:r>
            <a:endParaRPr b="1" sz="1100">
              <a:solidFill>
                <a:srgbClr val="1415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children (i.e. </a:t>
            </a:r>
            <a:r>
              <a:rPr i="1"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direct</a:t>
            </a: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descendants) of the grid container.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4151F"/>
                </a:solidFill>
                <a:highlight>
                  <a:srgbClr val="FFFFFF"/>
                </a:highlight>
              </a:rPr>
              <a:t>Grid Line</a:t>
            </a:r>
            <a:endParaRPr b="1" sz="1100">
              <a:solidFill>
                <a:srgbClr val="1415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dividing lines that make up the structure of the grid. They can be either vertical (“column grid lines”) or horizontal (“row grid lines”) and reside on either side of a row or column.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671" y="3753900"/>
            <a:ext cx="1462975" cy="9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564850" y="-1200"/>
            <a:ext cx="430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4151F"/>
                </a:solidFill>
                <a:highlight>
                  <a:srgbClr val="FFFFFF"/>
                </a:highlight>
              </a:rPr>
              <a:t>Grid Cell</a:t>
            </a:r>
            <a:endParaRPr b="1" sz="1100">
              <a:solidFill>
                <a:srgbClr val="1415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space between two adjacent row and two adjacent column grid lines. It’s a single “unit” of the grid. 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4151F"/>
                </a:solidFill>
                <a:highlight>
                  <a:srgbClr val="FFFFFF"/>
                </a:highlight>
              </a:rPr>
              <a:t>Grid Track</a:t>
            </a:r>
            <a:endParaRPr b="1" sz="1100">
              <a:solidFill>
                <a:srgbClr val="1415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space between two adjacent grid lines. You can think of them like the columns or rows of the grid.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4151F"/>
                </a:solidFill>
                <a:highlight>
                  <a:srgbClr val="FFFFFF"/>
                </a:highlight>
              </a:rPr>
              <a:t>Grid Area</a:t>
            </a:r>
            <a:endParaRPr b="1" sz="1100">
              <a:solidFill>
                <a:srgbClr val="1415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total space surrounded by four grid lines. A grid area may be composed of any number of grid cells.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875" y="925125"/>
            <a:ext cx="1339125" cy="9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8950" y="2414654"/>
            <a:ext cx="1462975" cy="99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2795" y="4177442"/>
            <a:ext cx="1339125" cy="90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54575" y="134275"/>
            <a:ext cx="35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792950"/>
            <a:ext cx="40494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Defines the element as a grid container and establishes a new grid formatting context for its contents.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Values: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800"/>
              </a:spcBef>
              <a:spcAft>
                <a:spcPts val="0"/>
              </a:spcAft>
              <a:buClr>
                <a:srgbClr val="2E2F3E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grid</a:t>
            </a: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generates a block-level grid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E2F3E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inline-grid</a:t>
            </a: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generates an inline-level grid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39325" y="3118250"/>
            <a:ext cx="3504000" cy="87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.container {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display: grid | inline-grid;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404125" y="857250"/>
            <a:ext cx="43719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Defines the columns of the grid with a space-separated list of values. The values represent the track size, and the space between them represents the grid line</a:t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4503900" y="134275"/>
            <a:ext cx="39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grid-template-columns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672025" y="1939525"/>
            <a:ext cx="3993600" cy="51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grid-template-columns: 4fr 1fr 2fr;</a:t>
            </a:r>
            <a:endParaRPr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644125" y="2839650"/>
            <a:ext cx="40494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Columns can be a length, a percentage, or a fraction of the free space in the grid (using the </a:t>
            </a:r>
            <a:r>
              <a:rPr lang="en" sz="1300">
                <a:highlight>
                  <a:srgbClr val="FFF6EA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fr</a:t>
            </a: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unit)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E2F3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Fractional Units ( fr ) is the preferred unit to allow the grid to correctly adjust for different display sizes.</a:t>
            </a:r>
            <a:endParaRPr sz="1300">
              <a:solidFill>
                <a:srgbClr val="2E2F3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77125"/>
            <a:ext cx="41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grid-template-areas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846525"/>
            <a:ext cx="41247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Grid template areas is where a developer can set up names for different sections of the defined grid. 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grid-template-areas</a:t>
            </a:r>
            <a:r>
              <a:rPr lang="en" sz="12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is defined as a series of strings. Each string will have as many sections as there are columns defined and there will be a row created for each string in the sequence.</a:t>
            </a:r>
            <a:endParaRPr sz="12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29550" y="2737750"/>
            <a:ext cx="3686100" cy="13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grid-template-areas: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"header    header header"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"main      .      sidebar"</a:t>
            </a:r>
            <a:endParaRPr sz="13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"footer footer copyright";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4739650" y="177125"/>
            <a:ext cx="41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grid-area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4779175" y="932250"/>
            <a:ext cx="40851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Areas are applied to the Grid Items and identify the area of the grid the element should be displayed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5100650" y="1821650"/>
            <a:ext cx="2882400" cy="280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div.header {</a:t>
            </a:r>
            <a:endParaRPr sz="135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grid-area: header;</a:t>
            </a:r>
            <a:endParaRPr sz="135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5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div.main {</a:t>
            </a:r>
            <a:endParaRPr sz="135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grid-area: main;</a:t>
            </a:r>
            <a:endParaRPr sz="135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5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div.sidebar {</a:t>
            </a:r>
            <a:endParaRPr sz="135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Grid-area: sidebar;</a:t>
            </a:r>
            <a:endParaRPr sz="135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5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Gap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884600"/>
            <a:ext cx="4328100" cy="4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Grid Gap is area between the grid tracks.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It can be defined as the gap between columns, the gap between rows, or for both columns and rows. Grid gap is applied to the container.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Grid Gap adds space between columns and rows, but not on the outer edges of the grid.</a:t>
            </a:r>
            <a:endParaRPr sz="1400"/>
          </a:p>
        </p:txBody>
      </p:sp>
      <p:sp>
        <p:nvSpPr>
          <p:cNvPr id="120" name="Google Shape;120;p21"/>
          <p:cNvSpPr txBox="1"/>
          <p:nvPr/>
        </p:nvSpPr>
        <p:spPr>
          <a:xfrm>
            <a:off x="514700" y="3161100"/>
            <a:ext cx="3600600" cy="166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4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grid-column-gap: 10px;</a:t>
            </a:r>
            <a:endParaRPr sz="145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grid-row-gap: 15px;</a:t>
            </a:r>
            <a:endParaRPr sz="145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grid-gap: 20px;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58538"/>
            <a:ext cx="4199401" cy="3426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