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5143500" cx="9144000"/>
  <p:notesSz cx="6858000" cy="9144000"/>
  <p:embeddedFontLst>
    <p:embeddedFont>
      <p:font typeface="Proxima Nova"/>
      <p:regular r:id="rId44"/>
      <p:bold r:id="rId45"/>
      <p:italic r:id="rId46"/>
      <p:boldItalic r:id="rId47"/>
    </p:embeddedFont>
    <p:embeddedFont>
      <p:font typeface="Roboto"/>
      <p:regular r:id="rId48"/>
      <p:bold r:id="rId49"/>
      <p:italic r:id="rId50"/>
      <p:boldItalic r:id="rId51"/>
    </p:embeddedFont>
    <p:embeddedFont>
      <p:font typeface="Proxima Nova Semibold"/>
      <p:regular r:id="rId52"/>
      <p:bold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font" Target="fonts/ProximaNova-regular.fntdata"/><Relationship Id="rId43" Type="http://schemas.openxmlformats.org/officeDocument/2006/relationships/slide" Target="slides/slide38.xml"/><Relationship Id="rId46" Type="http://schemas.openxmlformats.org/officeDocument/2006/relationships/font" Target="fonts/ProximaNova-italic.fntdata"/><Relationship Id="rId45" Type="http://schemas.openxmlformats.org/officeDocument/2006/relationships/font" Target="fonts/ProximaNova-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regular.fntdata"/><Relationship Id="rId47" Type="http://schemas.openxmlformats.org/officeDocument/2006/relationships/font" Target="fonts/ProximaNova-boldItalic.fntdata"/><Relationship Id="rId49"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oboto-boldItalic.fntdata"/><Relationship Id="rId50" Type="http://schemas.openxmlformats.org/officeDocument/2006/relationships/font" Target="fonts/Roboto-italic.fntdata"/><Relationship Id="rId53" Type="http://schemas.openxmlformats.org/officeDocument/2006/relationships/font" Target="fonts/ProximaNovaSemibold-bold.fntdata"/><Relationship Id="rId52" Type="http://schemas.openxmlformats.org/officeDocument/2006/relationships/font" Target="fonts/ProximaNovaSemibold-regular.fntdata"/><Relationship Id="rId11" Type="http://schemas.openxmlformats.org/officeDocument/2006/relationships/slide" Target="slides/slide6.xml"/><Relationship Id="rId10" Type="http://schemas.openxmlformats.org/officeDocument/2006/relationships/slide" Target="slides/slide5.xml"/><Relationship Id="rId54" Type="http://schemas.openxmlformats.org/officeDocument/2006/relationships/font" Target="fonts/ProximaNovaSemibold-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8569b097f9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8569b097f9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i="1">
              <a:latin typeface="Proxima Nova"/>
              <a:ea typeface="Proxima Nova"/>
              <a:cs typeface="Proxima Nova"/>
              <a:sym typeface="Proxima Nova"/>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c35b843097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c35b843097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1d820b9f7c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1d820b9f7c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8d70afa6c4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8d70afa6c4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c35b843097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c35b843097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c35b843097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c35b843097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8d70afa6c4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8d70afa6c4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723900" marR="101600" rtl="0" algn="l">
              <a:lnSpc>
                <a:spcPct val="115000"/>
              </a:lnSpc>
              <a:spcBef>
                <a:spcPts val="2200"/>
              </a:spcBef>
              <a:spcAft>
                <a:spcPts val="0"/>
              </a:spcAft>
              <a:buClr>
                <a:srgbClr val="0A0A0A"/>
              </a:buClr>
              <a:buSzPts val="1600"/>
              <a:buFont typeface="Georgia"/>
              <a:buAutoNum type="arabicPeriod"/>
            </a:pPr>
            <a:r>
              <a:rPr lang="en" sz="1600">
                <a:solidFill>
                  <a:srgbClr val="0A0A0A"/>
                </a:solidFill>
                <a:latin typeface="Georgia"/>
                <a:ea typeface="Georgia"/>
                <a:cs typeface="Georgia"/>
                <a:sym typeface="Georgia"/>
              </a:rPr>
              <a:t>No error is thrown if you declare the same variable twice using var (conversely, both let and const will throw an error if a variable is declared twice)</a:t>
            </a:r>
            <a:endParaRPr sz="1600">
              <a:solidFill>
                <a:srgbClr val="0A0A0A"/>
              </a:solidFill>
              <a:latin typeface="Georgia"/>
              <a:ea typeface="Georgia"/>
              <a:cs typeface="Georgia"/>
              <a:sym typeface="Georgia"/>
            </a:endParaRPr>
          </a:p>
          <a:p>
            <a:pPr indent="-330200" lvl="0" marL="723900" marR="101600" rtl="0" algn="l">
              <a:lnSpc>
                <a:spcPct val="115000"/>
              </a:lnSpc>
              <a:spcBef>
                <a:spcPts val="0"/>
              </a:spcBef>
              <a:spcAft>
                <a:spcPts val="0"/>
              </a:spcAft>
              <a:buClr>
                <a:srgbClr val="0A0A0A"/>
              </a:buClr>
              <a:buSzPts val="1600"/>
              <a:buFont typeface="Georgia"/>
              <a:buAutoNum type="arabicPeriod"/>
            </a:pPr>
            <a:r>
              <a:rPr lang="en" sz="1600">
                <a:solidFill>
                  <a:srgbClr val="0A0A0A"/>
                </a:solidFill>
                <a:latin typeface="Georgia"/>
                <a:ea typeface="Georgia"/>
                <a:cs typeface="Georgia"/>
                <a:sym typeface="Georgia"/>
              </a:rPr>
              <a:t>Variables declared with var are not block scoped (although they are function scoped), while with let and const they are. This is important because what’s the point of block scoping if you’re not going to use it.</a:t>
            </a:r>
            <a:endParaRPr sz="1600">
              <a:solidFill>
                <a:srgbClr val="0A0A0A"/>
              </a:solidFill>
              <a:latin typeface="Georgia"/>
              <a:ea typeface="Georgia"/>
              <a:cs typeface="Georgia"/>
              <a:sym typeface="Georgia"/>
            </a:endParaRPr>
          </a:p>
          <a:p>
            <a:pPr indent="0" lvl="0" marL="0" rtl="0" algn="l">
              <a:spcBef>
                <a:spcPts val="2200"/>
              </a:spcBef>
              <a:spcAft>
                <a:spcPts val="0"/>
              </a:spcAft>
              <a:buNone/>
            </a:pPr>
            <a:r>
              <a:t/>
            </a:r>
            <a:endParaRPr sz="1200">
              <a:solidFill>
                <a:srgbClr val="222222"/>
              </a:solidFill>
              <a:highlight>
                <a:srgbClr val="FFFFFF"/>
              </a:highlight>
              <a:latin typeface="Roboto"/>
              <a:ea typeface="Roboto"/>
              <a:cs typeface="Roboto"/>
              <a:sym typeface="Roboto"/>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8d70afa6c4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8d70afa6c4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8d70afa6c4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8d70afa6c4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c35b843097_0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c35b843097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8d70afa6c4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8d70afa6c4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1d820b9f7c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1d820b9f7c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8d70afa6c4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8d70afa6c4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8d70afa6c4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8d70afa6c4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c35b843097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c35b843097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c35b843097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c35b843097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c35b843097_0_4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c35b843097_0_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8d70afa6c4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8d70afa6c4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8d70afa6c4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8d70afa6c4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8d70afa6c4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8d70afa6c4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8d70afa6c4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8d70afa6c4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8d70afa6c4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8d70afa6c4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8d70afa6c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8d70afa6c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8d70afa6c4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8d70afa6c4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8d70afa6c4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8d70afa6c4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8d70afa6c4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8d70afa6c4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8d70afa6c4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8d70afa6c4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8d70afa6c4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8d70afa6c4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8d70afa6c4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8d70afa6c4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8d70afa6c4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8d70afa6c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8d70afa6c4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8d70afa6c4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8d70afa6c4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8d70afa6c4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c35b84309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c35b84309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8d70afa6c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8d70afa6c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8d70afa6c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d70afa6c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8d70afa6c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8d70afa6c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c35b843097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c35b843097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8d70afa6c4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8d70afa6c4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www.w3schools.com/js/js_type_conversion.asp"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hyperlink" Target="https://google.github.io/styleguide/jsguide.htm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www.w3schools.com/js/js_hoisting.asp" TargetMode="External"/><Relationship Id="rId4" Type="http://schemas.openxmlformats.org/officeDocument/2006/relationships/hyperlink" Target="https://scotch.io/tutorials/understanding-hoisting-in-javascript" TargetMode="External"/><Relationship Id="rId5"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developer.mozilla.org/en-US/docs/Web/JavaScript/Reference/Global_Objects/Math" TargetMode="External"/><Relationship Id="rId4" Type="http://schemas.openxmlformats.org/officeDocument/2006/relationships/hyperlink" Target="https://developer.mozilla.org/en-US/docs/Web/JavaScript/Reference/Global_Objects/String"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developer.mozilla.org/en-US/docs/Web/JavaScript" TargetMode="External"/><Relationship Id="rId4" Type="http://schemas.openxmlformats.org/officeDocument/2006/relationships/hyperlink" Target="https://www.w3schools.com/js/default.asp" TargetMode="External"/><Relationship Id="rId5"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nvSpPr>
        <p:spPr>
          <a:xfrm>
            <a:off x="550875" y="293075"/>
            <a:ext cx="7978800" cy="12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200">
                <a:solidFill>
                  <a:srgbClr val="FFFFFF"/>
                </a:solidFill>
                <a:latin typeface="Proxima Nova Semibold"/>
                <a:ea typeface="Proxima Nova Semibold"/>
                <a:cs typeface="Proxima Nova Semibold"/>
                <a:sym typeface="Proxima Nova Semibold"/>
              </a:rPr>
              <a:t>Introduction To Javascript</a:t>
            </a:r>
            <a:endParaRPr sz="3200">
              <a:solidFill>
                <a:srgbClr val="FFFFFF"/>
              </a:solidFill>
              <a:latin typeface="Proxima Nova Semibold"/>
              <a:ea typeface="Proxima Nova Semibold"/>
              <a:cs typeface="Proxima Nova Semibold"/>
              <a:sym typeface="Proxima Nova Semibold"/>
            </a:endParaRPr>
          </a:p>
        </p:txBody>
      </p:sp>
      <p:sp>
        <p:nvSpPr>
          <p:cNvPr id="55" name="Google Shape;55;p13"/>
          <p:cNvSpPr txBox="1"/>
          <p:nvPr/>
        </p:nvSpPr>
        <p:spPr>
          <a:xfrm>
            <a:off x="550875" y="898200"/>
            <a:ext cx="3519300" cy="4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Proxima Nova"/>
                <a:ea typeface="Proxima Nova"/>
                <a:cs typeface="Proxima Nova"/>
                <a:sym typeface="Proxima Nova"/>
              </a:rPr>
              <a:t>M3-01</a:t>
            </a:r>
            <a:endParaRPr sz="1800">
              <a:solidFill>
                <a:srgbClr val="434343"/>
              </a:solidFill>
              <a:latin typeface="Proxima Nova"/>
              <a:ea typeface="Proxima Nova"/>
              <a:cs typeface="Proxima Nova"/>
              <a:sym typeface="Proxima Nova"/>
            </a:endParaRPr>
          </a:p>
        </p:txBody>
      </p:sp>
      <p:sp>
        <p:nvSpPr>
          <p:cNvPr id="56" name="Google Shape;56;p13"/>
          <p:cNvSpPr txBox="1"/>
          <p:nvPr>
            <p:ph idx="1" type="subTitle"/>
          </p:nvPr>
        </p:nvSpPr>
        <p:spPr>
          <a:xfrm>
            <a:off x="-49300" y="2088400"/>
            <a:ext cx="4121700" cy="2787300"/>
          </a:xfrm>
          <a:prstGeom prst="rect">
            <a:avLst/>
          </a:prstGeom>
        </p:spPr>
        <p:txBody>
          <a:bodyPr anchorCtr="0" anchor="t" bIns="91425" lIns="91425" spcFirstLastPara="1" rIns="91425" wrap="square" tIns="91425">
            <a:noAutofit/>
          </a:bodyPr>
          <a:lstStyle/>
          <a:p>
            <a:pPr indent="-228600" lvl="0" marL="457200" rtl="0" algn="ctr">
              <a:spcBef>
                <a:spcPts val="0"/>
              </a:spcBef>
              <a:spcAft>
                <a:spcPts val="0"/>
              </a:spcAft>
              <a:buClr>
                <a:srgbClr val="FFFFFF"/>
              </a:buClr>
              <a:buSzPts val="1400"/>
              <a:buNone/>
            </a:pPr>
            <a:r>
              <a:rPr lang="en" sz="1400">
                <a:solidFill>
                  <a:srgbClr val="FFFFFF"/>
                </a:solidFill>
              </a:rPr>
              <a:t>Participate! The more engagement the better! You are NEVER interrupting me!</a:t>
            </a:r>
            <a:endParaRPr sz="14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Opening a Project with VS Code</a:t>
            </a:r>
            <a:endParaRPr/>
          </a:p>
        </p:txBody>
      </p:sp>
      <p:sp>
        <p:nvSpPr>
          <p:cNvPr id="124" name="Google Shape;124;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Open the Project Directory in VS Code</a:t>
            </a:r>
            <a:endParaRPr/>
          </a:p>
          <a:p>
            <a:pPr indent="0" lvl="0" marL="0" rtl="0" algn="l">
              <a:spcBef>
                <a:spcPts val="1600"/>
              </a:spcBef>
              <a:spcAft>
                <a:spcPts val="0"/>
              </a:spcAft>
              <a:buNone/>
            </a:pPr>
            <a:r>
              <a:rPr lang="en"/>
              <a:t>	4 Ways</a:t>
            </a:r>
            <a:endParaRPr/>
          </a:p>
          <a:p>
            <a:pPr indent="-342900" lvl="0" marL="1371600" rtl="0" algn="l">
              <a:spcBef>
                <a:spcPts val="1600"/>
              </a:spcBef>
              <a:spcAft>
                <a:spcPts val="0"/>
              </a:spcAft>
              <a:buSzPts val="1800"/>
              <a:buAutoNum type="arabicPeriod"/>
            </a:pPr>
            <a:r>
              <a:rPr lang="en"/>
              <a:t>Open Folder from Project View (when nothing is open)</a:t>
            </a:r>
            <a:endParaRPr/>
          </a:p>
          <a:p>
            <a:pPr indent="-342900" lvl="0" marL="1371600" rtl="0" algn="l">
              <a:spcBef>
                <a:spcPts val="0"/>
              </a:spcBef>
              <a:spcAft>
                <a:spcPts val="0"/>
              </a:spcAft>
              <a:buSzPts val="1800"/>
              <a:buAutoNum type="arabicPeriod"/>
            </a:pPr>
            <a:r>
              <a:rPr lang="en"/>
              <a:t>From the project folder in terminal:  code .</a:t>
            </a:r>
            <a:endParaRPr/>
          </a:p>
          <a:p>
            <a:pPr indent="-342900" lvl="0" marL="1371600" rtl="0" algn="l">
              <a:spcBef>
                <a:spcPts val="0"/>
              </a:spcBef>
              <a:spcAft>
                <a:spcPts val="0"/>
              </a:spcAft>
              <a:buSzPts val="1800"/>
              <a:buAutoNum type="arabicPeriod"/>
            </a:pPr>
            <a:r>
              <a:rPr lang="en"/>
              <a:t>File &gt; Open Folder  (when no other projects are open)</a:t>
            </a:r>
            <a:endParaRPr/>
          </a:p>
          <a:p>
            <a:pPr indent="-342900" lvl="0" marL="1371600" rtl="0" algn="l">
              <a:spcBef>
                <a:spcPts val="0"/>
              </a:spcBef>
              <a:spcAft>
                <a:spcPts val="0"/>
              </a:spcAft>
              <a:buSzPts val="1800"/>
              <a:buAutoNum type="arabicPeriod"/>
            </a:pPr>
            <a:r>
              <a:rPr lang="en"/>
              <a:t>File &gt; Add Folder to Workspace (when other projects are open)</a:t>
            </a:r>
            <a:endParaRPr/>
          </a:p>
          <a:p>
            <a:pPr indent="0" lvl="0" marL="0" rtl="0" algn="l">
              <a:spcBef>
                <a:spcPts val="1600"/>
              </a:spcBef>
              <a:spcAft>
                <a:spcPts val="1600"/>
              </a:spcAft>
              <a:buNone/>
            </a:pPr>
            <a:r>
              <a:rPr lang="en"/>
              <a:t>Right click on the html file (index.html) and select “Open with Live Server”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JavaScript Basics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nvSpPr>
        <p:spPr>
          <a:xfrm>
            <a:off x="450075" y="503725"/>
            <a:ext cx="7869000" cy="60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t>Comments</a:t>
            </a:r>
            <a:endParaRPr sz="3600"/>
          </a:p>
        </p:txBody>
      </p:sp>
      <p:sp>
        <p:nvSpPr>
          <p:cNvPr id="135" name="Google Shape;135;p24"/>
          <p:cNvSpPr txBox="1"/>
          <p:nvPr/>
        </p:nvSpPr>
        <p:spPr>
          <a:xfrm>
            <a:off x="787600" y="1470275"/>
            <a:ext cx="7531500" cy="3188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rgbClr val="008000"/>
                </a:solidFill>
                <a:highlight>
                  <a:srgbClr val="FFFFFF"/>
                </a:highlight>
                <a:latin typeface="Courier New"/>
                <a:ea typeface="Courier New"/>
                <a:cs typeface="Courier New"/>
                <a:sym typeface="Courier New"/>
              </a:rPr>
              <a:t>/*</a:t>
            </a:r>
            <a:endParaRPr>
              <a:solidFill>
                <a:srgbClr val="008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a:solidFill>
                  <a:srgbClr val="008000"/>
                </a:solidFill>
                <a:highlight>
                  <a:srgbClr val="FFFFFF"/>
                </a:highlight>
                <a:latin typeface="Courier New"/>
                <a:ea typeface="Courier New"/>
                <a:cs typeface="Courier New"/>
                <a:sym typeface="Courier New"/>
              </a:rPr>
              <a:t>   Example of a multi-line comment just like in C#/Java</a:t>
            </a:r>
            <a:endParaRPr>
              <a:solidFill>
                <a:srgbClr val="008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a:solidFill>
                  <a:srgbClr val="008000"/>
                </a:solidFill>
                <a:highlight>
                  <a:srgbClr val="FFFFFF"/>
                </a:highlight>
                <a:latin typeface="Courier New"/>
                <a:ea typeface="Courier New"/>
                <a:cs typeface="Courier New"/>
                <a:sym typeface="Courier New"/>
              </a:rPr>
              <a:t>*/</a:t>
            </a:r>
            <a:endParaRPr>
              <a:solidFill>
                <a:srgbClr val="008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a:solidFill>
                  <a:srgbClr val="008000"/>
                </a:solidFill>
                <a:highlight>
                  <a:srgbClr val="FFFFFF"/>
                </a:highlight>
                <a:latin typeface="Courier New"/>
                <a:ea typeface="Courier New"/>
                <a:cs typeface="Courier New"/>
                <a:sym typeface="Courier New"/>
              </a:rPr>
              <a:t>// Single line comment</a:t>
            </a:r>
            <a:endParaRPr>
              <a:solidFill>
                <a:srgbClr val="00800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Static vs Dynamic Typing</a:t>
            </a:r>
            <a:endParaRPr/>
          </a:p>
        </p:txBody>
      </p:sp>
      <p:sp>
        <p:nvSpPr>
          <p:cNvPr id="141" name="Google Shape;141;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Statically Typed Language  (Java)</a:t>
            </a:r>
            <a:endParaRPr b="1"/>
          </a:p>
          <a:p>
            <a:pPr indent="-342900" lvl="0" marL="457200" rtl="0" algn="l">
              <a:spcBef>
                <a:spcPts val="1600"/>
              </a:spcBef>
              <a:spcAft>
                <a:spcPts val="0"/>
              </a:spcAft>
              <a:buSzPts val="1800"/>
              <a:buChar char="-"/>
            </a:pPr>
            <a:r>
              <a:rPr lang="en"/>
              <a:t>Language enforces the data types once declared</a:t>
            </a:r>
            <a:endParaRPr/>
          </a:p>
          <a:p>
            <a:pPr indent="-342900" lvl="0" marL="457200" rtl="0" algn="l">
              <a:spcBef>
                <a:spcPts val="0"/>
              </a:spcBef>
              <a:spcAft>
                <a:spcPts val="0"/>
              </a:spcAft>
              <a:buSzPts val="1800"/>
              <a:buChar char="-"/>
            </a:pPr>
            <a:r>
              <a:rPr lang="en"/>
              <a:t>int x </a:t>
            </a:r>
            <a:endParaRPr/>
          </a:p>
          <a:p>
            <a:pPr indent="-317500" lvl="1" marL="914400" rtl="0" algn="l">
              <a:spcBef>
                <a:spcPts val="0"/>
              </a:spcBef>
              <a:spcAft>
                <a:spcPts val="0"/>
              </a:spcAft>
              <a:buSzPts val="1400"/>
              <a:buChar char="-"/>
            </a:pPr>
            <a:r>
              <a:rPr lang="en"/>
              <a:t>x is always an int</a:t>
            </a:r>
            <a:endParaRPr/>
          </a:p>
          <a:p>
            <a:pPr indent="-317500" lvl="1" marL="914400" rtl="0" algn="l">
              <a:spcBef>
                <a:spcPts val="0"/>
              </a:spcBef>
              <a:spcAft>
                <a:spcPts val="0"/>
              </a:spcAft>
              <a:buSzPts val="1400"/>
              <a:buChar char="-"/>
            </a:pPr>
            <a:r>
              <a:rPr lang="en"/>
              <a:t>x = 10;</a:t>
            </a:r>
            <a:endParaRPr/>
          </a:p>
          <a:p>
            <a:pPr indent="-317500" lvl="1" marL="914400" rtl="0" algn="l">
              <a:spcBef>
                <a:spcPts val="0"/>
              </a:spcBef>
              <a:spcAft>
                <a:spcPts val="0"/>
              </a:spcAft>
              <a:buSzPts val="1400"/>
              <a:buChar char="-"/>
            </a:pPr>
            <a:r>
              <a:rPr lang="en"/>
              <a:t>x = “hello”;  ← Error</a:t>
            </a:r>
            <a:endParaRPr/>
          </a:p>
          <a:p>
            <a:pPr indent="0" lvl="0" marL="0" rtl="0" algn="l">
              <a:spcBef>
                <a:spcPts val="1600"/>
              </a:spcBef>
              <a:spcAft>
                <a:spcPts val="0"/>
              </a:spcAft>
              <a:buNone/>
            </a:pPr>
            <a:r>
              <a:rPr b="1" lang="en"/>
              <a:t>Dynamically Typed Language (JavaScript)</a:t>
            </a:r>
            <a:endParaRPr b="1"/>
          </a:p>
          <a:p>
            <a:pPr indent="-342900" lvl="0" marL="457200" rtl="0" algn="l">
              <a:spcBef>
                <a:spcPts val="1600"/>
              </a:spcBef>
              <a:spcAft>
                <a:spcPts val="0"/>
              </a:spcAft>
              <a:buSzPts val="1800"/>
              <a:buChar char="-"/>
            </a:pPr>
            <a:r>
              <a:rPr lang="en"/>
              <a:t>Language infers the data type from the value it currently holds.</a:t>
            </a:r>
            <a:endParaRPr/>
          </a:p>
          <a:p>
            <a:pPr indent="-342900" lvl="0" marL="457200" rtl="0" algn="l">
              <a:spcBef>
                <a:spcPts val="0"/>
              </a:spcBef>
              <a:spcAft>
                <a:spcPts val="0"/>
              </a:spcAft>
              <a:buSzPts val="1800"/>
              <a:buChar char="-"/>
            </a:pPr>
            <a:r>
              <a:rPr lang="en"/>
              <a:t>let x</a:t>
            </a:r>
            <a:endParaRPr/>
          </a:p>
          <a:p>
            <a:pPr indent="-317500" lvl="1" marL="914400" rtl="0" algn="l">
              <a:spcBef>
                <a:spcPts val="0"/>
              </a:spcBef>
              <a:spcAft>
                <a:spcPts val="0"/>
              </a:spcAft>
              <a:buSzPts val="1400"/>
              <a:buChar char="-"/>
            </a:pPr>
            <a:r>
              <a:rPr lang="en"/>
              <a:t>x = 10;</a:t>
            </a:r>
            <a:endParaRPr/>
          </a:p>
          <a:p>
            <a:pPr indent="-317500" lvl="1" marL="914400" rtl="0" algn="l">
              <a:spcBef>
                <a:spcPts val="0"/>
              </a:spcBef>
              <a:spcAft>
                <a:spcPts val="0"/>
              </a:spcAft>
              <a:buSzPts val="1400"/>
              <a:buChar char="-"/>
            </a:pPr>
            <a:r>
              <a:rPr lang="en"/>
              <a:t>x = “hello”;    ← OK</a:t>
            </a:r>
            <a:endParaRPr/>
          </a:p>
          <a:p>
            <a:pPr indent="0" lvl="0" marL="914400" rtl="0" algn="l">
              <a:spcBef>
                <a:spcPts val="1600"/>
              </a:spcBef>
              <a:spcAft>
                <a:spcPts val="1600"/>
              </a:spcAft>
              <a:buNone/>
            </a:pPr>
            <a:r>
              <a:t/>
            </a:r>
            <a:endParaRPr/>
          </a:p>
        </p:txBody>
      </p:sp>
      <p:sp>
        <p:nvSpPr>
          <p:cNvPr id="142" name="Google Shape;142;p25"/>
          <p:cNvSpPr/>
          <p:nvPr/>
        </p:nvSpPr>
        <p:spPr>
          <a:xfrm>
            <a:off x="7401400" y="674550"/>
            <a:ext cx="1264800" cy="1077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Important!</a:t>
            </a:r>
            <a:endParaRPr b="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Types</a:t>
            </a:r>
            <a:endParaRPr/>
          </a:p>
        </p:txBody>
      </p:sp>
      <p:sp>
        <p:nvSpPr>
          <p:cNvPr id="148" name="Google Shape;148;p26"/>
          <p:cNvSpPr txBox="1"/>
          <p:nvPr>
            <p:ph idx="1" type="body"/>
          </p:nvPr>
        </p:nvSpPr>
        <p:spPr>
          <a:xfrm>
            <a:off x="311700" y="1152475"/>
            <a:ext cx="3469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JavaScript has the following data types:</a:t>
            </a:r>
            <a:endParaRPr/>
          </a:p>
          <a:p>
            <a:pPr indent="-342900" lvl="0" marL="457200" rtl="0" algn="l">
              <a:spcBef>
                <a:spcPts val="1600"/>
              </a:spcBef>
              <a:spcAft>
                <a:spcPts val="0"/>
              </a:spcAft>
              <a:buSzPts val="1800"/>
              <a:buAutoNum type="arabicPeriod"/>
            </a:pPr>
            <a:r>
              <a:rPr lang="en"/>
              <a:t>string</a:t>
            </a:r>
            <a:endParaRPr/>
          </a:p>
          <a:p>
            <a:pPr indent="-342900" lvl="0" marL="457200" rtl="0" algn="l">
              <a:spcBef>
                <a:spcPts val="0"/>
              </a:spcBef>
              <a:spcAft>
                <a:spcPts val="0"/>
              </a:spcAft>
              <a:buSzPts val="1800"/>
              <a:buAutoNum type="arabicPeriod"/>
            </a:pPr>
            <a:r>
              <a:rPr lang="en"/>
              <a:t>number</a:t>
            </a:r>
            <a:endParaRPr/>
          </a:p>
          <a:p>
            <a:pPr indent="-342900" lvl="0" marL="457200" rtl="0" algn="l">
              <a:spcBef>
                <a:spcPts val="0"/>
              </a:spcBef>
              <a:spcAft>
                <a:spcPts val="0"/>
              </a:spcAft>
              <a:buSzPts val="1800"/>
              <a:buAutoNum type="arabicPeriod"/>
            </a:pPr>
            <a:r>
              <a:rPr lang="en"/>
              <a:t>boolean</a:t>
            </a:r>
            <a:endParaRPr/>
          </a:p>
          <a:p>
            <a:pPr indent="-342900" lvl="0" marL="457200" rtl="0" algn="l">
              <a:spcBef>
                <a:spcPts val="0"/>
              </a:spcBef>
              <a:spcAft>
                <a:spcPts val="0"/>
              </a:spcAft>
              <a:buSzPts val="1800"/>
              <a:buAutoNum type="arabicPeriod"/>
            </a:pPr>
            <a:r>
              <a:rPr lang="en"/>
              <a:t>object</a:t>
            </a:r>
            <a:endParaRPr/>
          </a:p>
          <a:p>
            <a:pPr indent="-342900" lvl="0" marL="457200" rtl="0" algn="l">
              <a:spcBef>
                <a:spcPts val="0"/>
              </a:spcBef>
              <a:spcAft>
                <a:spcPts val="0"/>
              </a:spcAft>
              <a:buSzPts val="1800"/>
              <a:buAutoNum type="arabicPeriod"/>
            </a:pPr>
            <a:r>
              <a:rPr lang="en"/>
              <a:t>function</a:t>
            </a:r>
            <a:endParaRPr/>
          </a:p>
        </p:txBody>
      </p:sp>
      <p:sp>
        <p:nvSpPr>
          <p:cNvPr id="149" name="Google Shape;149;p26"/>
          <p:cNvSpPr txBox="1"/>
          <p:nvPr/>
        </p:nvSpPr>
        <p:spPr>
          <a:xfrm>
            <a:off x="4456975" y="566650"/>
            <a:ext cx="4130100" cy="328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The typeof operator can be used to identify the data type.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Data Type conversion is often handled implicitly by JavaScript, but can be done explicitly using functions.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String(123) </a:t>
            </a:r>
            <a:r>
              <a:rPr lang="en"/>
              <a:t> ← converts 123 into a string</a:t>
            </a:r>
            <a:endParaRPr/>
          </a:p>
          <a:p>
            <a:pPr indent="0" lvl="0" marL="0" rtl="0" algn="l">
              <a:spcBef>
                <a:spcPts val="0"/>
              </a:spcBef>
              <a:spcAft>
                <a:spcPts val="0"/>
              </a:spcAft>
              <a:buNone/>
            </a:pPr>
            <a:r>
              <a:rPr b="1" lang="en"/>
              <a:t>Number(“123”) </a:t>
            </a:r>
            <a:r>
              <a:rPr lang="en"/>
              <a:t>←- converts “123” into a number</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parseFloat(“3.14”) </a:t>
            </a:r>
            <a:r>
              <a:rPr lang="en"/>
              <a:t> ← converts a string to a floating point number</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b="1" lang="en"/>
              <a:t>parseInt(“10”) </a:t>
            </a:r>
            <a:r>
              <a:rPr lang="en"/>
              <a:t> ← converts a string to an integer</a:t>
            </a:r>
            <a:endParaRPr/>
          </a:p>
        </p:txBody>
      </p:sp>
      <p:sp>
        <p:nvSpPr>
          <p:cNvPr id="150" name="Google Shape;150;p26"/>
          <p:cNvSpPr txBox="1"/>
          <p:nvPr/>
        </p:nvSpPr>
        <p:spPr>
          <a:xfrm>
            <a:off x="4369800" y="4195450"/>
            <a:ext cx="3944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u="sng">
                <a:solidFill>
                  <a:schemeClr val="hlink"/>
                </a:solidFill>
                <a:hlinkClick r:id="rId3"/>
              </a:rPr>
              <a:t>JavaScript Data Types and Conversion Methods on W3Schools</a:t>
            </a:r>
            <a:endParaRPr sz="1600"/>
          </a:p>
        </p:txBody>
      </p:sp>
      <p:sp>
        <p:nvSpPr>
          <p:cNvPr id="151" name="Google Shape;151;p26"/>
          <p:cNvSpPr txBox="1"/>
          <p:nvPr/>
        </p:nvSpPr>
        <p:spPr>
          <a:xfrm>
            <a:off x="487175" y="3635200"/>
            <a:ext cx="28389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undefined </a:t>
            </a:r>
            <a:r>
              <a:rPr lang="en"/>
              <a:t>(primitives)  - declared but value is not assigned</a:t>
            </a:r>
            <a:br>
              <a:rPr lang="en"/>
            </a:br>
            <a:br>
              <a:rPr lang="en"/>
            </a:br>
            <a:r>
              <a:rPr b="1" lang="en"/>
              <a:t>null</a:t>
            </a:r>
            <a:r>
              <a:rPr lang="en"/>
              <a:t> - absence of value (objects)</a:t>
            </a:r>
            <a:endParaRPr/>
          </a:p>
          <a:p>
            <a:pPr indent="0" lvl="0" marL="0" rtl="0" algn="l">
              <a:spcBef>
                <a:spcPts val="0"/>
              </a:spcBef>
              <a:spcAft>
                <a:spcPts val="0"/>
              </a:spcAft>
              <a:buNone/>
            </a:pPr>
            <a:br>
              <a:rPr lang="en"/>
            </a:br>
            <a:r>
              <a:rPr lang="en"/>
              <a:t>NaN - Not a number</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7"/>
          <p:cNvSpPr txBox="1"/>
          <p:nvPr/>
        </p:nvSpPr>
        <p:spPr>
          <a:xfrm>
            <a:off x="450075" y="503725"/>
            <a:ext cx="7869000" cy="60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t>Variables</a:t>
            </a:r>
            <a:endParaRPr sz="3600"/>
          </a:p>
        </p:txBody>
      </p:sp>
      <p:sp>
        <p:nvSpPr>
          <p:cNvPr id="157" name="Google Shape;157;p27"/>
          <p:cNvSpPr txBox="1"/>
          <p:nvPr/>
        </p:nvSpPr>
        <p:spPr>
          <a:xfrm>
            <a:off x="787600" y="1470275"/>
            <a:ext cx="7531500" cy="318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Use </a:t>
            </a:r>
            <a:r>
              <a:rPr b="1" i="1" lang="en">
                <a:solidFill>
                  <a:schemeClr val="dk1"/>
                </a:solidFill>
              </a:rPr>
              <a:t>const </a:t>
            </a:r>
            <a:r>
              <a:rPr lang="en">
                <a:solidFill>
                  <a:schemeClr val="dk1"/>
                </a:solidFill>
              </a:rPr>
              <a:t>and </a:t>
            </a:r>
            <a:r>
              <a:rPr b="1" i="1" lang="en">
                <a:solidFill>
                  <a:schemeClr val="dk1"/>
                </a:solidFill>
              </a:rPr>
              <a:t>let</a:t>
            </a:r>
            <a:r>
              <a:rPr lang="en">
                <a:solidFill>
                  <a:schemeClr val="dk1"/>
                </a:solidFill>
              </a:rPr>
              <a:t> instead of </a:t>
            </a:r>
            <a:r>
              <a:rPr b="1" i="1" lang="en">
                <a:solidFill>
                  <a:schemeClr val="dk1"/>
                </a:solidFill>
              </a:rPr>
              <a:t>var (var is bad - do not use unless you absolutely have to)</a:t>
            </a:r>
            <a:endParaRPr b="1" i="1">
              <a:solidFill>
                <a:schemeClr val="dk1"/>
              </a:solidFill>
            </a:endParaRPr>
          </a:p>
          <a:p>
            <a:pPr indent="0" lvl="0" marL="0" rtl="0" algn="l">
              <a:spcBef>
                <a:spcPts val="0"/>
              </a:spcBef>
              <a:spcAft>
                <a:spcPts val="0"/>
              </a:spcAft>
              <a:buNone/>
            </a:pPr>
            <a:r>
              <a:t/>
            </a:r>
            <a:endParaRPr b="1" i="1">
              <a:solidFill>
                <a:schemeClr val="dk1"/>
              </a:solidFill>
            </a:endParaRPr>
          </a:p>
          <a:p>
            <a:pPr indent="0" lvl="0" marL="0" rtl="0" algn="l">
              <a:spcBef>
                <a:spcPts val="0"/>
              </a:spcBef>
              <a:spcAft>
                <a:spcPts val="0"/>
              </a:spcAft>
              <a:buNone/>
            </a:pPr>
            <a:r>
              <a:rPr lang="en">
                <a:solidFill>
                  <a:srgbClr val="333333"/>
                </a:solidFill>
                <a:highlight>
                  <a:srgbClr val="FFFFFF"/>
                </a:highlight>
              </a:rPr>
              <a:t>You use </a:t>
            </a:r>
            <a:r>
              <a:rPr lang="en">
                <a:solidFill>
                  <a:srgbClr val="333333"/>
                </a:solidFill>
                <a:highlight>
                  <a:srgbClr val="F7F7F7"/>
                </a:highlight>
                <a:latin typeface="Courier New"/>
                <a:ea typeface="Courier New"/>
                <a:cs typeface="Courier New"/>
                <a:sym typeface="Courier New"/>
              </a:rPr>
              <a:t>let</a:t>
            </a:r>
            <a:r>
              <a:rPr lang="en">
                <a:solidFill>
                  <a:srgbClr val="333333"/>
                </a:solidFill>
                <a:highlight>
                  <a:srgbClr val="FFFFFF"/>
                </a:highlight>
              </a:rPr>
              <a:t> when you know the value of the variable needs to be changeable. </a:t>
            </a:r>
            <a:br>
              <a:rPr lang="en">
                <a:solidFill>
                  <a:srgbClr val="333333"/>
                </a:solidFill>
                <a:highlight>
                  <a:srgbClr val="FFFFFF"/>
                </a:highlight>
              </a:rPr>
            </a:br>
            <a:br>
              <a:rPr lang="en">
                <a:solidFill>
                  <a:srgbClr val="333333"/>
                </a:solidFill>
                <a:highlight>
                  <a:srgbClr val="FFFFFF"/>
                </a:highlight>
              </a:rPr>
            </a:br>
            <a:r>
              <a:rPr lang="en">
                <a:solidFill>
                  <a:srgbClr val="333333"/>
                </a:solidFill>
                <a:highlight>
                  <a:srgbClr val="FFFFFF"/>
                </a:highlight>
                <a:latin typeface="Courier New"/>
                <a:ea typeface="Courier New"/>
                <a:cs typeface="Courier New"/>
                <a:sym typeface="Courier New"/>
              </a:rPr>
              <a:t>let name;</a:t>
            </a:r>
            <a:br>
              <a:rPr lang="en">
                <a:solidFill>
                  <a:srgbClr val="333333"/>
                </a:solidFill>
                <a:highlight>
                  <a:srgbClr val="FFFFFF"/>
                </a:highlight>
                <a:latin typeface="Courier New"/>
                <a:ea typeface="Courier New"/>
                <a:cs typeface="Courier New"/>
                <a:sym typeface="Courier New"/>
              </a:rPr>
            </a:br>
            <a:r>
              <a:rPr lang="en">
                <a:solidFill>
                  <a:srgbClr val="333333"/>
                </a:solidFill>
                <a:highlight>
                  <a:srgbClr val="FFFFFF"/>
                </a:highlight>
                <a:latin typeface="Courier New"/>
                <a:ea typeface="Courier New"/>
                <a:cs typeface="Courier New"/>
                <a:sym typeface="Courier New"/>
              </a:rPr>
              <a:t>name = ‘steve’; </a:t>
            </a:r>
            <a:endParaRPr>
              <a:solidFill>
                <a:srgbClr val="333333"/>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a:solidFill>
                <a:srgbClr val="333333"/>
              </a:solidFill>
              <a:highlight>
                <a:srgbClr val="FFFFFF"/>
              </a:highlight>
            </a:endParaRPr>
          </a:p>
          <a:p>
            <a:pPr indent="0" lvl="0" marL="0" rtl="0" algn="l">
              <a:spcBef>
                <a:spcPts val="0"/>
              </a:spcBef>
              <a:spcAft>
                <a:spcPts val="0"/>
              </a:spcAft>
              <a:buNone/>
            </a:pPr>
            <a:r>
              <a:rPr lang="en">
                <a:solidFill>
                  <a:srgbClr val="333333"/>
                </a:solidFill>
                <a:highlight>
                  <a:srgbClr val="FFFFFF"/>
                </a:highlight>
              </a:rPr>
              <a:t>The reserved word, </a:t>
            </a:r>
            <a:r>
              <a:rPr lang="en">
                <a:solidFill>
                  <a:srgbClr val="333333"/>
                </a:solidFill>
                <a:highlight>
                  <a:srgbClr val="F7F7F7"/>
                </a:highlight>
                <a:latin typeface="Courier New"/>
                <a:ea typeface="Courier New"/>
                <a:cs typeface="Courier New"/>
                <a:sym typeface="Courier New"/>
              </a:rPr>
              <a:t>const</a:t>
            </a:r>
            <a:r>
              <a:rPr lang="en">
                <a:solidFill>
                  <a:srgbClr val="333333"/>
                </a:solidFill>
                <a:highlight>
                  <a:srgbClr val="FFFFFF"/>
                </a:highlight>
              </a:rPr>
              <a:t>, (short for "constant") is the alternative to </a:t>
            </a:r>
            <a:r>
              <a:rPr lang="en">
                <a:solidFill>
                  <a:srgbClr val="333333"/>
                </a:solidFill>
                <a:highlight>
                  <a:srgbClr val="F7F7F7"/>
                </a:highlight>
                <a:latin typeface="Courier New"/>
                <a:ea typeface="Courier New"/>
                <a:cs typeface="Courier New"/>
                <a:sym typeface="Courier New"/>
              </a:rPr>
              <a:t>let</a:t>
            </a:r>
            <a:r>
              <a:rPr lang="en">
                <a:solidFill>
                  <a:srgbClr val="333333"/>
                </a:solidFill>
                <a:highlight>
                  <a:srgbClr val="FFFFFF"/>
                </a:highlight>
              </a:rPr>
              <a:t>. You use </a:t>
            </a:r>
            <a:r>
              <a:rPr lang="en">
                <a:solidFill>
                  <a:srgbClr val="333333"/>
                </a:solidFill>
                <a:highlight>
                  <a:srgbClr val="F7F7F7"/>
                </a:highlight>
                <a:latin typeface="Courier New"/>
                <a:ea typeface="Courier New"/>
                <a:cs typeface="Courier New"/>
                <a:sym typeface="Courier New"/>
              </a:rPr>
              <a:t>const</a:t>
            </a:r>
            <a:r>
              <a:rPr lang="en">
                <a:solidFill>
                  <a:srgbClr val="333333"/>
                </a:solidFill>
                <a:highlight>
                  <a:srgbClr val="FFFFFF"/>
                </a:highlight>
              </a:rPr>
              <a:t> when the value to the variable </a:t>
            </a:r>
            <a:r>
              <a:rPr b="1" lang="en">
                <a:solidFill>
                  <a:srgbClr val="333333"/>
                </a:solidFill>
                <a:highlight>
                  <a:srgbClr val="FFFFFF"/>
                </a:highlight>
              </a:rPr>
              <a:t>must not be</a:t>
            </a:r>
            <a:r>
              <a:rPr lang="en">
                <a:solidFill>
                  <a:srgbClr val="333333"/>
                </a:solidFill>
                <a:highlight>
                  <a:srgbClr val="FFFFFF"/>
                </a:highlight>
              </a:rPr>
              <a:t> changed after it's been assigned.</a:t>
            </a:r>
            <a:br>
              <a:rPr lang="en">
                <a:solidFill>
                  <a:srgbClr val="333333"/>
                </a:solidFill>
                <a:highlight>
                  <a:srgbClr val="FFFFFF"/>
                </a:highlight>
              </a:rPr>
            </a:br>
            <a:br>
              <a:rPr lang="en">
                <a:solidFill>
                  <a:srgbClr val="333333"/>
                </a:solidFill>
                <a:highlight>
                  <a:srgbClr val="FFFFFF"/>
                </a:highlight>
              </a:rPr>
            </a:br>
            <a:r>
              <a:rPr lang="en">
                <a:solidFill>
                  <a:srgbClr val="333333"/>
                </a:solidFill>
                <a:highlight>
                  <a:srgbClr val="FFFFFF"/>
                </a:highlight>
                <a:latin typeface="Courier New"/>
                <a:ea typeface="Courier New"/>
                <a:cs typeface="Courier New"/>
                <a:sym typeface="Courier New"/>
              </a:rPr>
              <a:t>const num = 17;</a:t>
            </a:r>
            <a:endParaRPr>
              <a:solidFill>
                <a:srgbClr val="333333"/>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a:solidFill>
                <a:srgbClr val="333333"/>
              </a:solidFill>
              <a:highlight>
                <a:srgbClr val="FFFFFF"/>
              </a:highlight>
            </a:endParaRPr>
          </a:p>
          <a:p>
            <a:pPr indent="0" lvl="0" marL="0" rtl="0" algn="l">
              <a:spcBef>
                <a:spcPts val="0"/>
              </a:spcBef>
              <a:spcAft>
                <a:spcPts val="0"/>
              </a:spcAft>
              <a:buNone/>
            </a:pPr>
            <a:r>
              <a:rPr lang="en">
                <a:solidFill>
                  <a:srgbClr val="333333"/>
                </a:solidFill>
                <a:highlight>
                  <a:srgbClr val="FFFFFF"/>
                </a:highlight>
              </a:rPr>
              <a:t>Unlike </a:t>
            </a:r>
            <a:r>
              <a:rPr lang="en">
                <a:solidFill>
                  <a:srgbClr val="333333"/>
                </a:solidFill>
                <a:highlight>
                  <a:srgbClr val="F7F7F7"/>
                </a:highlight>
                <a:latin typeface="Courier New"/>
                <a:ea typeface="Courier New"/>
                <a:cs typeface="Courier New"/>
                <a:sym typeface="Courier New"/>
              </a:rPr>
              <a:t>let</a:t>
            </a:r>
            <a:r>
              <a:rPr lang="en">
                <a:solidFill>
                  <a:srgbClr val="333333"/>
                </a:solidFill>
                <a:highlight>
                  <a:srgbClr val="FFFFFF"/>
                </a:highlight>
              </a:rPr>
              <a:t>, where assignment is not required when the variable is declared, </a:t>
            </a:r>
            <a:r>
              <a:rPr lang="en">
                <a:solidFill>
                  <a:srgbClr val="333333"/>
                </a:solidFill>
                <a:highlight>
                  <a:srgbClr val="F7F7F7"/>
                </a:highlight>
                <a:latin typeface="Courier New"/>
                <a:ea typeface="Courier New"/>
                <a:cs typeface="Courier New"/>
                <a:sym typeface="Courier New"/>
              </a:rPr>
              <a:t>const</a:t>
            </a:r>
            <a:r>
              <a:rPr lang="en">
                <a:solidFill>
                  <a:srgbClr val="333333"/>
                </a:solidFill>
                <a:highlight>
                  <a:srgbClr val="FFFFFF"/>
                </a:highlight>
              </a:rPr>
              <a:t> insists on it. JavaScript raises an error if you attempt to declare a </a:t>
            </a:r>
            <a:r>
              <a:rPr lang="en">
                <a:solidFill>
                  <a:srgbClr val="333333"/>
                </a:solidFill>
                <a:highlight>
                  <a:srgbClr val="F7F7F7"/>
                </a:highlight>
                <a:latin typeface="Courier New"/>
                <a:ea typeface="Courier New"/>
                <a:cs typeface="Courier New"/>
                <a:sym typeface="Courier New"/>
              </a:rPr>
              <a:t>const</a:t>
            </a:r>
            <a:r>
              <a:rPr lang="en">
                <a:solidFill>
                  <a:srgbClr val="333333"/>
                </a:solidFill>
                <a:highlight>
                  <a:srgbClr val="FFFFFF"/>
                </a:highlight>
              </a:rPr>
              <a:t> and do not assign a value at the same time.</a:t>
            </a:r>
            <a:endParaRPr>
              <a:solidFill>
                <a:srgbClr val="333333"/>
              </a:solidFill>
              <a:highlight>
                <a:srgbClr val="FFFFFF"/>
              </a:highlight>
            </a:endParaRPr>
          </a:p>
        </p:txBody>
      </p:sp>
      <p:sp>
        <p:nvSpPr>
          <p:cNvPr id="158" name="Google Shape;158;p27"/>
          <p:cNvSpPr txBox="1"/>
          <p:nvPr/>
        </p:nvSpPr>
        <p:spPr>
          <a:xfrm>
            <a:off x="4368250" y="372725"/>
            <a:ext cx="3951000" cy="615600"/>
          </a:xfrm>
          <a:prstGeom prst="rect">
            <a:avLst/>
          </a:prstGeom>
          <a:solidFill>
            <a:srgbClr val="FFE5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ourier New"/>
                <a:ea typeface="Courier New"/>
                <a:cs typeface="Courier New"/>
                <a:sym typeface="Courier New"/>
              </a:rPr>
              <a:t>const</a:t>
            </a:r>
            <a:r>
              <a:rPr b="1" lang="en"/>
              <a:t> and </a:t>
            </a:r>
            <a:r>
              <a:rPr b="1" lang="en">
                <a:latin typeface="Courier New"/>
                <a:ea typeface="Courier New"/>
                <a:cs typeface="Courier New"/>
                <a:sym typeface="Courier New"/>
              </a:rPr>
              <a:t>let</a:t>
            </a:r>
            <a:r>
              <a:rPr b="1" lang="en"/>
              <a:t> have </a:t>
            </a:r>
            <a:r>
              <a:rPr b="1" lang="en"/>
              <a:t>block</a:t>
            </a:r>
            <a:r>
              <a:rPr b="1" lang="en"/>
              <a:t> scope (var does not)</a:t>
            </a:r>
            <a:endParaRPr b="1"/>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8"/>
          <p:cNvSpPr txBox="1"/>
          <p:nvPr/>
        </p:nvSpPr>
        <p:spPr>
          <a:xfrm>
            <a:off x="450075" y="503725"/>
            <a:ext cx="7869000" cy="60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t>A Quick Note About Const</a:t>
            </a:r>
            <a:endParaRPr sz="3600"/>
          </a:p>
        </p:txBody>
      </p:sp>
      <p:sp>
        <p:nvSpPr>
          <p:cNvPr id="164" name="Google Shape;164;p28"/>
          <p:cNvSpPr txBox="1"/>
          <p:nvPr/>
        </p:nvSpPr>
        <p:spPr>
          <a:xfrm>
            <a:off x="787600" y="1470275"/>
            <a:ext cx="7531500" cy="3188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333333"/>
                </a:solidFill>
                <a:highlight>
                  <a:srgbClr val="F7F7F7"/>
                </a:highlight>
                <a:latin typeface="Courier New"/>
                <a:ea typeface="Courier New"/>
                <a:cs typeface="Courier New"/>
                <a:sym typeface="Courier New"/>
              </a:rPr>
              <a:t>const</a:t>
            </a:r>
            <a:r>
              <a:rPr lang="en">
                <a:solidFill>
                  <a:srgbClr val="333333"/>
                </a:solidFill>
                <a:highlight>
                  <a:srgbClr val="FFFFFF"/>
                </a:highlight>
              </a:rPr>
              <a:t> is the preferred way to declare all variables. </a:t>
            </a:r>
            <a:endParaRPr>
              <a:solidFill>
                <a:srgbClr val="333333"/>
              </a:solidFill>
              <a:highlight>
                <a:srgbClr val="FFFFFF"/>
              </a:highlight>
            </a:endParaRPr>
          </a:p>
          <a:p>
            <a:pPr indent="0" lvl="0" marL="0" rtl="0" algn="l">
              <a:lnSpc>
                <a:spcPct val="115000"/>
              </a:lnSpc>
              <a:spcBef>
                <a:spcPts val="1000"/>
              </a:spcBef>
              <a:spcAft>
                <a:spcPts val="0"/>
              </a:spcAft>
              <a:buClr>
                <a:schemeClr val="dk1"/>
              </a:buClr>
              <a:buSzPts val="1100"/>
              <a:buFont typeface="Arial"/>
              <a:buNone/>
            </a:pPr>
            <a:r>
              <a:rPr lang="en">
                <a:solidFill>
                  <a:srgbClr val="333333"/>
                </a:solidFill>
                <a:highlight>
                  <a:srgbClr val="F7F7F7"/>
                </a:highlight>
                <a:latin typeface="Courier New"/>
                <a:ea typeface="Courier New"/>
                <a:cs typeface="Courier New"/>
                <a:sym typeface="Courier New"/>
              </a:rPr>
              <a:t>const</a:t>
            </a:r>
            <a:r>
              <a:rPr lang="en">
                <a:solidFill>
                  <a:srgbClr val="333333"/>
                </a:solidFill>
                <a:highlight>
                  <a:srgbClr val="FFFFFF"/>
                </a:highlight>
              </a:rPr>
              <a:t> </a:t>
            </a:r>
            <a:r>
              <a:rPr b="1" lang="en">
                <a:solidFill>
                  <a:srgbClr val="333333"/>
                </a:solidFill>
                <a:highlight>
                  <a:srgbClr val="FFFFFF"/>
                </a:highlight>
              </a:rPr>
              <a:t>makes variables immutable</a:t>
            </a:r>
            <a:r>
              <a:rPr lang="en">
                <a:solidFill>
                  <a:srgbClr val="333333"/>
                </a:solidFill>
                <a:highlight>
                  <a:srgbClr val="FFFFFF"/>
                </a:highlight>
              </a:rPr>
              <a:t>, so you know that no matter where you see the variable in code, the value can't have changed after it was originally assigned.</a:t>
            </a:r>
            <a:endParaRPr>
              <a:solidFill>
                <a:srgbClr val="333333"/>
              </a:solidFill>
              <a:highlight>
                <a:srgbClr val="FFFFFF"/>
              </a:highlight>
            </a:endParaRPr>
          </a:p>
          <a:p>
            <a:pPr indent="0" lvl="0" marL="0" rtl="0" algn="l">
              <a:lnSpc>
                <a:spcPct val="115000"/>
              </a:lnSpc>
              <a:spcBef>
                <a:spcPts val="1000"/>
              </a:spcBef>
              <a:spcAft>
                <a:spcPts val="0"/>
              </a:spcAft>
              <a:buNone/>
            </a:pPr>
            <a:r>
              <a:rPr lang="en">
                <a:solidFill>
                  <a:srgbClr val="333333"/>
                </a:solidFill>
                <a:highlight>
                  <a:srgbClr val="FFFFFF"/>
                </a:highlight>
              </a:rPr>
              <a:t>Using </a:t>
            </a:r>
            <a:r>
              <a:rPr lang="en">
                <a:solidFill>
                  <a:srgbClr val="333333"/>
                </a:solidFill>
                <a:highlight>
                  <a:srgbClr val="F7F7F7"/>
                </a:highlight>
                <a:latin typeface="Courier New"/>
                <a:ea typeface="Courier New"/>
                <a:cs typeface="Courier New"/>
                <a:sym typeface="Courier New"/>
              </a:rPr>
              <a:t>const</a:t>
            </a:r>
            <a:r>
              <a:rPr lang="en">
                <a:solidFill>
                  <a:srgbClr val="333333"/>
                </a:solidFill>
                <a:highlight>
                  <a:srgbClr val="FFFFFF"/>
                </a:highlight>
              </a:rPr>
              <a:t> helps to keep your code more readable and easier to understand since the value can't be modified after assignment. </a:t>
            </a:r>
            <a:endParaRPr>
              <a:solidFill>
                <a:srgbClr val="333333"/>
              </a:solidFill>
              <a:highlight>
                <a:srgbClr val="FFFFFF"/>
              </a:highlight>
            </a:endParaRPr>
          </a:p>
          <a:p>
            <a:pPr indent="0" lvl="0" marL="0" rtl="0" algn="l">
              <a:lnSpc>
                <a:spcPct val="115000"/>
              </a:lnSpc>
              <a:spcBef>
                <a:spcPts val="1000"/>
              </a:spcBef>
              <a:spcAft>
                <a:spcPts val="1000"/>
              </a:spcAft>
              <a:buNone/>
            </a:pPr>
            <a:r>
              <a:rPr lang="en">
                <a:solidFill>
                  <a:srgbClr val="333333"/>
                </a:solidFill>
                <a:highlight>
                  <a:srgbClr val="FFFFFF"/>
                </a:highlight>
              </a:rPr>
              <a:t>Use </a:t>
            </a:r>
            <a:r>
              <a:rPr lang="en">
                <a:solidFill>
                  <a:srgbClr val="333333"/>
                </a:solidFill>
                <a:highlight>
                  <a:srgbClr val="F7F7F7"/>
                </a:highlight>
                <a:latin typeface="Courier New"/>
                <a:ea typeface="Courier New"/>
                <a:cs typeface="Courier New"/>
                <a:sym typeface="Courier New"/>
              </a:rPr>
              <a:t>let</a:t>
            </a:r>
            <a:r>
              <a:rPr lang="en">
                <a:solidFill>
                  <a:srgbClr val="333333"/>
                </a:solidFill>
                <a:highlight>
                  <a:srgbClr val="FFFFFF"/>
                </a:highlight>
              </a:rPr>
              <a:t> only in the circumstances when you know the variable's value must be changeable—for instance, when the variable serves as a count of something, or a total sum. Otherwise, default to using </a:t>
            </a:r>
            <a:r>
              <a:rPr lang="en">
                <a:solidFill>
                  <a:srgbClr val="333333"/>
                </a:solidFill>
                <a:highlight>
                  <a:srgbClr val="F7F7F7"/>
                </a:highlight>
                <a:latin typeface="Courier New"/>
                <a:ea typeface="Courier New"/>
                <a:cs typeface="Courier New"/>
                <a:sym typeface="Courier New"/>
              </a:rPr>
              <a:t>const</a:t>
            </a:r>
            <a:r>
              <a:rPr lang="en">
                <a:solidFill>
                  <a:srgbClr val="333333"/>
                </a:solidFill>
                <a:highlight>
                  <a:srgbClr val="FFFFFF"/>
                </a:highlight>
              </a:rPr>
              <a:t> </a:t>
            </a:r>
            <a:endParaRPr>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9"/>
          <p:cNvSpPr txBox="1"/>
          <p:nvPr/>
        </p:nvSpPr>
        <p:spPr>
          <a:xfrm>
            <a:off x="450075" y="503725"/>
            <a:ext cx="7869000" cy="60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t>Naming Standards</a:t>
            </a:r>
            <a:endParaRPr sz="3600"/>
          </a:p>
        </p:txBody>
      </p:sp>
      <p:sp>
        <p:nvSpPr>
          <p:cNvPr id="170" name="Google Shape;170;p29"/>
          <p:cNvSpPr txBox="1"/>
          <p:nvPr/>
        </p:nvSpPr>
        <p:spPr>
          <a:xfrm>
            <a:off x="787600" y="1470275"/>
            <a:ext cx="7531500" cy="31881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333333"/>
                </a:solidFill>
                <a:highlight>
                  <a:srgbClr val="FFFFFF"/>
                </a:highlight>
              </a:rPr>
              <a:t>Javascript follows camel case naming standards similar to Java and can’t be keywords</a:t>
            </a:r>
            <a:br>
              <a:rPr lang="en">
                <a:solidFill>
                  <a:srgbClr val="333333"/>
                </a:solidFill>
                <a:highlight>
                  <a:srgbClr val="FFFFFF"/>
                </a:highlight>
              </a:rPr>
            </a:br>
            <a:br>
              <a:rPr lang="en">
                <a:solidFill>
                  <a:srgbClr val="333333"/>
                </a:solidFill>
                <a:highlight>
                  <a:srgbClr val="FFFFFF"/>
                </a:highlight>
              </a:rPr>
            </a:br>
            <a:endParaRPr>
              <a:solidFill>
                <a:srgbClr val="333333"/>
              </a:solidFill>
              <a:highlight>
                <a:srgbClr val="FFFFFF"/>
              </a:highlight>
            </a:endParaRPr>
          </a:p>
          <a:p>
            <a:pPr indent="0" lvl="0" marL="0" rtl="0" algn="l">
              <a:lnSpc>
                <a:spcPct val="115000"/>
              </a:lnSpc>
              <a:spcBef>
                <a:spcPts val="1000"/>
              </a:spcBef>
              <a:spcAft>
                <a:spcPts val="0"/>
              </a:spcAft>
              <a:buNone/>
            </a:pPr>
            <a:r>
              <a:rPr lang="en">
                <a:solidFill>
                  <a:srgbClr val="333333"/>
                </a:solidFill>
                <a:highlight>
                  <a:srgbClr val="FFFFFF"/>
                </a:highlight>
              </a:rPr>
              <a:t>Google JavaScript Style Guide</a:t>
            </a:r>
            <a:endParaRPr>
              <a:solidFill>
                <a:srgbClr val="333333"/>
              </a:solidFill>
              <a:highlight>
                <a:srgbClr val="FFFFFF"/>
              </a:highlight>
            </a:endParaRPr>
          </a:p>
          <a:p>
            <a:pPr indent="0" lvl="0" marL="0" rtl="0" algn="l">
              <a:lnSpc>
                <a:spcPct val="115000"/>
              </a:lnSpc>
              <a:spcBef>
                <a:spcPts val="1000"/>
              </a:spcBef>
              <a:spcAft>
                <a:spcPts val="1000"/>
              </a:spcAft>
              <a:buNone/>
            </a:pPr>
            <a:r>
              <a:rPr lang="en" sz="1100" u="sng">
                <a:solidFill>
                  <a:schemeClr val="hlink"/>
                </a:solidFill>
                <a:hlinkClick r:id="rId3"/>
              </a:rPr>
              <a:t>https://google.github.io/styleguide/jsguide.html</a:t>
            </a:r>
            <a:endParaRPr>
              <a:solidFill>
                <a:srgbClr val="333333"/>
              </a:solidFill>
              <a:highlight>
                <a:srgbClr val="FFFFFF"/>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JavaScript is a Truthy Language</a:t>
            </a:r>
            <a:endParaRPr/>
          </a:p>
        </p:txBody>
      </p:sp>
      <p:sp>
        <p:nvSpPr>
          <p:cNvPr id="176" name="Google Shape;176;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Everything in the language evaluates to either true or false</a:t>
            </a:r>
            <a:endParaRPr/>
          </a:p>
          <a:p>
            <a:pPr indent="-342900" lvl="0" marL="457200" rtl="0" algn="l">
              <a:spcBef>
                <a:spcPts val="0"/>
              </a:spcBef>
              <a:spcAft>
                <a:spcPts val="0"/>
              </a:spcAft>
              <a:buSzPts val="1800"/>
              <a:buChar char="●"/>
            </a:pPr>
            <a:r>
              <a:rPr lang="en"/>
              <a:t>falsy  (evaluate to false):   false, 0, ‘’, null, undefined, NaN</a:t>
            </a:r>
            <a:endParaRPr/>
          </a:p>
          <a:p>
            <a:pPr indent="-342900" lvl="0" marL="457200" rtl="0" algn="l">
              <a:spcBef>
                <a:spcPts val="0"/>
              </a:spcBef>
              <a:spcAft>
                <a:spcPts val="0"/>
              </a:spcAft>
              <a:buSzPts val="1800"/>
              <a:buChar char="●"/>
            </a:pPr>
            <a:r>
              <a:rPr lang="en"/>
              <a:t>truthy (evaluate to true): everything else</a:t>
            </a:r>
            <a:endParaRPr sz="1050">
              <a:solidFill>
                <a:srgbClr val="6A9955"/>
              </a:solidFill>
              <a:highlight>
                <a:srgbClr val="1E1E1E"/>
              </a:highlight>
              <a:latin typeface="Courier New"/>
              <a:ea typeface="Courier New"/>
              <a:cs typeface="Courier New"/>
              <a:sym typeface="Courier New"/>
            </a:endParaRPr>
          </a:p>
          <a:p>
            <a:pPr indent="0" lvl="0" marL="0" rtl="0" algn="l">
              <a:spcBef>
                <a:spcPts val="16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1"/>
          <p:cNvSpPr txBox="1"/>
          <p:nvPr/>
        </p:nvSpPr>
        <p:spPr>
          <a:xfrm>
            <a:off x="450075" y="503725"/>
            <a:ext cx="7869000" cy="60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t>Operators</a:t>
            </a:r>
            <a:endParaRPr sz="3600"/>
          </a:p>
        </p:txBody>
      </p:sp>
      <p:sp>
        <p:nvSpPr>
          <p:cNvPr id="182" name="Google Shape;182;p31"/>
          <p:cNvSpPr txBox="1"/>
          <p:nvPr/>
        </p:nvSpPr>
        <p:spPr>
          <a:xfrm>
            <a:off x="690125" y="1425225"/>
            <a:ext cx="6090900" cy="304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Logical operators  ( !, &amp;&amp;, ||, ^ )</a:t>
            </a:r>
            <a:br>
              <a:rPr lang="en">
                <a:solidFill>
                  <a:schemeClr val="dk1"/>
                </a:solidFill>
              </a:rPr>
            </a:br>
            <a:endParaRPr>
              <a:solidFill>
                <a:schemeClr val="dk1"/>
              </a:solidFill>
            </a:endParaRPr>
          </a:p>
          <a:p>
            <a:pPr indent="0" lvl="0" marL="0" rtl="0" algn="l">
              <a:spcBef>
                <a:spcPts val="0"/>
              </a:spcBef>
              <a:spcAft>
                <a:spcPts val="0"/>
              </a:spcAft>
              <a:buNone/>
            </a:pPr>
            <a:r>
              <a:rPr lang="en">
                <a:solidFill>
                  <a:schemeClr val="dk1"/>
                </a:solidFill>
              </a:rPr>
              <a:t>Comparison operators  (==, !=, &gt;, &lt;, &lt;=, &gt;=, </a:t>
            </a:r>
            <a:r>
              <a:rPr b="1" lang="en">
                <a:solidFill>
                  <a:schemeClr val="dk1"/>
                </a:solidFill>
              </a:rPr>
              <a:t>===, !==</a:t>
            </a:r>
            <a:r>
              <a:rPr lang="en">
                <a:solidFill>
                  <a:schemeClr val="dk1"/>
                </a:solidFill>
              </a:rPr>
              <a:t>)</a:t>
            </a:r>
            <a:br>
              <a:rPr lang="en">
                <a:solidFill>
                  <a:schemeClr val="dk1"/>
                </a:solidFill>
              </a:rPr>
            </a:br>
            <a:endParaRPr>
              <a:solidFill>
                <a:schemeClr val="dk1"/>
              </a:solidFill>
            </a:endParaRPr>
          </a:p>
          <a:p>
            <a:pPr indent="0" lvl="0" marL="0" rtl="0" algn="l">
              <a:spcBef>
                <a:spcPts val="0"/>
              </a:spcBef>
              <a:spcAft>
                <a:spcPts val="0"/>
              </a:spcAft>
              <a:buNone/>
            </a:pPr>
            <a:r>
              <a:rPr lang="en">
                <a:solidFill>
                  <a:schemeClr val="dk1"/>
                </a:solidFill>
              </a:rPr>
              <a:t>Mathematical operators ( +, -, *, /, % )</a:t>
            </a:r>
            <a:br>
              <a:rPr lang="en">
                <a:solidFill>
                  <a:schemeClr val="dk1"/>
                </a:solidFill>
              </a:rPr>
            </a:br>
            <a:endParaRPr>
              <a:solidFill>
                <a:schemeClr val="dk1"/>
              </a:solidFill>
            </a:endParaRPr>
          </a:p>
          <a:p>
            <a:pPr indent="0" lvl="0" marL="0" rtl="0" algn="l">
              <a:spcBef>
                <a:spcPts val="0"/>
              </a:spcBef>
              <a:spcAft>
                <a:spcPts val="0"/>
              </a:spcAft>
              <a:buNone/>
            </a:pPr>
            <a:r>
              <a:rPr lang="en">
                <a:solidFill>
                  <a:schemeClr val="dk1"/>
                </a:solidFill>
              </a:rPr>
              <a:t>Shorthand operators ( +=, -=, *=, /=,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Increment / Decrement ( ++, --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pic>
        <p:nvPicPr>
          <p:cNvPr id="61" name="Google Shape;61;p14"/>
          <p:cNvPicPr preferRelativeResize="0"/>
          <p:nvPr/>
        </p:nvPicPr>
        <p:blipFill>
          <a:blip r:embed="rId3">
            <a:alphaModFix/>
          </a:blip>
          <a:stretch>
            <a:fillRect/>
          </a:stretch>
        </p:blipFill>
        <p:spPr>
          <a:xfrm>
            <a:off x="303700" y="124900"/>
            <a:ext cx="8264225" cy="5716475"/>
          </a:xfrm>
          <a:prstGeom prst="rect">
            <a:avLst/>
          </a:prstGeom>
          <a:noFill/>
          <a:ln>
            <a:noFill/>
          </a:ln>
        </p:spPr>
      </p:pic>
      <p:sp>
        <p:nvSpPr>
          <p:cNvPr id="62" name="Google Shape;62;p14"/>
          <p:cNvSpPr txBox="1"/>
          <p:nvPr/>
        </p:nvSpPr>
        <p:spPr>
          <a:xfrm>
            <a:off x="1457775" y="962675"/>
            <a:ext cx="13614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lt1"/>
                </a:solidFill>
              </a:rPr>
              <a:t>CSS</a:t>
            </a:r>
            <a:endParaRPr b="1" sz="2500">
              <a:solidFill>
                <a:schemeClr val="lt1"/>
              </a:solidFill>
            </a:endParaRPr>
          </a:p>
        </p:txBody>
      </p:sp>
      <p:cxnSp>
        <p:nvCxnSpPr>
          <p:cNvPr id="63" name="Google Shape;63;p14"/>
          <p:cNvCxnSpPr/>
          <p:nvPr/>
        </p:nvCxnSpPr>
        <p:spPr>
          <a:xfrm>
            <a:off x="2461725" y="1512800"/>
            <a:ext cx="1210200" cy="618900"/>
          </a:xfrm>
          <a:prstGeom prst="straightConnector1">
            <a:avLst/>
          </a:prstGeom>
          <a:noFill/>
          <a:ln cap="flat" cmpd="sng" w="28575">
            <a:solidFill>
              <a:schemeClr val="lt1"/>
            </a:solidFill>
            <a:prstDash val="solid"/>
            <a:round/>
            <a:headEnd len="med" w="med" type="none"/>
            <a:tailEnd len="med" w="med" type="triangle"/>
          </a:ln>
        </p:spPr>
      </p:cxnSp>
      <p:sp>
        <p:nvSpPr>
          <p:cNvPr id="64" name="Google Shape;64;p14"/>
          <p:cNvSpPr txBox="1"/>
          <p:nvPr/>
        </p:nvSpPr>
        <p:spPr>
          <a:xfrm>
            <a:off x="6849925" y="4374450"/>
            <a:ext cx="13614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lt1"/>
                </a:solidFill>
              </a:rPr>
              <a:t>HTML</a:t>
            </a:r>
            <a:endParaRPr b="1" sz="2500">
              <a:solidFill>
                <a:schemeClr val="lt1"/>
              </a:solidFill>
            </a:endParaRPr>
          </a:p>
        </p:txBody>
      </p:sp>
      <p:cxnSp>
        <p:nvCxnSpPr>
          <p:cNvPr id="65" name="Google Shape;65;p14"/>
          <p:cNvCxnSpPr>
            <a:stCxn id="64" idx="1"/>
          </p:cNvCxnSpPr>
          <p:nvPr/>
        </p:nvCxnSpPr>
        <p:spPr>
          <a:xfrm rot="10800000">
            <a:off x="5831125" y="3685650"/>
            <a:ext cx="1018800" cy="973500"/>
          </a:xfrm>
          <a:prstGeom prst="straightConnector1">
            <a:avLst/>
          </a:prstGeom>
          <a:noFill/>
          <a:ln cap="flat" cmpd="sng" w="28575">
            <a:solidFill>
              <a:schemeClr val="lt1"/>
            </a:solidFill>
            <a:prstDash val="solid"/>
            <a:round/>
            <a:headEnd len="med" w="med" type="none"/>
            <a:tailEnd len="med" w="med" type="triangle"/>
          </a:ln>
        </p:spPr>
      </p:cxnSp>
      <p:sp>
        <p:nvSpPr>
          <p:cNvPr id="66" name="Google Shape;66;p14"/>
          <p:cNvSpPr txBox="1"/>
          <p:nvPr/>
        </p:nvSpPr>
        <p:spPr>
          <a:xfrm>
            <a:off x="3176875" y="234900"/>
            <a:ext cx="4964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lt1"/>
                </a:solidFill>
              </a:rPr>
              <a:t>Welcome to JavaScript?</a:t>
            </a:r>
            <a:endParaRPr b="1" sz="2500">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2"/>
          <p:cNvSpPr txBox="1"/>
          <p:nvPr/>
        </p:nvSpPr>
        <p:spPr>
          <a:xfrm>
            <a:off x="450075" y="503725"/>
            <a:ext cx="7869000" cy="60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t>Loose Equality ( ==,  != )</a:t>
            </a:r>
            <a:endParaRPr sz="3600"/>
          </a:p>
        </p:txBody>
      </p:sp>
      <p:sp>
        <p:nvSpPr>
          <p:cNvPr id="188" name="Google Shape;188;p32"/>
          <p:cNvSpPr txBox="1"/>
          <p:nvPr/>
        </p:nvSpPr>
        <p:spPr>
          <a:xfrm>
            <a:off x="690125" y="1425225"/>
            <a:ext cx="6090900" cy="304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Loose Equality</a:t>
            </a:r>
            <a:r>
              <a:rPr lang="en">
                <a:solidFill>
                  <a:schemeClr val="dk1"/>
                </a:solidFill>
              </a:rPr>
              <a:t> compares two operands for value only AFTER converting to a common type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latin typeface="Courier New"/>
                <a:ea typeface="Courier New"/>
                <a:cs typeface="Courier New"/>
                <a:sym typeface="Courier New"/>
              </a:rPr>
              <a:t>const x = 5;</a:t>
            </a:r>
            <a:endParaRPr>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a:solidFill>
                  <a:schemeClr val="dk1"/>
                </a:solidFill>
                <a:latin typeface="Courier New"/>
                <a:ea typeface="Courier New"/>
                <a:cs typeface="Courier New"/>
                <a:sym typeface="Courier New"/>
              </a:rPr>
              <a:t>const y = "5";</a:t>
            </a:r>
            <a:endParaRPr>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a:solidFill>
                  <a:schemeClr val="dk1"/>
                </a:solidFill>
                <a:latin typeface="Courier New"/>
                <a:ea typeface="Courier New"/>
                <a:cs typeface="Courier New"/>
                <a:sym typeface="Courier New"/>
              </a:rPr>
              <a:t>const result = (x == y);</a:t>
            </a:r>
            <a:r>
              <a:rPr lang="en">
                <a:solidFill>
                  <a:schemeClr val="dk1"/>
                </a:solidFill>
              </a:rPr>
              <a:t>    ← This evaluates to true.</a:t>
            </a:r>
            <a:endParaRPr>
              <a:solidFill>
                <a:srgbClr val="333333"/>
              </a:solidFill>
              <a:highlight>
                <a:srgbClr val="F7F7F7"/>
              </a:highlight>
              <a:latin typeface="Courier New"/>
              <a:ea typeface="Courier New"/>
              <a:cs typeface="Courier New"/>
              <a:sym typeface="Courier New"/>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3"/>
          <p:cNvSpPr txBox="1"/>
          <p:nvPr/>
        </p:nvSpPr>
        <p:spPr>
          <a:xfrm>
            <a:off x="450075" y="503725"/>
            <a:ext cx="7869000" cy="60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t>Strict Equality ( === , !==)</a:t>
            </a:r>
            <a:endParaRPr sz="3600"/>
          </a:p>
        </p:txBody>
      </p:sp>
      <p:sp>
        <p:nvSpPr>
          <p:cNvPr id="194" name="Google Shape;194;p33"/>
          <p:cNvSpPr txBox="1"/>
          <p:nvPr/>
        </p:nvSpPr>
        <p:spPr>
          <a:xfrm>
            <a:off x="690125" y="1425225"/>
            <a:ext cx="6090900" cy="304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Strict Equality</a:t>
            </a:r>
            <a:r>
              <a:rPr lang="en"/>
              <a:t> compares two operands for type and value equality</a:t>
            </a:r>
            <a:br>
              <a:rPr lang="en"/>
            </a:br>
            <a:br>
              <a:rPr lang="en"/>
            </a:br>
            <a:r>
              <a:rPr lang="en">
                <a:latin typeface="Courier New"/>
                <a:ea typeface="Courier New"/>
                <a:cs typeface="Courier New"/>
                <a:sym typeface="Courier New"/>
              </a:rPr>
              <a:t>const x = 5;</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latin typeface="Courier New"/>
                <a:ea typeface="Courier New"/>
                <a:cs typeface="Courier New"/>
                <a:sym typeface="Courier New"/>
              </a:rPr>
              <a:t>const y = 5;</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const result = (x === y);</a:t>
            </a:r>
            <a:r>
              <a:rPr lang="en"/>
              <a:t>    ← This evaluates to true.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const x = 5;</a:t>
            </a:r>
            <a:endParaRPr>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const y = ‘5’;</a:t>
            </a:r>
            <a:endParaRPr>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const result = (x === y);</a:t>
            </a:r>
            <a:r>
              <a:rPr lang="en">
                <a:solidFill>
                  <a:schemeClr val="dk1"/>
                </a:solidFill>
              </a:rPr>
              <a:t>    ← This evaluates to false.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Functions	</a:t>
            </a:r>
            <a:endParaRPr/>
          </a:p>
        </p:txBody>
      </p:sp>
      <p:sp>
        <p:nvSpPr>
          <p:cNvPr id="200" name="Google Shape;200;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defined with the word function</a:t>
            </a:r>
            <a:endParaRPr/>
          </a:p>
          <a:p>
            <a:pPr indent="-342900" lvl="0" marL="457200" rtl="0" algn="l">
              <a:spcBef>
                <a:spcPts val="0"/>
              </a:spcBef>
              <a:spcAft>
                <a:spcPts val="0"/>
              </a:spcAft>
              <a:buSzPts val="1800"/>
              <a:buChar char="●"/>
            </a:pPr>
            <a:r>
              <a:rPr lang="en"/>
              <a:t>lack a return a return type</a:t>
            </a:r>
            <a:endParaRPr/>
          </a:p>
          <a:p>
            <a:pPr indent="-342900" lvl="0" marL="457200" rtl="0" algn="l">
              <a:spcBef>
                <a:spcPts val="0"/>
              </a:spcBef>
              <a:spcAft>
                <a:spcPts val="0"/>
              </a:spcAft>
              <a:buSzPts val="1800"/>
              <a:buChar char="●"/>
            </a:pPr>
            <a:r>
              <a:rPr lang="en"/>
              <a:t>have no access modifier</a:t>
            </a:r>
            <a:endParaRPr/>
          </a:p>
          <a:p>
            <a:pPr indent="-342900" lvl="0" marL="457200" rtl="0" algn="l">
              <a:spcBef>
                <a:spcPts val="0"/>
              </a:spcBef>
              <a:spcAft>
                <a:spcPts val="0"/>
              </a:spcAft>
              <a:buSzPts val="1800"/>
              <a:buChar char="●"/>
            </a:pPr>
            <a:r>
              <a:rPr lang="en"/>
              <a:t>parameters do not have defined data types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5"/>
          <p:cNvSpPr txBox="1"/>
          <p:nvPr>
            <p:ph type="title"/>
          </p:nvPr>
        </p:nvSpPr>
        <p:spPr>
          <a:xfrm>
            <a:off x="246025" y="237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JavaScript Load Order and Hoisting</a:t>
            </a:r>
            <a:endParaRPr/>
          </a:p>
        </p:txBody>
      </p:sp>
      <p:sp>
        <p:nvSpPr>
          <p:cNvPr id="206" name="Google Shape;206;p35"/>
          <p:cNvSpPr txBox="1"/>
          <p:nvPr>
            <p:ph idx="1" type="body"/>
          </p:nvPr>
        </p:nvSpPr>
        <p:spPr>
          <a:xfrm>
            <a:off x="311700" y="952125"/>
            <a:ext cx="8520600" cy="11928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HTML and JavaScript load sequentially</a:t>
            </a:r>
            <a:endParaRPr sz="1700"/>
          </a:p>
          <a:p>
            <a:pPr indent="-336550" lvl="0" marL="457200" rtl="0" algn="l">
              <a:spcBef>
                <a:spcPts val="0"/>
              </a:spcBef>
              <a:spcAft>
                <a:spcPts val="0"/>
              </a:spcAft>
              <a:buSzPts val="1700"/>
              <a:buChar char="●"/>
            </a:pPr>
            <a:r>
              <a:rPr lang="en" sz="1700"/>
              <a:t>Order of JavaScript and JS files is important</a:t>
            </a:r>
            <a:endParaRPr sz="1700"/>
          </a:p>
          <a:p>
            <a:pPr indent="-336550" lvl="0" marL="457200" rtl="0" algn="l">
              <a:spcBef>
                <a:spcPts val="0"/>
              </a:spcBef>
              <a:spcAft>
                <a:spcPts val="0"/>
              </a:spcAft>
              <a:buSzPts val="1700"/>
              <a:buChar char="●"/>
            </a:pPr>
            <a:r>
              <a:rPr lang="en" sz="1700"/>
              <a:t>Functions and variable declarations are “hoisted” to the top.</a:t>
            </a:r>
            <a:endParaRPr sz="1700"/>
          </a:p>
        </p:txBody>
      </p:sp>
      <p:sp>
        <p:nvSpPr>
          <p:cNvPr id="207" name="Google Shape;207;p35"/>
          <p:cNvSpPr txBox="1"/>
          <p:nvPr/>
        </p:nvSpPr>
        <p:spPr>
          <a:xfrm>
            <a:off x="845800" y="2499275"/>
            <a:ext cx="3398400" cy="146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 2, 3 - JS files imported into an HTML file.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files are not hoisted, but function and variable declarations are hoisted.</a:t>
            </a:r>
            <a:endParaRPr/>
          </a:p>
        </p:txBody>
      </p:sp>
      <p:sp>
        <p:nvSpPr>
          <p:cNvPr id="208" name="Google Shape;208;p35"/>
          <p:cNvSpPr txBox="1"/>
          <p:nvPr/>
        </p:nvSpPr>
        <p:spPr>
          <a:xfrm>
            <a:off x="6697475" y="299925"/>
            <a:ext cx="2265300" cy="65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Hoisting on W3Schools</a:t>
            </a:r>
            <a:endParaRPr/>
          </a:p>
          <a:p>
            <a:pPr indent="0" lvl="0" marL="0" rtl="0" algn="l">
              <a:spcBef>
                <a:spcPts val="0"/>
              </a:spcBef>
              <a:spcAft>
                <a:spcPts val="0"/>
              </a:spcAft>
              <a:buNone/>
            </a:pPr>
            <a:r>
              <a:rPr lang="en" u="sng">
                <a:solidFill>
                  <a:schemeClr val="hlink"/>
                </a:solidFill>
                <a:hlinkClick r:id="rId4"/>
              </a:rPr>
              <a:t>Scotch.io Hoisting Tutorial</a:t>
            </a:r>
            <a:endParaRPr/>
          </a:p>
        </p:txBody>
      </p:sp>
      <p:pic>
        <p:nvPicPr>
          <p:cNvPr id="209" name="Google Shape;209;p35"/>
          <p:cNvPicPr preferRelativeResize="0"/>
          <p:nvPr/>
        </p:nvPicPr>
        <p:blipFill>
          <a:blip r:embed="rId5">
            <a:alphaModFix/>
          </a:blip>
          <a:stretch>
            <a:fillRect/>
          </a:stretch>
        </p:blipFill>
        <p:spPr>
          <a:xfrm>
            <a:off x="5217375" y="2089400"/>
            <a:ext cx="2767375" cy="26937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6"/>
          <p:cNvSpPr txBox="1"/>
          <p:nvPr>
            <p:ph type="title"/>
          </p:nvPr>
        </p:nvSpPr>
        <p:spPr>
          <a:xfrm>
            <a:off x="311700" y="681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Math and String Functions</a:t>
            </a:r>
            <a:endParaRPr/>
          </a:p>
        </p:txBody>
      </p:sp>
      <p:sp>
        <p:nvSpPr>
          <p:cNvPr id="215" name="Google Shape;215;p36"/>
          <p:cNvSpPr txBox="1"/>
          <p:nvPr>
            <p:ph idx="1" type="body"/>
          </p:nvPr>
        </p:nvSpPr>
        <p:spPr>
          <a:xfrm>
            <a:off x="311700" y="640850"/>
            <a:ext cx="8520600" cy="430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isNaN() - returns true or false if a variable is not a number</a:t>
            </a:r>
            <a:endParaRPr/>
          </a:p>
          <a:p>
            <a:pPr indent="-342900" lvl="0" marL="457200" rtl="0" algn="l">
              <a:spcBef>
                <a:spcPts val="0"/>
              </a:spcBef>
              <a:spcAft>
                <a:spcPts val="0"/>
              </a:spcAft>
              <a:buSzPts val="1800"/>
              <a:buChar char="●"/>
            </a:pPr>
            <a:r>
              <a:rPr lang="en"/>
              <a:t>Math</a:t>
            </a:r>
            <a:endParaRPr/>
          </a:p>
          <a:p>
            <a:pPr indent="-317500" lvl="1" marL="914400" rtl="0" algn="l">
              <a:spcBef>
                <a:spcPts val="0"/>
              </a:spcBef>
              <a:spcAft>
                <a:spcPts val="0"/>
              </a:spcAft>
              <a:buSzPts val="1400"/>
              <a:buChar char="○"/>
            </a:pPr>
            <a:r>
              <a:rPr lang="en"/>
              <a:t>Built in Math object that has properties and methods for mathematical operations</a:t>
            </a:r>
            <a:endParaRPr/>
          </a:p>
          <a:p>
            <a:pPr indent="-317500" lvl="2" marL="1371600" rtl="0" algn="l">
              <a:spcBef>
                <a:spcPts val="0"/>
              </a:spcBef>
              <a:spcAft>
                <a:spcPts val="0"/>
              </a:spcAft>
              <a:buSzPts val="1400"/>
              <a:buChar char="■"/>
            </a:pPr>
            <a:r>
              <a:rPr lang="en"/>
              <a:t>Math.PI, Math.abs(), Math.floor(), Math.random()</a:t>
            </a:r>
            <a:endParaRPr/>
          </a:p>
          <a:p>
            <a:pPr indent="-317500" lvl="1" marL="914400" rtl="0" algn="l">
              <a:spcBef>
                <a:spcPts val="0"/>
              </a:spcBef>
              <a:spcAft>
                <a:spcPts val="0"/>
              </a:spcAft>
              <a:buSzPts val="1400"/>
              <a:buChar char="○"/>
            </a:pPr>
            <a:r>
              <a:rPr lang="en" u="sng">
                <a:solidFill>
                  <a:schemeClr val="hlink"/>
                </a:solidFill>
                <a:hlinkClick r:id="rId3"/>
              </a:rPr>
              <a:t>Documentation on MDN</a:t>
            </a:r>
            <a:endParaRPr/>
          </a:p>
          <a:p>
            <a:pPr indent="-342900" lvl="0" marL="457200" rtl="0" algn="l">
              <a:spcBef>
                <a:spcPts val="0"/>
              </a:spcBef>
              <a:spcAft>
                <a:spcPts val="0"/>
              </a:spcAft>
              <a:buSzPts val="1800"/>
              <a:buChar char="●"/>
            </a:pPr>
            <a:r>
              <a:rPr lang="en"/>
              <a:t>String</a:t>
            </a:r>
            <a:endParaRPr/>
          </a:p>
          <a:p>
            <a:pPr indent="-317500" lvl="1" marL="914400" rtl="0" algn="l">
              <a:spcBef>
                <a:spcPts val="0"/>
              </a:spcBef>
              <a:spcAft>
                <a:spcPts val="0"/>
              </a:spcAft>
              <a:buSzPts val="1400"/>
              <a:buChar char="○"/>
            </a:pPr>
            <a:r>
              <a:rPr lang="en"/>
              <a:t>The String data type has properties and methods to manipulate the value of the String</a:t>
            </a:r>
            <a:endParaRPr/>
          </a:p>
          <a:p>
            <a:pPr indent="-317500" lvl="2" marL="1371600" rtl="0" algn="l">
              <a:spcBef>
                <a:spcPts val="0"/>
              </a:spcBef>
              <a:spcAft>
                <a:spcPts val="0"/>
              </a:spcAft>
              <a:buSzPts val="1400"/>
              <a:buChar char="■"/>
            </a:pPr>
            <a:r>
              <a:rPr lang="en"/>
              <a:t>.length()</a:t>
            </a:r>
            <a:endParaRPr/>
          </a:p>
          <a:p>
            <a:pPr indent="-317500" lvl="2" marL="1371600" rtl="0" algn="l">
              <a:spcBef>
                <a:spcPts val="0"/>
              </a:spcBef>
              <a:spcAft>
                <a:spcPts val="0"/>
              </a:spcAft>
              <a:buSzPts val="1400"/>
              <a:buChar char="■"/>
            </a:pPr>
            <a:r>
              <a:rPr lang="en"/>
              <a:t>.endsWith(), .startsWith()</a:t>
            </a:r>
            <a:endParaRPr/>
          </a:p>
          <a:p>
            <a:pPr indent="-317500" lvl="2" marL="1371600" rtl="0" algn="l">
              <a:spcBef>
                <a:spcPts val="0"/>
              </a:spcBef>
              <a:spcAft>
                <a:spcPts val="0"/>
              </a:spcAft>
              <a:buSzPts val="1400"/>
              <a:buChar char="■"/>
            </a:pPr>
            <a:r>
              <a:rPr lang="en"/>
              <a:t>.indexOf()</a:t>
            </a:r>
            <a:endParaRPr/>
          </a:p>
          <a:p>
            <a:pPr indent="-317500" lvl="2" marL="1371600" rtl="0" algn="l">
              <a:spcBef>
                <a:spcPts val="0"/>
              </a:spcBef>
              <a:spcAft>
                <a:spcPts val="0"/>
              </a:spcAft>
              <a:buSzPts val="1400"/>
              <a:buChar char="■"/>
            </a:pPr>
            <a:r>
              <a:rPr lang="en"/>
              <a:t>.split()</a:t>
            </a:r>
            <a:endParaRPr/>
          </a:p>
          <a:p>
            <a:pPr indent="-317500" lvl="2" marL="1371600" rtl="0" algn="l">
              <a:spcBef>
                <a:spcPts val="0"/>
              </a:spcBef>
              <a:spcAft>
                <a:spcPts val="0"/>
              </a:spcAft>
              <a:buSzPts val="1400"/>
              <a:buChar char="■"/>
            </a:pPr>
            <a:r>
              <a:rPr lang="en"/>
              <a:t>toLowerCase(), .toUpperCase()</a:t>
            </a:r>
            <a:endParaRPr/>
          </a:p>
          <a:p>
            <a:pPr indent="-317500" lvl="2" marL="1371600" rtl="0" algn="l">
              <a:spcBef>
                <a:spcPts val="0"/>
              </a:spcBef>
              <a:spcAft>
                <a:spcPts val="0"/>
              </a:spcAft>
              <a:buSzPts val="1400"/>
              <a:buChar char="■"/>
            </a:pPr>
            <a:r>
              <a:rPr lang="en"/>
              <a:t>.substr(startIndex, numberOfCharactersToReturn)</a:t>
            </a:r>
            <a:endParaRPr/>
          </a:p>
          <a:p>
            <a:pPr indent="-317500" lvl="2" marL="1371600" rtl="0" algn="l">
              <a:spcBef>
                <a:spcPts val="0"/>
              </a:spcBef>
              <a:spcAft>
                <a:spcPts val="0"/>
              </a:spcAft>
              <a:buSzPts val="1400"/>
              <a:buChar char="■"/>
            </a:pPr>
            <a:r>
              <a:rPr lang="en"/>
              <a:t>.substring(startIndex, endingIndex)</a:t>
            </a:r>
            <a:endParaRPr/>
          </a:p>
          <a:p>
            <a:pPr indent="-317500" lvl="2" marL="1371600" rtl="0" algn="l">
              <a:spcBef>
                <a:spcPts val="0"/>
              </a:spcBef>
              <a:spcAft>
                <a:spcPts val="0"/>
              </a:spcAft>
              <a:buSzPts val="1400"/>
              <a:buChar char="■"/>
            </a:pPr>
            <a:r>
              <a:rPr lang="en"/>
              <a:t>.trim()</a:t>
            </a:r>
            <a:endParaRPr/>
          </a:p>
          <a:p>
            <a:pPr indent="-317500" lvl="1" marL="914400" rtl="0" algn="l">
              <a:spcBef>
                <a:spcPts val="0"/>
              </a:spcBef>
              <a:spcAft>
                <a:spcPts val="0"/>
              </a:spcAft>
              <a:buSzPts val="1400"/>
              <a:buChar char="○"/>
            </a:pPr>
            <a:r>
              <a:rPr lang="en" u="sng">
                <a:solidFill>
                  <a:schemeClr val="hlink"/>
                </a:solidFill>
                <a:hlinkClick r:id="rId4"/>
              </a:rPr>
              <a:t>Documentation on MDN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7"/>
          <p:cNvSpPr txBox="1"/>
          <p:nvPr/>
        </p:nvSpPr>
        <p:spPr>
          <a:xfrm>
            <a:off x="450075" y="503725"/>
            <a:ext cx="7869000" cy="60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t>Arrays </a:t>
            </a:r>
            <a:endParaRPr sz="3600"/>
          </a:p>
        </p:txBody>
      </p:sp>
      <p:sp>
        <p:nvSpPr>
          <p:cNvPr id="221" name="Google Shape;221;p37"/>
          <p:cNvSpPr txBox="1"/>
          <p:nvPr/>
        </p:nvSpPr>
        <p:spPr>
          <a:xfrm>
            <a:off x="525075" y="1552750"/>
            <a:ext cx="7126200" cy="293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333333"/>
                </a:solidFill>
                <a:highlight>
                  <a:srgbClr val="FFFFFF"/>
                </a:highlight>
              </a:rPr>
              <a:t>Here's the syntax for declaring and initializing a new empty array:</a:t>
            </a:r>
            <a:endParaRPr sz="1200">
              <a:solidFill>
                <a:srgbClr val="333333"/>
              </a:solidFill>
              <a:highlight>
                <a:srgbClr val="FFFFFF"/>
              </a:highlight>
            </a:endParaRPr>
          </a:p>
          <a:p>
            <a:pPr indent="0" lvl="0" marL="0" rtl="0" algn="l">
              <a:lnSpc>
                <a:spcPct val="115000"/>
              </a:lnSpc>
              <a:spcBef>
                <a:spcPts val="1000"/>
              </a:spcBef>
              <a:spcAft>
                <a:spcPts val="0"/>
              </a:spcAft>
              <a:buNone/>
            </a:pPr>
            <a:r>
              <a:rPr lang="en" sz="1000">
                <a:solidFill>
                  <a:srgbClr val="8959A8"/>
                </a:solidFill>
                <a:highlight>
                  <a:srgbClr val="FFFFFF"/>
                </a:highlight>
                <a:latin typeface="Courier New"/>
                <a:ea typeface="Courier New"/>
                <a:cs typeface="Courier New"/>
                <a:sym typeface="Courier New"/>
              </a:rPr>
              <a:t>let</a:t>
            </a:r>
            <a:r>
              <a:rPr lang="en" sz="1000">
                <a:solidFill>
                  <a:srgbClr val="333333"/>
                </a:solidFill>
                <a:highlight>
                  <a:srgbClr val="FFFFFF"/>
                </a:highlight>
                <a:latin typeface="Courier New"/>
                <a:ea typeface="Courier New"/>
                <a:cs typeface="Courier New"/>
                <a:sym typeface="Courier New"/>
              </a:rPr>
              <a:t> testScores = [];</a:t>
            </a:r>
            <a:endParaRPr sz="1000">
              <a:solidFill>
                <a:srgbClr val="333333"/>
              </a:solidFill>
              <a:highlight>
                <a:srgbClr val="FFFFFF"/>
              </a:highlight>
              <a:latin typeface="Courier New"/>
              <a:ea typeface="Courier New"/>
              <a:cs typeface="Courier New"/>
              <a:sym typeface="Courier New"/>
            </a:endParaRPr>
          </a:p>
          <a:p>
            <a:pPr indent="0" lvl="0" marL="152400" marR="152400" rtl="0" algn="l">
              <a:lnSpc>
                <a:spcPct val="142857"/>
              </a:lnSpc>
              <a:spcBef>
                <a:spcPts val="1000"/>
              </a:spcBef>
              <a:spcAft>
                <a:spcPts val="0"/>
              </a:spcAft>
              <a:buNone/>
            </a:pPr>
            <a:r>
              <a:t/>
            </a:r>
            <a:endParaRPr sz="1200">
              <a:solidFill>
                <a:srgbClr val="333333"/>
              </a:solidFill>
              <a:highlight>
                <a:srgbClr val="F7F7F7"/>
              </a:highlight>
              <a:latin typeface="Courier New"/>
              <a:ea typeface="Courier New"/>
              <a:cs typeface="Courier New"/>
              <a:sym typeface="Courier New"/>
            </a:endParaRPr>
          </a:p>
          <a:p>
            <a:pPr indent="0" lvl="0" marL="0" rtl="0" algn="l">
              <a:lnSpc>
                <a:spcPct val="115000"/>
              </a:lnSpc>
              <a:spcBef>
                <a:spcPts val="1500"/>
              </a:spcBef>
              <a:spcAft>
                <a:spcPts val="0"/>
              </a:spcAft>
              <a:buNone/>
            </a:pPr>
            <a:r>
              <a:rPr lang="en" sz="1200">
                <a:solidFill>
                  <a:srgbClr val="333333"/>
                </a:solidFill>
                <a:highlight>
                  <a:srgbClr val="FFFFFF"/>
                </a:highlight>
              </a:rPr>
              <a:t>This line declares a new variable called </a:t>
            </a:r>
            <a:r>
              <a:rPr lang="en" sz="1000">
                <a:solidFill>
                  <a:srgbClr val="333333"/>
                </a:solidFill>
                <a:highlight>
                  <a:srgbClr val="F7F7F7"/>
                </a:highlight>
                <a:latin typeface="Courier New"/>
                <a:ea typeface="Courier New"/>
                <a:cs typeface="Courier New"/>
                <a:sym typeface="Courier New"/>
              </a:rPr>
              <a:t>testScores</a:t>
            </a:r>
            <a:r>
              <a:rPr lang="en" sz="1200">
                <a:solidFill>
                  <a:srgbClr val="333333"/>
                </a:solidFill>
                <a:highlight>
                  <a:srgbClr val="FFFFFF"/>
                </a:highlight>
              </a:rPr>
              <a:t> and assigns it an empty array.</a:t>
            </a:r>
            <a:endParaRPr sz="1200">
              <a:solidFill>
                <a:srgbClr val="333333"/>
              </a:solidFill>
              <a:highlight>
                <a:srgbClr val="FFFFFF"/>
              </a:highlight>
            </a:endParaRPr>
          </a:p>
          <a:p>
            <a:pPr indent="0" lvl="0" marL="0" rtl="0" algn="l">
              <a:lnSpc>
                <a:spcPct val="115000"/>
              </a:lnSpc>
              <a:spcBef>
                <a:spcPts val="1000"/>
              </a:spcBef>
              <a:spcAft>
                <a:spcPts val="0"/>
              </a:spcAft>
              <a:buNone/>
            </a:pPr>
            <a:r>
              <a:rPr lang="en" sz="1200">
                <a:solidFill>
                  <a:srgbClr val="333333"/>
                </a:solidFill>
                <a:highlight>
                  <a:srgbClr val="FFFFFF"/>
                </a:highlight>
              </a:rPr>
              <a:t>If you know the values of your array, you can provide those values at the time of initialization:</a:t>
            </a:r>
            <a:endParaRPr sz="1200">
              <a:solidFill>
                <a:srgbClr val="333333"/>
              </a:solidFill>
              <a:highlight>
                <a:srgbClr val="FFFFFF"/>
              </a:highlight>
            </a:endParaRPr>
          </a:p>
          <a:p>
            <a:pPr indent="0" lvl="0" marL="152400" marR="152400" rtl="0" algn="l">
              <a:lnSpc>
                <a:spcPct val="142857"/>
              </a:lnSpc>
              <a:spcBef>
                <a:spcPts val="1000"/>
              </a:spcBef>
              <a:spcAft>
                <a:spcPts val="0"/>
              </a:spcAft>
              <a:buNone/>
            </a:pPr>
            <a:r>
              <a:rPr lang="en" sz="1000">
                <a:solidFill>
                  <a:srgbClr val="8959A8"/>
                </a:solidFill>
                <a:highlight>
                  <a:srgbClr val="FFFFFF"/>
                </a:highlight>
                <a:latin typeface="Courier New"/>
                <a:ea typeface="Courier New"/>
                <a:cs typeface="Courier New"/>
                <a:sym typeface="Courier New"/>
              </a:rPr>
              <a:t>let</a:t>
            </a:r>
            <a:r>
              <a:rPr lang="en" sz="1000">
                <a:solidFill>
                  <a:srgbClr val="333333"/>
                </a:solidFill>
                <a:highlight>
                  <a:srgbClr val="FFFFFF"/>
                </a:highlight>
                <a:latin typeface="Courier New"/>
                <a:ea typeface="Courier New"/>
                <a:cs typeface="Courier New"/>
                <a:sym typeface="Courier New"/>
              </a:rPr>
              <a:t> testScores = [ </a:t>
            </a:r>
            <a:r>
              <a:rPr lang="en" sz="1000">
                <a:solidFill>
                  <a:srgbClr val="F5871F"/>
                </a:solidFill>
                <a:highlight>
                  <a:srgbClr val="FFFFFF"/>
                </a:highlight>
                <a:latin typeface="Courier New"/>
                <a:ea typeface="Courier New"/>
                <a:cs typeface="Courier New"/>
                <a:sym typeface="Courier New"/>
              </a:rPr>
              <a:t>85</a:t>
            </a:r>
            <a:r>
              <a:rPr lang="en" sz="1000">
                <a:solidFill>
                  <a:srgbClr val="333333"/>
                </a:solidFill>
                <a:highlight>
                  <a:srgbClr val="FFFFFF"/>
                </a:highlight>
                <a:latin typeface="Courier New"/>
                <a:ea typeface="Courier New"/>
                <a:cs typeface="Courier New"/>
                <a:sym typeface="Courier New"/>
              </a:rPr>
              <a:t>, </a:t>
            </a:r>
            <a:r>
              <a:rPr lang="en" sz="1000">
                <a:solidFill>
                  <a:srgbClr val="F5871F"/>
                </a:solidFill>
                <a:highlight>
                  <a:srgbClr val="FFFFFF"/>
                </a:highlight>
                <a:latin typeface="Courier New"/>
                <a:ea typeface="Courier New"/>
                <a:cs typeface="Courier New"/>
                <a:sym typeface="Courier New"/>
              </a:rPr>
              <a:t>96</a:t>
            </a:r>
            <a:r>
              <a:rPr lang="en" sz="1000">
                <a:solidFill>
                  <a:srgbClr val="333333"/>
                </a:solidFill>
                <a:highlight>
                  <a:srgbClr val="FFFFFF"/>
                </a:highlight>
                <a:latin typeface="Courier New"/>
                <a:ea typeface="Courier New"/>
                <a:cs typeface="Courier New"/>
                <a:sym typeface="Courier New"/>
              </a:rPr>
              <a:t>, </a:t>
            </a:r>
            <a:r>
              <a:rPr lang="en" sz="1000">
                <a:solidFill>
                  <a:srgbClr val="F5871F"/>
                </a:solidFill>
                <a:highlight>
                  <a:srgbClr val="FFFFFF"/>
                </a:highlight>
                <a:latin typeface="Courier New"/>
                <a:ea typeface="Courier New"/>
                <a:cs typeface="Courier New"/>
                <a:sym typeface="Courier New"/>
              </a:rPr>
              <a:t>80</a:t>
            </a:r>
            <a:r>
              <a:rPr lang="en" sz="1000">
                <a:solidFill>
                  <a:srgbClr val="333333"/>
                </a:solidFill>
                <a:highlight>
                  <a:srgbClr val="FFFFFF"/>
                </a:highlight>
                <a:latin typeface="Courier New"/>
                <a:ea typeface="Courier New"/>
                <a:cs typeface="Courier New"/>
                <a:sym typeface="Courier New"/>
              </a:rPr>
              <a:t>, </a:t>
            </a:r>
            <a:r>
              <a:rPr lang="en" sz="1000">
                <a:solidFill>
                  <a:srgbClr val="F5871F"/>
                </a:solidFill>
                <a:highlight>
                  <a:srgbClr val="FFFFFF"/>
                </a:highlight>
                <a:latin typeface="Courier New"/>
                <a:ea typeface="Courier New"/>
                <a:cs typeface="Courier New"/>
                <a:sym typeface="Courier New"/>
              </a:rPr>
              <a:t>98</a:t>
            </a:r>
            <a:r>
              <a:rPr lang="en" sz="1000">
                <a:solidFill>
                  <a:srgbClr val="333333"/>
                </a:solidFill>
                <a:highlight>
                  <a:srgbClr val="FFFFFF"/>
                </a:highlight>
                <a:latin typeface="Courier New"/>
                <a:ea typeface="Courier New"/>
                <a:cs typeface="Courier New"/>
                <a:sym typeface="Courier New"/>
              </a:rPr>
              <a:t>, </a:t>
            </a:r>
            <a:r>
              <a:rPr lang="en" sz="1000">
                <a:solidFill>
                  <a:srgbClr val="F5871F"/>
                </a:solidFill>
                <a:highlight>
                  <a:srgbClr val="FFFFFF"/>
                </a:highlight>
                <a:latin typeface="Courier New"/>
                <a:ea typeface="Courier New"/>
                <a:cs typeface="Courier New"/>
                <a:sym typeface="Courier New"/>
              </a:rPr>
              <a:t>89</a:t>
            </a:r>
            <a:r>
              <a:rPr lang="en" sz="1000">
                <a:solidFill>
                  <a:srgbClr val="333333"/>
                </a:solidFill>
                <a:highlight>
                  <a:srgbClr val="FFFFFF"/>
                </a:highlight>
                <a:latin typeface="Courier New"/>
                <a:ea typeface="Courier New"/>
                <a:cs typeface="Courier New"/>
                <a:sym typeface="Courier New"/>
              </a:rPr>
              <a:t>, </a:t>
            </a:r>
            <a:r>
              <a:rPr lang="en" sz="1000">
                <a:solidFill>
                  <a:srgbClr val="F5871F"/>
                </a:solidFill>
                <a:highlight>
                  <a:srgbClr val="FFFFFF"/>
                </a:highlight>
                <a:latin typeface="Courier New"/>
                <a:ea typeface="Courier New"/>
                <a:cs typeface="Courier New"/>
                <a:sym typeface="Courier New"/>
              </a:rPr>
              <a:t>70</a:t>
            </a:r>
            <a:r>
              <a:rPr lang="en" sz="1000">
                <a:solidFill>
                  <a:srgbClr val="333333"/>
                </a:solidFill>
                <a:highlight>
                  <a:srgbClr val="FFFFFF"/>
                </a:highlight>
                <a:latin typeface="Courier New"/>
                <a:ea typeface="Courier New"/>
                <a:cs typeface="Courier New"/>
                <a:sym typeface="Courier New"/>
              </a:rPr>
              <a:t>, </a:t>
            </a:r>
            <a:r>
              <a:rPr lang="en" sz="1000">
                <a:solidFill>
                  <a:srgbClr val="F5871F"/>
                </a:solidFill>
                <a:highlight>
                  <a:srgbClr val="FFFFFF"/>
                </a:highlight>
                <a:latin typeface="Courier New"/>
                <a:ea typeface="Courier New"/>
                <a:cs typeface="Courier New"/>
                <a:sym typeface="Courier New"/>
              </a:rPr>
              <a:t>93</a:t>
            </a:r>
            <a:r>
              <a:rPr lang="en" sz="1000">
                <a:solidFill>
                  <a:srgbClr val="333333"/>
                </a:solidFill>
                <a:highlight>
                  <a:srgbClr val="FFFFFF"/>
                </a:highlight>
                <a:latin typeface="Courier New"/>
                <a:ea typeface="Courier New"/>
                <a:cs typeface="Courier New"/>
                <a:sym typeface="Courier New"/>
              </a:rPr>
              <a:t>, </a:t>
            </a:r>
            <a:r>
              <a:rPr lang="en" sz="1000">
                <a:solidFill>
                  <a:srgbClr val="F5871F"/>
                </a:solidFill>
                <a:highlight>
                  <a:srgbClr val="FFFFFF"/>
                </a:highlight>
                <a:latin typeface="Courier New"/>
                <a:ea typeface="Courier New"/>
                <a:cs typeface="Courier New"/>
                <a:sym typeface="Courier New"/>
              </a:rPr>
              <a:t>84</a:t>
            </a:r>
            <a:r>
              <a:rPr lang="en" sz="1000">
                <a:solidFill>
                  <a:srgbClr val="333333"/>
                </a:solidFill>
                <a:highlight>
                  <a:srgbClr val="FFFFFF"/>
                </a:highlight>
                <a:latin typeface="Courier New"/>
                <a:ea typeface="Courier New"/>
                <a:cs typeface="Courier New"/>
                <a:sym typeface="Courier New"/>
              </a:rPr>
              <a:t>, </a:t>
            </a:r>
            <a:r>
              <a:rPr lang="en" sz="1000">
                <a:solidFill>
                  <a:srgbClr val="F5871F"/>
                </a:solidFill>
                <a:highlight>
                  <a:srgbClr val="FFFFFF"/>
                </a:highlight>
                <a:latin typeface="Courier New"/>
                <a:ea typeface="Courier New"/>
                <a:cs typeface="Courier New"/>
                <a:sym typeface="Courier New"/>
              </a:rPr>
              <a:t>66</a:t>
            </a:r>
            <a:r>
              <a:rPr lang="en" sz="1000">
                <a:solidFill>
                  <a:srgbClr val="333333"/>
                </a:solidFill>
                <a:highlight>
                  <a:srgbClr val="FFFFFF"/>
                </a:highlight>
                <a:latin typeface="Courier New"/>
                <a:ea typeface="Courier New"/>
                <a:cs typeface="Courier New"/>
                <a:sym typeface="Courier New"/>
              </a:rPr>
              <a:t>, </a:t>
            </a:r>
            <a:r>
              <a:rPr lang="en" sz="1000">
                <a:solidFill>
                  <a:srgbClr val="F5871F"/>
                </a:solidFill>
                <a:highlight>
                  <a:srgbClr val="FFFFFF"/>
                </a:highlight>
                <a:latin typeface="Courier New"/>
                <a:ea typeface="Courier New"/>
                <a:cs typeface="Courier New"/>
                <a:sym typeface="Courier New"/>
              </a:rPr>
              <a:t>96</a:t>
            </a:r>
            <a:r>
              <a:rPr lang="en" sz="1000">
                <a:solidFill>
                  <a:srgbClr val="333333"/>
                </a:solidFill>
                <a:highlight>
                  <a:srgbClr val="FFFFFF"/>
                </a:highlight>
                <a:latin typeface="Courier New"/>
                <a:ea typeface="Courier New"/>
                <a:cs typeface="Courier New"/>
                <a:sym typeface="Courier New"/>
              </a:rPr>
              <a:t> ];</a:t>
            </a:r>
            <a:br>
              <a:rPr lang="en" sz="1000">
                <a:solidFill>
                  <a:srgbClr val="333333"/>
                </a:solidFill>
                <a:highlight>
                  <a:srgbClr val="FFFFFF"/>
                </a:highlight>
                <a:latin typeface="Courier New"/>
                <a:ea typeface="Courier New"/>
                <a:cs typeface="Courier New"/>
                <a:sym typeface="Courier New"/>
              </a:rPr>
            </a:br>
            <a:br>
              <a:rPr lang="en" sz="1000">
                <a:solidFill>
                  <a:srgbClr val="333333"/>
                </a:solidFill>
                <a:highlight>
                  <a:srgbClr val="FFFFFF"/>
                </a:highlight>
                <a:latin typeface="Courier New"/>
                <a:ea typeface="Courier New"/>
                <a:cs typeface="Courier New"/>
                <a:sym typeface="Courier New"/>
              </a:rPr>
            </a:br>
            <a:r>
              <a:rPr lang="en" sz="1000">
                <a:solidFill>
                  <a:srgbClr val="333333"/>
                </a:solidFill>
                <a:highlight>
                  <a:srgbClr val="FFFFFF"/>
                </a:highlight>
                <a:latin typeface="Courier New"/>
                <a:ea typeface="Courier New"/>
                <a:cs typeface="Courier New"/>
                <a:sym typeface="Courier New"/>
              </a:rPr>
              <a:t>testScores[</a:t>
            </a:r>
            <a:r>
              <a:rPr lang="en" sz="1000">
                <a:solidFill>
                  <a:srgbClr val="F5871F"/>
                </a:solidFill>
                <a:highlight>
                  <a:srgbClr val="FFFFFF"/>
                </a:highlight>
                <a:latin typeface="Courier New"/>
                <a:ea typeface="Courier New"/>
                <a:cs typeface="Courier New"/>
                <a:sym typeface="Courier New"/>
              </a:rPr>
              <a:t>2</a:t>
            </a:r>
            <a:r>
              <a:rPr lang="en" sz="1000">
                <a:solidFill>
                  <a:srgbClr val="333333"/>
                </a:solidFill>
                <a:highlight>
                  <a:srgbClr val="FFFFFF"/>
                </a:highlight>
                <a:latin typeface="Courier New"/>
                <a:ea typeface="Courier New"/>
                <a:cs typeface="Courier New"/>
                <a:sym typeface="Courier New"/>
              </a:rPr>
              <a:t>] = </a:t>
            </a:r>
            <a:r>
              <a:rPr lang="en" sz="1000">
                <a:solidFill>
                  <a:srgbClr val="F5871F"/>
                </a:solidFill>
                <a:highlight>
                  <a:srgbClr val="FFFFFF"/>
                </a:highlight>
                <a:latin typeface="Courier New"/>
                <a:ea typeface="Courier New"/>
                <a:cs typeface="Courier New"/>
                <a:sym typeface="Courier New"/>
              </a:rPr>
              <a:t>79</a:t>
            </a:r>
            <a:r>
              <a:rPr lang="en" sz="1000">
                <a:solidFill>
                  <a:srgbClr val="333333"/>
                </a:solidFill>
                <a:highlight>
                  <a:srgbClr val="FFFFFF"/>
                </a:highlight>
                <a:latin typeface="Courier New"/>
                <a:ea typeface="Courier New"/>
                <a:cs typeface="Courier New"/>
                <a:sym typeface="Courier New"/>
              </a:rPr>
              <a:t>; </a:t>
            </a:r>
            <a:r>
              <a:rPr lang="en" sz="1000">
                <a:solidFill>
                  <a:srgbClr val="8E908C"/>
                </a:solidFill>
                <a:highlight>
                  <a:srgbClr val="FFFFFF"/>
                </a:highlight>
                <a:latin typeface="Courier New"/>
                <a:ea typeface="Courier New"/>
                <a:cs typeface="Courier New"/>
                <a:sym typeface="Courier New"/>
              </a:rPr>
              <a:t>// update the value at index 2 to79</a:t>
            </a:r>
            <a:endParaRPr sz="1000">
              <a:solidFill>
                <a:srgbClr val="8E908C"/>
              </a:solidFill>
              <a:highlight>
                <a:srgbClr val="FFFFFF"/>
              </a:highlight>
              <a:latin typeface="Courier New"/>
              <a:ea typeface="Courier New"/>
              <a:cs typeface="Courier New"/>
              <a:sym typeface="Courier New"/>
            </a:endParaRPr>
          </a:p>
          <a:p>
            <a:pPr indent="0" lvl="0" marL="152400" marR="152400" rtl="0" algn="l">
              <a:lnSpc>
                <a:spcPct val="142857"/>
              </a:lnSpc>
              <a:spcBef>
                <a:spcPts val="1500"/>
              </a:spcBef>
              <a:spcAft>
                <a:spcPts val="0"/>
              </a:spcAft>
              <a:buNone/>
            </a:pPr>
            <a:r>
              <a:rPr lang="en" sz="1000">
                <a:solidFill>
                  <a:srgbClr val="8E908C"/>
                </a:solidFill>
                <a:highlight>
                  <a:srgbClr val="FFFFFF"/>
                </a:highlight>
                <a:latin typeface="Courier New"/>
                <a:ea typeface="Courier New"/>
                <a:cs typeface="Courier New"/>
                <a:sym typeface="Courier New"/>
              </a:rPr>
              <a:t>let size = testScores.length;</a:t>
            </a:r>
            <a:endParaRPr sz="1000">
              <a:solidFill>
                <a:srgbClr val="8E908C"/>
              </a:solidFill>
              <a:highlight>
                <a:srgbClr val="FFFFFF"/>
              </a:highlight>
              <a:latin typeface="Courier New"/>
              <a:ea typeface="Courier New"/>
              <a:cs typeface="Courier New"/>
              <a:sym typeface="Courier New"/>
            </a:endParaRPr>
          </a:p>
          <a:p>
            <a:pPr indent="0" lvl="0" marL="152400" marR="152400" rtl="0" algn="l">
              <a:lnSpc>
                <a:spcPct val="142857"/>
              </a:lnSpc>
              <a:spcBef>
                <a:spcPts val="1500"/>
              </a:spcBef>
              <a:spcAft>
                <a:spcPts val="0"/>
              </a:spcAft>
              <a:buNone/>
            </a:pPr>
            <a:r>
              <a:t/>
            </a:r>
            <a:endParaRPr sz="1000">
              <a:solidFill>
                <a:srgbClr val="333333"/>
              </a:solidFill>
              <a:highlight>
                <a:srgbClr val="F7F7F7"/>
              </a:highlight>
            </a:endParaRPr>
          </a:p>
          <a:p>
            <a:pPr indent="0" lvl="0" marL="0" rtl="0" algn="l">
              <a:lnSpc>
                <a:spcPct val="115000"/>
              </a:lnSpc>
              <a:spcBef>
                <a:spcPts val="1500"/>
              </a:spcBef>
              <a:spcAft>
                <a:spcPts val="10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8"/>
          <p:cNvSpPr txBox="1"/>
          <p:nvPr/>
        </p:nvSpPr>
        <p:spPr>
          <a:xfrm>
            <a:off x="450075" y="503725"/>
            <a:ext cx="7869000" cy="60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t>Useful Arrays Functions</a:t>
            </a:r>
            <a:endParaRPr sz="3600"/>
          </a:p>
        </p:txBody>
      </p:sp>
      <p:sp>
        <p:nvSpPr>
          <p:cNvPr id="227" name="Google Shape;227;p38"/>
          <p:cNvSpPr txBox="1"/>
          <p:nvPr/>
        </p:nvSpPr>
        <p:spPr>
          <a:xfrm>
            <a:off x="525075" y="1552750"/>
            <a:ext cx="7126200" cy="2933100"/>
          </a:xfrm>
          <a:prstGeom prst="rect">
            <a:avLst/>
          </a:prstGeom>
          <a:noFill/>
          <a:ln>
            <a:noFill/>
          </a:ln>
        </p:spPr>
        <p:txBody>
          <a:bodyPr anchorCtr="0" anchor="t" bIns="91425" lIns="91425" spcFirstLastPara="1" rIns="91425" wrap="square" tIns="91425">
            <a:noAutofit/>
          </a:bodyPr>
          <a:lstStyle/>
          <a:p>
            <a:pPr indent="0" lvl="0" marL="0" rtl="0" algn="l">
              <a:lnSpc>
                <a:spcPct val="110000"/>
              </a:lnSpc>
              <a:spcBef>
                <a:spcPts val="1700"/>
              </a:spcBef>
              <a:spcAft>
                <a:spcPts val="0"/>
              </a:spcAft>
              <a:buNone/>
            </a:pPr>
            <a:r>
              <a:rPr b="1" lang="en" sz="1650">
                <a:solidFill>
                  <a:srgbClr val="333333"/>
                </a:solidFill>
                <a:highlight>
                  <a:srgbClr val="F7F7F7"/>
                </a:highlight>
                <a:latin typeface="Courier New"/>
                <a:ea typeface="Courier New"/>
                <a:cs typeface="Courier New"/>
                <a:sym typeface="Courier New"/>
              </a:rPr>
              <a:t>pop()</a:t>
            </a:r>
            <a:endParaRPr b="1" sz="1650">
              <a:solidFill>
                <a:srgbClr val="333333"/>
              </a:solidFill>
              <a:highlight>
                <a:srgbClr val="F7F7F7"/>
              </a:highlight>
              <a:latin typeface="Courier New"/>
              <a:ea typeface="Courier New"/>
              <a:cs typeface="Courier New"/>
              <a:sym typeface="Courier New"/>
            </a:endParaRPr>
          </a:p>
          <a:p>
            <a:pPr indent="0" lvl="0" marL="0" rtl="0" algn="l">
              <a:lnSpc>
                <a:spcPct val="115000"/>
              </a:lnSpc>
              <a:spcBef>
                <a:spcPts val="1100"/>
              </a:spcBef>
              <a:spcAft>
                <a:spcPts val="0"/>
              </a:spcAft>
              <a:buNone/>
            </a:pPr>
            <a:r>
              <a:rPr lang="en" sz="1200">
                <a:solidFill>
                  <a:srgbClr val="333333"/>
                </a:solidFill>
                <a:highlight>
                  <a:srgbClr val="FFFFFF"/>
                </a:highlight>
              </a:rPr>
              <a:t>The </a:t>
            </a:r>
            <a:r>
              <a:rPr lang="en" sz="1000">
                <a:solidFill>
                  <a:srgbClr val="333333"/>
                </a:solidFill>
                <a:highlight>
                  <a:srgbClr val="F7F7F7"/>
                </a:highlight>
                <a:latin typeface="Courier New"/>
                <a:ea typeface="Courier New"/>
                <a:cs typeface="Courier New"/>
                <a:sym typeface="Courier New"/>
              </a:rPr>
              <a:t>pop()</a:t>
            </a:r>
            <a:r>
              <a:rPr lang="en" sz="1200">
                <a:solidFill>
                  <a:srgbClr val="333333"/>
                </a:solidFill>
                <a:highlight>
                  <a:srgbClr val="FFFFFF"/>
                </a:highlight>
              </a:rPr>
              <a:t> function is related to the </a:t>
            </a:r>
            <a:r>
              <a:rPr lang="en" sz="1000">
                <a:solidFill>
                  <a:srgbClr val="333333"/>
                </a:solidFill>
                <a:highlight>
                  <a:srgbClr val="F7F7F7"/>
                </a:highlight>
                <a:latin typeface="Courier New"/>
                <a:ea typeface="Courier New"/>
                <a:cs typeface="Courier New"/>
                <a:sym typeface="Courier New"/>
              </a:rPr>
              <a:t>push()</a:t>
            </a:r>
            <a:r>
              <a:rPr lang="en" sz="1200">
                <a:solidFill>
                  <a:srgbClr val="333333"/>
                </a:solidFill>
                <a:highlight>
                  <a:srgbClr val="FFFFFF"/>
                </a:highlight>
              </a:rPr>
              <a:t> function. </a:t>
            </a:r>
            <a:r>
              <a:rPr lang="en" sz="1000">
                <a:solidFill>
                  <a:srgbClr val="333333"/>
                </a:solidFill>
                <a:highlight>
                  <a:srgbClr val="F7F7F7"/>
                </a:highlight>
                <a:latin typeface="Courier New"/>
                <a:ea typeface="Courier New"/>
                <a:cs typeface="Courier New"/>
                <a:sym typeface="Courier New"/>
              </a:rPr>
              <a:t>pop()</a:t>
            </a:r>
            <a:r>
              <a:rPr lang="en" sz="1200">
                <a:solidFill>
                  <a:srgbClr val="333333"/>
                </a:solidFill>
                <a:highlight>
                  <a:srgbClr val="FFFFFF"/>
                </a:highlight>
              </a:rPr>
              <a:t> removes an element from the end of the array. It also returns that element that was removed:</a:t>
            </a:r>
            <a:endParaRPr sz="1200">
              <a:solidFill>
                <a:srgbClr val="333333"/>
              </a:solidFill>
              <a:highlight>
                <a:srgbClr val="FFFFFF"/>
              </a:highlight>
            </a:endParaRPr>
          </a:p>
          <a:p>
            <a:pPr indent="0" lvl="0" marL="152400" marR="152400" rtl="0" algn="l">
              <a:lnSpc>
                <a:spcPct val="142857"/>
              </a:lnSpc>
              <a:spcBef>
                <a:spcPts val="1000"/>
              </a:spcBef>
              <a:spcAft>
                <a:spcPts val="0"/>
              </a:spcAft>
              <a:buNone/>
            </a:pPr>
            <a:r>
              <a:rPr lang="en" sz="1000">
                <a:solidFill>
                  <a:srgbClr val="8959A8"/>
                </a:solidFill>
                <a:highlight>
                  <a:srgbClr val="FFFFFF"/>
                </a:highlight>
                <a:latin typeface="Courier New"/>
                <a:ea typeface="Courier New"/>
                <a:cs typeface="Courier New"/>
                <a:sym typeface="Courier New"/>
              </a:rPr>
              <a:t>let</a:t>
            </a:r>
            <a:r>
              <a:rPr lang="en" sz="1000">
                <a:solidFill>
                  <a:srgbClr val="333333"/>
                </a:solidFill>
                <a:highlight>
                  <a:srgbClr val="FFFFFF"/>
                </a:highlight>
                <a:latin typeface="Courier New"/>
                <a:ea typeface="Courier New"/>
                <a:cs typeface="Courier New"/>
                <a:sym typeface="Courier New"/>
              </a:rPr>
              <a:t> numbers = [</a:t>
            </a:r>
            <a:r>
              <a:rPr lang="en" sz="1000">
                <a:solidFill>
                  <a:srgbClr val="F5871F"/>
                </a:solidFill>
                <a:highlight>
                  <a:srgbClr val="FFFFFF"/>
                </a:highlight>
                <a:latin typeface="Courier New"/>
                <a:ea typeface="Courier New"/>
                <a:cs typeface="Courier New"/>
                <a:sym typeface="Courier New"/>
              </a:rPr>
              <a:t>1</a:t>
            </a:r>
            <a:r>
              <a:rPr lang="en" sz="1000">
                <a:solidFill>
                  <a:srgbClr val="333333"/>
                </a:solidFill>
                <a:highlight>
                  <a:srgbClr val="FFFFFF"/>
                </a:highlight>
                <a:latin typeface="Courier New"/>
                <a:ea typeface="Courier New"/>
                <a:cs typeface="Courier New"/>
                <a:sym typeface="Courier New"/>
              </a:rPr>
              <a:t>, </a:t>
            </a:r>
            <a:r>
              <a:rPr lang="en" sz="1000">
                <a:solidFill>
                  <a:srgbClr val="F5871F"/>
                </a:solidFill>
                <a:highlight>
                  <a:srgbClr val="FFFFFF"/>
                </a:highlight>
                <a:latin typeface="Courier New"/>
                <a:ea typeface="Courier New"/>
                <a:cs typeface="Courier New"/>
                <a:sym typeface="Courier New"/>
              </a:rPr>
              <a:t>2</a:t>
            </a:r>
            <a:r>
              <a:rPr lang="en" sz="1000">
                <a:solidFill>
                  <a:srgbClr val="333333"/>
                </a:solidFill>
                <a:highlight>
                  <a:srgbClr val="FFFFFF"/>
                </a:highlight>
                <a:latin typeface="Courier New"/>
                <a:ea typeface="Courier New"/>
                <a:cs typeface="Courier New"/>
                <a:sym typeface="Courier New"/>
              </a:rPr>
              <a:t>, </a:t>
            </a:r>
            <a:r>
              <a:rPr lang="en" sz="1000">
                <a:solidFill>
                  <a:srgbClr val="F5871F"/>
                </a:solidFill>
                <a:highlight>
                  <a:srgbClr val="FFFFFF"/>
                </a:highlight>
                <a:latin typeface="Courier New"/>
                <a:ea typeface="Courier New"/>
                <a:cs typeface="Courier New"/>
                <a:sym typeface="Courier New"/>
              </a:rPr>
              <a:t>3</a:t>
            </a:r>
            <a:r>
              <a:rPr lang="en" sz="1000">
                <a:solidFill>
                  <a:srgbClr val="333333"/>
                </a:solidFill>
                <a:highlight>
                  <a:srgbClr val="FFFFFF"/>
                </a:highlight>
                <a:latin typeface="Courier New"/>
                <a:ea typeface="Courier New"/>
                <a:cs typeface="Courier New"/>
                <a:sym typeface="Courier New"/>
              </a:rPr>
              <a:t>, </a:t>
            </a:r>
            <a:r>
              <a:rPr lang="en" sz="1000">
                <a:solidFill>
                  <a:srgbClr val="F5871F"/>
                </a:solidFill>
                <a:highlight>
                  <a:srgbClr val="FFFFFF"/>
                </a:highlight>
                <a:latin typeface="Courier New"/>
                <a:ea typeface="Courier New"/>
                <a:cs typeface="Courier New"/>
                <a:sym typeface="Courier New"/>
              </a:rPr>
              <a:t>4</a:t>
            </a:r>
            <a:r>
              <a:rPr lang="en" sz="1000">
                <a:solidFill>
                  <a:srgbClr val="333333"/>
                </a:solidFill>
                <a:highlight>
                  <a:srgbClr val="FFFFFF"/>
                </a:highlight>
                <a:latin typeface="Courier New"/>
                <a:ea typeface="Courier New"/>
                <a:cs typeface="Courier New"/>
                <a:sym typeface="Courier New"/>
              </a:rPr>
              <a:t>];</a:t>
            </a:r>
            <a:endParaRPr sz="1000">
              <a:solidFill>
                <a:srgbClr val="333333"/>
              </a:solidFill>
              <a:highlight>
                <a:srgbClr val="FFFFFF"/>
              </a:highlight>
              <a:latin typeface="Courier New"/>
              <a:ea typeface="Courier New"/>
              <a:cs typeface="Courier New"/>
              <a:sym typeface="Courier New"/>
            </a:endParaRPr>
          </a:p>
          <a:p>
            <a:pPr indent="0" lvl="0" marL="152400" marR="152400" rtl="0" algn="l">
              <a:lnSpc>
                <a:spcPct val="142857"/>
              </a:lnSpc>
              <a:spcBef>
                <a:spcPts val="1500"/>
              </a:spcBef>
              <a:spcAft>
                <a:spcPts val="0"/>
              </a:spcAft>
              <a:buNone/>
            </a:pPr>
            <a:r>
              <a:rPr lang="en" sz="1000">
                <a:solidFill>
                  <a:srgbClr val="8959A8"/>
                </a:solidFill>
                <a:highlight>
                  <a:srgbClr val="FFFFFF"/>
                </a:highlight>
                <a:latin typeface="Courier New"/>
                <a:ea typeface="Courier New"/>
                <a:cs typeface="Courier New"/>
                <a:sym typeface="Courier New"/>
              </a:rPr>
              <a:t>let</a:t>
            </a:r>
            <a:r>
              <a:rPr lang="en" sz="1000">
                <a:solidFill>
                  <a:srgbClr val="333333"/>
                </a:solidFill>
                <a:highlight>
                  <a:srgbClr val="FFFFFF"/>
                </a:highlight>
                <a:latin typeface="Courier New"/>
                <a:ea typeface="Courier New"/>
                <a:cs typeface="Courier New"/>
                <a:sym typeface="Courier New"/>
              </a:rPr>
              <a:t> removedElement = numbers.pop();</a:t>
            </a:r>
            <a:endParaRPr sz="1000">
              <a:solidFill>
                <a:srgbClr val="333333"/>
              </a:solidFill>
              <a:highlight>
                <a:srgbClr val="FFFFFF"/>
              </a:highlight>
              <a:latin typeface="Courier New"/>
              <a:ea typeface="Courier New"/>
              <a:cs typeface="Courier New"/>
              <a:sym typeface="Courier New"/>
            </a:endParaRPr>
          </a:p>
          <a:p>
            <a:pPr indent="0" lvl="0" marL="152400" marR="152400" rtl="0" algn="l">
              <a:lnSpc>
                <a:spcPct val="142857"/>
              </a:lnSpc>
              <a:spcBef>
                <a:spcPts val="1500"/>
              </a:spcBef>
              <a:spcAft>
                <a:spcPts val="0"/>
              </a:spcAft>
              <a:buNone/>
            </a:pPr>
            <a:r>
              <a:rPr lang="en" sz="1000">
                <a:solidFill>
                  <a:srgbClr val="8E908C"/>
                </a:solidFill>
                <a:highlight>
                  <a:srgbClr val="FFFFFF"/>
                </a:highlight>
                <a:latin typeface="Courier New"/>
                <a:ea typeface="Courier New"/>
                <a:cs typeface="Courier New"/>
                <a:sym typeface="Courier New"/>
              </a:rPr>
              <a:t>// numbers now is [1, 2, 3];</a:t>
            </a:r>
            <a:endParaRPr sz="1000">
              <a:solidFill>
                <a:srgbClr val="333333"/>
              </a:solidFill>
              <a:highlight>
                <a:srgbClr val="FFFFFF"/>
              </a:highlight>
              <a:latin typeface="Courier New"/>
              <a:ea typeface="Courier New"/>
              <a:cs typeface="Courier New"/>
              <a:sym typeface="Courier New"/>
            </a:endParaRPr>
          </a:p>
          <a:p>
            <a:pPr indent="0" lvl="0" marL="152400" marR="152400" rtl="0" algn="l">
              <a:lnSpc>
                <a:spcPct val="142857"/>
              </a:lnSpc>
              <a:spcBef>
                <a:spcPts val="1500"/>
              </a:spcBef>
              <a:spcAft>
                <a:spcPts val="0"/>
              </a:spcAft>
              <a:buNone/>
            </a:pPr>
            <a:r>
              <a:rPr lang="en" sz="1000">
                <a:solidFill>
                  <a:srgbClr val="8E908C"/>
                </a:solidFill>
                <a:highlight>
                  <a:srgbClr val="FFFFFF"/>
                </a:highlight>
                <a:latin typeface="Courier New"/>
                <a:ea typeface="Courier New"/>
                <a:cs typeface="Courier New"/>
                <a:sym typeface="Courier New"/>
              </a:rPr>
              <a:t>// removedElement is 4;</a:t>
            </a:r>
            <a:endParaRPr sz="1000">
              <a:solidFill>
                <a:srgbClr val="8E908C"/>
              </a:solidFill>
              <a:highlight>
                <a:srgbClr val="FFFFFF"/>
              </a:highlight>
              <a:latin typeface="Courier New"/>
              <a:ea typeface="Courier New"/>
              <a:cs typeface="Courier New"/>
              <a:sym typeface="Courier New"/>
            </a:endParaRPr>
          </a:p>
          <a:p>
            <a:pPr indent="0" lvl="0" marL="152400" marR="152400" rtl="0" algn="l">
              <a:lnSpc>
                <a:spcPct val="142857"/>
              </a:lnSpc>
              <a:spcBef>
                <a:spcPts val="1500"/>
              </a:spcBef>
              <a:spcAft>
                <a:spcPts val="0"/>
              </a:spcAft>
              <a:buNone/>
            </a:pPr>
            <a:r>
              <a:t/>
            </a:r>
            <a:endParaRPr b="1" sz="1650">
              <a:solidFill>
                <a:srgbClr val="333333"/>
              </a:solidFill>
              <a:highlight>
                <a:srgbClr val="F7F7F7"/>
              </a:highlight>
              <a:latin typeface="Courier New"/>
              <a:ea typeface="Courier New"/>
              <a:cs typeface="Courier New"/>
              <a:sym typeface="Courier New"/>
            </a:endParaRPr>
          </a:p>
          <a:p>
            <a:pPr indent="0" lvl="0" marL="152400" marR="152400" rtl="0" algn="l">
              <a:lnSpc>
                <a:spcPct val="142857"/>
              </a:lnSpc>
              <a:spcBef>
                <a:spcPts val="1500"/>
              </a:spcBef>
              <a:spcAft>
                <a:spcPts val="0"/>
              </a:spcAft>
              <a:buNone/>
            </a:pPr>
            <a:r>
              <a:t/>
            </a:r>
            <a:endParaRPr b="1" sz="1650">
              <a:solidFill>
                <a:srgbClr val="333333"/>
              </a:solidFill>
              <a:highlight>
                <a:srgbClr val="FFFFFF"/>
              </a:highlight>
              <a:latin typeface="Courier New"/>
              <a:ea typeface="Courier New"/>
              <a:cs typeface="Courier New"/>
              <a:sym typeface="Courier New"/>
            </a:endParaRPr>
          </a:p>
          <a:p>
            <a:pPr indent="0" lvl="0" marL="152400" marR="152400" rtl="0" algn="l">
              <a:lnSpc>
                <a:spcPct val="142857"/>
              </a:lnSpc>
              <a:spcBef>
                <a:spcPts val="1500"/>
              </a:spcBef>
              <a:spcAft>
                <a:spcPts val="0"/>
              </a:spcAft>
              <a:buNone/>
            </a:pPr>
            <a:r>
              <a:t/>
            </a:r>
            <a:endParaRPr sz="1200">
              <a:solidFill>
                <a:srgbClr val="333333"/>
              </a:solidFill>
              <a:highlight>
                <a:srgbClr val="FFFFFF"/>
              </a:highlight>
            </a:endParaRPr>
          </a:p>
          <a:p>
            <a:pPr indent="0" lvl="0" marL="0" rtl="0" algn="l">
              <a:lnSpc>
                <a:spcPct val="115000"/>
              </a:lnSpc>
              <a:spcBef>
                <a:spcPts val="1500"/>
              </a:spcBef>
              <a:spcAft>
                <a:spcPts val="10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9"/>
          <p:cNvSpPr txBox="1"/>
          <p:nvPr/>
        </p:nvSpPr>
        <p:spPr>
          <a:xfrm>
            <a:off x="450075" y="503725"/>
            <a:ext cx="7869000" cy="60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t>Useful Arrays Functions</a:t>
            </a:r>
            <a:endParaRPr sz="3600"/>
          </a:p>
        </p:txBody>
      </p:sp>
      <p:sp>
        <p:nvSpPr>
          <p:cNvPr id="233" name="Google Shape;233;p39"/>
          <p:cNvSpPr txBox="1"/>
          <p:nvPr/>
        </p:nvSpPr>
        <p:spPr>
          <a:xfrm>
            <a:off x="525075" y="1552750"/>
            <a:ext cx="7126200" cy="2933100"/>
          </a:xfrm>
          <a:prstGeom prst="rect">
            <a:avLst/>
          </a:prstGeom>
          <a:noFill/>
          <a:ln>
            <a:noFill/>
          </a:ln>
        </p:spPr>
        <p:txBody>
          <a:bodyPr anchorCtr="0" anchor="t" bIns="91425" lIns="91425" spcFirstLastPara="1" rIns="91425" wrap="square" tIns="91425">
            <a:noAutofit/>
          </a:bodyPr>
          <a:lstStyle/>
          <a:p>
            <a:pPr indent="0" lvl="0" marL="0" rtl="0" algn="l">
              <a:lnSpc>
                <a:spcPct val="110000"/>
              </a:lnSpc>
              <a:spcBef>
                <a:spcPts val="1700"/>
              </a:spcBef>
              <a:spcAft>
                <a:spcPts val="0"/>
              </a:spcAft>
              <a:buNone/>
            </a:pPr>
            <a:r>
              <a:rPr b="1" lang="en" sz="1650">
                <a:solidFill>
                  <a:srgbClr val="333333"/>
                </a:solidFill>
                <a:highlight>
                  <a:srgbClr val="FFFFFF"/>
                </a:highlight>
                <a:latin typeface="Courier New"/>
                <a:ea typeface="Courier New"/>
                <a:cs typeface="Courier New"/>
                <a:sym typeface="Courier New"/>
              </a:rPr>
              <a:t>push()</a:t>
            </a:r>
            <a:endParaRPr b="1" sz="1650">
              <a:solidFill>
                <a:srgbClr val="333333"/>
              </a:solidFill>
              <a:highlight>
                <a:srgbClr val="FFFFFF"/>
              </a:highlight>
              <a:latin typeface="Courier New"/>
              <a:ea typeface="Courier New"/>
              <a:cs typeface="Courier New"/>
              <a:sym typeface="Courier New"/>
            </a:endParaRPr>
          </a:p>
          <a:p>
            <a:pPr indent="0" lvl="0" marL="0" rtl="0" algn="l">
              <a:lnSpc>
                <a:spcPct val="115000"/>
              </a:lnSpc>
              <a:spcBef>
                <a:spcPts val="1100"/>
              </a:spcBef>
              <a:spcAft>
                <a:spcPts val="0"/>
              </a:spcAft>
              <a:buNone/>
            </a:pPr>
            <a:r>
              <a:rPr lang="en" sz="1200">
                <a:solidFill>
                  <a:srgbClr val="333333"/>
                </a:solidFill>
                <a:highlight>
                  <a:srgbClr val="FFFFFF"/>
                </a:highlight>
              </a:rPr>
              <a:t>The </a:t>
            </a:r>
            <a:r>
              <a:rPr lang="en" sz="1000">
                <a:solidFill>
                  <a:srgbClr val="333333"/>
                </a:solidFill>
                <a:highlight>
                  <a:srgbClr val="FFFFFF"/>
                </a:highlight>
                <a:latin typeface="Courier New"/>
                <a:ea typeface="Courier New"/>
                <a:cs typeface="Courier New"/>
                <a:sym typeface="Courier New"/>
              </a:rPr>
              <a:t>push()</a:t>
            </a:r>
            <a:r>
              <a:rPr lang="en" sz="1200">
                <a:solidFill>
                  <a:srgbClr val="333333"/>
                </a:solidFill>
                <a:highlight>
                  <a:srgbClr val="FFFFFF"/>
                </a:highlight>
              </a:rPr>
              <a:t> function adds a new element to the end of an array:</a:t>
            </a:r>
            <a:endParaRPr sz="1200">
              <a:solidFill>
                <a:srgbClr val="333333"/>
              </a:solidFill>
              <a:highlight>
                <a:srgbClr val="FFFFFF"/>
              </a:highlight>
            </a:endParaRPr>
          </a:p>
          <a:p>
            <a:pPr indent="0" lvl="0" marL="152400" marR="152400" rtl="0" algn="l">
              <a:lnSpc>
                <a:spcPct val="142857"/>
              </a:lnSpc>
              <a:spcBef>
                <a:spcPts val="1000"/>
              </a:spcBef>
              <a:spcAft>
                <a:spcPts val="0"/>
              </a:spcAft>
              <a:buNone/>
            </a:pPr>
            <a:r>
              <a:rPr lang="en" sz="1000">
                <a:solidFill>
                  <a:srgbClr val="8959A8"/>
                </a:solidFill>
                <a:highlight>
                  <a:srgbClr val="FFFFFF"/>
                </a:highlight>
                <a:latin typeface="Courier New"/>
                <a:ea typeface="Courier New"/>
                <a:cs typeface="Courier New"/>
                <a:sym typeface="Courier New"/>
              </a:rPr>
              <a:t>let</a:t>
            </a:r>
            <a:r>
              <a:rPr lang="en" sz="1000">
                <a:solidFill>
                  <a:srgbClr val="333333"/>
                </a:solidFill>
                <a:highlight>
                  <a:srgbClr val="FFFFFF"/>
                </a:highlight>
                <a:latin typeface="Courier New"/>
                <a:ea typeface="Courier New"/>
                <a:cs typeface="Courier New"/>
                <a:sym typeface="Courier New"/>
              </a:rPr>
              <a:t> numbers = [</a:t>
            </a:r>
            <a:r>
              <a:rPr lang="en" sz="1000">
                <a:solidFill>
                  <a:srgbClr val="F5871F"/>
                </a:solidFill>
                <a:highlight>
                  <a:srgbClr val="FFFFFF"/>
                </a:highlight>
                <a:latin typeface="Courier New"/>
                <a:ea typeface="Courier New"/>
                <a:cs typeface="Courier New"/>
                <a:sym typeface="Courier New"/>
              </a:rPr>
              <a:t>1</a:t>
            </a:r>
            <a:r>
              <a:rPr lang="en" sz="1000">
                <a:solidFill>
                  <a:srgbClr val="333333"/>
                </a:solidFill>
                <a:highlight>
                  <a:srgbClr val="FFFFFF"/>
                </a:highlight>
                <a:latin typeface="Courier New"/>
                <a:ea typeface="Courier New"/>
                <a:cs typeface="Courier New"/>
                <a:sym typeface="Courier New"/>
              </a:rPr>
              <a:t>, </a:t>
            </a:r>
            <a:r>
              <a:rPr lang="en" sz="1000">
                <a:solidFill>
                  <a:srgbClr val="F5871F"/>
                </a:solidFill>
                <a:highlight>
                  <a:srgbClr val="FFFFFF"/>
                </a:highlight>
                <a:latin typeface="Courier New"/>
                <a:ea typeface="Courier New"/>
                <a:cs typeface="Courier New"/>
                <a:sym typeface="Courier New"/>
              </a:rPr>
              <a:t>2</a:t>
            </a:r>
            <a:r>
              <a:rPr lang="en" sz="1000">
                <a:solidFill>
                  <a:srgbClr val="333333"/>
                </a:solidFill>
                <a:highlight>
                  <a:srgbClr val="FFFFFF"/>
                </a:highlight>
                <a:latin typeface="Courier New"/>
                <a:ea typeface="Courier New"/>
                <a:cs typeface="Courier New"/>
                <a:sym typeface="Courier New"/>
              </a:rPr>
              <a:t>, </a:t>
            </a:r>
            <a:r>
              <a:rPr lang="en" sz="1000">
                <a:solidFill>
                  <a:srgbClr val="F5871F"/>
                </a:solidFill>
                <a:highlight>
                  <a:srgbClr val="FFFFFF"/>
                </a:highlight>
                <a:latin typeface="Courier New"/>
                <a:ea typeface="Courier New"/>
                <a:cs typeface="Courier New"/>
                <a:sym typeface="Courier New"/>
              </a:rPr>
              <a:t>3</a:t>
            </a:r>
            <a:r>
              <a:rPr lang="en" sz="1000">
                <a:solidFill>
                  <a:srgbClr val="333333"/>
                </a:solidFill>
                <a:highlight>
                  <a:srgbClr val="FFFFFF"/>
                </a:highlight>
                <a:latin typeface="Courier New"/>
                <a:ea typeface="Courier New"/>
                <a:cs typeface="Courier New"/>
                <a:sym typeface="Courier New"/>
              </a:rPr>
              <a:t>];</a:t>
            </a:r>
            <a:endParaRPr sz="1000">
              <a:solidFill>
                <a:srgbClr val="333333"/>
              </a:solidFill>
              <a:highlight>
                <a:srgbClr val="FFFFFF"/>
              </a:highlight>
              <a:latin typeface="Courier New"/>
              <a:ea typeface="Courier New"/>
              <a:cs typeface="Courier New"/>
              <a:sym typeface="Courier New"/>
            </a:endParaRPr>
          </a:p>
          <a:p>
            <a:pPr indent="0" lvl="0" marL="152400" marR="152400" rtl="0" algn="l">
              <a:lnSpc>
                <a:spcPct val="142857"/>
              </a:lnSpc>
              <a:spcBef>
                <a:spcPts val="1500"/>
              </a:spcBef>
              <a:spcAft>
                <a:spcPts val="0"/>
              </a:spcAft>
              <a:buNone/>
            </a:pPr>
            <a:r>
              <a:rPr lang="en" sz="1000">
                <a:solidFill>
                  <a:srgbClr val="333333"/>
                </a:solidFill>
                <a:highlight>
                  <a:srgbClr val="FFFFFF"/>
                </a:highlight>
                <a:latin typeface="Courier New"/>
                <a:ea typeface="Courier New"/>
                <a:cs typeface="Courier New"/>
                <a:sym typeface="Courier New"/>
              </a:rPr>
              <a:t>numbers.push(</a:t>
            </a:r>
            <a:r>
              <a:rPr lang="en" sz="1000">
                <a:solidFill>
                  <a:srgbClr val="F5871F"/>
                </a:solidFill>
                <a:highlight>
                  <a:srgbClr val="FFFFFF"/>
                </a:highlight>
                <a:latin typeface="Courier New"/>
                <a:ea typeface="Courier New"/>
                <a:cs typeface="Courier New"/>
                <a:sym typeface="Courier New"/>
              </a:rPr>
              <a:t>4</a:t>
            </a:r>
            <a:r>
              <a:rPr lang="en" sz="1000">
                <a:solidFill>
                  <a:srgbClr val="333333"/>
                </a:solidFill>
                <a:highlight>
                  <a:srgbClr val="FFFFFF"/>
                </a:highlight>
                <a:latin typeface="Courier New"/>
                <a:ea typeface="Courier New"/>
                <a:cs typeface="Courier New"/>
                <a:sym typeface="Courier New"/>
              </a:rPr>
              <a:t>);</a:t>
            </a:r>
            <a:endParaRPr sz="1000">
              <a:solidFill>
                <a:srgbClr val="333333"/>
              </a:solidFill>
              <a:highlight>
                <a:srgbClr val="FFFFFF"/>
              </a:highlight>
              <a:latin typeface="Courier New"/>
              <a:ea typeface="Courier New"/>
              <a:cs typeface="Courier New"/>
              <a:sym typeface="Courier New"/>
            </a:endParaRPr>
          </a:p>
          <a:p>
            <a:pPr indent="0" lvl="0" marL="152400" marR="152400" rtl="0" algn="l">
              <a:lnSpc>
                <a:spcPct val="142857"/>
              </a:lnSpc>
              <a:spcBef>
                <a:spcPts val="1500"/>
              </a:spcBef>
              <a:spcAft>
                <a:spcPts val="0"/>
              </a:spcAft>
              <a:buNone/>
            </a:pPr>
            <a:r>
              <a:rPr lang="en" sz="1000">
                <a:solidFill>
                  <a:srgbClr val="8E908C"/>
                </a:solidFill>
                <a:highlight>
                  <a:srgbClr val="FFFFFF"/>
                </a:highlight>
                <a:latin typeface="Courier New"/>
                <a:ea typeface="Courier New"/>
                <a:cs typeface="Courier New"/>
                <a:sym typeface="Courier New"/>
              </a:rPr>
              <a:t>// numbers is now [1, 2, 3, 4]</a:t>
            </a:r>
            <a:endParaRPr sz="1000">
              <a:solidFill>
                <a:srgbClr val="8E908C"/>
              </a:solidFill>
              <a:highlight>
                <a:srgbClr val="FFFFFF"/>
              </a:highlight>
              <a:latin typeface="Courier New"/>
              <a:ea typeface="Courier New"/>
              <a:cs typeface="Courier New"/>
              <a:sym typeface="Courier New"/>
            </a:endParaRPr>
          </a:p>
          <a:p>
            <a:pPr indent="0" lvl="0" marL="152400" marR="152400" rtl="0" algn="l">
              <a:lnSpc>
                <a:spcPct val="142857"/>
              </a:lnSpc>
              <a:spcBef>
                <a:spcPts val="1500"/>
              </a:spcBef>
              <a:spcAft>
                <a:spcPts val="0"/>
              </a:spcAft>
              <a:buNone/>
            </a:pPr>
            <a:r>
              <a:t/>
            </a:r>
            <a:endParaRPr sz="1200">
              <a:solidFill>
                <a:srgbClr val="333333"/>
              </a:solidFill>
              <a:highlight>
                <a:srgbClr val="FFFFFF"/>
              </a:highlight>
            </a:endParaRPr>
          </a:p>
          <a:p>
            <a:pPr indent="0" lvl="0" marL="0" rtl="0" algn="l">
              <a:lnSpc>
                <a:spcPct val="115000"/>
              </a:lnSpc>
              <a:spcBef>
                <a:spcPts val="1500"/>
              </a:spcBef>
              <a:spcAft>
                <a:spcPts val="10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0"/>
          <p:cNvSpPr txBox="1"/>
          <p:nvPr/>
        </p:nvSpPr>
        <p:spPr>
          <a:xfrm>
            <a:off x="450075" y="503725"/>
            <a:ext cx="7869000" cy="60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t>Useful Arrays Functions</a:t>
            </a:r>
            <a:endParaRPr sz="3600"/>
          </a:p>
        </p:txBody>
      </p:sp>
      <p:sp>
        <p:nvSpPr>
          <p:cNvPr id="239" name="Google Shape;239;p40"/>
          <p:cNvSpPr txBox="1"/>
          <p:nvPr/>
        </p:nvSpPr>
        <p:spPr>
          <a:xfrm>
            <a:off x="525075" y="1552750"/>
            <a:ext cx="7126200" cy="2933100"/>
          </a:xfrm>
          <a:prstGeom prst="rect">
            <a:avLst/>
          </a:prstGeom>
          <a:noFill/>
          <a:ln>
            <a:noFill/>
          </a:ln>
        </p:spPr>
        <p:txBody>
          <a:bodyPr anchorCtr="0" anchor="t" bIns="91425" lIns="91425" spcFirstLastPara="1" rIns="91425" wrap="square" tIns="91425">
            <a:noAutofit/>
          </a:bodyPr>
          <a:lstStyle/>
          <a:p>
            <a:pPr indent="0" lvl="0" marL="0" rtl="0" algn="l">
              <a:lnSpc>
                <a:spcPct val="110000"/>
              </a:lnSpc>
              <a:spcBef>
                <a:spcPts val="1700"/>
              </a:spcBef>
              <a:spcAft>
                <a:spcPts val="0"/>
              </a:spcAft>
              <a:buNone/>
            </a:pPr>
            <a:r>
              <a:rPr b="1" lang="en" sz="1650">
                <a:solidFill>
                  <a:srgbClr val="333333"/>
                </a:solidFill>
                <a:highlight>
                  <a:srgbClr val="F7F7F7"/>
                </a:highlight>
                <a:latin typeface="Courier New"/>
                <a:ea typeface="Courier New"/>
                <a:cs typeface="Courier New"/>
                <a:sym typeface="Courier New"/>
              </a:rPr>
              <a:t>shift()</a:t>
            </a:r>
            <a:endParaRPr b="1" sz="1650">
              <a:solidFill>
                <a:srgbClr val="333333"/>
              </a:solidFill>
              <a:highlight>
                <a:srgbClr val="F7F7F7"/>
              </a:highlight>
              <a:latin typeface="Courier New"/>
              <a:ea typeface="Courier New"/>
              <a:cs typeface="Courier New"/>
              <a:sym typeface="Courier New"/>
            </a:endParaRPr>
          </a:p>
          <a:p>
            <a:pPr indent="0" lvl="0" marL="0" rtl="0" algn="l">
              <a:lnSpc>
                <a:spcPct val="115000"/>
              </a:lnSpc>
              <a:spcBef>
                <a:spcPts val="1100"/>
              </a:spcBef>
              <a:spcAft>
                <a:spcPts val="0"/>
              </a:spcAft>
              <a:buNone/>
            </a:pPr>
            <a:r>
              <a:rPr lang="en" sz="1200">
                <a:solidFill>
                  <a:srgbClr val="333333"/>
                </a:solidFill>
                <a:highlight>
                  <a:srgbClr val="FFFFFF"/>
                </a:highlight>
              </a:rPr>
              <a:t>The </a:t>
            </a:r>
            <a:r>
              <a:rPr lang="en" sz="1000">
                <a:solidFill>
                  <a:srgbClr val="333333"/>
                </a:solidFill>
                <a:highlight>
                  <a:srgbClr val="F7F7F7"/>
                </a:highlight>
                <a:latin typeface="Courier New"/>
                <a:ea typeface="Courier New"/>
                <a:cs typeface="Courier New"/>
                <a:sym typeface="Courier New"/>
              </a:rPr>
              <a:t>shift()</a:t>
            </a:r>
            <a:r>
              <a:rPr lang="en" sz="1200">
                <a:solidFill>
                  <a:srgbClr val="333333"/>
                </a:solidFill>
                <a:highlight>
                  <a:srgbClr val="FFFFFF"/>
                </a:highlight>
              </a:rPr>
              <a:t> function is related to the </a:t>
            </a:r>
            <a:r>
              <a:rPr lang="en" sz="1000">
                <a:solidFill>
                  <a:srgbClr val="333333"/>
                </a:solidFill>
                <a:highlight>
                  <a:srgbClr val="F7F7F7"/>
                </a:highlight>
                <a:latin typeface="Courier New"/>
                <a:ea typeface="Courier New"/>
                <a:cs typeface="Courier New"/>
                <a:sym typeface="Courier New"/>
              </a:rPr>
              <a:t>unshift()</a:t>
            </a:r>
            <a:r>
              <a:rPr lang="en" sz="1200">
                <a:solidFill>
                  <a:srgbClr val="333333"/>
                </a:solidFill>
                <a:highlight>
                  <a:srgbClr val="FFFFFF"/>
                </a:highlight>
              </a:rPr>
              <a:t> function. </a:t>
            </a:r>
            <a:r>
              <a:rPr lang="en" sz="1000">
                <a:solidFill>
                  <a:srgbClr val="333333"/>
                </a:solidFill>
                <a:highlight>
                  <a:srgbClr val="F7F7F7"/>
                </a:highlight>
                <a:latin typeface="Courier New"/>
                <a:ea typeface="Courier New"/>
                <a:cs typeface="Courier New"/>
                <a:sym typeface="Courier New"/>
              </a:rPr>
              <a:t>shift()</a:t>
            </a:r>
            <a:r>
              <a:rPr lang="en" sz="1200">
                <a:solidFill>
                  <a:srgbClr val="333333"/>
                </a:solidFill>
                <a:highlight>
                  <a:srgbClr val="FFFFFF"/>
                </a:highlight>
              </a:rPr>
              <a:t> removes an element from the beginning of the array. It also returns the element that was removed:</a:t>
            </a:r>
            <a:endParaRPr sz="1200">
              <a:solidFill>
                <a:srgbClr val="333333"/>
              </a:solidFill>
              <a:highlight>
                <a:srgbClr val="FFFFFF"/>
              </a:highlight>
            </a:endParaRPr>
          </a:p>
          <a:p>
            <a:pPr indent="0" lvl="0" marL="152400" marR="152400" rtl="0" algn="l">
              <a:lnSpc>
                <a:spcPct val="142857"/>
              </a:lnSpc>
              <a:spcBef>
                <a:spcPts val="1000"/>
              </a:spcBef>
              <a:spcAft>
                <a:spcPts val="0"/>
              </a:spcAft>
              <a:buNone/>
            </a:pPr>
            <a:r>
              <a:rPr lang="en" sz="1000">
                <a:solidFill>
                  <a:srgbClr val="8959A8"/>
                </a:solidFill>
                <a:highlight>
                  <a:srgbClr val="F7F7F7"/>
                </a:highlight>
                <a:latin typeface="Courier New"/>
                <a:ea typeface="Courier New"/>
                <a:cs typeface="Courier New"/>
                <a:sym typeface="Courier New"/>
              </a:rPr>
              <a:t>let</a:t>
            </a:r>
            <a:r>
              <a:rPr lang="en" sz="1000">
                <a:solidFill>
                  <a:srgbClr val="333333"/>
                </a:solidFill>
                <a:highlight>
                  <a:srgbClr val="F7F7F7"/>
                </a:highlight>
                <a:latin typeface="Courier New"/>
                <a:ea typeface="Courier New"/>
                <a:cs typeface="Courier New"/>
                <a:sym typeface="Courier New"/>
              </a:rPr>
              <a:t> numbers = [</a:t>
            </a:r>
            <a:r>
              <a:rPr lang="en" sz="1000">
                <a:solidFill>
                  <a:srgbClr val="F5871F"/>
                </a:solidFill>
                <a:highlight>
                  <a:srgbClr val="F7F7F7"/>
                </a:highlight>
                <a:latin typeface="Courier New"/>
                <a:ea typeface="Courier New"/>
                <a:cs typeface="Courier New"/>
                <a:sym typeface="Courier New"/>
              </a:rPr>
              <a:t>1</a:t>
            </a:r>
            <a:r>
              <a:rPr lang="en" sz="1000">
                <a:solidFill>
                  <a:srgbClr val="333333"/>
                </a:solidFill>
                <a:highlight>
                  <a:srgbClr val="F7F7F7"/>
                </a:highlight>
                <a:latin typeface="Courier New"/>
                <a:ea typeface="Courier New"/>
                <a:cs typeface="Courier New"/>
                <a:sym typeface="Courier New"/>
              </a:rPr>
              <a:t>, </a:t>
            </a:r>
            <a:r>
              <a:rPr lang="en" sz="1000">
                <a:solidFill>
                  <a:srgbClr val="F5871F"/>
                </a:solidFill>
                <a:highlight>
                  <a:srgbClr val="F7F7F7"/>
                </a:highlight>
                <a:latin typeface="Courier New"/>
                <a:ea typeface="Courier New"/>
                <a:cs typeface="Courier New"/>
                <a:sym typeface="Courier New"/>
              </a:rPr>
              <a:t>2</a:t>
            </a:r>
            <a:r>
              <a:rPr lang="en" sz="1000">
                <a:solidFill>
                  <a:srgbClr val="333333"/>
                </a:solidFill>
                <a:highlight>
                  <a:srgbClr val="F7F7F7"/>
                </a:highlight>
                <a:latin typeface="Courier New"/>
                <a:ea typeface="Courier New"/>
                <a:cs typeface="Courier New"/>
                <a:sym typeface="Courier New"/>
              </a:rPr>
              <a:t>, </a:t>
            </a:r>
            <a:r>
              <a:rPr lang="en" sz="1000">
                <a:solidFill>
                  <a:srgbClr val="F5871F"/>
                </a:solidFill>
                <a:highlight>
                  <a:srgbClr val="F7F7F7"/>
                </a:highlight>
                <a:latin typeface="Courier New"/>
                <a:ea typeface="Courier New"/>
                <a:cs typeface="Courier New"/>
                <a:sym typeface="Courier New"/>
              </a:rPr>
              <a:t>3</a:t>
            </a:r>
            <a:r>
              <a:rPr lang="en" sz="1000">
                <a:solidFill>
                  <a:srgbClr val="333333"/>
                </a:solidFill>
                <a:highlight>
                  <a:srgbClr val="F7F7F7"/>
                </a:highlight>
                <a:latin typeface="Courier New"/>
                <a:ea typeface="Courier New"/>
                <a:cs typeface="Courier New"/>
                <a:sym typeface="Courier New"/>
              </a:rPr>
              <a:t>, </a:t>
            </a:r>
            <a:r>
              <a:rPr lang="en" sz="1000">
                <a:solidFill>
                  <a:srgbClr val="F5871F"/>
                </a:solidFill>
                <a:highlight>
                  <a:srgbClr val="F7F7F7"/>
                </a:highlight>
                <a:latin typeface="Courier New"/>
                <a:ea typeface="Courier New"/>
                <a:cs typeface="Courier New"/>
                <a:sym typeface="Courier New"/>
              </a:rPr>
              <a:t>4</a:t>
            </a:r>
            <a:r>
              <a:rPr lang="en" sz="1000">
                <a:solidFill>
                  <a:srgbClr val="333333"/>
                </a:solidFill>
                <a:highlight>
                  <a:srgbClr val="F7F7F7"/>
                </a:highlight>
                <a:latin typeface="Courier New"/>
                <a:ea typeface="Courier New"/>
                <a:cs typeface="Courier New"/>
                <a:sym typeface="Courier New"/>
              </a:rPr>
              <a:t>];</a:t>
            </a:r>
            <a:endParaRPr sz="1000">
              <a:solidFill>
                <a:srgbClr val="333333"/>
              </a:solidFill>
              <a:highlight>
                <a:srgbClr val="F7F7F7"/>
              </a:highlight>
              <a:latin typeface="Courier New"/>
              <a:ea typeface="Courier New"/>
              <a:cs typeface="Courier New"/>
              <a:sym typeface="Courier New"/>
            </a:endParaRPr>
          </a:p>
          <a:p>
            <a:pPr indent="0" lvl="0" marL="152400" marR="152400" rtl="0" algn="l">
              <a:lnSpc>
                <a:spcPct val="142857"/>
              </a:lnSpc>
              <a:spcBef>
                <a:spcPts val="1500"/>
              </a:spcBef>
              <a:spcAft>
                <a:spcPts val="0"/>
              </a:spcAft>
              <a:buNone/>
            </a:pPr>
            <a:r>
              <a:rPr lang="en" sz="1000">
                <a:solidFill>
                  <a:srgbClr val="8959A8"/>
                </a:solidFill>
                <a:highlight>
                  <a:srgbClr val="F7F7F7"/>
                </a:highlight>
                <a:latin typeface="Courier New"/>
                <a:ea typeface="Courier New"/>
                <a:cs typeface="Courier New"/>
                <a:sym typeface="Courier New"/>
              </a:rPr>
              <a:t>let</a:t>
            </a:r>
            <a:r>
              <a:rPr lang="en" sz="1000">
                <a:solidFill>
                  <a:srgbClr val="333333"/>
                </a:solidFill>
                <a:highlight>
                  <a:srgbClr val="F7F7F7"/>
                </a:highlight>
                <a:latin typeface="Courier New"/>
                <a:ea typeface="Courier New"/>
                <a:cs typeface="Courier New"/>
                <a:sym typeface="Courier New"/>
              </a:rPr>
              <a:t> removedElement = numbers.shift();</a:t>
            </a:r>
            <a:endParaRPr sz="1000">
              <a:solidFill>
                <a:srgbClr val="333333"/>
              </a:solidFill>
              <a:highlight>
                <a:srgbClr val="F7F7F7"/>
              </a:highlight>
              <a:latin typeface="Courier New"/>
              <a:ea typeface="Courier New"/>
              <a:cs typeface="Courier New"/>
              <a:sym typeface="Courier New"/>
            </a:endParaRPr>
          </a:p>
          <a:p>
            <a:pPr indent="0" lvl="0" marL="152400" marR="152400" rtl="0" algn="l">
              <a:lnSpc>
                <a:spcPct val="142857"/>
              </a:lnSpc>
              <a:spcBef>
                <a:spcPts val="1500"/>
              </a:spcBef>
              <a:spcAft>
                <a:spcPts val="0"/>
              </a:spcAft>
              <a:buNone/>
            </a:pPr>
            <a:r>
              <a:rPr lang="en" sz="1000">
                <a:solidFill>
                  <a:srgbClr val="8E908C"/>
                </a:solidFill>
                <a:highlight>
                  <a:srgbClr val="F7F7F7"/>
                </a:highlight>
                <a:latin typeface="Courier New"/>
                <a:ea typeface="Courier New"/>
                <a:cs typeface="Courier New"/>
                <a:sym typeface="Courier New"/>
              </a:rPr>
              <a:t>// numbers now is [2, 3, 4];</a:t>
            </a:r>
            <a:endParaRPr sz="1000">
              <a:solidFill>
                <a:srgbClr val="333333"/>
              </a:solidFill>
              <a:highlight>
                <a:srgbClr val="F7F7F7"/>
              </a:highlight>
              <a:latin typeface="Courier New"/>
              <a:ea typeface="Courier New"/>
              <a:cs typeface="Courier New"/>
              <a:sym typeface="Courier New"/>
            </a:endParaRPr>
          </a:p>
          <a:p>
            <a:pPr indent="0" lvl="0" marL="152400" marR="152400" rtl="0" algn="l">
              <a:lnSpc>
                <a:spcPct val="142857"/>
              </a:lnSpc>
              <a:spcBef>
                <a:spcPts val="1500"/>
              </a:spcBef>
              <a:spcAft>
                <a:spcPts val="0"/>
              </a:spcAft>
              <a:buNone/>
            </a:pPr>
            <a:r>
              <a:rPr lang="en" sz="1000">
                <a:solidFill>
                  <a:srgbClr val="8E908C"/>
                </a:solidFill>
                <a:highlight>
                  <a:srgbClr val="F7F7F7"/>
                </a:highlight>
                <a:latin typeface="Courier New"/>
                <a:ea typeface="Courier New"/>
                <a:cs typeface="Courier New"/>
                <a:sym typeface="Courier New"/>
              </a:rPr>
              <a:t>// removedElement is 1;</a:t>
            </a:r>
            <a:endParaRPr sz="1000">
              <a:solidFill>
                <a:srgbClr val="8E908C"/>
              </a:solidFill>
              <a:highlight>
                <a:srgbClr val="F7F7F7"/>
              </a:highlight>
              <a:latin typeface="Courier New"/>
              <a:ea typeface="Courier New"/>
              <a:cs typeface="Courier New"/>
              <a:sym typeface="Courier New"/>
            </a:endParaRPr>
          </a:p>
          <a:p>
            <a:pPr indent="0" lvl="0" marL="152400" marR="152400" rtl="0" algn="l">
              <a:lnSpc>
                <a:spcPct val="142857"/>
              </a:lnSpc>
              <a:spcBef>
                <a:spcPts val="1500"/>
              </a:spcBef>
              <a:spcAft>
                <a:spcPts val="0"/>
              </a:spcAft>
              <a:buNone/>
            </a:pPr>
            <a:r>
              <a:t/>
            </a:r>
            <a:endParaRPr b="1" sz="1650">
              <a:solidFill>
                <a:srgbClr val="333333"/>
              </a:solidFill>
              <a:highlight>
                <a:srgbClr val="F7F7F7"/>
              </a:highlight>
              <a:latin typeface="Courier New"/>
              <a:ea typeface="Courier New"/>
              <a:cs typeface="Courier New"/>
              <a:sym typeface="Courier New"/>
            </a:endParaRPr>
          </a:p>
          <a:p>
            <a:pPr indent="0" lvl="0" marL="152400" marR="152400" rtl="0" algn="l">
              <a:lnSpc>
                <a:spcPct val="142857"/>
              </a:lnSpc>
              <a:spcBef>
                <a:spcPts val="1500"/>
              </a:spcBef>
              <a:spcAft>
                <a:spcPts val="0"/>
              </a:spcAft>
              <a:buNone/>
            </a:pPr>
            <a:r>
              <a:t/>
            </a:r>
            <a:endParaRPr b="1" sz="1650">
              <a:solidFill>
                <a:srgbClr val="333333"/>
              </a:solidFill>
              <a:highlight>
                <a:srgbClr val="F7F7F7"/>
              </a:highlight>
              <a:latin typeface="Courier New"/>
              <a:ea typeface="Courier New"/>
              <a:cs typeface="Courier New"/>
              <a:sym typeface="Courier New"/>
            </a:endParaRPr>
          </a:p>
          <a:p>
            <a:pPr indent="0" lvl="0" marL="152400" marR="152400" rtl="0" algn="l">
              <a:lnSpc>
                <a:spcPct val="142857"/>
              </a:lnSpc>
              <a:spcBef>
                <a:spcPts val="1500"/>
              </a:spcBef>
              <a:spcAft>
                <a:spcPts val="0"/>
              </a:spcAft>
              <a:buNone/>
            </a:pPr>
            <a:r>
              <a:t/>
            </a:r>
            <a:endParaRPr b="1" sz="1650">
              <a:solidFill>
                <a:srgbClr val="333333"/>
              </a:solidFill>
              <a:highlight>
                <a:srgbClr val="FFFFFF"/>
              </a:highlight>
              <a:latin typeface="Courier New"/>
              <a:ea typeface="Courier New"/>
              <a:cs typeface="Courier New"/>
              <a:sym typeface="Courier New"/>
            </a:endParaRPr>
          </a:p>
          <a:p>
            <a:pPr indent="0" lvl="0" marL="152400" marR="152400" rtl="0" algn="l">
              <a:lnSpc>
                <a:spcPct val="142857"/>
              </a:lnSpc>
              <a:spcBef>
                <a:spcPts val="1500"/>
              </a:spcBef>
              <a:spcAft>
                <a:spcPts val="0"/>
              </a:spcAft>
              <a:buNone/>
            </a:pPr>
            <a:r>
              <a:t/>
            </a:r>
            <a:endParaRPr sz="1200">
              <a:solidFill>
                <a:srgbClr val="333333"/>
              </a:solidFill>
              <a:highlight>
                <a:srgbClr val="FFFFFF"/>
              </a:highlight>
            </a:endParaRPr>
          </a:p>
          <a:p>
            <a:pPr indent="0" lvl="0" marL="0" rtl="0" algn="l">
              <a:lnSpc>
                <a:spcPct val="115000"/>
              </a:lnSpc>
              <a:spcBef>
                <a:spcPts val="1500"/>
              </a:spcBef>
              <a:spcAft>
                <a:spcPts val="10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1"/>
          <p:cNvSpPr txBox="1"/>
          <p:nvPr/>
        </p:nvSpPr>
        <p:spPr>
          <a:xfrm>
            <a:off x="450075" y="503725"/>
            <a:ext cx="7869000" cy="60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t>Useful Arrays Functions</a:t>
            </a:r>
            <a:endParaRPr sz="3600"/>
          </a:p>
        </p:txBody>
      </p:sp>
      <p:sp>
        <p:nvSpPr>
          <p:cNvPr id="245" name="Google Shape;245;p41"/>
          <p:cNvSpPr txBox="1"/>
          <p:nvPr/>
        </p:nvSpPr>
        <p:spPr>
          <a:xfrm>
            <a:off x="525075" y="1552750"/>
            <a:ext cx="7126200" cy="2933100"/>
          </a:xfrm>
          <a:prstGeom prst="rect">
            <a:avLst/>
          </a:prstGeom>
          <a:noFill/>
          <a:ln>
            <a:noFill/>
          </a:ln>
        </p:spPr>
        <p:txBody>
          <a:bodyPr anchorCtr="0" anchor="t" bIns="91425" lIns="91425" spcFirstLastPara="1" rIns="91425" wrap="square" tIns="91425">
            <a:noAutofit/>
          </a:bodyPr>
          <a:lstStyle/>
          <a:p>
            <a:pPr indent="0" lvl="0" marL="0" rtl="0" algn="l">
              <a:lnSpc>
                <a:spcPct val="110000"/>
              </a:lnSpc>
              <a:spcBef>
                <a:spcPts val="1700"/>
              </a:spcBef>
              <a:spcAft>
                <a:spcPts val="0"/>
              </a:spcAft>
              <a:buNone/>
            </a:pPr>
            <a:r>
              <a:rPr b="1" lang="en" sz="1650">
                <a:solidFill>
                  <a:srgbClr val="333333"/>
                </a:solidFill>
                <a:highlight>
                  <a:srgbClr val="F7F7F7"/>
                </a:highlight>
                <a:latin typeface="Courier New"/>
                <a:ea typeface="Courier New"/>
                <a:cs typeface="Courier New"/>
                <a:sym typeface="Courier New"/>
              </a:rPr>
              <a:t>unshift()</a:t>
            </a:r>
            <a:endParaRPr b="1" sz="1650">
              <a:solidFill>
                <a:srgbClr val="333333"/>
              </a:solidFill>
              <a:highlight>
                <a:srgbClr val="F7F7F7"/>
              </a:highlight>
              <a:latin typeface="Courier New"/>
              <a:ea typeface="Courier New"/>
              <a:cs typeface="Courier New"/>
              <a:sym typeface="Courier New"/>
            </a:endParaRPr>
          </a:p>
          <a:p>
            <a:pPr indent="0" lvl="0" marL="0" rtl="0" algn="l">
              <a:lnSpc>
                <a:spcPct val="115000"/>
              </a:lnSpc>
              <a:spcBef>
                <a:spcPts val="1100"/>
              </a:spcBef>
              <a:spcAft>
                <a:spcPts val="0"/>
              </a:spcAft>
              <a:buNone/>
            </a:pPr>
            <a:r>
              <a:rPr lang="en" sz="1200">
                <a:solidFill>
                  <a:srgbClr val="333333"/>
                </a:solidFill>
                <a:highlight>
                  <a:srgbClr val="FFFFFF"/>
                </a:highlight>
              </a:rPr>
              <a:t>The </a:t>
            </a:r>
            <a:r>
              <a:rPr lang="en" sz="1000">
                <a:solidFill>
                  <a:srgbClr val="333333"/>
                </a:solidFill>
                <a:highlight>
                  <a:srgbClr val="F7F7F7"/>
                </a:highlight>
                <a:latin typeface="Courier New"/>
                <a:ea typeface="Courier New"/>
                <a:cs typeface="Courier New"/>
                <a:sym typeface="Courier New"/>
              </a:rPr>
              <a:t>unshift()</a:t>
            </a:r>
            <a:r>
              <a:rPr lang="en" sz="1200">
                <a:solidFill>
                  <a:srgbClr val="333333"/>
                </a:solidFill>
                <a:highlight>
                  <a:srgbClr val="FFFFFF"/>
                </a:highlight>
              </a:rPr>
              <a:t> function adds a new element to the beginning of an array:</a:t>
            </a:r>
            <a:endParaRPr sz="1200">
              <a:solidFill>
                <a:srgbClr val="333333"/>
              </a:solidFill>
              <a:highlight>
                <a:srgbClr val="FFFFFF"/>
              </a:highlight>
            </a:endParaRPr>
          </a:p>
          <a:p>
            <a:pPr indent="0" lvl="0" marL="152400" marR="152400" rtl="0" algn="l">
              <a:lnSpc>
                <a:spcPct val="142857"/>
              </a:lnSpc>
              <a:spcBef>
                <a:spcPts val="1000"/>
              </a:spcBef>
              <a:spcAft>
                <a:spcPts val="0"/>
              </a:spcAft>
              <a:buNone/>
            </a:pPr>
            <a:r>
              <a:rPr lang="en" sz="1000">
                <a:solidFill>
                  <a:srgbClr val="8959A8"/>
                </a:solidFill>
                <a:highlight>
                  <a:srgbClr val="FFFFFF"/>
                </a:highlight>
                <a:latin typeface="Courier New"/>
                <a:ea typeface="Courier New"/>
                <a:cs typeface="Courier New"/>
                <a:sym typeface="Courier New"/>
              </a:rPr>
              <a:t>let</a:t>
            </a:r>
            <a:r>
              <a:rPr lang="en" sz="1000">
                <a:solidFill>
                  <a:srgbClr val="333333"/>
                </a:solidFill>
                <a:highlight>
                  <a:srgbClr val="FFFFFF"/>
                </a:highlight>
                <a:latin typeface="Courier New"/>
                <a:ea typeface="Courier New"/>
                <a:cs typeface="Courier New"/>
                <a:sym typeface="Courier New"/>
              </a:rPr>
              <a:t> numbers = [</a:t>
            </a:r>
            <a:r>
              <a:rPr lang="en" sz="1000">
                <a:solidFill>
                  <a:srgbClr val="F5871F"/>
                </a:solidFill>
                <a:highlight>
                  <a:srgbClr val="FFFFFF"/>
                </a:highlight>
                <a:latin typeface="Courier New"/>
                <a:ea typeface="Courier New"/>
                <a:cs typeface="Courier New"/>
                <a:sym typeface="Courier New"/>
              </a:rPr>
              <a:t>2</a:t>
            </a:r>
            <a:r>
              <a:rPr lang="en" sz="1000">
                <a:solidFill>
                  <a:srgbClr val="333333"/>
                </a:solidFill>
                <a:highlight>
                  <a:srgbClr val="FFFFFF"/>
                </a:highlight>
                <a:latin typeface="Courier New"/>
                <a:ea typeface="Courier New"/>
                <a:cs typeface="Courier New"/>
                <a:sym typeface="Courier New"/>
              </a:rPr>
              <a:t>, </a:t>
            </a:r>
            <a:r>
              <a:rPr lang="en" sz="1000">
                <a:solidFill>
                  <a:srgbClr val="F5871F"/>
                </a:solidFill>
                <a:highlight>
                  <a:srgbClr val="FFFFFF"/>
                </a:highlight>
                <a:latin typeface="Courier New"/>
                <a:ea typeface="Courier New"/>
                <a:cs typeface="Courier New"/>
                <a:sym typeface="Courier New"/>
              </a:rPr>
              <a:t>3</a:t>
            </a:r>
            <a:r>
              <a:rPr lang="en" sz="1000">
                <a:solidFill>
                  <a:srgbClr val="333333"/>
                </a:solidFill>
                <a:highlight>
                  <a:srgbClr val="FFFFFF"/>
                </a:highlight>
                <a:latin typeface="Courier New"/>
                <a:ea typeface="Courier New"/>
                <a:cs typeface="Courier New"/>
                <a:sym typeface="Courier New"/>
              </a:rPr>
              <a:t>, </a:t>
            </a:r>
            <a:r>
              <a:rPr lang="en" sz="1000">
                <a:solidFill>
                  <a:srgbClr val="F5871F"/>
                </a:solidFill>
                <a:highlight>
                  <a:srgbClr val="FFFFFF"/>
                </a:highlight>
                <a:latin typeface="Courier New"/>
                <a:ea typeface="Courier New"/>
                <a:cs typeface="Courier New"/>
                <a:sym typeface="Courier New"/>
              </a:rPr>
              <a:t>4</a:t>
            </a:r>
            <a:r>
              <a:rPr lang="en" sz="1000">
                <a:solidFill>
                  <a:srgbClr val="333333"/>
                </a:solidFill>
                <a:highlight>
                  <a:srgbClr val="FFFFFF"/>
                </a:highlight>
                <a:latin typeface="Courier New"/>
                <a:ea typeface="Courier New"/>
                <a:cs typeface="Courier New"/>
                <a:sym typeface="Courier New"/>
              </a:rPr>
              <a:t>];</a:t>
            </a:r>
            <a:endParaRPr sz="1000">
              <a:solidFill>
                <a:srgbClr val="333333"/>
              </a:solidFill>
              <a:highlight>
                <a:srgbClr val="FFFFFF"/>
              </a:highlight>
              <a:latin typeface="Courier New"/>
              <a:ea typeface="Courier New"/>
              <a:cs typeface="Courier New"/>
              <a:sym typeface="Courier New"/>
            </a:endParaRPr>
          </a:p>
          <a:p>
            <a:pPr indent="0" lvl="0" marL="152400" marR="152400" rtl="0" algn="l">
              <a:lnSpc>
                <a:spcPct val="142857"/>
              </a:lnSpc>
              <a:spcBef>
                <a:spcPts val="1500"/>
              </a:spcBef>
              <a:spcAft>
                <a:spcPts val="0"/>
              </a:spcAft>
              <a:buNone/>
            </a:pPr>
            <a:r>
              <a:rPr lang="en" sz="1000">
                <a:solidFill>
                  <a:srgbClr val="333333"/>
                </a:solidFill>
                <a:highlight>
                  <a:srgbClr val="FFFFFF"/>
                </a:highlight>
                <a:latin typeface="Courier New"/>
                <a:ea typeface="Courier New"/>
                <a:cs typeface="Courier New"/>
                <a:sym typeface="Courier New"/>
              </a:rPr>
              <a:t>numbers.unshift(</a:t>
            </a:r>
            <a:r>
              <a:rPr lang="en" sz="1000">
                <a:solidFill>
                  <a:srgbClr val="F5871F"/>
                </a:solidFill>
                <a:highlight>
                  <a:srgbClr val="FFFFFF"/>
                </a:highlight>
                <a:latin typeface="Courier New"/>
                <a:ea typeface="Courier New"/>
                <a:cs typeface="Courier New"/>
                <a:sym typeface="Courier New"/>
              </a:rPr>
              <a:t>1</a:t>
            </a:r>
            <a:r>
              <a:rPr lang="en" sz="1000">
                <a:solidFill>
                  <a:srgbClr val="333333"/>
                </a:solidFill>
                <a:highlight>
                  <a:srgbClr val="FFFFFF"/>
                </a:highlight>
                <a:latin typeface="Courier New"/>
                <a:ea typeface="Courier New"/>
                <a:cs typeface="Courier New"/>
                <a:sym typeface="Courier New"/>
              </a:rPr>
              <a:t>);</a:t>
            </a:r>
            <a:endParaRPr sz="1000">
              <a:solidFill>
                <a:srgbClr val="333333"/>
              </a:solidFill>
              <a:highlight>
                <a:srgbClr val="FFFFFF"/>
              </a:highlight>
              <a:latin typeface="Courier New"/>
              <a:ea typeface="Courier New"/>
              <a:cs typeface="Courier New"/>
              <a:sym typeface="Courier New"/>
            </a:endParaRPr>
          </a:p>
          <a:p>
            <a:pPr indent="0" lvl="0" marL="152400" marR="152400" rtl="0" algn="l">
              <a:lnSpc>
                <a:spcPct val="142857"/>
              </a:lnSpc>
              <a:spcBef>
                <a:spcPts val="1500"/>
              </a:spcBef>
              <a:spcAft>
                <a:spcPts val="0"/>
              </a:spcAft>
              <a:buNone/>
            </a:pPr>
            <a:r>
              <a:rPr lang="en" sz="1000">
                <a:solidFill>
                  <a:srgbClr val="8E908C"/>
                </a:solidFill>
                <a:highlight>
                  <a:srgbClr val="FFFFFF"/>
                </a:highlight>
                <a:latin typeface="Courier New"/>
                <a:ea typeface="Courier New"/>
                <a:cs typeface="Courier New"/>
                <a:sym typeface="Courier New"/>
              </a:rPr>
              <a:t>// numbers is now [1, 2, 3, 4];</a:t>
            </a:r>
            <a:endParaRPr sz="1000">
              <a:solidFill>
                <a:srgbClr val="8E908C"/>
              </a:solidFill>
              <a:highlight>
                <a:srgbClr val="FFFFFF"/>
              </a:highlight>
              <a:latin typeface="Courier New"/>
              <a:ea typeface="Courier New"/>
              <a:cs typeface="Courier New"/>
              <a:sym typeface="Courier New"/>
            </a:endParaRPr>
          </a:p>
          <a:p>
            <a:pPr indent="0" lvl="0" marL="152400" marR="152400" rtl="0" algn="l">
              <a:lnSpc>
                <a:spcPct val="142857"/>
              </a:lnSpc>
              <a:spcBef>
                <a:spcPts val="1500"/>
              </a:spcBef>
              <a:spcAft>
                <a:spcPts val="0"/>
              </a:spcAft>
              <a:buNone/>
            </a:pPr>
            <a:r>
              <a:t/>
            </a:r>
            <a:endParaRPr b="1" sz="1650">
              <a:solidFill>
                <a:srgbClr val="333333"/>
              </a:solidFill>
              <a:highlight>
                <a:srgbClr val="FFFFFF"/>
              </a:highlight>
              <a:latin typeface="Courier New"/>
              <a:ea typeface="Courier New"/>
              <a:cs typeface="Courier New"/>
              <a:sym typeface="Courier New"/>
            </a:endParaRPr>
          </a:p>
          <a:p>
            <a:pPr indent="0" lvl="0" marL="152400" marR="152400" rtl="0" algn="l">
              <a:lnSpc>
                <a:spcPct val="142857"/>
              </a:lnSpc>
              <a:spcBef>
                <a:spcPts val="1500"/>
              </a:spcBef>
              <a:spcAft>
                <a:spcPts val="0"/>
              </a:spcAft>
              <a:buNone/>
            </a:pPr>
            <a:r>
              <a:t/>
            </a:r>
            <a:endParaRPr sz="1200">
              <a:solidFill>
                <a:srgbClr val="333333"/>
              </a:solidFill>
              <a:highlight>
                <a:srgbClr val="FFFFFF"/>
              </a:highlight>
            </a:endParaRPr>
          </a:p>
          <a:p>
            <a:pPr indent="0" lvl="0" marL="0" rtl="0" algn="l">
              <a:lnSpc>
                <a:spcPct val="115000"/>
              </a:lnSpc>
              <a:spcBef>
                <a:spcPts val="1500"/>
              </a:spcBef>
              <a:spcAft>
                <a:spcPts val="10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nvSpPr>
        <p:spPr>
          <a:xfrm>
            <a:off x="-74300" y="390375"/>
            <a:ext cx="7502400" cy="89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p>
          <a:p>
            <a:pPr indent="0" lvl="0" marL="457200" rtl="0" algn="l">
              <a:spcBef>
                <a:spcPts val="0"/>
              </a:spcBef>
              <a:spcAft>
                <a:spcPts val="0"/>
              </a:spcAft>
              <a:buNone/>
            </a:pPr>
            <a:r>
              <a:rPr lang="en" sz="2400"/>
              <a:t>Overview of JavaScript</a:t>
            </a:r>
            <a:endParaRPr sz="2400"/>
          </a:p>
        </p:txBody>
      </p:sp>
      <p:sp>
        <p:nvSpPr>
          <p:cNvPr id="72" name="Google Shape;72;p15"/>
          <p:cNvSpPr txBox="1"/>
          <p:nvPr/>
        </p:nvSpPr>
        <p:spPr>
          <a:xfrm>
            <a:off x="579100" y="1287675"/>
            <a:ext cx="6849000" cy="15765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Differences between Java and JavaScript</a:t>
            </a:r>
            <a:endParaRPr sz="1800"/>
          </a:p>
          <a:p>
            <a:pPr indent="-342900" lvl="0" marL="457200" rtl="0" algn="l">
              <a:spcBef>
                <a:spcPts val="0"/>
              </a:spcBef>
              <a:spcAft>
                <a:spcPts val="0"/>
              </a:spcAft>
              <a:buSzPts val="1800"/>
              <a:buChar char="●"/>
            </a:pPr>
            <a:r>
              <a:rPr lang="en" sz="1800"/>
              <a:t>Including Javascript on your web pages</a:t>
            </a:r>
            <a:endParaRPr sz="1800"/>
          </a:p>
          <a:p>
            <a:pPr indent="-342900" lvl="0" marL="457200" rtl="0" algn="l">
              <a:spcBef>
                <a:spcPts val="0"/>
              </a:spcBef>
              <a:spcAft>
                <a:spcPts val="0"/>
              </a:spcAft>
              <a:buSzPts val="1800"/>
              <a:buChar char="●"/>
            </a:pPr>
            <a:r>
              <a:rPr lang="en" sz="1800"/>
              <a:t>Declaring and Using Variables</a:t>
            </a:r>
            <a:endParaRPr sz="1800"/>
          </a:p>
          <a:p>
            <a:pPr indent="-342900" lvl="0" marL="457200" rtl="0" algn="l">
              <a:spcBef>
                <a:spcPts val="0"/>
              </a:spcBef>
              <a:spcAft>
                <a:spcPts val="0"/>
              </a:spcAft>
              <a:buSzPts val="1800"/>
              <a:buChar char="●"/>
            </a:pPr>
            <a:r>
              <a:rPr lang="en" sz="1800"/>
              <a:t>Strict and Loose Equality</a:t>
            </a:r>
            <a:endParaRPr sz="1800"/>
          </a:p>
          <a:p>
            <a:pPr indent="-342900" lvl="0" marL="457200" rtl="0" algn="l">
              <a:spcBef>
                <a:spcPts val="0"/>
              </a:spcBef>
              <a:spcAft>
                <a:spcPts val="0"/>
              </a:spcAft>
              <a:buSzPts val="1800"/>
              <a:buChar char="●"/>
            </a:pPr>
            <a:r>
              <a:rPr lang="en" sz="1800"/>
              <a:t>Strings, Arrays, Loops and Simple Objects</a:t>
            </a:r>
            <a:endParaRPr sz="1800"/>
          </a:p>
          <a:p>
            <a:pPr indent="0" lvl="0" marL="457200" rtl="0" algn="l">
              <a:spcBef>
                <a:spcPts val="0"/>
              </a:spcBef>
              <a:spcAft>
                <a:spcPts val="0"/>
              </a:spcAft>
              <a:buNone/>
            </a:pPr>
            <a:r>
              <a:t/>
            </a:r>
            <a:endParaRPr sz="2400"/>
          </a:p>
        </p:txBody>
      </p:sp>
      <p:sp>
        <p:nvSpPr>
          <p:cNvPr id="73" name="Google Shape;73;p15"/>
          <p:cNvSpPr txBox="1"/>
          <p:nvPr/>
        </p:nvSpPr>
        <p:spPr>
          <a:xfrm>
            <a:off x="407050" y="3909500"/>
            <a:ext cx="7502400" cy="89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br>
              <a:rPr lang="en" sz="3000"/>
            </a:br>
            <a:endParaRPr sz="3000"/>
          </a:p>
          <a:p>
            <a:pPr indent="0" lvl="0" marL="0" rtl="0" algn="l">
              <a:spcBef>
                <a:spcPts val="0"/>
              </a:spcBef>
              <a:spcAft>
                <a:spcPts val="0"/>
              </a:spcAft>
              <a:buNone/>
            </a:pPr>
            <a:r>
              <a:t/>
            </a:r>
            <a:endParaRPr sz="3000"/>
          </a:p>
        </p:txBody>
      </p:sp>
      <p:sp>
        <p:nvSpPr>
          <p:cNvPr id="74" name="Google Shape;74;p15"/>
          <p:cNvSpPr txBox="1"/>
          <p:nvPr/>
        </p:nvSpPr>
        <p:spPr>
          <a:xfrm>
            <a:off x="492225" y="390375"/>
            <a:ext cx="7502400" cy="89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gtEl>
                                        <p:attrNameLst>
                                          <p:attrName>style.visibility</p:attrName>
                                        </p:attrNameLst>
                                      </p:cBhvr>
                                      <p:to>
                                        <p:strVal val="visible"/>
                                      </p:to>
                                    </p:set>
                                    <p:animEffect filter="fade" transition="in">
                                      <p:cBhvr>
                                        <p:cTn dur="1000"/>
                                        <p:tgtEl>
                                          <p:spTgt spid="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2"/>
          <p:cNvSpPr txBox="1"/>
          <p:nvPr/>
        </p:nvSpPr>
        <p:spPr>
          <a:xfrm>
            <a:off x="450075" y="503725"/>
            <a:ext cx="7869000" cy="60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t>Useful Arrays Functions</a:t>
            </a:r>
            <a:endParaRPr sz="3600"/>
          </a:p>
        </p:txBody>
      </p:sp>
      <p:sp>
        <p:nvSpPr>
          <p:cNvPr id="251" name="Google Shape;251;p42"/>
          <p:cNvSpPr txBox="1"/>
          <p:nvPr/>
        </p:nvSpPr>
        <p:spPr>
          <a:xfrm>
            <a:off x="525075" y="1552750"/>
            <a:ext cx="7126200" cy="2933100"/>
          </a:xfrm>
          <a:prstGeom prst="rect">
            <a:avLst/>
          </a:prstGeom>
          <a:noFill/>
          <a:ln>
            <a:noFill/>
          </a:ln>
        </p:spPr>
        <p:txBody>
          <a:bodyPr anchorCtr="0" anchor="t" bIns="91425" lIns="91425" spcFirstLastPara="1" rIns="91425" wrap="square" tIns="91425">
            <a:noAutofit/>
          </a:bodyPr>
          <a:lstStyle/>
          <a:p>
            <a:pPr indent="0" lvl="0" marL="0" rtl="0" algn="l">
              <a:lnSpc>
                <a:spcPct val="110000"/>
              </a:lnSpc>
              <a:spcBef>
                <a:spcPts val="1700"/>
              </a:spcBef>
              <a:spcAft>
                <a:spcPts val="0"/>
              </a:spcAft>
              <a:buNone/>
            </a:pPr>
            <a:r>
              <a:rPr b="1" lang="en" sz="1650">
                <a:solidFill>
                  <a:srgbClr val="333333"/>
                </a:solidFill>
                <a:highlight>
                  <a:srgbClr val="F7F7F7"/>
                </a:highlight>
                <a:latin typeface="Courier New"/>
                <a:ea typeface="Courier New"/>
                <a:cs typeface="Courier New"/>
                <a:sym typeface="Courier New"/>
              </a:rPr>
              <a:t>includes()</a:t>
            </a:r>
            <a:endParaRPr b="1" sz="1650">
              <a:solidFill>
                <a:srgbClr val="333333"/>
              </a:solidFill>
              <a:highlight>
                <a:srgbClr val="F7F7F7"/>
              </a:highlight>
              <a:latin typeface="Courier New"/>
              <a:ea typeface="Courier New"/>
              <a:cs typeface="Courier New"/>
              <a:sym typeface="Courier New"/>
            </a:endParaRPr>
          </a:p>
          <a:p>
            <a:pPr indent="0" lvl="0" marL="0" rtl="0" algn="l">
              <a:lnSpc>
                <a:spcPct val="115000"/>
              </a:lnSpc>
              <a:spcBef>
                <a:spcPts val="1100"/>
              </a:spcBef>
              <a:spcAft>
                <a:spcPts val="0"/>
              </a:spcAft>
              <a:buNone/>
            </a:pPr>
            <a:r>
              <a:rPr lang="en" sz="1200">
                <a:solidFill>
                  <a:srgbClr val="333333"/>
                </a:solidFill>
                <a:highlight>
                  <a:srgbClr val="FFFFFF"/>
                </a:highlight>
              </a:rPr>
              <a:t>The </a:t>
            </a:r>
            <a:r>
              <a:rPr lang="en" sz="1000">
                <a:solidFill>
                  <a:srgbClr val="333333"/>
                </a:solidFill>
                <a:highlight>
                  <a:srgbClr val="F7F7F7"/>
                </a:highlight>
                <a:latin typeface="Courier New"/>
                <a:ea typeface="Courier New"/>
                <a:cs typeface="Courier New"/>
                <a:sym typeface="Courier New"/>
              </a:rPr>
              <a:t>includes()</a:t>
            </a:r>
            <a:r>
              <a:rPr lang="en" sz="1200">
                <a:solidFill>
                  <a:srgbClr val="333333"/>
                </a:solidFill>
                <a:highlight>
                  <a:srgbClr val="FFFFFF"/>
                </a:highlight>
              </a:rPr>
              <a:t> function checks if a given value is in an array. It won't tell you how many times it's in the array, but the function returns true if it found the value at all or false if it isn't found:</a:t>
            </a:r>
            <a:endParaRPr sz="1200">
              <a:solidFill>
                <a:srgbClr val="333333"/>
              </a:solidFill>
              <a:highlight>
                <a:srgbClr val="FFFFFF"/>
              </a:highlight>
            </a:endParaRPr>
          </a:p>
          <a:p>
            <a:pPr indent="0" lvl="0" marL="152400" marR="152400" rtl="0" algn="l">
              <a:lnSpc>
                <a:spcPct val="142857"/>
              </a:lnSpc>
              <a:spcBef>
                <a:spcPts val="1000"/>
              </a:spcBef>
              <a:spcAft>
                <a:spcPts val="0"/>
              </a:spcAft>
              <a:buNone/>
            </a:pPr>
            <a:r>
              <a:rPr lang="en" sz="1000">
                <a:solidFill>
                  <a:srgbClr val="8959A8"/>
                </a:solidFill>
                <a:highlight>
                  <a:srgbClr val="FFFFFF"/>
                </a:highlight>
                <a:latin typeface="Courier New"/>
                <a:ea typeface="Courier New"/>
                <a:cs typeface="Courier New"/>
                <a:sym typeface="Courier New"/>
              </a:rPr>
              <a:t>let</a:t>
            </a:r>
            <a:r>
              <a:rPr lang="en" sz="1000">
                <a:solidFill>
                  <a:srgbClr val="333333"/>
                </a:solidFill>
                <a:highlight>
                  <a:srgbClr val="FFFFFF"/>
                </a:highlight>
                <a:latin typeface="Courier New"/>
                <a:ea typeface="Courier New"/>
                <a:cs typeface="Courier New"/>
                <a:sym typeface="Courier New"/>
              </a:rPr>
              <a:t> numbers = [</a:t>
            </a:r>
            <a:r>
              <a:rPr lang="en" sz="1000">
                <a:solidFill>
                  <a:srgbClr val="F5871F"/>
                </a:solidFill>
                <a:highlight>
                  <a:srgbClr val="FFFFFF"/>
                </a:highlight>
                <a:latin typeface="Courier New"/>
                <a:ea typeface="Courier New"/>
                <a:cs typeface="Courier New"/>
                <a:sym typeface="Courier New"/>
              </a:rPr>
              <a:t>1</a:t>
            </a:r>
            <a:r>
              <a:rPr lang="en" sz="1000">
                <a:solidFill>
                  <a:srgbClr val="333333"/>
                </a:solidFill>
                <a:highlight>
                  <a:srgbClr val="FFFFFF"/>
                </a:highlight>
                <a:latin typeface="Courier New"/>
                <a:ea typeface="Courier New"/>
                <a:cs typeface="Courier New"/>
                <a:sym typeface="Courier New"/>
              </a:rPr>
              <a:t>, </a:t>
            </a:r>
            <a:r>
              <a:rPr lang="en" sz="1000">
                <a:solidFill>
                  <a:srgbClr val="F5871F"/>
                </a:solidFill>
                <a:highlight>
                  <a:srgbClr val="FFFFFF"/>
                </a:highlight>
                <a:latin typeface="Courier New"/>
                <a:ea typeface="Courier New"/>
                <a:cs typeface="Courier New"/>
                <a:sym typeface="Courier New"/>
              </a:rPr>
              <a:t>2</a:t>
            </a:r>
            <a:r>
              <a:rPr lang="en" sz="1000">
                <a:solidFill>
                  <a:srgbClr val="333333"/>
                </a:solidFill>
                <a:highlight>
                  <a:srgbClr val="FFFFFF"/>
                </a:highlight>
                <a:latin typeface="Courier New"/>
                <a:ea typeface="Courier New"/>
                <a:cs typeface="Courier New"/>
                <a:sym typeface="Courier New"/>
              </a:rPr>
              <a:t>, </a:t>
            </a:r>
            <a:r>
              <a:rPr lang="en" sz="1000">
                <a:solidFill>
                  <a:srgbClr val="F5871F"/>
                </a:solidFill>
                <a:highlight>
                  <a:srgbClr val="FFFFFF"/>
                </a:highlight>
                <a:latin typeface="Courier New"/>
                <a:ea typeface="Courier New"/>
                <a:cs typeface="Courier New"/>
                <a:sym typeface="Courier New"/>
              </a:rPr>
              <a:t>3</a:t>
            </a:r>
            <a:r>
              <a:rPr lang="en" sz="1000">
                <a:solidFill>
                  <a:srgbClr val="333333"/>
                </a:solidFill>
                <a:highlight>
                  <a:srgbClr val="FFFFFF"/>
                </a:highlight>
                <a:latin typeface="Courier New"/>
                <a:ea typeface="Courier New"/>
                <a:cs typeface="Courier New"/>
                <a:sym typeface="Courier New"/>
              </a:rPr>
              <a:t>];</a:t>
            </a:r>
            <a:endParaRPr sz="1000">
              <a:solidFill>
                <a:srgbClr val="333333"/>
              </a:solidFill>
              <a:highlight>
                <a:srgbClr val="FFFFFF"/>
              </a:highlight>
              <a:latin typeface="Courier New"/>
              <a:ea typeface="Courier New"/>
              <a:cs typeface="Courier New"/>
              <a:sym typeface="Courier New"/>
            </a:endParaRPr>
          </a:p>
          <a:p>
            <a:pPr indent="0" lvl="0" marL="152400" marR="152400" rtl="0" algn="l">
              <a:lnSpc>
                <a:spcPct val="142857"/>
              </a:lnSpc>
              <a:spcBef>
                <a:spcPts val="1500"/>
              </a:spcBef>
              <a:spcAft>
                <a:spcPts val="0"/>
              </a:spcAft>
              <a:buNone/>
            </a:pPr>
            <a:r>
              <a:rPr lang="en" sz="1000">
                <a:solidFill>
                  <a:srgbClr val="8959A8"/>
                </a:solidFill>
                <a:highlight>
                  <a:srgbClr val="FFFFFF"/>
                </a:highlight>
                <a:latin typeface="Courier New"/>
                <a:ea typeface="Courier New"/>
                <a:cs typeface="Courier New"/>
                <a:sym typeface="Courier New"/>
              </a:rPr>
              <a:t>let</a:t>
            </a:r>
            <a:r>
              <a:rPr lang="en" sz="1000">
                <a:solidFill>
                  <a:srgbClr val="333333"/>
                </a:solidFill>
                <a:highlight>
                  <a:srgbClr val="FFFFFF"/>
                </a:highlight>
                <a:latin typeface="Courier New"/>
                <a:ea typeface="Courier New"/>
                <a:cs typeface="Courier New"/>
                <a:sym typeface="Courier New"/>
              </a:rPr>
              <a:t> foundThree = numbers.includes(</a:t>
            </a:r>
            <a:r>
              <a:rPr lang="en" sz="1000">
                <a:solidFill>
                  <a:srgbClr val="F5871F"/>
                </a:solidFill>
                <a:highlight>
                  <a:srgbClr val="FFFFFF"/>
                </a:highlight>
                <a:latin typeface="Courier New"/>
                <a:ea typeface="Courier New"/>
                <a:cs typeface="Courier New"/>
                <a:sym typeface="Courier New"/>
              </a:rPr>
              <a:t>3</a:t>
            </a:r>
            <a:r>
              <a:rPr lang="en" sz="1000">
                <a:solidFill>
                  <a:srgbClr val="333333"/>
                </a:solidFill>
                <a:highlight>
                  <a:srgbClr val="FFFFFF"/>
                </a:highlight>
                <a:latin typeface="Courier New"/>
                <a:ea typeface="Courier New"/>
                <a:cs typeface="Courier New"/>
                <a:sym typeface="Courier New"/>
              </a:rPr>
              <a:t>); </a:t>
            </a:r>
            <a:r>
              <a:rPr lang="en" sz="1000">
                <a:solidFill>
                  <a:srgbClr val="8E908C"/>
                </a:solidFill>
                <a:highlight>
                  <a:srgbClr val="FFFFFF"/>
                </a:highlight>
                <a:latin typeface="Courier New"/>
                <a:ea typeface="Courier New"/>
                <a:cs typeface="Courier New"/>
                <a:sym typeface="Courier New"/>
              </a:rPr>
              <a:t>// foundThree will be true</a:t>
            </a:r>
            <a:endParaRPr sz="1000">
              <a:solidFill>
                <a:srgbClr val="333333"/>
              </a:solidFill>
              <a:highlight>
                <a:srgbClr val="FFFFFF"/>
              </a:highlight>
              <a:latin typeface="Courier New"/>
              <a:ea typeface="Courier New"/>
              <a:cs typeface="Courier New"/>
              <a:sym typeface="Courier New"/>
            </a:endParaRPr>
          </a:p>
          <a:p>
            <a:pPr indent="0" lvl="0" marL="152400" marR="152400" rtl="0" algn="l">
              <a:lnSpc>
                <a:spcPct val="142857"/>
              </a:lnSpc>
              <a:spcBef>
                <a:spcPts val="1500"/>
              </a:spcBef>
              <a:spcAft>
                <a:spcPts val="0"/>
              </a:spcAft>
              <a:buNone/>
            </a:pPr>
            <a:r>
              <a:rPr lang="en" sz="1000">
                <a:solidFill>
                  <a:srgbClr val="8959A8"/>
                </a:solidFill>
                <a:highlight>
                  <a:srgbClr val="FFFFFF"/>
                </a:highlight>
                <a:latin typeface="Courier New"/>
                <a:ea typeface="Courier New"/>
                <a:cs typeface="Courier New"/>
                <a:sym typeface="Courier New"/>
              </a:rPr>
              <a:t>let</a:t>
            </a:r>
            <a:r>
              <a:rPr lang="en" sz="1000">
                <a:solidFill>
                  <a:srgbClr val="333333"/>
                </a:solidFill>
                <a:highlight>
                  <a:srgbClr val="FFFFFF"/>
                </a:highlight>
                <a:latin typeface="Courier New"/>
                <a:ea typeface="Courier New"/>
                <a:cs typeface="Courier New"/>
                <a:sym typeface="Courier New"/>
              </a:rPr>
              <a:t> foundFour = numbers.includes(</a:t>
            </a:r>
            <a:r>
              <a:rPr lang="en" sz="1000">
                <a:solidFill>
                  <a:srgbClr val="F5871F"/>
                </a:solidFill>
                <a:highlight>
                  <a:srgbClr val="FFFFFF"/>
                </a:highlight>
                <a:latin typeface="Courier New"/>
                <a:ea typeface="Courier New"/>
                <a:cs typeface="Courier New"/>
                <a:sym typeface="Courier New"/>
              </a:rPr>
              <a:t>4</a:t>
            </a:r>
            <a:r>
              <a:rPr lang="en" sz="1000">
                <a:solidFill>
                  <a:srgbClr val="333333"/>
                </a:solidFill>
                <a:highlight>
                  <a:srgbClr val="FFFFFF"/>
                </a:highlight>
                <a:latin typeface="Courier New"/>
                <a:ea typeface="Courier New"/>
                <a:cs typeface="Courier New"/>
                <a:sym typeface="Courier New"/>
              </a:rPr>
              <a:t>); </a:t>
            </a:r>
            <a:r>
              <a:rPr lang="en" sz="1000">
                <a:solidFill>
                  <a:srgbClr val="8E908C"/>
                </a:solidFill>
                <a:highlight>
                  <a:srgbClr val="FFFFFF"/>
                </a:highlight>
                <a:latin typeface="Courier New"/>
                <a:ea typeface="Courier New"/>
                <a:cs typeface="Courier New"/>
                <a:sym typeface="Courier New"/>
              </a:rPr>
              <a:t>// foundFour will be false</a:t>
            </a:r>
            <a:endParaRPr sz="1000">
              <a:solidFill>
                <a:srgbClr val="8E908C"/>
              </a:solidFill>
              <a:highlight>
                <a:srgbClr val="FFFFFF"/>
              </a:highlight>
              <a:latin typeface="Courier New"/>
              <a:ea typeface="Courier New"/>
              <a:cs typeface="Courier New"/>
              <a:sym typeface="Courier New"/>
            </a:endParaRPr>
          </a:p>
          <a:p>
            <a:pPr indent="0" lvl="0" marL="152400" marR="152400" rtl="0" algn="l">
              <a:lnSpc>
                <a:spcPct val="142857"/>
              </a:lnSpc>
              <a:spcBef>
                <a:spcPts val="1500"/>
              </a:spcBef>
              <a:spcAft>
                <a:spcPts val="0"/>
              </a:spcAft>
              <a:buNone/>
            </a:pPr>
            <a:r>
              <a:t/>
            </a:r>
            <a:endParaRPr b="1" sz="1650">
              <a:solidFill>
                <a:srgbClr val="333333"/>
              </a:solidFill>
              <a:highlight>
                <a:srgbClr val="F7F7F7"/>
              </a:highlight>
              <a:latin typeface="Courier New"/>
              <a:ea typeface="Courier New"/>
              <a:cs typeface="Courier New"/>
              <a:sym typeface="Courier New"/>
            </a:endParaRPr>
          </a:p>
          <a:p>
            <a:pPr indent="0" lvl="0" marL="152400" marR="152400" rtl="0" algn="l">
              <a:lnSpc>
                <a:spcPct val="142857"/>
              </a:lnSpc>
              <a:spcBef>
                <a:spcPts val="1500"/>
              </a:spcBef>
              <a:spcAft>
                <a:spcPts val="0"/>
              </a:spcAft>
              <a:buNone/>
            </a:pPr>
            <a:r>
              <a:t/>
            </a:r>
            <a:endParaRPr b="1" sz="1650">
              <a:solidFill>
                <a:srgbClr val="333333"/>
              </a:solidFill>
              <a:highlight>
                <a:srgbClr val="FFFFFF"/>
              </a:highlight>
              <a:latin typeface="Courier New"/>
              <a:ea typeface="Courier New"/>
              <a:cs typeface="Courier New"/>
              <a:sym typeface="Courier New"/>
            </a:endParaRPr>
          </a:p>
          <a:p>
            <a:pPr indent="0" lvl="0" marL="152400" marR="152400" rtl="0" algn="l">
              <a:lnSpc>
                <a:spcPct val="142857"/>
              </a:lnSpc>
              <a:spcBef>
                <a:spcPts val="1500"/>
              </a:spcBef>
              <a:spcAft>
                <a:spcPts val="0"/>
              </a:spcAft>
              <a:buNone/>
            </a:pPr>
            <a:r>
              <a:t/>
            </a:r>
            <a:endParaRPr sz="1200">
              <a:solidFill>
                <a:srgbClr val="333333"/>
              </a:solidFill>
              <a:highlight>
                <a:srgbClr val="FFFFFF"/>
              </a:highlight>
            </a:endParaRPr>
          </a:p>
          <a:p>
            <a:pPr indent="0" lvl="0" marL="0" rtl="0" algn="l">
              <a:lnSpc>
                <a:spcPct val="115000"/>
              </a:lnSpc>
              <a:spcBef>
                <a:spcPts val="1500"/>
              </a:spcBef>
              <a:spcAft>
                <a:spcPts val="10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3"/>
          <p:cNvSpPr txBox="1"/>
          <p:nvPr/>
        </p:nvSpPr>
        <p:spPr>
          <a:xfrm>
            <a:off x="450075" y="503725"/>
            <a:ext cx="7869000" cy="60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t>Useful Arrays Functions</a:t>
            </a:r>
            <a:endParaRPr sz="3600"/>
          </a:p>
        </p:txBody>
      </p:sp>
      <p:sp>
        <p:nvSpPr>
          <p:cNvPr id="257" name="Google Shape;257;p43"/>
          <p:cNvSpPr txBox="1"/>
          <p:nvPr/>
        </p:nvSpPr>
        <p:spPr>
          <a:xfrm>
            <a:off x="525075" y="1552750"/>
            <a:ext cx="7126200" cy="2933100"/>
          </a:xfrm>
          <a:prstGeom prst="rect">
            <a:avLst/>
          </a:prstGeom>
          <a:noFill/>
          <a:ln>
            <a:noFill/>
          </a:ln>
        </p:spPr>
        <p:txBody>
          <a:bodyPr anchorCtr="0" anchor="t" bIns="91425" lIns="91425" spcFirstLastPara="1" rIns="91425" wrap="square" tIns="91425">
            <a:noAutofit/>
          </a:bodyPr>
          <a:lstStyle/>
          <a:p>
            <a:pPr indent="0" lvl="0" marL="0" rtl="0" algn="l">
              <a:lnSpc>
                <a:spcPct val="110000"/>
              </a:lnSpc>
              <a:spcBef>
                <a:spcPts val="1700"/>
              </a:spcBef>
              <a:spcAft>
                <a:spcPts val="0"/>
              </a:spcAft>
              <a:buNone/>
            </a:pPr>
            <a:r>
              <a:rPr b="1" lang="en" sz="1650">
                <a:solidFill>
                  <a:srgbClr val="333333"/>
                </a:solidFill>
                <a:highlight>
                  <a:srgbClr val="F7F7F7"/>
                </a:highlight>
                <a:latin typeface="Courier New"/>
                <a:ea typeface="Courier New"/>
                <a:cs typeface="Courier New"/>
                <a:sym typeface="Courier New"/>
              </a:rPr>
              <a:t>indexOf()</a:t>
            </a:r>
            <a:endParaRPr b="1" sz="1650">
              <a:solidFill>
                <a:srgbClr val="333333"/>
              </a:solidFill>
              <a:highlight>
                <a:srgbClr val="F7F7F7"/>
              </a:highlight>
              <a:latin typeface="Courier New"/>
              <a:ea typeface="Courier New"/>
              <a:cs typeface="Courier New"/>
              <a:sym typeface="Courier New"/>
            </a:endParaRPr>
          </a:p>
          <a:p>
            <a:pPr indent="0" lvl="0" marL="0" rtl="0" algn="l">
              <a:lnSpc>
                <a:spcPct val="115000"/>
              </a:lnSpc>
              <a:spcBef>
                <a:spcPts val="1100"/>
              </a:spcBef>
              <a:spcAft>
                <a:spcPts val="0"/>
              </a:spcAft>
              <a:buNone/>
            </a:pPr>
            <a:r>
              <a:rPr lang="en" sz="1200">
                <a:solidFill>
                  <a:srgbClr val="333333"/>
                </a:solidFill>
                <a:highlight>
                  <a:srgbClr val="FFFFFF"/>
                </a:highlight>
              </a:rPr>
              <a:t>The </a:t>
            </a:r>
            <a:r>
              <a:rPr lang="en" sz="1000">
                <a:solidFill>
                  <a:srgbClr val="333333"/>
                </a:solidFill>
                <a:highlight>
                  <a:srgbClr val="F7F7F7"/>
                </a:highlight>
                <a:latin typeface="Courier New"/>
                <a:ea typeface="Courier New"/>
                <a:cs typeface="Courier New"/>
                <a:sym typeface="Courier New"/>
              </a:rPr>
              <a:t>indexOf()</a:t>
            </a:r>
            <a:r>
              <a:rPr lang="en" sz="1200">
                <a:solidFill>
                  <a:srgbClr val="333333"/>
                </a:solidFill>
                <a:highlight>
                  <a:srgbClr val="FFFFFF"/>
                </a:highlight>
              </a:rPr>
              <a:t> function finds the location of a value in an array. It finds the first instance of the value and then returns the index to that element. If it can't find the value, it returns </a:t>
            </a:r>
            <a:r>
              <a:rPr lang="en" sz="1000">
                <a:solidFill>
                  <a:srgbClr val="333333"/>
                </a:solidFill>
                <a:highlight>
                  <a:srgbClr val="F7F7F7"/>
                </a:highlight>
                <a:latin typeface="Courier New"/>
                <a:ea typeface="Courier New"/>
                <a:cs typeface="Courier New"/>
                <a:sym typeface="Courier New"/>
              </a:rPr>
              <a:t>-1</a:t>
            </a:r>
            <a:r>
              <a:rPr lang="en" sz="1200">
                <a:solidFill>
                  <a:srgbClr val="333333"/>
                </a:solidFill>
                <a:highlight>
                  <a:srgbClr val="FFFFFF"/>
                </a:highlight>
              </a:rPr>
              <a:t>:</a:t>
            </a:r>
            <a:endParaRPr sz="1200">
              <a:solidFill>
                <a:srgbClr val="333333"/>
              </a:solidFill>
              <a:highlight>
                <a:srgbClr val="FFFFFF"/>
              </a:highlight>
            </a:endParaRPr>
          </a:p>
          <a:p>
            <a:pPr indent="0" lvl="0" marL="152400" marR="152400" rtl="0" algn="l">
              <a:lnSpc>
                <a:spcPct val="142857"/>
              </a:lnSpc>
              <a:spcBef>
                <a:spcPts val="1000"/>
              </a:spcBef>
              <a:spcAft>
                <a:spcPts val="0"/>
              </a:spcAft>
              <a:buNone/>
            </a:pPr>
            <a:r>
              <a:rPr lang="en" sz="1000">
                <a:solidFill>
                  <a:srgbClr val="8959A8"/>
                </a:solidFill>
                <a:highlight>
                  <a:srgbClr val="FFFFFF"/>
                </a:highlight>
                <a:latin typeface="Courier New"/>
                <a:ea typeface="Courier New"/>
                <a:cs typeface="Courier New"/>
                <a:sym typeface="Courier New"/>
              </a:rPr>
              <a:t>let</a:t>
            </a:r>
            <a:r>
              <a:rPr lang="en" sz="1000">
                <a:solidFill>
                  <a:srgbClr val="333333"/>
                </a:solidFill>
                <a:highlight>
                  <a:srgbClr val="FFFFFF"/>
                </a:highlight>
                <a:latin typeface="Courier New"/>
                <a:ea typeface="Courier New"/>
                <a:cs typeface="Courier New"/>
                <a:sym typeface="Courier New"/>
              </a:rPr>
              <a:t> numbers = [</a:t>
            </a:r>
            <a:r>
              <a:rPr lang="en" sz="1000">
                <a:solidFill>
                  <a:srgbClr val="718C00"/>
                </a:solidFill>
                <a:highlight>
                  <a:srgbClr val="FFFFFF"/>
                </a:highlight>
                <a:latin typeface="Courier New"/>
                <a:ea typeface="Courier New"/>
                <a:cs typeface="Courier New"/>
                <a:sym typeface="Courier New"/>
              </a:rPr>
              <a:t>'one'</a:t>
            </a:r>
            <a:r>
              <a:rPr lang="en" sz="1000">
                <a:solidFill>
                  <a:srgbClr val="333333"/>
                </a:solidFill>
                <a:highlight>
                  <a:srgbClr val="FFFFFF"/>
                </a:highlight>
                <a:latin typeface="Courier New"/>
                <a:ea typeface="Courier New"/>
                <a:cs typeface="Courier New"/>
                <a:sym typeface="Courier New"/>
              </a:rPr>
              <a:t>, </a:t>
            </a:r>
            <a:r>
              <a:rPr lang="en" sz="1000">
                <a:solidFill>
                  <a:srgbClr val="718C00"/>
                </a:solidFill>
                <a:highlight>
                  <a:srgbClr val="FFFFFF"/>
                </a:highlight>
                <a:latin typeface="Courier New"/>
                <a:ea typeface="Courier New"/>
                <a:cs typeface="Courier New"/>
                <a:sym typeface="Courier New"/>
              </a:rPr>
              <a:t>'two'</a:t>
            </a:r>
            <a:r>
              <a:rPr lang="en" sz="1000">
                <a:solidFill>
                  <a:srgbClr val="333333"/>
                </a:solidFill>
                <a:highlight>
                  <a:srgbClr val="FFFFFF"/>
                </a:highlight>
                <a:latin typeface="Courier New"/>
                <a:ea typeface="Courier New"/>
                <a:cs typeface="Courier New"/>
                <a:sym typeface="Courier New"/>
              </a:rPr>
              <a:t>, </a:t>
            </a:r>
            <a:r>
              <a:rPr lang="en" sz="1000">
                <a:solidFill>
                  <a:srgbClr val="718C00"/>
                </a:solidFill>
                <a:highlight>
                  <a:srgbClr val="FFFFFF"/>
                </a:highlight>
                <a:latin typeface="Courier New"/>
                <a:ea typeface="Courier New"/>
                <a:cs typeface="Courier New"/>
                <a:sym typeface="Courier New"/>
              </a:rPr>
              <a:t>'three'</a:t>
            </a:r>
            <a:r>
              <a:rPr lang="en" sz="1000">
                <a:solidFill>
                  <a:srgbClr val="333333"/>
                </a:solidFill>
                <a:highlight>
                  <a:srgbClr val="FFFFFF"/>
                </a:highlight>
                <a:latin typeface="Courier New"/>
                <a:ea typeface="Courier New"/>
                <a:cs typeface="Courier New"/>
                <a:sym typeface="Courier New"/>
              </a:rPr>
              <a:t>, </a:t>
            </a:r>
            <a:r>
              <a:rPr lang="en" sz="1000">
                <a:solidFill>
                  <a:srgbClr val="718C00"/>
                </a:solidFill>
                <a:highlight>
                  <a:srgbClr val="FFFFFF"/>
                </a:highlight>
                <a:latin typeface="Courier New"/>
                <a:ea typeface="Courier New"/>
                <a:cs typeface="Courier New"/>
                <a:sym typeface="Courier New"/>
              </a:rPr>
              <a:t>'four'</a:t>
            </a:r>
            <a:r>
              <a:rPr lang="en" sz="1000">
                <a:solidFill>
                  <a:srgbClr val="333333"/>
                </a:solidFill>
                <a:highlight>
                  <a:srgbClr val="FFFFFF"/>
                </a:highlight>
                <a:latin typeface="Courier New"/>
                <a:ea typeface="Courier New"/>
                <a:cs typeface="Courier New"/>
                <a:sym typeface="Courier New"/>
              </a:rPr>
              <a:t>, </a:t>
            </a:r>
            <a:r>
              <a:rPr lang="en" sz="1000">
                <a:solidFill>
                  <a:srgbClr val="718C00"/>
                </a:solidFill>
                <a:highlight>
                  <a:srgbClr val="FFFFFF"/>
                </a:highlight>
                <a:latin typeface="Courier New"/>
                <a:ea typeface="Courier New"/>
                <a:cs typeface="Courier New"/>
                <a:sym typeface="Courier New"/>
              </a:rPr>
              <a:t>'three'</a:t>
            </a:r>
            <a:r>
              <a:rPr lang="en" sz="1000">
                <a:solidFill>
                  <a:srgbClr val="333333"/>
                </a:solidFill>
                <a:highlight>
                  <a:srgbClr val="FFFFFF"/>
                </a:highlight>
                <a:latin typeface="Courier New"/>
                <a:ea typeface="Courier New"/>
                <a:cs typeface="Courier New"/>
                <a:sym typeface="Courier New"/>
              </a:rPr>
              <a:t>, </a:t>
            </a:r>
            <a:r>
              <a:rPr lang="en" sz="1000">
                <a:solidFill>
                  <a:srgbClr val="718C00"/>
                </a:solidFill>
                <a:highlight>
                  <a:srgbClr val="FFFFFF"/>
                </a:highlight>
                <a:latin typeface="Courier New"/>
                <a:ea typeface="Courier New"/>
                <a:cs typeface="Courier New"/>
                <a:sym typeface="Courier New"/>
              </a:rPr>
              <a:t>'five'</a:t>
            </a:r>
            <a:r>
              <a:rPr lang="en" sz="1000">
                <a:solidFill>
                  <a:srgbClr val="333333"/>
                </a:solidFill>
                <a:highlight>
                  <a:srgbClr val="FFFFFF"/>
                </a:highlight>
                <a:latin typeface="Courier New"/>
                <a:ea typeface="Courier New"/>
                <a:cs typeface="Courier New"/>
                <a:sym typeface="Courier New"/>
              </a:rPr>
              <a:t>, </a:t>
            </a:r>
            <a:r>
              <a:rPr lang="en" sz="1000">
                <a:solidFill>
                  <a:srgbClr val="718C00"/>
                </a:solidFill>
                <a:highlight>
                  <a:srgbClr val="FFFFFF"/>
                </a:highlight>
                <a:latin typeface="Courier New"/>
                <a:ea typeface="Courier New"/>
                <a:cs typeface="Courier New"/>
                <a:sym typeface="Courier New"/>
              </a:rPr>
              <a:t>'three'</a:t>
            </a:r>
            <a:r>
              <a:rPr lang="en" sz="1000">
                <a:solidFill>
                  <a:srgbClr val="333333"/>
                </a:solidFill>
                <a:highlight>
                  <a:srgbClr val="FFFFFF"/>
                </a:highlight>
                <a:latin typeface="Courier New"/>
                <a:ea typeface="Courier New"/>
                <a:cs typeface="Courier New"/>
                <a:sym typeface="Courier New"/>
              </a:rPr>
              <a:t>];</a:t>
            </a:r>
            <a:endParaRPr sz="1000">
              <a:solidFill>
                <a:srgbClr val="333333"/>
              </a:solidFill>
              <a:highlight>
                <a:srgbClr val="FFFFFF"/>
              </a:highlight>
              <a:latin typeface="Courier New"/>
              <a:ea typeface="Courier New"/>
              <a:cs typeface="Courier New"/>
              <a:sym typeface="Courier New"/>
            </a:endParaRPr>
          </a:p>
          <a:p>
            <a:pPr indent="0" lvl="0" marL="152400" marR="152400" rtl="0" algn="l">
              <a:lnSpc>
                <a:spcPct val="142857"/>
              </a:lnSpc>
              <a:spcBef>
                <a:spcPts val="1500"/>
              </a:spcBef>
              <a:spcAft>
                <a:spcPts val="0"/>
              </a:spcAft>
              <a:buNone/>
            </a:pPr>
            <a:r>
              <a:rPr lang="en" sz="1000">
                <a:solidFill>
                  <a:srgbClr val="8959A8"/>
                </a:solidFill>
                <a:highlight>
                  <a:srgbClr val="FFFFFF"/>
                </a:highlight>
                <a:latin typeface="Courier New"/>
                <a:ea typeface="Courier New"/>
                <a:cs typeface="Courier New"/>
                <a:sym typeface="Courier New"/>
              </a:rPr>
              <a:t>let</a:t>
            </a:r>
            <a:r>
              <a:rPr lang="en" sz="1000">
                <a:solidFill>
                  <a:srgbClr val="333333"/>
                </a:solidFill>
                <a:highlight>
                  <a:srgbClr val="FFFFFF"/>
                </a:highlight>
                <a:latin typeface="Courier New"/>
                <a:ea typeface="Courier New"/>
                <a:cs typeface="Courier New"/>
                <a:sym typeface="Courier New"/>
              </a:rPr>
              <a:t> indexOfThree = numbers.indexOf(</a:t>
            </a:r>
            <a:r>
              <a:rPr lang="en" sz="1000">
                <a:solidFill>
                  <a:srgbClr val="718C00"/>
                </a:solidFill>
                <a:highlight>
                  <a:srgbClr val="FFFFFF"/>
                </a:highlight>
                <a:latin typeface="Courier New"/>
                <a:ea typeface="Courier New"/>
                <a:cs typeface="Courier New"/>
                <a:sym typeface="Courier New"/>
              </a:rPr>
              <a:t>'three'</a:t>
            </a:r>
            <a:r>
              <a:rPr lang="en" sz="1000">
                <a:solidFill>
                  <a:srgbClr val="333333"/>
                </a:solidFill>
                <a:highlight>
                  <a:srgbClr val="FFFFFF"/>
                </a:highlight>
                <a:latin typeface="Courier New"/>
                <a:ea typeface="Courier New"/>
                <a:cs typeface="Courier New"/>
                <a:sym typeface="Courier New"/>
              </a:rPr>
              <a:t>); </a:t>
            </a:r>
            <a:r>
              <a:rPr lang="en" sz="1000">
                <a:solidFill>
                  <a:srgbClr val="8E908C"/>
                </a:solidFill>
                <a:highlight>
                  <a:srgbClr val="FFFFFF"/>
                </a:highlight>
                <a:latin typeface="Courier New"/>
                <a:ea typeface="Courier New"/>
                <a:cs typeface="Courier New"/>
                <a:sym typeface="Courier New"/>
              </a:rPr>
              <a:t>// indexOfThree will be 2, the index of the first 'three'</a:t>
            </a:r>
            <a:endParaRPr sz="1000">
              <a:solidFill>
                <a:srgbClr val="333333"/>
              </a:solidFill>
              <a:highlight>
                <a:srgbClr val="FFFFFF"/>
              </a:highlight>
              <a:latin typeface="Courier New"/>
              <a:ea typeface="Courier New"/>
              <a:cs typeface="Courier New"/>
              <a:sym typeface="Courier New"/>
            </a:endParaRPr>
          </a:p>
          <a:p>
            <a:pPr indent="0" lvl="0" marL="152400" marR="152400" rtl="0" algn="l">
              <a:lnSpc>
                <a:spcPct val="142857"/>
              </a:lnSpc>
              <a:spcBef>
                <a:spcPts val="1500"/>
              </a:spcBef>
              <a:spcAft>
                <a:spcPts val="0"/>
              </a:spcAft>
              <a:buNone/>
            </a:pPr>
            <a:r>
              <a:rPr lang="en" sz="1000">
                <a:solidFill>
                  <a:srgbClr val="8959A8"/>
                </a:solidFill>
                <a:highlight>
                  <a:srgbClr val="FFFFFF"/>
                </a:highlight>
                <a:latin typeface="Courier New"/>
                <a:ea typeface="Courier New"/>
                <a:cs typeface="Courier New"/>
                <a:sym typeface="Courier New"/>
              </a:rPr>
              <a:t>let</a:t>
            </a:r>
            <a:r>
              <a:rPr lang="en" sz="1000">
                <a:solidFill>
                  <a:srgbClr val="333333"/>
                </a:solidFill>
                <a:highlight>
                  <a:srgbClr val="FFFFFF"/>
                </a:highlight>
                <a:latin typeface="Courier New"/>
                <a:ea typeface="Courier New"/>
                <a:cs typeface="Courier New"/>
                <a:sym typeface="Courier New"/>
              </a:rPr>
              <a:t> indexOfFour = numbers.indexOf(</a:t>
            </a:r>
            <a:r>
              <a:rPr lang="en" sz="1000">
                <a:solidFill>
                  <a:srgbClr val="718C00"/>
                </a:solidFill>
                <a:highlight>
                  <a:srgbClr val="FFFFFF"/>
                </a:highlight>
                <a:latin typeface="Courier New"/>
                <a:ea typeface="Courier New"/>
                <a:cs typeface="Courier New"/>
                <a:sym typeface="Courier New"/>
              </a:rPr>
              <a:t>'six'</a:t>
            </a:r>
            <a:r>
              <a:rPr lang="en" sz="1000">
                <a:solidFill>
                  <a:srgbClr val="333333"/>
                </a:solidFill>
                <a:highlight>
                  <a:srgbClr val="FFFFFF"/>
                </a:highlight>
                <a:latin typeface="Courier New"/>
                <a:ea typeface="Courier New"/>
                <a:cs typeface="Courier New"/>
                <a:sym typeface="Courier New"/>
              </a:rPr>
              <a:t>); </a:t>
            </a:r>
            <a:r>
              <a:rPr lang="en" sz="1000">
                <a:solidFill>
                  <a:srgbClr val="8E908C"/>
                </a:solidFill>
                <a:highlight>
                  <a:srgbClr val="FFFFFF"/>
                </a:highlight>
                <a:latin typeface="Courier New"/>
                <a:ea typeface="Courier New"/>
                <a:cs typeface="Courier New"/>
                <a:sym typeface="Courier New"/>
              </a:rPr>
              <a:t>// indexOfFour will be -1</a:t>
            </a:r>
            <a:endParaRPr sz="1000">
              <a:solidFill>
                <a:srgbClr val="8E908C"/>
              </a:solidFill>
              <a:highlight>
                <a:srgbClr val="FFFFFF"/>
              </a:highlight>
              <a:latin typeface="Courier New"/>
              <a:ea typeface="Courier New"/>
              <a:cs typeface="Courier New"/>
              <a:sym typeface="Courier New"/>
            </a:endParaRPr>
          </a:p>
          <a:p>
            <a:pPr indent="0" lvl="0" marL="152400" marR="152400" rtl="0" algn="l">
              <a:lnSpc>
                <a:spcPct val="142857"/>
              </a:lnSpc>
              <a:spcBef>
                <a:spcPts val="1500"/>
              </a:spcBef>
              <a:spcAft>
                <a:spcPts val="0"/>
              </a:spcAft>
              <a:buNone/>
            </a:pPr>
            <a:r>
              <a:t/>
            </a:r>
            <a:endParaRPr b="1" sz="1650">
              <a:solidFill>
                <a:srgbClr val="333333"/>
              </a:solidFill>
              <a:highlight>
                <a:srgbClr val="F7F7F7"/>
              </a:highlight>
              <a:latin typeface="Courier New"/>
              <a:ea typeface="Courier New"/>
              <a:cs typeface="Courier New"/>
              <a:sym typeface="Courier New"/>
            </a:endParaRPr>
          </a:p>
          <a:p>
            <a:pPr indent="0" lvl="0" marL="152400" marR="152400" rtl="0" algn="l">
              <a:lnSpc>
                <a:spcPct val="142857"/>
              </a:lnSpc>
              <a:spcBef>
                <a:spcPts val="1500"/>
              </a:spcBef>
              <a:spcAft>
                <a:spcPts val="0"/>
              </a:spcAft>
              <a:buNone/>
            </a:pPr>
            <a:r>
              <a:t/>
            </a:r>
            <a:endParaRPr b="1" sz="1650">
              <a:solidFill>
                <a:srgbClr val="333333"/>
              </a:solidFill>
              <a:highlight>
                <a:srgbClr val="F7F7F7"/>
              </a:highlight>
              <a:latin typeface="Courier New"/>
              <a:ea typeface="Courier New"/>
              <a:cs typeface="Courier New"/>
              <a:sym typeface="Courier New"/>
            </a:endParaRPr>
          </a:p>
          <a:p>
            <a:pPr indent="0" lvl="0" marL="152400" marR="152400" rtl="0" algn="l">
              <a:lnSpc>
                <a:spcPct val="142857"/>
              </a:lnSpc>
              <a:spcBef>
                <a:spcPts val="1500"/>
              </a:spcBef>
              <a:spcAft>
                <a:spcPts val="0"/>
              </a:spcAft>
              <a:buNone/>
            </a:pPr>
            <a:r>
              <a:t/>
            </a:r>
            <a:endParaRPr b="1" sz="1650">
              <a:solidFill>
                <a:srgbClr val="333333"/>
              </a:solidFill>
              <a:highlight>
                <a:srgbClr val="FFFFFF"/>
              </a:highlight>
              <a:latin typeface="Courier New"/>
              <a:ea typeface="Courier New"/>
              <a:cs typeface="Courier New"/>
              <a:sym typeface="Courier New"/>
            </a:endParaRPr>
          </a:p>
          <a:p>
            <a:pPr indent="0" lvl="0" marL="152400" marR="152400" rtl="0" algn="l">
              <a:lnSpc>
                <a:spcPct val="142857"/>
              </a:lnSpc>
              <a:spcBef>
                <a:spcPts val="1500"/>
              </a:spcBef>
              <a:spcAft>
                <a:spcPts val="0"/>
              </a:spcAft>
              <a:buNone/>
            </a:pPr>
            <a:r>
              <a:t/>
            </a:r>
            <a:endParaRPr sz="1200">
              <a:solidFill>
                <a:srgbClr val="333333"/>
              </a:solidFill>
              <a:highlight>
                <a:srgbClr val="FFFFFF"/>
              </a:highlight>
            </a:endParaRPr>
          </a:p>
          <a:p>
            <a:pPr indent="0" lvl="0" marL="0" rtl="0" algn="l">
              <a:lnSpc>
                <a:spcPct val="115000"/>
              </a:lnSpc>
              <a:spcBef>
                <a:spcPts val="1500"/>
              </a:spcBef>
              <a:spcAft>
                <a:spcPts val="10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4"/>
          <p:cNvSpPr txBox="1"/>
          <p:nvPr/>
        </p:nvSpPr>
        <p:spPr>
          <a:xfrm>
            <a:off x="450075" y="503725"/>
            <a:ext cx="7869000" cy="60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t>Useful Arrays Functions</a:t>
            </a:r>
            <a:endParaRPr sz="3600"/>
          </a:p>
        </p:txBody>
      </p:sp>
      <p:sp>
        <p:nvSpPr>
          <p:cNvPr id="263" name="Google Shape;263;p44"/>
          <p:cNvSpPr txBox="1"/>
          <p:nvPr/>
        </p:nvSpPr>
        <p:spPr>
          <a:xfrm>
            <a:off x="525075" y="1552750"/>
            <a:ext cx="7126200" cy="2933100"/>
          </a:xfrm>
          <a:prstGeom prst="rect">
            <a:avLst/>
          </a:prstGeom>
          <a:noFill/>
          <a:ln>
            <a:noFill/>
          </a:ln>
        </p:spPr>
        <p:txBody>
          <a:bodyPr anchorCtr="0" anchor="t" bIns="91425" lIns="91425" spcFirstLastPara="1" rIns="91425" wrap="square" tIns="91425">
            <a:noAutofit/>
          </a:bodyPr>
          <a:lstStyle/>
          <a:p>
            <a:pPr indent="0" lvl="0" marL="0" rtl="0" algn="l">
              <a:lnSpc>
                <a:spcPct val="110000"/>
              </a:lnSpc>
              <a:spcBef>
                <a:spcPts val="1700"/>
              </a:spcBef>
              <a:spcAft>
                <a:spcPts val="0"/>
              </a:spcAft>
              <a:buNone/>
            </a:pPr>
            <a:r>
              <a:rPr b="1" lang="en" sz="1650">
                <a:solidFill>
                  <a:srgbClr val="333333"/>
                </a:solidFill>
                <a:highlight>
                  <a:srgbClr val="F7F7F7"/>
                </a:highlight>
                <a:latin typeface="Courier New"/>
                <a:ea typeface="Courier New"/>
                <a:cs typeface="Courier New"/>
                <a:sym typeface="Courier New"/>
              </a:rPr>
              <a:t>lastIndexOf()</a:t>
            </a:r>
            <a:endParaRPr b="1" sz="1650">
              <a:solidFill>
                <a:srgbClr val="333333"/>
              </a:solidFill>
              <a:highlight>
                <a:srgbClr val="F7F7F7"/>
              </a:highlight>
              <a:latin typeface="Courier New"/>
              <a:ea typeface="Courier New"/>
              <a:cs typeface="Courier New"/>
              <a:sym typeface="Courier New"/>
            </a:endParaRPr>
          </a:p>
          <a:p>
            <a:pPr indent="0" lvl="0" marL="0" rtl="0" algn="l">
              <a:lnSpc>
                <a:spcPct val="115000"/>
              </a:lnSpc>
              <a:spcBef>
                <a:spcPts val="1100"/>
              </a:spcBef>
              <a:spcAft>
                <a:spcPts val="0"/>
              </a:spcAft>
              <a:buNone/>
            </a:pPr>
            <a:r>
              <a:rPr lang="en" sz="1200">
                <a:solidFill>
                  <a:srgbClr val="333333"/>
                </a:solidFill>
                <a:highlight>
                  <a:srgbClr val="FFFFFF"/>
                </a:highlight>
              </a:rPr>
              <a:t>The </a:t>
            </a:r>
            <a:r>
              <a:rPr lang="en" sz="1000">
                <a:solidFill>
                  <a:srgbClr val="333333"/>
                </a:solidFill>
                <a:highlight>
                  <a:srgbClr val="F7F7F7"/>
                </a:highlight>
                <a:latin typeface="Courier New"/>
                <a:ea typeface="Courier New"/>
                <a:cs typeface="Courier New"/>
                <a:sym typeface="Courier New"/>
              </a:rPr>
              <a:t>lastIndexOf()</a:t>
            </a:r>
            <a:r>
              <a:rPr lang="en" sz="1200">
                <a:solidFill>
                  <a:srgbClr val="333333"/>
                </a:solidFill>
                <a:highlight>
                  <a:srgbClr val="FFFFFF"/>
                </a:highlight>
              </a:rPr>
              <a:t> function finds the last location of a value in an array. It finds the last instance of a value and then returns the index to that element. If it can't find the value, it returns </a:t>
            </a:r>
            <a:r>
              <a:rPr lang="en" sz="1000">
                <a:solidFill>
                  <a:srgbClr val="333333"/>
                </a:solidFill>
                <a:highlight>
                  <a:srgbClr val="F7F7F7"/>
                </a:highlight>
                <a:latin typeface="Courier New"/>
                <a:ea typeface="Courier New"/>
                <a:cs typeface="Courier New"/>
                <a:sym typeface="Courier New"/>
              </a:rPr>
              <a:t>-1</a:t>
            </a:r>
            <a:r>
              <a:rPr lang="en" sz="1200">
                <a:solidFill>
                  <a:srgbClr val="333333"/>
                </a:solidFill>
                <a:highlight>
                  <a:srgbClr val="FFFFFF"/>
                </a:highlight>
              </a:rPr>
              <a:t>:</a:t>
            </a:r>
            <a:endParaRPr sz="1200">
              <a:solidFill>
                <a:srgbClr val="333333"/>
              </a:solidFill>
              <a:highlight>
                <a:srgbClr val="FFFFFF"/>
              </a:highlight>
            </a:endParaRPr>
          </a:p>
          <a:p>
            <a:pPr indent="0" lvl="0" marL="152400" marR="152400" rtl="0" algn="l">
              <a:lnSpc>
                <a:spcPct val="142857"/>
              </a:lnSpc>
              <a:spcBef>
                <a:spcPts val="1000"/>
              </a:spcBef>
              <a:spcAft>
                <a:spcPts val="0"/>
              </a:spcAft>
              <a:buNone/>
            </a:pPr>
            <a:r>
              <a:rPr lang="en" sz="1000">
                <a:solidFill>
                  <a:srgbClr val="8959A8"/>
                </a:solidFill>
                <a:highlight>
                  <a:srgbClr val="FFFFFF"/>
                </a:highlight>
                <a:latin typeface="Courier New"/>
                <a:ea typeface="Courier New"/>
                <a:cs typeface="Courier New"/>
                <a:sym typeface="Courier New"/>
              </a:rPr>
              <a:t>let</a:t>
            </a:r>
            <a:r>
              <a:rPr lang="en" sz="1000">
                <a:solidFill>
                  <a:srgbClr val="333333"/>
                </a:solidFill>
                <a:highlight>
                  <a:srgbClr val="FFFFFF"/>
                </a:highlight>
                <a:latin typeface="Courier New"/>
                <a:ea typeface="Courier New"/>
                <a:cs typeface="Courier New"/>
                <a:sym typeface="Courier New"/>
              </a:rPr>
              <a:t> numbers = [</a:t>
            </a:r>
            <a:r>
              <a:rPr lang="en" sz="1000">
                <a:solidFill>
                  <a:srgbClr val="718C00"/>
                </a:solidFill>
                <a:highlight>
                  <a:srgbClr val="FFFFFF"/>
                </a:highlight>
                <a:latin typeface="Courier New"/>
                <a:ea typeface="Courier New"/>
                <a:cs typeface="Courier New"/>
                <a:sym typeface="Courier New"/>
              </a:rPr>
              <a:t>'one'</a:t>
            </a:r>
            <a:r>
              <a:rPr lang="en" sz="1000">
                <a:solidFill>
                  <a:srgbClr val="333333"/>
                </a:solidFill>
                <a:highlight>
                  <a:srgbClr val="FFFFFF"/>
                </a:highlight>
                <a:latin typeface="Courier New"/>
                <a:ea typeface="Courier New"/>
                <a:cs typeface="Courier New"/>
                <a:sym typeface="Courier New"/>
              </a:rPr>
              <a:t>, </a:t>
            </a:r>
            <a:r>
              <a:rPr lang="en" sz="1000">
                <a:solidFill>
                  <a:srgbClr val="718C00"/>
                </a:solidFill>
                <a:highlight>
                  <a:srgbClr val="FFFFFF"/>
                </a:highlight>
                <a:latin typeface="Courier New"/>
                <a:ea typeface="Courier New"/>
                <a:cs typeface="Courier New"/>
                <a:sym typeface="Courier New"/>
              </a:rPr>
              <a:t>'two'</a:t>
            </a:r>
            <a:r>
              <a:rPr lang="en" sz="1000">
                <a:solidFill>
                  <a:srgbClr val="333333"/>
                </a:solidFill>
                <a:highlight>
                  <a:srgbClr val="FFFFFF"/>
                </a:highlight>
                <a:latin typeface="Courier New"/>
                <a:ea typeface="Courier New"/>
                <a:cs typeface="Courier New"/>
                <a:sym typeface="Courier New"/>
              </a:rPr>
              <a:t>, </a:t>
            </a:r>
            <a:r>
              <a:rPr lang="en" sz="1000">
                <a:solidFill>
                  <a:srgbClr val="718C00"/>
                </a:solidFill>
                <a:highlight>
                  <a:srgbClr val="FFFFFF"/>
                </a:highlight>
                <a:latin typeface="Courier New"/>
                <a:ea typeface="Courier New"/>
                <a:cs typeface="Courier New"/>
                <a:sym typeface="Courier New"/>
              </a:rPr>
              <a:t>'three'</a:t>
            </a:r>
            <a:r>
              <a:rPr lang="en" sz="1000">
                <a:solidFill>
                  <a:srgbClr val="333333"/>
                </a:solidFill>
                <a:highlight>
                  <a:srgbClr val="FFFFFF"/>
                </a:highlight>
                <a:latin typeface="Courier New"/>
                <a:ea typeface="Courier New"/>
                <a:cs typeface="Courier New"/>
                <a:sym typeface="Courier New"/>
              </a:rPr>
              <a:t>, </a:t>
            </a:r>
            <a:r>
              <a:rPr lang="en" sz="1000">
                <a:solidFill>
                  <a:srgbClr val="718C00"/>
                </a:solidFill>
                <a:highlight>
                  <a:srgbClr val="FFFFFF"/>
                </a:highlight>
                <a:latin typeface="Courier New"/>
                <a:ea typeface="Courier New"/>
                <a:cs typeface="Courier New"/>
                <a:sym typeface="Courier New"/>
              </a:rPr>
              <a:t>'four'</a:t>
            </a:r>
            <a:r>
              <a:rPr lang="en" sz="1000">
                <a:solidFill>
                  <a:srgbClr val="333333"/>
                </a:solidFill>
                <a:highlight>
                  <a:srgbClr val="FFFFFF"/>
                </a:highlight>
                <a:latin typeface="Courier New"/>
                <a:ea typeface="Courier New"/>
                <a:cs typeface="Courier New"/>
                <a:sym typeface="Courier New"/>
              </a:rPr>
              <a:t>, </a:t>
            </a:r>
            <a:r>
              <a:rPr lang="en" sz="1000">
                <a:solidFill>
                  <a:srgbClr val="718C00"/>
                </a:solidFill>
                <a:highlight>
                  <a:srgbClr val="FFFFFF"/>
                </a:highlight>
                <a:latin typeface="Courier New"/>
                <a:ea typeface="Courier New"/>
                <a:cs typeface="Courier New"/>
                <a:sym typeface="Courier New"/>
              </a:rPr>
              <a:t>'three'</a:t>
            </a:r>
            <a:r>
              <a:rPr lang="en" sz="1000">
                <a:solidFill>
                  <a:srgbClr val="333333"/>
                </a:solidFill>
                <a:highlight>
                  <a:srgbClr val="FFFFFF"/>
                </a:highlight>
                <a:latin typeface="Courier New"/>
                <a:ea typeface="Courier New"/>
                <a:cs typeface="Courier New"/>
                <a:sym typeface="Courier New"/>
              </a:rPr>
              <a:t>, </a:t>
            </a:r>
            <a:r>
              <a:rPr lang="en" sz="1000">
                <a:solidFill>
                  <a:srgbClr val="718C00"/>
                </a:solidFill>
                <a:highlight>
                  <a:srgbClr val="FFFFFF"/>
                </a:highlight>
                <a:latin typeface="Courier New"/>
                <a:ea typeface="Courier New"/>
                <a:cs typeface="Courier New"/>
                <a:sym typeface="Courier New"/>
              </a:rPr>
              <a:t>'five'</a:t>
            </a:r>
            <a:r>
              <a:rPr lang="en" sz="1000">
                <a:solidFill>
                  <a:srgbClr val="333333"/>
                </a:solidFill>
                <a:highlight>
                  <a:srgbClr val="FFFFFF"/>
                </a:highlight>
                <a:latin typeface="Courier New"/>
                <a:ea typeface="Courier New"/>
                <a:cs typeface="Courier New"/>
                <a:sym typeface="Courier New"/>
              </a:rPr>
              <a:t>, </a:t>
            </a:r>
            <a:r>
              <a:rPr lang="en" sz="1000">
                <a:solidFill>
                  <a:srgbClr val="718C00"/>
                </a:solidFill>
                <a:highlight>
                  <a:srgbClr val="FFFFFF"/>
                </a:highlight>
                <a:latin typeface="Courier New"/>
                <a:ea typeface="Courier New"/>
                <a:cs typeface="Courier New"/>
                <a:sym typeface="Courier New"/>
              </a:rPr>
              <a:t>'three'</a:t>
            </a:r>
            <a:r>
              <a:rPr lang="en" sz="1000">
                <a:solidFill>
                  <a:srgbClr val="333333"/>
                </a:solidFill>
                <a:highlight>
                  <a:srgbClr val="FFFFFF"/>
                </a:highlight>
                <a:latin typeface="Courier New"/>
                <a:ea typeface="Courier New"/>
                <a:cs typeface="Courier New"/>
                <a:sym typeface="Courier New"/>
              </a:rPr>
              <a:t>];</a:t>
            </a:r>
            <a:endParaRPr sz="1000">
              <a:solidFill>
                <a:srgbClr val="333333"/>
              </a:solidFill>
              <a:highlight>
                <a:srgbClr val="FFFFFF"/>
              </a:highlight>
              <a:latin typeface="Courier New"/>
              <a:ea typeface="Courier New"/>
              <a:cs typeface="Courier New"/>
              <a:sym typeface="Courier New"/>
            </a:endParaRPr>
          </a:p>
          <a:p>
            <a:pPr indent="0" lvl="0" marL="152400" marR="152400" rtl="0" algn="l">
              <a:lnSpc>
                <a:spcPct val="142857"/>
              </a:lnSpc>
              <a:spcBef>
                <a:spcPts val="1500"/>
              </a:spcBef>
              <a:spcAft>
                <a:spcPts val="0"/>
              </a:spcAft>
              <a:buNone/>
            </a:pPr>
            <a:r>
              <a:rPr lang="en" sz="1000">
                <a:solidFill>
                  <a:srgbClr val="8959A8"/>
                </a:solidFill>
                <a:highlight>
                  <a:srgbClr val="FFFFFF"/>
                </a:highlight>
                <a:latin typeface="Courier New"/>
                <a:ea typeface="Courier New"/>
                <a:cs typeface="Courier New"/>
                <a:sym typeface="Courier New"/>
              </a:rPr>
              <a:t>let</a:t>
            </a:r>
            <a:r>
              <a:rPr lang="en" sz="1000">
                <a:solidFill>
                  <a:srgbClr val="333333"/>
                </a:solidFill>
                <a:highlight>
                  <a:srgbClr val="FFFFFF"/>
                </a:highlight>
                <a:latin typeface="Courier New"/>
                <a:ea typeface="Courier New"/>
                <a:cs typeface="Courier New"/>
                <a:sym typeface="Courier New"/>
              </a:rPr>
              <a:t> indexOfThree = numbers.lastIndexOf(</a:t>
            </a:r>
            <a:r>
              <a:rPr lang="en" sz="1000">
                <a:solidFill>
                  <a:srgbClr val="718C00"/>
                </a:solidFill>
                <a:highlight>
                  <a:srgbClr val="FFFFFF"/>
                </a:highlight>
                <a:latin typeface="Courier New"/>
                <a:ea typeface="Courier New"/>
                <a:cs typeface="Courier New"/>
                <a:sym typeface="Courier New"/>
              </a:rPr>
              <a:t>'three'</a:t>
            </a:r>
            <a:r>
              <a:rPr lang="en" sz="1000">
                <a:solidFill>
                  <a:srgbClr val="333333"/>
                </a:solidFill>
                <a:highlight>
                  <a:srgbClr val="FFFFFF"/>
                </a:highlight>
                <a:latin typeface="Courier New"/>
                <a:ea typeface="Courier New"/>
                <a:cs typeface="Courier New"/>
                <a:sym typeface="Courier New"/>
              </a:rPr>
              <a:t>); </a:t>
            </a:r>
            <a:r>
              <a:rPr lang="en" sz="1000">
                <a:solidFill>
                  <a:srgbClr val="8E908C"/>
                </a:solidFill>
                <a:highlight>
                  <a:srgbClr val="FFFFFF"/>
                </a:highlight>
                <a:latin typeface="Courier New"/>
                <a:ea typeface="Courier New"/>
                <a:cs typeface="Courier New"/>
                <a:sym typeface="Courier New"/>
              </a:rPr>
              <a:t>// indexOfThree will be 6, the index of the last 'three'</a:t>
            </a:r>
            <a:endParaRPr sz="1000">
              <a:solidFill>
                <a:srgbClr val="333333"/>
              </a:solidFill>
              <a:highlight>
                <a:srgbClr val="FFFFFF"/>
              </a:highlight>
              <a:latin typeface="Courier New"/>
              <a:ea typeface="Courier New"/>
              <a:cs typeface="Courier New"/>
              <a:sym typeface="Courier New"/>
            </a:endParaRPr>
          </a:p>
          <a:p>
            <a:pPr indent="0" lvl="0" marL="152400" marR="152400" rtl="0" algn="l">
              <a:lnSpc>
                <a:spcPct val="142857"/>
              </a:lnSpc>
              <a:spcBef>
                <a:spcPts val="1500"/>
              </a:spcBef>
              <a:spcAft>
                <a:spcPts val="0"/>
              </a:spcAft>
              <a:buNone/>
            </a:pPr>
            <a:r>
              <a:rPr lang="en" sz="1000">
                <a:solidFill>
                  <a:srgbClr val="8959A8"/>
                </a:solidFill>
                <a:highlight>
                  <a:srgbClr val="FFFFFF"/>
                </a:highlight>
                <a:latin typeface="Courier New"/>
                <a:ea typeface="Courier New"/>
                <a:cs typeface="Courier New"/>
                <a:sym typeface="Courier New"/>
              </a:rPr>
              <a:t>let</a:t>
            </a:r>
            <a:r>
              <a:rPr lang="en" sz="1000">
                <a:solidFill>
                  <a:srgbClr val="333333"/>
                </a:solidFill>
                <a:highlight>
                  <a:srgbClr val="FFFFFF"/>
                </a:highlight>
                <a:latin typeface="Courier New"/>
                <a:ea typeface="Courier New"/>
                <a:cs typeface="Courier New"/>
                <a:sym typeface="Courier New"/>
              </a:rPr>
              <a:t> indexOfFour = numbers.lastIndexOf(</a:t>
            </a:r>
            <a:r>
              <a:rPr lang="en" sz="1000">
                <a:solidFill>
                  <a:srgbClr val="718C00"/>
                </a:solidFill>
                <a:highlight>
                  <a:srgbClr val="FFFFFF"/>
                </a:highlight>
                <a:latin typeface="Courier New"/>
                <a:ea typeface="Courier New"/>
                <a:cs typeface="Courier New"/>
                <a:sym typeface="Courier New"/>
              </a:rPr>
              <a:t>'six'</a:t>
            </a:r>
            <a:r>
              <a:rPr lang="en" sz="1000">
                <a:solidFill>
                  <a:srgbClr val="333333"/>
                </a:solidFill>
                <a:highlight>
                  <a:srgbClr val="FFFFFF"/>
                </a:highlight>
                <a:latin typeface="Courier New"/>
                <a:ea typeface="Courier New"/>
                <a:cs typeface="Courier New"/>
                <a:sym typeface="Courier New"/>
              </a:rPr>
              <a:t>); </a:t>
            </a:r>
            <a:r>
              <a:rPr lang="en" sz="1000">
                <a:solidFill>
                  <a:srgbClr val="8E908C"/>
                </a:solidFill>
                <a:highlight>
                  <a:srgbClr val="FFFFFF"/>
                </a:highlight>
                <a:latin typeface="Courier New"/>
                <a:ea typeface="Courier New"/>
                <a:cs typeface="Courier New"/>
                <a:sym typeface="Courier New"/>
              </a:rPr>
              <a:t>// indexOfFour will be -1</a:t>
            </a:r>
            <a:endParaRPr sz="1000">
              <a:solidFill>
                <a:srgbClr val="8E908C"/>
              </a:solidFill>
              <a:highlight>
                <a:srgbClr val="FFFFFF"/>
              </a:highlight>
              <a:latin typeface="Courier New"/>
              <a:ea typeface="Courier New"/>
              <a:cs typeface="Courier New"/>
              <a:sym typeface="Courier New"/>
            </a:endParaRPr>
          </a:p>
          <a:p>
            <a:pPr indent="0" lvl="0" marL="152400" marR="152400" rtl="0" algn="l">
              <a:lnSpc>
                <a:spcPct val="142857"/>
              </a:lnSpc>
              <a:spcBef>
                <a:spcPts val="1500"/>
              </a:spcBef>
              <a:spcAft>
                <a:spcPts val="0"/>
              </a:spcAft>
              <a:buNone/>
            </a:pPr>
            <a:r>
              <a:t/>
            </a:r>
            <a:endParaRPr b="1" sz="1650">
              <a:solidFill>
                <a:srgbClr val="333333"/>
              </a:solidFill>
              <a:highlight>
                <a:srgbClr val="F7F7F7"/>
              </a:highlight>
              <a:latin typeface="Courier New"/>
              <a:ea typeface="Courier New"/>
              <a:cs typeface="Courier New"/>
              <a:sym typeface="Courier New"/>
            </a:endParaRPr>
          </a:p>
          <a:p>
            <a:pPr indent="0" lvl="0" marL="152400" marR="152400" rtl="0" algn="l">
              <a:lnSpc>
                <a:spcPct val="142857"/>
              </a:lnSpc>
              <a:spcBef>
                <a:spcPts val="1500"/>
              </a:spcBef>
              <a:spcAft>
                <a:spcPts val="0"/>
              </a:spcAft>
              <a:buNone/>
            </a:pPr>
            <a:r>
              <a:t/>
            </a:r>
            <a:endParaRPr b="1" sz="1650">
              <a:solidFill>
                <a:srgbClr val="333333"/>
              </a:solidFill>
              <a:highlight>
                <a:srgbClr val="F7F7F7"/>
              </a:highlight>
              <a:latin typeface="Courier New"/>
              <a:ea typeface="Courier New"/>
              <a:cs typeface="Courier New"/>
              <a:sym typeface="Courier New"/>
            </a:endParaRPr>
          </a:p>
          <a:p>
            <a:pPr indent="0" lvl="0" marL="152400" marR="152400" rtl="0" algn="l">
              <a:lnSpc>
                <a:spcPct val="142857"/>
              </a:lnSpc>
              <a:spcBef>
                <a:spcPts val="1500"/>
              </a:spcBef>
              <a:spcAft>
                <a:spcPts val="0"/>
              </a:spcAft>
              <a:buNone/>
            </a:pPr>
            <a:r>
              <a:t/>
            </a:r>
            <a:endParaRPr b="1" sz="1650">
              <a:solidFill>
                <a:srgbClr val="333333"/>
              </a:solidFill>
              <a:highlight>
                <a:srgbClr val="F7F7F7"/>
              </a:highlight>
              <a:latin typeface="Courier New"/>
              <a:ea typeface="Courier New"/>
              <a:cs typeface="Courier New"/>
              <a:sym typeface="Courier New"/>
            </a:endParaRPr>
          </a:p>
          <a:p>
            <a:pPr indent="0" lvl="0" marL="152400" marR="152400" rtl="0" algn="l">
              <a:lnSpc>
                <a:spcPct val="142857"/>
              </a:lnSpc>
              <a:spcBef>
                <a:spcPts val="1500"/>
              </a:spcBef>
              <a:spcAft>
                <a:spcPts val="0"/>
              </a:spcAft>
              <a:buNone/>
            </a:pPr>
            <a:r>
              <a:t/>
            </a:r>
            <a:endParaRPr b="1" sz="1650">
              <a:solidFill>
                <a:srgbClr val="333333"/>
              </a:solidFill>
              <a:highlight>
                <a:srgbClr val="FFFFFF"/>
              </a:highlight>
              <a:latin typeface="Courier New"/>
              <a:ea typeface="Courier New"/>
              <a:cs typeface="Courier New"/>
              <a:sym typeface="Courier New"/>
            </a:endParaRPr>
          </a:p>
          <a:p>
            <a:pPr indent="0" lvl="0" marL="152400" marR="152400" rtl="0" algn="l">
              <a:lnSpc>
                <a:spcPct val="142857"/>
              </a:lnSpc>
              <a:spcBef>
                <a:spcPts val="1500"/>
              </a:spcBef>
              <a:spcAft>
                <a:spcPts val="0"/>
              </a:spcAft>
              <a:buNone/>
            </a:pPr>
            <a:r>
              <a:t/>
            </a:r>
            <a:endParaRPr sz="1200">
              <a:solidFill>
                <a:srgbClr val="333333"/>
              </a:solidFill>
              <a:highlight>
                <a:srgbClr val="FFFFFF"/>
              </a:highlight>
            </a:endParaRPr>
          </a:p>
          <a:p>
            <a:pPr indent="0" lvl="0" marL="0" rtl="0" algn="l">
              <a:lnSpc>
                <a:spcPct val="115000"/>
              </a:lnSpc>
              <a:spcBef>
                <a:spcPts val="1500"/>
              </a:spcBef>
              <a:spcAft>
                <a:spcPts val="10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5"/>
          <p:cNvSpPr txBox="1"/>
          <p:nvPr/>
        </p:nvSpPr>
        <p:spPr>
          <a:xfrm>
            <a:off x="450075" y="503725"/>
            <a:ext cx="7869000" cy="60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t>Useful Arrays Functions</a:t>
            </a:r>
            <a:endParaRPr sz="3600"/>
          </a:p>
        </p:txBody>
      </p:sp>
      <p:sp>
        <p:nvSpPr>
          <p:cNvPr id="269" name="Google Shape;269;p45"/>
          <p:cNvSpPr txBox="1"/>
          <p:nvPr/>
        </p:nvSpPr>
        <p:spPr>
          <a:xfrm>
            <a:off x="525075" y="1552750"/>
            <a:ext cx="7126200" cy="2933100"/>
          </a:xfrm>
          <a:prstGeom prst="rect">
            <a:avLst/>
          </a:prstGeom>
          <a:noFill/>
          <a:ln>
            <a:noFill/>
          </a:ln>
        </p:spPr>
        <p:txBody>
          <a:bodyPr anchorCtr="0" anchor="t" bIns="91425" lIns="91425" spcFirstLastPara="1" rIns="91425" wrap="square" tIns="91425">
            <a:noAutofit/>
          </a:bodyPr>
          <a:lstStyle/>
          <a:p>
            <a:pPr indent="0" lvl="0" marL="0" rtl="0" algn="l">
              <a:lnSpc>
                <a:spcPct val="110000"/>
              </a:lnSpc>
              <a:spcBef>
                <a:spcPts val="1700"/>
              </a:spcBef>
              <a:spcAft>
                <a:spcPts val="0"/>
              </a:spcAft>
              <a:buNone/>
            </a:pPr>
            <a:r>
              <a:rPr b="1" lang="en" sz="1650">
                <a:solidFill>
                  <a:srgbClr val="333333"/>
                </a:solidFill>
                <a:highlight>
                  <a:srgbClr val="F7F7F7"/>
                </a:highlight>
                <a:latin typeface="Courier New"/>
                <a:ea typeface="Courier New"/>
                <a:cs typeface="Courier New"/>
                <a:sym typeface="Courier New"/>
              </a:rPr>
              <a:t>join()</a:t>
            </a:r>
            <a:endParaRPr b="1" sz="1650">
              <a:solidFill>
                <a:srgbClr val="333333"/>
              </a:solidFill>
              <a:highlight>
                <a:srgbClr val="F7F7F7"/>
              </a:highlight>
              <a:latin typeface="Courier New"/>
              <a:ea typeface="Courier New"/>
              <a:cs typeface="Courier New"/>
              <a:sym typeface="Courier New"/>
            </a:endParaRPr>
          </a:p>
          <a:p>
            <a:pPr indent="0" lvl="0" marL="0" rtl="0" algn="l">
              <a:lnSpc>
                <a:spcPct val="115000"/>
              </a:lnSpc>
              <a:spcBef>
                <a:spcPts val="1100"/>
              </a:spcBef>
              <a:spcAft>
                <a:spcPts val="0"/>
              </a:spcAft>
              <a:buNone/>
            </a:pPr>
            <a:r>
              <a:rPr lang="en" sz="1200">
                <a:solidFill>
                  <a:srgbClr val="333333"/>
                </a:solidFill>
                <a:highlight>
                  <a:srgbClr val="FFFFFF"/>
                </a:highlight>
              </a:rPr>
              <a:t>The </a:t>
            </a:r>
            <a:r>
              <a:rPr lang="en" sz="1000">
                <a:solidFill>
                  <a:srgbClr val="333333"/>
                </a:solidFill>
                <a:highlight>
                  <a:srgbClr val="F7F7F7"/>
                </a:highlight>
                <a:latin typeface="Courier New"/>
                <a:ea typeface="Courier New"/>
                <a:cs typeface="Courier New"/>
                <a:sym typeface="Courier New"/>
              </a:rPr>
              <a:t>join()</a:t>
            </a:r>
            <a:r>
              <a:rPr lang="en" sz="1200">
                <a:solidFill>
                  <a:srgbClr val="333333"/>
                </a:solidFill>
                <a:highlight>
                  <a:srgbClr val="FFFFFF"/>
                </a:highlight>
              </a:rPr>
              <a:t> function takes an array and returns a string, putting a value in between every element. The array itself is not changed:</a:t>
            </a:r>
            <a:endParaRPr sz="1200">
              <a:solidFill>
                <a:srgbClr val="333333"/>
              </a:solidFill>
              <a:highlight>
                <a:srgbClr val="FFFFFF"/>
              </a:highlight>
            </a:endParaRPr>
          </a:p>
          <a:p>
            <a:pPr indent="0" lvl="0" marL="152400" marR="152400" rtl="0" algn="l">
              <a:lnSpc>
                <a:spcPct val="142857"/>
              </a:lnSpc>
              <a:spcBef>
                <a:spcPts val="1000"/>
              </a:spcBef>
              <a:spcAft>
                <a:spcPts val="0"/>
              </a:spcAft>
              <a:buNone/>
            </a:pPr>
            <a:r>
              <a:rPr lang="en" sz="1000">
                <a:solidFill>
                  <a:srgbClr val="8959A8"/>
                </a:solidFill>
                <a:highlight>
                  <a:srgbClr val="FFFFFF"/>
                </a:highlight>
                <a:latin typeface="Courier New"/>
                <a:ea typeface="Courier New"/>
                <a:cs typeface="Courier New"/>
                <a:sym typeface="Courier New"/>
              </a:rPr>
              <a:t>let</a:t>
            </a:r>
            <a:r>
              <a:rPr lang="en" sz="1000">
                <a:solidFill>
                  <a:srgbClr val="333333"/>
                </a:solidFill>
                <a:highlight>
                  <a:srgbClr val="FFFFFF"/>
                </a:highlight>
                <a:latin typeface="Courier New"/>
                <a:ea typeface="Courier New"/>
                <a:cs typeface="Courier New"/>
                <a:sym typeface="Courier New"/>
              </a:rPr>
              <a:t> numbers = [</a:t>
            </a:r>
            <a:r>
              <a:rPr lang="en" sz="1000">
                <a:solidFill>
                  <a:srgbClr val="F5871F"/>
                </a:solidFill>
                <a:highlight>
                  <a:srgbClr val="FFFFFF"/>
                </a:highlight>
                <a:latin typeface="Courier New"/>
                <a:ea typeface="Courier New"/>
                <a:cs typeface="Courier New"/>
                <a:sym typeface="Courier New"/>
              </a:rPr>
              <a:t>1</a:t>
            </a:r>
            <a:r>
              <a:rPr lang="en" sz="1000">
                <a:solidFill>
                  <a:srgbClr val="333333"/>
                </a:solidFill>
                <a:highlight>
                  <a:srgbClr val="FFFFFF"/>
                </a:highlight>
                <a:latin typeface="Courier New"/>
                <a:ea typeface="Courier New"/>
                <a:cs typeface="Courier New"/>
                <a:sym typeface="Courier New"/>
              </a:rPr>
              <a:t>, </a:t>
            </a:r>
            <a:r>
              <a:rPr lang="en" sz="1000">
                <a:solidFill>
                  <a:srgbClr val="F5871F"/>
                </a:solidFill>
                <a:highlight>
                  <a:srgbClr val="FFFFFF"/>
                </a:highlight>
                <a:latin typeface="Courier New"/>
                <a:ea typeface="Courier New"/>
                <a:cs typeface="Courier New"/>
                <a:sym typeface="Courier New"/>
              </a:rPr>
              <a:t>2</a:t>
            </a:r>
            <a:r>
              <a:rPr lang="en" sz="1000">
                <a:solidFill>
                  <a:srgbClr val="333333"/>
                </a:solidFill>
                <a:highlight>
                  <a:srgbClr val="FFFFFF"/>
                </a:highlight>
                <a:latin typeface="Courier New"/>
                <a:ea typeface="Courier New"/>
                <a:cs typeface="Courier New"/>
                <a:sym typeface="Courier New"/>
              </a:rPr>
              <a:t>, </a:t>
            </a:r>
            <a:r>
              <a:rPr lang="en" sz="1000">
                <a:solidFill>
                  <a:srgbClr val="F5871F"/>
                </a:solidFill>
                <a:highlight>
                  <a:srgbClr val="FFFFFF"/>
                </a:highlight>
                <a:latin typeface="Courier New"/>
                <a:ea typeface="Courier New"/>
                <a:cs typeface="Courier New"/>
                <a:sym typeface="Courier New"/>
              </a:rPr>
              <a:t>3</a:t>
            </a:r>
            <a:r>
              <a:rPr lang="en" sz="1000">
                <a:solidFill>
                  <a:srgbClr val="333333"/>
                </a:solidFill>
                <a:highlight>
                  <a:srgbClr val="FFFFFF"/>
                </a:highlight>
                <a:latin typeface="Courier New"/>
                <a:ea typeface="Courier New"/>
                <a:cs typeface="Courier New"/>
                <a:sym typeface="Courier New"/>
              </a:rPr>
              <a:t>];</a:t>
            </a:r>
            <a:endParaRPr sz="1000">
              <a:solidFill>
                <a:srgbClr val="333333"/>
              </a:solidFill>
              <a:highlight>
                <a:srgbClr val="FFFFFF"/>
              </a:highlight>
              <a:latin typeface="Courier New"/>
              <a:ea typeface="Courier New"/>
              <a:cs typeface="Courier New"/>
              <a:sym typeface="Courier New"/>
            </a:endParaRPr>
          </a:p>
          <a:p>
            <a:pPr indent="0" lvl="0" marL="152400" marR="152400" rtl="0" algn="l">
              <a:lnSpc>
                <a:spcPct val="142857"/>
              </a:lnSpc>
              <a:spcBef>
                <a:spcPts val="1500"/>
              </a:spcBef>
              <a:spcAft>
                <a:spcPts val="0"/>
              </a:spcAft>
              <a:buNone/>
            </a:pPr>
            <a:r>
              <a:rPr lang="en" sz="1000">
                <a:solidFill>
                  <a:srgbClr val="8959A8"/>
                </a:solidFill>
                <a:highlight>
                  <a:srgbClr val="FFFFFF"/>
                </a:highlight>
                <a:latin typeface="Courier New"/>
                <a:ea typeface="Courier New"/>
                <a:cs typeface="Courier New"/>
                <a:sym typeface="Courier New"/>
              </a:rPr>
              <a:t>let</a:t>
            </a:r>
            <a:r>
              <a:rPr lang="en" sz="1000">
                <a:solidFill>
                  <a:srgbClr val="333333"/>
                </a:solidFill>
                <a:highlight>
                  <a:srgbClr val="FFFFFF"/>
                </a:highlight>
                <a:latin typeface="Courier New"/>
                <a:ea typeface="Courier New"/>
                <a:cs typeface="Courier New"/>
                <a:sym typeface="Courier New"/>
              </a:rPr>
              <a:t> joinedNumbers = numbers.join(</a:t>
            </a:r>
            <a:r>
              <a:rPr lang="en" sz="1000">
                <a:solidFill>
                  <a:srgbClr val="718C00"/>
                </a:solidFill>
                <a:highlight>
                  <a:srgbClr val="FFFFFF"/>
                </a:highlight>
                <a:latin typeface="Courier New"/>
                <a:ea typeface="Courier New"/>
                <a:cs typeface="Courier New"/>
                <a:sym typeface="Courier New"/>
              </a:rPr>
              <a:t>';'</a:t>
            </a:r>
            <a:r>
              <a:rPr lang="en" sz="1000">
                <a:solidFill>
                  <a:srgbClr val="333333"/>
                </a:solidFill>
                <a:highlight>
                  <a:srgbClr val="FFFFFF"/>
                </a:highlight>
                <a:latin typeface="Courier New"/>
                <a:ea typeface="Courier New"/>
                <a:cs typeface="Courier New"/>
                <a:sym typeface="Courier New"/>
              </a:rPr>
              <a:t>);</a:t>
            </a:r>
            <a:endParaRPr sz="1000">
              <a:solidFill>
                <a:srgbClr val="333333"/>
              </a:solidFill>
              <a:highlight>
                <a:srgbClr val="FFFFFF"/>
              </a:highlight>
              <a:latin typeface="Courier New"/>
              <a:ea typeface="Courier New"/>
              <a:cs typeface="Courier New"/>
              <a:sym typeface="Courier New"/>
            </a:endParaRPr>
          </a:p>
          <a:p>
            <a:pPr indent="0" lvl="0" marL="152400" marR="152400" rtl="0" algn="l">
              <a:lnSpc>
                <a:spcPct val="142857"/>
              </a:lnSpc>
              <a:spcBef>
                <a:spcPts val="1500"/>
              </a:spcBef>
              <a:spcAft>
                <a:spcPts val="0"/>
              </a:spcAft>
              <a:buNone/>
            </a:pPr>
            <a:r>
              <a:rPr lang="en" sz="1000">
                <a:solidFill>
                  <a:srgbClr val="8E908C"/>
                </a:solidFill>
                <a:highlight>
                  <a:srgbClr val="FFFFFF"/>
                </a:highlight>
                <a:latin typeface="Courier New"/>
                <a:ea typeface="Courier New"/>
                <a:cs typeface="Courier New"/>
                <a:sym typeface="Courier New"/>
              </a:rPr>
              <a:t>// joinedNumbers is "1;2;3"</a:t>
            </a:r>
            <a:endParaRPr sz="1000">
              <a:solidFill>
                <a:srgbClr val="8E908C"/>
              </a:solidFill>
              <a:highlight>
                <a:srgbClr val="FFFFFF"/>
              </a:highlight>
              <a:latin typeface="Courier New"/>
              <a:ea typeface="Courier New"/>
              <a:cs typeface="Courier New"/>
              <a:sym typeface="Courier New"/>
            </a:endParaRPr>
          </a:p>
          <a:p>
            <a:pPr indent="0" lvl="0" marL="152400" marR="152400" rtl="0" algn="l">
              <a:lnSpc>
                <a:spcPct val="142857"/>
              </a:lnSpc>
              <a:spcBef>
                <a:spcPts val="1500"/>
              </a:spcBef>
              <a:spcAft>
                <a:spcPts val="0"/>
              </a:spcAft>
              <a:buNone/>
            </a:pPr>
            <a:r>
              <a:t/>
            </a:r>
            <a:endParaRPr b="1" sz="1650">
              <a:solidFill>
                <a:srgbClr val="333333"/>
              </a:solidFill>
              <a:highlight>
                <a:srgbClr val="F7F7F7"/>
              </a:highlight>
              <a:latin typeface="Courier New"/>
              <a:ea typeface="Courier New"/>
              <a:cs typeface="Courier New"/>
              <a:sym typeface="Courier New"/>
            </a:endParaRPr>
          </a:p>
          <a:p>
            <a:pPr indent="0" lvl="0" marL="152400" marR="152400" rtl="0" algn="l">
              <a:lnSpc>
                <a:spcPct val="142857"/>
              </a:lnSpc>
              <a:spcBef>
                <a:spcPts val="1500"/>
              </a:spcBef>
              <a:spcAft>
                <a:spcPts val="0"/>
              </a:spcAft>
              <a:buNone/>
            </a:pPr>
            <a:r>
              <a:t/>
            </a:r>
            <a:endParaRPr b="1" sz="1650">
              <a:solidFill>
                <a:srgbClr val="333333"/>
              </a:solidFill>
              <a:highlight>
                <a:srgbClr val="F7F7F7"/>
              </a:highlight>
              <a:latin typeface="Courier New"/>
              <a:ea typeface="Courier New"/>
              <a:cs typeface="Courier New"/>
              <a:sym typeface="Courier New"/>
            </a:endParaRPr>
          </a:p>
          <a:p>
            <a:pPr indent="0" lvl="0" marL="152400" marR="152400" rtl="0" algn="l">
              <a:lnSpc>
                <a:spcPct val="142857"/>
              </a:lnSpc>
              <a:spcBef>
                <a:spcPts val="1500"/>
              </a:spcBef>
              <a:spcAft>
                <a:spcPts val="0"/>
              </a:spcAft>
              <a:buNone/>
            </a:pPr>
            <a:r>
              <a:t/>
            </a:r>
            <a:endParaRPr b="1" sz="1650">
              <a:solidFill>
                <a:srgbClr val="333333"/>
              </a:solidFill>
              <a:highlight>
                <a:srgbClr val="F7F7F7"/>
              </a:highlight>
              <a:latin typeface="Courier New"/>
              <a:ea typeface="Courier New"/>
              <a:cs typeface="Courier New"/>
              <a:sym typeface="Courier New"/>
            </a:endParaRPr>
          </a:p>
          <a:p>
            <a:pPr indent="0" lvl="0" marL="152400" marR="152400" rtl="0" algn="l">
              <a:lnSpc>
                <a:spcPct val="142857"/>
              </a:lnSpc>
              <a:spcBef>
                <a:spcPts val="1500"/>
              </a:spcBef>
              <a:spcAft>
                <a:spcPts val="0"/>
              </a:spcAft>
              <a:buNone/>
            </a:pPr>
            <a:r>
              <a:t/>
            </a:r>
            <a:endParaRPr b="1" sz="1650">
              <a:solidFill>
                <a:srgbClr val="333333"/>
              </a:solidFill>
              <a:highlight>
                <a:srgbClr val="F7F7F7"/>
              </a:highlight>
              <a:latin typeface="Courier New"/>
              <a:ea typeface="Courier New"/>
              <a:cs typeface="Courier New"/>
              <a:sym typeface="Courier New"/>
            </a:endParaRPr>
          </a:p>
          <a:p>
            <a:pPr indent="0" lvl="0" marL="152400" marR="152400" rtl="0" algn="l">
              <a:lnSpc>
                <a:spcPct val="142857"/>
              </a:lnSpc>
              <a:spcBef>
                <a:spcPts val="1500"/>
              </a:spcBef>
              <a:spcAft>
                <a:spcPts val="0"/>
              </a:spcAft>
              <a:buNone/>
            </a:pPr>
            <a:r>
              <a:t/>
            </a:r>
            <a:endParaRPr b="1" sz="1650">
              <a:solidFill>
                <a:srgbClr val="333333"/>
              </a:solidFill>
              <a:highlight>
                <a:srgbClr val="FFFFFF"/>
              </a:highlight>
              <a:latin typeface="Courier New"/>
              <a:ea typeface="Courier New"/>
              <a:cs typeface="Courier New"/>
              <a:sym typeface="Courier New"/>
            </a:endParaRPr>
          </a:p>
          <a:p>
            <a:pPr indent="0" lvl="0" marL="152400" marR="152400" rtl="0" algn="l">
              <a:lnSpc>
                <a:spcPct val="142857"/>
              </a:lnSpc>
              <a:spcBef>
                <a:spcPts val="1500"/>
              </a:spcBef>
              <a:spcAft>
                <a:spcPts val="0"/>
              </a:spcAft>
              <a:buNone/>
            </a:pPr>
            <a:r>
              <a:t/>
            </a:r>
            <a:endParaRPr sz="1200">
              <a:solidFill>
                <a:srgbClr val="333333"/>
              </a:solidFill>
              <a:highlight>
                <a:srgbClr val="FFFFFF"/>
              </a:highlight>
            </a:endParaRPr>
          </a:p>
          <a:p>
            <a:pPr indent="0" lvl="0" marL="0" rtl="0" algn="l">
              <a:lnSpc>
                <a:spcPct val="115000"/>
              </a:lnSpc>
              <a:spcBef>
                <a:spcPts val="1500"/>
              </a:spcBef>
              <a:spcAft>
                <a:spcPts val="10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6"/>
          <p:cNvSpPr txBox="1"/>
          <p:nvPr/>
        </p:nvSpPr>
        <p:spPr>
          <a:xfrm>
            <a:off x="450075" y="503725"/>
            <a:ext cx="7869000" cy="60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t>Useful Arrays Functions</a:t>
            </a:r>
            <a:endParaRPr sz="3600"/>
          </a:p>
        </p:txBody>
      </p:sp>
      <p:sp>
        <p:nvSpPr>
          <p:cNvPr id="275" name="Google Shape;275;p46"/>
          <p:cNvSpPr txBox="1"/>
          <p:nvPr/>
        </p:nvSpPr>
        <p:spPr>
          <a:xfrm>
            <a:off x="525075" y="1552750"/>
            <a:ext cx="7126200" cy="2933100"/>
          </a:xfrm>
          <a:prstGeom prst="rect">
            <a:avLst/>
          </a:prstGeom>
          <a:noFill/>
          <a:ln>
            <a:noFill/>
          </a:ln>
        </p:spPr>
        <p:txBody>
          <a:bodyPr anchorCtr="0" anchor="t" bIns="91425" lIns="91425" spcFirstLastPara="1" rIns="91425" wrap="square" tIns="91425">
            <a:noAutofit/>
          </a:bodyPr>
          <a:lstStyle/>
          <a:p>
            <a:pPr indent="0" lvl="0" marL="0" rtl="0" algn="l">
              <a:lnSpc>
                <a:spcPct val="110000"/>
              </a:lnSpc>
              <a:spcBef>
                <a:spcPts val="1700"/>
              </a:spcBef>
              <a:spcAft>
                <a:spcPts val="0"/>
              </a:spcAft>
              <a:buNone/>
            </a:pPr>
            <a:r>
              <a:rPr b="1" lang="en" sz="1650">
                <a:solidFill>
                  <a:srgbClr val="333333"/>
                </a:solidFill>
                <a:highlight>
                  <a:srgbClr val="F7F7F7"/>
                </a:highlight>
                <a:latin typeface="Courier New"/>
                <a:ea typeface="Courier New"/>
                <a:cs typeface="Courier New"/>
                <a:sym typeface="Courier New"/>
              </a:rPr>
              <a:t>reverse()</a:t>
            </a:r>
            <a:endParaRPr b="1" sz="1650">
              <a:solidFill>
                <a:srgbClr val="333333"/>
              </a:solidFill>
              <a:highlight>
                <a:srgbClr val="F7F7F7"/>
              </a:highlight>
              <a:latin typeface="Courier New"/>
              <a:ea typeface="Courier New"/>
              <a:cs typeface="Courier New"/>
              <a:sym typeface="Courier New"/>
            </a:endParaRPr>
          </a:p>
          <a:p>
            <a:pPr indent="0" lvl="0" marL="0" rtl="0" algn="l">
              <a:lnSpc>
                <a:spcPct val="115000"/>
              </a:lnSpc>
              <a:spcBef>
                <a:spcPts val="1100"/>
              </a:spcBef>
              <a:spcAft>
                <a:spcPts val="0"/>
              </a:spcAft>
              <a:buNone/>
            </a:pPr>
            <a:r>
              <a:rPr lang="en" sz="1200">
                <a:solidFill>
                  <a:srgbClr val="333333"/>
                </a:solidFill>
                <a:highlight>
                  <a:srgbClr val="FFFFFF"/>
                </a:highlight>
              </a:rPr>
              <a:t>The </a:t>
            </a:r>
            <a:r>
              <a:rPr lang="en" sz="1000">
                <a:solidFill>
                  <a:srgbClr val="333333"/>
                </a:solidFill>
                <a:highlight>
                  <a:srgbClr val="F7F7F7"/>
                </a:highlight>
                <a:latin typeface="Courier New"/>
                <a:ea typeface="Courier New"/>
                <a:cs typeface="Courier New"/>
                <a:sym typeface="Courier New"/>
              </a:rPr>
              <a:t>reverse()</a:t>
            </a:r>
            <a:r>
              <a:rPr lang="en" sz="1200">
                <a:solidFill>
                  <a:srgbClr val="333333"/>
                </a:solidFill>
                <a:highlight>
                  <a:srgbClr val="FFFFFF"/>
                </a:highlight>
              </a:rPr>
              <a:t> function reverses an array. The first element becomes the last element, and the last element becomes the first:</a:t>
            </a:r>
            <a:endParaRPr sz="1200">
              <a:solidFill>
                <a:srgbClr val="333333"/>
              </a:solidFill>
              <a:highlight>
                <a:srgbClr val="FFFFFF"/>
              </a:highlight>
            </a:endParaRPr>
          </a:p>
          <a:p>
            <a:pPr indent="0" lvl="0" marL="152400" marR="152400" rtl="0" algn="l">
              <a:lnSpc>
                <a:spcPct val="142857"/>
              </a:lnSpc>
              <a:spcBef>
                <a:spcPts val="1000"/>
              </a:spcBef>
              <a:spcAft>
                <a:spcPts val="0"/>
              </a:spcAft>
              <a:buNone/>
            </a:pPr>
            <a:r>
              <a:rPr lang="en" sz="1000">
                <a:solidFill>
                  <a:srgbClr val="8959A8"/>
                </a:solidFill>
                <a:highlight>
                  <a:srgbClr val="FFFFFF"/>
                </a:highlight>
                <a:latin typeface="Courier New"/>
                <a:ea typeface="Courier New"/>
                <a:cs typeface="Courier New"/>
                <a:sym typeface="Courier New"/>
              </a:rPr>
              <a:t>let</a:t>
            </a:r>
            <a:r>
              <a:rPr lang="en" sz="1000">
                <a:solidFill>
                  <a:srgbClr val="333333"/>
                </a:solidFill>
                <a:highlight>
                  <a:srgbClr val="FFFFFF"/>
                </a:highlight>
                <a:latin typeface="Courier New"/>
                <a:ea typeface="Courier New"/>
                <a:cs typeface="Courier New"/>
                <a:sym typeface="Courier New"/>
              </a:rPr>
              <a:t> numbers = [</a:t>
            </a:r>
            <a:r>
              <a:rPr lang="en" sz="1000">
                <a:solidFill>
                  <a:srgbClr val="F5871F"/>
                </a:solidFill>
                <a:highlight>
                  <a:srgbClr val="FFFFFF"/>
                </a:highlight>
                <a:latin typeface="Courier New"/>
                <a:ea typeface="Courier New"/>
                <a:cs typeface="Courier New"/>
                <a:sym typeface="Courier New"/>
              </a:rPr>
              <a:t>1</a:t>
            </a:r>
            <a:r>
              <a:rPr lang="en" sz="1000">
                <a:solidFill>
                  <a:srgbClr val="333333"/>
                </a:solidFill>
                <a:highlight>
                  <a:srgbClr val="FFFFFF"/>
                </a:highlight>
                <a:latin typeface="Courier New"/>
                <a:ea typeface="Courier New"/>
                <a:cs typeface="Courier New"/>
                <a:sym typeface="Courier New"/>
              </a:rPr>
              <a:t>, </a:t>
            </a:r>
            <a:r>
              <a:rPr lang="en" sz="1000">
                <a:solidFill>
                  <a:srgbClr val="F5871F"/>
                </a:solidFill>
                <a:highlight>
                  <a:srgbClr val="FFFFFF"/>
                </a:highlight>
                <a:latin typeface="Courier New"/>
                <a:ea typeface="Courier New"/>
                <a:cs typeface="Courier New"/>
                <a:sym typeface="Courier New"/>
              </a:rPr>
              <a:t>2</a:t>
            </a:r>
            <a:r>
              <a:rPr lang="en" sz="1000">
                <a:solidFill>
                  <a:srgbClr val="333333"/>
                </a:solidFill>
                <a:highlight>
                  <a:srgbClr val="FFFFFF"/>
                </a:highlight>
                <a:latin typeface="Courier New"/>
                <a:ea typeface="Courier New"/>
                <a:cs typeface="Courier New"/>
                <a:sym typeface="Courier New"/>
              </a:rPr>
              <a:t>, </a:t>
            </a:r>
            <a:r>
              <a:rPr lang="en" sz="1000">
                <a:solidFill>
                  <a:srgbClr val="F5871F"/>
                </a:solidFill>
                <a:highlight>
                  <a:srgbClr val="FFFFFF"/>
                </a:highlight>
                <a:latin typeface="Courier New"/>
                <a:ea typeface="Courier New"/>
                <a:cs typeface="Courier New"/>
                <a:sym typeface="Courier New"/>
              </a:rPr>
              <a:t>3</a:t>
            </a:r>
            <a:r>
              <a:rPr lang="en" sz="1000">
                <a:solidFill>
                  <a:srgbClr val="333333"/>
                </a:solidFill>
                <a:highlight>
                  <a:srgbClr val="FFFFFF"/>
                </a:highlight>
                <a:latin typeface="Courier New"/>
                <a:ea typeface="Courier New"/>
                <a:cs typeface="Courier New"/>
                <a:sym typeface="Courier New"/>
              </a:rPr>
              <a:t>];</a:t>
            </a:r>
            <a:endParaRPr sz="1000">
              <a:solidFill>
                <a:srgbClr val="333333"/>
              </a:solidFill>
              <a:highlight>
                <a:srgbClr val="FFFFFF"/>
              </a:highlight>
              <a:latin typeface="Courier New"/>
              <a:ea typeface="Courier New"/>
              <a:cs typeface="Courier New"/>
              <a:sym typeface="Courier New"/>
            </a:endParaRPr>
          </a:p>
          <a:p>
            <a:pPr indent="0" lvl="0" marL="152400" marR="152400" rtl="0" algn="l">
              <a:lnSpc>
                <a:spcPct val="142857"/>
              </a:lnSpc>
              <a:spcBef>
                <a:spcPts val="1500"/>
              </a:spcBef>
              <a:spcAft>
                <a:spcPts val="0"/>
              </a:spcAft>
              <a:buNone/>
            </a:pPr>
            <a:r>
              <a:rPr lang="en" sz="1000">
                <a:solidFill>
                  <a:srgbClr val="333333"/>
                </a:solidFill>
                <a:highlight>
                  <a:srgbClr val="FFFFFF"/>
                </a:highlight>
                <a:latin typeface="Courier New"/>
                <a:ea typeface="Courier New"/>
                <a:cs typeface="Courier New"/>
                <a:sym typeface="Courier New"/>
              </a:rPr>
              <a:t>numbers.reverse();</a:t>
            </a:r>
            <a:endParaRPr sz="1000">
              <a:solidFill>
                <a:srgbClr val="333333"/>
              </a:solidFill>
              <a:highlight>
                <a:srgbClr val="FFFFFF"/>
              </a:highlight>
              <a:latin typeface="Courier New"/>
              <a:ea typeface="Courier New"/>
              <a:cs typeface="Courier New"/>
              <a:sym typeface="Courier New"/>
            </a:endParaRPr>
          </a:p>
          <a:p>
            <a:pPr indent="0" lvl="0" marL="152400" marR="152400" rtl="0" algn="l">
              <a:lnSpc>
                <a:spcPct val="142857"/>
              </a:lnSpc>
              <a:spcBef>
                <a:spcPts val="1500"/>
              </a:spcBef>
              <a:spcAft>
                <a:spcPts val="0"/>
              </a:spcAft>
              <a:buNone/>
            </a:pPr>
            <a:r>
              <a:rPr lang="en" sz="1000">
                <a:solidFill>
                  <a:srgbClr val="8E908C"/>
                </a:solidFill>
                <a:highlight>
                  <a:srgbClr val="FFFFFF"/>
                </a:highlight>
                <a:latin typeface="Courier New"/>
                <a:ea typeface="Courier New"/>
                <a:cs typeface="Courier New"/>
                <a:sym typeface="Courier New"/>
              </a:rPr>
              <a:t>// numbers is [3, 2, 1];</a:t>
            </a:r>
            <a:endParaRPr sz="1000">
              <a:solidFill>
                <a:srgbClr val="8E908C"/>
              </a:solidFill>
              <a:highlight>
                <a:srgbClr val="FFFFFF"/>
              </a:highlight>
              <a:latin typeface="Courier New"/>
              <a:ea typeface="Courier New"/>
              <a:cs typeface="Courier New"/>
              <a:sym typeface="Courier New"/>
            </a:endParaRPr>
          </a:p>
          <a:p>
            <a:pPr indent="0" lvl="0" marL="152400" marR="152400" rtl="0" algn="l">
              <a:lnSpc>
                <a:spcPct val="142857"/>
              </a:lnSpc>
              <a:spcBef>
                <a:spcPts val="1500"/>
              </a:spcBef>
              <a:spcAft>
                <a:spcPts val="0"/>
              </a:spcAft>
              <a:buNone/>
            </a:pPr>
            <a:r>
              <a:t/>
            </a:r>
            <a:endParaRPr b="1" sz="1650">
              <a:solidFill>
                <a:srgbClr val="333333"/>
              </a:solidFill>
              <a:highlight>
                <a:srgbClr val="F7F7F7"/>
              </a:highlight>
              <a:latin typeface="Courier New"/>
              <a:ea typeface="Courier New"/>
              <a:cs typeface="Courier New"/>
              <a:sym typeface="Courier New"/>
            </a:endParaRPr>
          </a:p>
          <a:p>
            <a:pPr indent="0" lvl="0" marL="152400" marR="152400" rtl="0" algn="l">
              <a:lnSpc>
                <a:spcPct val="142857"/>
              </a:lnSpc>
              <a:spcBef>
                <a:spcPts val="1500"/>
              </a:spcBef>
              <a:spcAft>
                <a:spcPts val="0"/>
              </a:spcAft>
              <a:buNone/>
            </a:pPr>
            <a:r>
              <a:t/>
            </a:r>
            <a:endParaRPr b="1" sz="1650">
              <a:solidFill>
                <a:srgbClr val="333333"/>
              </a:solidFill>
              <a:highlight>
                <a:srgbClr val="F7F7F7"/>
              </a:highlight>
              <a:latin typeface="Courier New"/>
              <a:ea typeface="Courier New"/>
              <a:cs typeface="Courier New"/>
              <a:sym typeface="Courier New"/>
            </a:endParaRPr>
          </a:p>
          <a:p>
            <a:pPr indent="0" lvl="0" marL="152400" marR="152400" rtl="0" algn="l">
              <a:lnSpc>
                <a:spcPct val="142857"/>
              </a:lnSpc>
              <a:spcBef>
                <a:spcPts val="1500"/>
              </a:spcBef>
              <a:spcAft>
                <a:spcPts val="0"/>
              </a:spcAft>
              <a:buNone/>
            </a:pPr>
            <a:r>
              <a:t/>
            </a:r>
            <a:endParaRPr b="1" sz="1650">
              <a:solidFill>
                <a:srgbClr val="333333"/>
              </a:solidFill>
              <a:highlight>
                <a:srgbClr val="F7F7F7"/>
              </a:highlight>
              <a:latin typeface="Courier New"/>
              <a:ea typeface="Courier New"/>
              <a:cs typeface="Courier New"/>
              <a:sym typeface="Courier New"/>
            </a:endParaRPr>
          </a:p>
          <a:p>
            <a:pPr indent="0" lvl="0" marL="152400" marR="152400" rtl="0" algn="l">
              <a:lnSpc>
                <a:spcPct val="142857"/>
              </a:lnSpc>
              <a:spcBef>
                <a:spcPts val="1500"/>
              </a:spcBef>
              <a:spcAft>
                <a:spcPts val="0"/>
              </a:spcAft>
              <a:buNone/>
            </a:pPr>
            <a:r>
              <a:t/>
            </a:r>
            <a:endParaRPr b="1" sz="1650">
              <a:solidFill>
                <a:srgbClr val="333333"/>
              </a:solidFill>
              <a:highlight>
                <a:srgbClr val="F7F7F7"/>
              </a:highlight>
              <a:latin typeface="Courier New"/>
              <a:ea typeface="Courier New"/>
              <a:cs typeface="Courier New"/>
              <a:sym typeface="Courier New"/>
            </a:endParaRPr>
          </a:p>
          <a:p>
            <a:pPr indent="0" lvl="0" marL="152400" marR="152400" rtl="0" algn="l">
              <a:lnSpc>
                <a:spcPct val="142857"/>
              </a:lnSpc>
              <a:spcBef>
                <a:spcPts val="1500"/>
              </a:spcBef>
              <a:spcAft>
                <a:spcPts val="0"/>
              </a:spcAft>
              <a:buNone/>
            </a:pPr>
            <a:r>
              <a:t/>
            </a:r>
            <a:endParaRPr b="1" sz="1650">
              <a:solidFill>
                <a:srgbClr val="333333"/>
              </a:solidFill>
              <a:highlight>
                <a:srgbClr val="F7F7F7"/>
              </a:highlight>
              <a:latin typeface="Courier New"/>
              <a:ea typeface="Courier New"/>
              <a:cs typeface="Courier New"/>
              <a:sym typeface="Courier New"/>
            </a:endParaRPr>
          </a:p>
          <a:p>
            <a:pPr indent="0" lvl="0" marL="152400" marR="152400" rtl="0" algn="l">
              <a:lnSpc>
                <a:spcPct val="142857"/>
              </a:lnSpc>
              <a:spcBef>
                <a:spcPts val="1500"/>
              </a:spcBef>
              <a:spcAft>
                <a:spcPts val="0"/>
              </a:spcAft>
              <a:buNone/>
            </a:pPr>
            <a:r>
              <a:t/>
            </a:r>
            <a:endParaRPr b="1" sz="1650">
              <a:solidFill>
                <a:srgbClr val="333333"/>
              </a:solidFill>
              <a:highlight>
                <a:srgbClr val="FFFFFF"/>
              </a:highlight>
              <a:latin typeface="Courier New"/>
              <a:ea typeface="Courier New"/>
              <a:cs typeface="Courier New"/>
              <a:sym typeface="Courier New"/>
            </a:endParaRPr>
          </a:p>
          <a:p>
            <a:pPr indent="0" lvl="0" marL="152400" marR="152400" rtl="0" algn="l">
              <a:lnSpc>
                <a:spcPct val="142857"/>
              </a:lnSpc>
              <a:spcBef>
                <a:spcPts val="1500"/>
              </a:spcBef>
              <a:spcAft>
                <a:spcPts val="0"/>
              </a:spcAft>
              <a:buNone/>
            </a:pPr>
            <a:r>
              <a:t/>
            </a:r>
            <a:endParaRPr sz="1200">
              <a:solidFill>
                <a:srgbClr val="333333"/>
              </a:solidFill>
              <a:highlight>
                <a:srgbClr val="FFFFFF"/>
              </a:highlight>
            </a:endParaRPr>
          </a:p>
          <a:p>
            <a:pPr indent="0" lvl="0" marL="0" rtl="0" algn="l">
              <a:lnSpc>
                <a:spcPct val="115000"/>
              </a:lnSpc>
              <a:spcBef>
                <a:spcPts val="1500"/>
              </a:spcBef>
              <a:spcAft>
                <a:spcPts val="100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7"/>
          <p:cNvSpPr txBox="1"/>
          <p:nvPr/>
        </p:nvSpPr>
        <p:spPr>
          <a:xfrm>
            <a:off x="450075" y="503725"/>
            <a:ext cx="7869000" cy="60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t>For Loop</a:t>
            </a:r>
            <a:endParaRPr sz="3600"/>
          </a:p>
        </p:txBody>
      </p:sp>
      <p:sp>
        <p:nvSpPr>
          <p:cNvPr id="281" name="Google Shape;281;p47"/>
          <p:cNvSpPr txBox="1"/>
          <p:nvPr/>
        </p:nvSpPr>
        <p:spPr>
          <a:xfrm>
            <a:off x="525075" y="1552750"/>
            <a:ext cx="7126200" cy="2933100"/>
          </a:xfrm>
          <a:prstGeom prst="rect">
            <a:avLst/>
          </a:prstGeom>
          <a:noFill/>
          <a:ln>
            <a:noFill/>
          </a:ln>
        </p:spPr>
        <p:txBody>
          <a:bodyPr anchorCtr="0" anchor="t" bIns="91425" lIns="91425" spcFirstLastPara="1" rIns="91425" wrap="square" tIns="91425">
            <a:noAutofit/>
          </a:bodyPr>
          <a:lstStyle/>
          <a:p>
            <a:pPr indent="0" lvl="0" marL="152400" marR="152400" rtl="0" algn="l">
              <a:lnSpc>
                <a:spcPct val="142857"/>
              </a:lnSpc>
              <a:spcBef>
                <a:spcPts val="0"/>
              </a:spcBef>
              <a:spcAft>
                <a:spcPts val="0"/>
              </a:spcAft>
              <a:buNone/>
            </a:pPr>
            <a:r>
              <a:rPr lang="en" sz="1000">
                <a:solidFill>
                  <a:srgbClr val="8959A8"/>
                </a:solidFill>
                <a:highlight>
                  <a:srgbClr val="FFFFFF"/>
                </a:highlight>
                <a:latin typeface="Courier New"/>
                <a:ea typeface="Courier New"/>
                <a:cs typeface="Courier New"/>
                <a:sym typeface="Courier New"/>
              </a:rPr>
              <a:t>let</a:t>
            </a:r>
            <a:r>
              <a:rPr lang="en" sz="1000">
                <a:solidFill>
                  <a:srgbClr val="333333"/>
                </a:solidFill>
                <a:highlight>
                  <a:srgbClr val="FFFFFF"/>
                </a:highlight>
                <a:latin typeface="Courier New"/>
                <a:ea typeface="Courier New"/>
                <a:cs typeface="Courier New"/>
                <a:sym typeface="Courier New"/>
              </a:rPr>
              <a:t> testScores = [ </a:t>
            </a:r>
            <a:r>
              <a:rPr lang="en" sz="1000">
                <a:solidFill>
                  <a:srgbClr val="F5871F"/>
                </a:solidFill>
                <a:highlight>
                  <a:srgbClr val="FFFFFF"/>
                </a:highlight>
                <a:latin typeface="Courier New"/>
                <a:ea typeface="Courier New"/>
                <a:cs typeface="Courier New"/>
                <a:sym typeface="Courier New"/>
              </a:rPr>
              <a:t>85</a:t>
            </a:r>
            <a:r>
              <a:rPr lang="en" sz="1000">
                <a:solidFill>
                  <a:srgbClr val="333333"/>
                </a:solidFill>
                <a:highlight>
                  <a:srgbClr val="FFFFFF"/>
                </a:highlight>
                <a:latin typeface="Courier New"/>
                <a:ea typeface="Courier New"/>
                <a:cs typeface="Courier New"/>
                <a:sym typeface="Courier New"/>
              </a:rPr>
              <a:t>, </a:t>
            </a:r>
            <a:r>
              <a:rPr lang="en" sz="1000">
                <a:solidFill>
                  <a:srgbClr val="F5871F"/>
                </a:solidFill>
                <a:highlight>
                  <a:srgbClr val="FFFFFF"/>
                </a:highlight>
                <a:latin typeface="Courier New"/>
                <a:ea typeface="Courier New"/>
                <a:cs typeface="Courier New"/>
                <a:sym typeface="Courier New"/>
              </a:rPr>
              <a:t>96</a:t>
            </a:r>
            <a:r>
              <a:rPr lang="en" sz="1000">
                <a:solidFill>
                  <a:srgbClr val="333333"/>
                </a:solidFill>
                <a:highlight>
                  <a:srgbClr val="FFFFFF"/>
                </a:highlight>
                <a:latin typeface="Courier New"/>
                <a:ea typeface="Courier New"/>
                <a:cs typeface="Courier New"/>
                <a:sym typeface="Courier New"/>
              </a:rPr>
              <a:t>, </a:t>
            </a:r>
            <a:r>
              <a:rPr lang="en" sz="1000">
                <a:solidFill>
                  <a:srgbClr val="F5871F"/>
                </a:solidFill>
                <a:highlight>
                  <a:srgbClr val="FFFFFF"/>
                </a:highlight>
                <a:latin typeface="Courier New"/>
                <a:ea typeface="Courier New"/>
                <a:cs typeface="Courier New"/>
                <a:sym typeface="Courier New"/>
              </a:rPr>
              <a:t>80</a:t>
            </a:r>
            <a:r>
              <a:rPr lang="en" sz="1000">
                <a:solidFill>
                  <a:srgbClr val="333333"/>
                </a:solidFill>
                <a:highlight>
                  <a:srgbClr val="FFFFFF"/>
                </a:highlight>
                <a:latin typeface="Courier New"/>
                <a:ea typeface="Courier New"/>
                <a:cs typeface="Courier New"/>
                <a:sym typeface="Courier New"/>
              </a:rPr>
              <a:t>, </a:t>
            </a:r>
            <a:r>
              <a:rPr lang="en" sz="1000">
                <a:solidFill>
                  <a:srgbClr val="F5871F"/>
                </a:solidFill>
                <a:highlight>
                  <a:srgbClr val="FFFFFF"/>
                </a:highlight>
                <a:latin typeface="Courier New"/>
                <a:ea typeface="Courier New"/>
                <a:cs typeface="Courier New"/>
                <a:sym typeface="Courier New"/>
              </a:rPr>
              <a:t>98</a:t>
            </a:r>
            <a:r>
              <a:rPr lang="en" sz="1000">
                <a:solidFill>
                  <a:srgbClr val="333333"/>
                </a:solidFill>
                <a:highlight>
                  <a:srgbClr val="FFFFFF"/>
                </a:highlight>
                <a:latin typeface="Courier New"/>
                <a:ea typeface="Courier New"/>
                <a:cs typeface="Courier New"/>
                <a:sym typeface="Courier New"/>
              </a:rPr>
              <a:t>, </a:t>
            </a:r>
            <a:r>
              <a:rPr lang="en" sz="1000">
                <a:solidFill>
                  <a:srgbClr val="F5871F"/>
                </a:solidFill>
                <a:highlight>
                  <a:srgbClr val="FFFFFF"/>
                </a:highlight>
                <a:latin typeface="Courier New"/>
                <a:ea typeface="Courier New"/>
                <a:cs typeface="Courier New"/>
                <a:sym typeface="Courier New"/>
              </a:rPr>
              <a:t>89</a:t>
            </a:r>
            <a:r>
              <a:rPr lang="en" sz="1000">
                <a:solidFill>
                  <a:srgbClr val="333333"/>
                </a:solidFill>
                <a:highlight>
                  <a:srgbClr val="FFFFFF"/>
                </a:highlight>
                <a:latin typeface="Courier New"/>
                <a:ea typeface="Courier New"/>
                <a:cs typeface="Courier New"/>
                <a:sym typeface="Courier New"/>
              </a:rPr>
              <a:t>, </a:t>
            </a:r>
            <a:r>
              <a:rPr lang="en" sz="1000">
                <a:solidFill>
                  <a:srgbClr val="F5871F"/>
                </a:solidFill>
                <a:highlight>
                  <a:srgbClr val="FFFFFF"/>
                </a:highlight>
                <a:latin typeface="Courier New"/>
                <a:ea typeface="Courier New"/>
                <a:cs typeface="Courier New"/>
                <a:sym typeface="Courier New"/>
              </a:rPr>
              <a:t>70</a:t>
            </a:r>
            <a:r>
              <a:rPr lang="en" sz="1000">
                <a:solidFill>
                  <a:srgbClr val="333333"/>
                </a:solidFill>
                <a:highlight>
                  <a:srgbClr val="FFFFFF"/>
                </a:highlight>
                <a:latin typeface="Courier New"/>
                <a:ea typeface="Courier New"/>
                <a:cs typeface="Courier New"/>
                <a:sym typeface="Courier New"/>
              </a:rPr>
              <a:t>, </a:t>
            </a:r>
            <a:r>
              <a:rPr lang="en" sz="1000">
                <a:solidFill>
                  <a:srgbClr val="F5871F"/>
                </a:solidFill>
                <a:highlight>
                  <a:srgbClr val="FFFFFF"/>
                </a:highlight>
                <a:latin typeface="Courier New"/>
                <a:ea typeface="Courier New"/>
                <a:cs typeface="Courier New"/>
                <a:sym typeface="Courier New"/>
              </a:rPr>
              <a:t>93</a:t>
            </a:r>
            <a:r>
              <a:rPr lang="en" sz="1000">
                <a:solidFill>
                  <a:srgbClr val="333333"/>
                </a:solidFill>
                <a:highlight>
                  <a:srgbClr val="FFFFFF"/>
                </a:highlight>
                <a:latin typeface="Courier New"/>
                <a:ea typeface="Courier New"/>
                <a:cs typeface="Courier New"/>
                <a:sym typeface="Courier New"/>
              </a:rPr>
              <a:t>, </a:t>
            </a:r>
            <a:r>
              <a:rPr lang="en" sz="1000">
                <a:solidFill>
                  <a:srgbClr val="F5871F"/>
                </a:solidFill>
                <a:highlight>
                  <a:srgbClr val="FFFFFF"/>
                </a:highlight>
                <a:latin typeface="Courier New"/>
                <a:ea typeface="Courier New"/>
                <a:cs typeface="Courier New"/>
                <a:sym typeface="Courier New"/>
              </a:rPr>
              <a:t>84</a:t>
            </a:r>
            <a:r>
              <a:rPr lang="en" sz="1000">
                <a:solidFill>
                  <a:srgbClr val="333333"/>
                </a:solidFill>
                <a:highlight>
                  <a:srgbClr val="FFFFFF"/>
                </a:highlight>
                <a:latin typeface="Courier New"/>
                <a:ea typeface="Courier New"/>
                <a:cs typeface="Courier New"/>
                <a:sym typeface="Courier New"/>
              </a:rPr>
              <a:t>, </a:t>
            </a:r>
            <a:r>
              <a:rPr lang="en" sz="1000">
                <a:solidFill>
                  <a:srgbClr val="F5871F"/>
                </a:solidFill>
                <a:highlight>
                  <a:srgbClr val="FFFFFF"/>
                </a:highlight>
                <a:latin typeface="Courier New"/>
                <a:ea typeface="Courier New"/>
                <a:cs typeface="Courier New"/>
                <a:sym typeface="Courier New"/>
              </a:rPr>
              <a:t>66</a:t>
            </a:r>
            <a:r>
              <a:rPr lang="en" sz="1000">
                <a:solidFill>
                  <a:srgbClr val="333333"/>
                </a:solidFill>
                <a:highlight>
                  <a:srgbClr val="FFFFFF"/>
                </a:highlight>
                <a:latin typeface="Courier New"/>
                <a:ea typeface="Courier New"/>
                <a:cs typeface="Courier New"/>
                <a:sym typeface="Courier New"/>
              </a:rPr>
              <a:t>, </a:t>
            </a:r>
            <a:r>
              <a:rPr lang="en" sz="1000">
                <a:solidFill>
                  <a:srgbClr val="F5871F"/>
                </a:solidFill>
                <a:highlight>
                  <a:srgbClr val="FFFFFF"/>
                </a:highlight>
                <a:latin typeface="Courier New"/>
                <a:ea typeface="Courier New"/>
                <a:cs typeface="Courier New"/>
                <a:sym typeface="Courier New"/>
              </a:rPr>
              <a:t>96</a:t>
            </a:r>
            <a:r>
              <a:rPr lang="en" sz="1000">
                <a:solidFill>
                  <a:srgbClr val="333333"/>
                </a:solidFill>
                <a:highlight>
                  <a:srgbClr val="FFFFFF"/>
                </a:highlight>
                <a:latin typeface="Courier New"/>
                <a:ea typeface="Courier New"/>
                <a:cs typeface="Courier New"/>
                <a:sym typeface="Courier New"/>
              </a:rPr>
              <a:t> ];</a:t>
            </a:r>
            <a:endParaRPr sz="1000">
              <a:solidFill>
                <a:srgbClr val="8959A8"/>
              </a:solidFill>
              <a:highlight>
                <a:srgbClr val="FFFFFF"/>
              </a:highlight>
              <a:latin typeface="Courier New"/>
              <a:ea typeface="Courier New"/>
              <a:cs typeface="Courier New"/>
              <a:sym typeface="Courier New"/>
            </a:endParaRPr>
          </a:p>
          <a:p>
            <a:pPr indent="0" lvl="0" marL="152400" marR="152400" rtl="0" algn="l">
              <a:lnSpc>
                <a:spcPct val="142857"/>
              </a:lnSpc>
              <a:spcBef>
                <a:spcPts val="1500"/>
              </a:spcBef>
              <a:spcAft>
                <a:spcPts val="0"/>
              </a:spcAft>
              <a:buNone/>
            </a:pPr>
            <a:r>
              <a:rPr lang="en" sz="1000">
                <a:solidFill>
                  <a:srgbClr val="8959A8"/>
                </a:solidFill>
                <a:highlight>
                  <a:srgbClr val="FFFFFF"/>
                </a:highlight>
                <a:latin typeface="Courier New"/>
                <a:ea typeface="Courier New"/>
                <a:cs typeface="Courier New"/>
                <a:sym typeface="Courier New"/>
              </a:rPr>
              <a:t>for</a:t>
            </a:r>
            <a:r>
              <a:rPr lang="en" sz="1000">
                <a:solidFill>
                  <a:srgbClr val="333333"/>
                </a:solidFill>
                <a:highlight>
                  <a:srgbClr val="FFFFFF"/>
                </a:highlight>
                <a:latin typeface="Courier New"/>
                <a:ea typeface="Courier New"/>
                <a:cs typeface="Courier New"/>
                <a:sym typeface="Courier New"/>
              </a:rPr>
              <a:t>(</a:t>
            </a:r>
            <a:r>
              <a:rPr lang="en" sz="1000">
                <a:solidFill>
                  <a:srgbClr val="8959A8"/>
                </a:solidFill>
                <a:highlight>
                  <a:srgbClr val="FFFFFF"/>
                </a:highlight>
                <a:latin typeface="Courier New"/>
                <a:ea typeface="Courier New"/>
                <a:cs typeface="Courier New"/>
                <a:sym typeface="Courier New"/>
              </a:rPr>
              <a:t>let</a:t>
            </a:r>
            <a:r>
              <a:rPr lang="en" sz="1000">
                <a:solidFill>
                  <a:srgbClr val="333333"/>
                </a:solidFill>
                <a:highlight>
                  <a:srgbClr val="FFFFFF"/>
                </a:highlight>
                <a:latin typeface="Courier New"/>
                <a:ea typeface="Courier New"/>
                <a:cs typeface="Courier New"/>
                <a:sym typeface="Courier New"/>
              </a:rPr>
              <a:t> i = </a:t>
            </a:r>
            <a:r>
              <a:rPr lang="en" sz="1000">
                <a:solidFill>
                  <a:srgbClr val="F5871F"/>
                </a:solidFill>
                <a:highlight>
                  <a:srgbClr val="FFFFFF"/>
                </a:highlight>
                <a:latin typeface="Courier New"/>
                <a:ea typeface="Courier New"/>
                <a:cs typeface="Courier New"/>
                <a:sym typeface="Courier New"/>
              </a:rPr>
              <a:t>0</a:t>
            </a:r>
            <a:r>
              <a:rPr lang="en" sz="1000">
                <a:solidFill>
                  <a:srgbClr val="333333"/>
                </a:solidFill>
                <a:highlight>
                  <a:srgbClr val="FFFFFF"/>
                </a:highlight>
                <a:latin typeface="Courier New"/>
                <a:ea typeface="Courier New"/>
                <a:cs typeface="Courier New"/>
                <a:sym typeface="Courier New"/>
              </a:rPr>
              <a:t>; i &lt; testScores.length; i++) {</a:t>
            </a:r>
            <a:endParaRPr sz="1000">
              <a:solidFill>
                <a:srgbClr val="333333"/>
              </a:solidFill>
              <a:highlight>
                <a:srgbClr val="FFFFFF"/>
              </a:highlight>
              <a:latin typeface="Courier New"/>
              <a:ea typeface="Courier New"/>
              <a:cs typeface="Courier New"/>
              <a:sym typeface="Courier New"/>
            </a:endParaRPr>
          </a:p>
          <a:p>
            <a:pPr indent="0" lvl="0" marL="152400" marR="152400" rtl="0" algn="l">
              <a:lnSpc>
                <a:spcPct val="142857"/>
              </a:lnSpc>
              <a:spcBef>
                <a:spcPts val="1500"/>
              </a:spcBef>
              <a:spcAft>
                <a:spcPts val="0"/>
              </a:spcAft>
              <a:buNone/>
            </a:pPr>
            <a:r>
              <a:rPr lang="en" sz="1000">
                <a:solidFill>
                  <a:srgbClr val="333333"/>
                </a:solidFill>
                <a:highlight>
                  <a:srgbClr val="FFFFFF"/>
                </a:highlight>
                <a:latin typeface="Courier New"/>
                <a:ea typeface="Courier New"/>
                <a:cs typeface="Courier New"/>
                <a:sym typeface="Courier New"/>
              </a:rPr>
              <a:t>    </a:t>
            </a:r>
            <a:r>
              <a:rPr lang="en" sz="1000">
                <a:solidFill>
                  <a:srgbClr val="F5871F"/>
                </a:solidFill>
                <a:highlight>
                  <a:srgbClr val="FFFFFF"/>
                </a:highlight>
                <a:latin typeface="Courier New"/>
                <a:ea typeface="Courier New"/>
                <a:cs typeface="Courier New"/>
                <a:sym typeface="Courier New"/>
              </a:rPr>
              <a:t>console</a:t>
            </a:r>
            <a:r>
              <a:rPr lang="en" sz="1000">
                <a:solidFill>
                  <a:srgbClr val="333333"/>
                </a:solidFill>
                <a:highlight>
                  <a:srgbClr val="FFFFFF"/>
                </a:highlight>
                <a:latin typeface="Courier New"/>
                <a:ea typeface="Courier New"/>
                <a:cs typeface="Courier New"/>
                <a:sym typeface="Courier New"/>
              </a:rPr>
              <a:t>.log(</a:t>
            </a:r>
            <a:r>
              <a:rPr lang="en" sz="1000">
                <a:solidFill>
                  <a:srgbClr val="718C00"/>
                </a:solidFill>
                <a:highlight>
                  <a:srgbClr val="FFFFFF"/>
                </a:highlight>
                <a:latin typeface="Courier New"/>
                <a:ea typeface="Courier New"/>
                <a:cs typeface="Courier New"/>
                <a:sym typeface="Courier New"/>
              </a:rPr>
              <a:t>testScores[i]</a:t>
            </a:r>
            <a:r>
              <a:rPr lang="en" sz="1000">
                <a:solidFill>
                  <a:srgbClr val="333333"/>
                </a:solidFill>
                <a:highlight>
                  <a:srgbClr val="FFFFFF"/>
                </a:highlight>
                <a:latin typeface="Courier New"/>
                <a:ea typeface="Courier New"/>
                <a:cs typeface="Courier New"/>
                <a:sym typeface="Courier New"/>
              </a:rPr>
              <a:t>);</a:t>
            </a:r>
            <a:endParaRPr sz="1000">
              <a:solidFill>
                <a:srgbClr val="333333"/>
              </a:solidFill>
              <a:highlight>
                <a:srgbClr val="FFFFFF"/>
              </a:highlight>
              <a:latin typeface="Courier New"/>
              <a:ea typeface="Courier New"/>
              <a:cs typeface="Courier New"/>
              <a:sym typeface="Courier New"/>
            </a:endParaRPr>
          </a:p>
          <a:p>
            <a:pPr indent="0" lvl="0" marL="152400" marR="152400" rtl="0" algn="l">
              <a:lnSpc>
                <a:spcPct val="142857"/>
              </a:lnSpc>
              <a:spcBef>
                <a:spcPts val="1500"/>
              </a:spcBef>
              <a:spcAft>
                <a:spcPts val="0"/>
              </a:spcAft>
              <a:buNone/>
            </a:pPr>
            <a:r>
              <a:rPr lang="en" sz="1000">
                <a:solidFill>
                  <a:srgbClr val="333333"/>
                </a:solidFill>
                <a:highlight>
                  <a:srgbClr val="FFFFFF"/>
                </a:highlight>
                <a:latin typeface="Courier New"/>
                <a:ea typeface="Courier New"/>
                <a:cs typeface="Courier New"/>
                <a:sym typeface="Courier New"/>
              </a:rPr>
              <a:t>}</a:t>
            </a:r>
            <a:endParaRPr sz="1000">
              <a:solidFill>
                <a:srgbClr val="333333"/>
              </a:solidFill>
              <a:highlight>
                <a:srgbClr val="FFFFFF"/>
              </a:highlight>
              <a:latin typeface="Courier New"/>
              <a:ea typeface="Courier New"/>
              <a:cs typeface="Courier New"/>
              <a:sym typeface="Courier New"/>
            </a:endParaRPr>
          </a:p>
          <a:p>
            <a:pPr indent="0" lvl="0" marL="152400" marR="152400" rtl="0" algn="l">
              <a:lnSpc>
                <a:spcPct val="142857"/>
              </a:lnSpc>
              <a:spcBef>
                <a:spcPts val="1500"/>
              </a:spcBef>
              <a:spcAft>
                <a:spcPts val="0"/>
              </a:spcAft>
              <a:buNone/>
            </a:pPr>
            <a:r>
              <a:t/>
            </a:r>
            <a:endParaRPr b="1" sz="1650">
              <a:solidFill>
                <a:srgbClr val="333333"/>
              </a:solidFill>
              <a:highlight>
                <a:srgbClr val="F7F7F7"/>
              </a:highlight>
              <a:latin typeface="Courier New"/>
              <a:ea typeface="Courier New"/>
              <a:cs typeface="Courier New"/>
              <a:sym typeface="Courier New"/>
            </a:endParaRPr>
          </a:p>
          <a:p>
            <a:pPr indent="0" lvl="0" marL="152400" marR="152400" rtl="0" algn="l">
              <a:lnSpc>
                <a:spcPct val="142857"/>
              </a:lnSpc>
              <a:spcBef>
                <a:spcPts val="1500"/>
              </a:spcBef>
              <a:spcAft>
                <a:spcPts val="0"/>
              </a:spcAft>
              <a:buNone/>
            </a:pPr>
            <a:r>
              <a:t/>
            </a:r>
            <a:endParaRPr b="1" sz="1650">
              <a:solidFill>
                <a:srgbClr val="333333"/>
              </a:solidFill>
              <a:highlight>
                <a:srgbClr val="F7F7F7"/>
              </a:highlight>
              <a:latin typeface="Courier New"/>
              <a:ea typeface="Courier New"/>
              <a:cs typeface="Courier New"/>
              <a:sym typeface="Courier New"/>
            </a:endParaRPr>
          </a:p>
          <a:p>
            <a:pPr indent="0" lvl="0" marL="152400" marR="152400" rtl="0" algn="l">
              <a:lnSpc>
                <a:spcPct val="142857"/>
              </a:lnSpc>
              <a:spcBef>
                <a:spcPts val="1500"/>
              </a:spcBef>
              <a:spcAft>
                <a:spcPts val="0"/>
              </a:spcAft>
              <a:buNone/>
            </a:pPr>
            <a:r>
              <a:t/>
            </a:r>
            <a:endParaRPr b="1" sz="1650">
              <a:solidFill>
                <a:srgbClr val="333333"/>
              </a:solidFill>
              <a:highlight>
                <a:srgbClr val="F7F7F7"/>
              </a:highlight>
              <a:latin typeface="Courier New"/>
              <a:ea typeface="Courier New"/>
              <a:cs typeface="Courier New"/>
              <a:sym typeface="Courier New"/>
            </a:endParaRPr>
          </a:p>
          <a:p>
            <a:pPr indent="0" lvl="0" marL="152400" marR="152400" rtl="0" algn="l">
              <a:lnSpc>
                <a:spcPct val="142857"/>
              </a:lnSpc>
              <a:spcBef>
                <a:spcPts val="1500"/>
              </a:spcBef>
              <a:spcAft>
                <a:spcPts val="0"/>
              </a:spcAft>
              <a:buNone/>
            </a:pPr>
            <a:r>
              <a:t/>
            </a:r>
            <a:endParaRPr b="1" sz="1650">
              <a:solidFill>
                <a:srgbClr val="333333"/>
              </a:solidFill>
              <a:highlight>
                <a:srgbClr val="F7F7F7"/>
              </a:highlight>
              <a:latin typeface="Courier New"/>
              <a:ea typeface="Courier New"/>
              <a:cs typeface="Courier New"/>
              <a:sym typeface="Courier New"/>
            </a:endParaRPr>
          </a:p>
          <a:p>
            <a:pPr indent="0" lvl="0" marL="152400" marR="152400" rtl="0" algn="l">
              <a:lnSpc>
                <a:spcPct val="142857"/>
              </a:lnSpc>
              <a:spcBef>
                <a:spcPts val="1500"/>
              </a:spcBef>
              <a:spcAft>
                <a:spcPts val="0"/>
              </a:spcAft>
              <a:buNone/>
            </a:pPr>
            <a:r>
              <a:t/>
            </a:r>
            <a:endParaRPr b="1" sz="1650">
              <a:solidFill>
                <a:srgbClr val="333333"/>
              </a:solidFill>
              <a:highlight>
                <a:srgbClr val="F7F7F7"/>
              </a:highlight>
              <a:latin typeface="Courier New"/>
              <a:ea typeface="Courier New"/>
              <a:cs typeface="Courier New"/>
              <a:sym typeface="Courier New"/>
            </a:endParaRPr>
          </a:p>
          <a:p>
            <a:pPr indent="0" lvl="0" marL="152400" marR="152400" rtl="0" algn="l">
              <a:lnSpc>
                <a:spcPct val="142857"/>
              </a:lnSpc>
              <a:spcBef>
                <a:spcPts val="1500"/>
              </a:spcBef>
              <a:spcAft>
                <a:spcPts val="0"/>
              </a:spcAft>
              <a:buNone/>
            </a:pPr>
            <a:r>
              <a:t/>
            </a:r>
            <a:endParaRPr b="1" sz="1650">
              <a:solidFill>
                <a:srgbClr val="333333"/>
              </a:solidFill>
              <a:highlight>
                <a:srgbClr val="F7F7F7"/>
              </a:highlight>
              <a:latin typeface="Courier New"/>
              <a:ea typeface="Courier New"/>
              <a:cs typeface="Courier New"/>
              <a:sym typeface="Courier New"/>
            </a:endParaRPr>
          </a:p>
          <a:p>
            <a:pPr indent="0" lvl="0" marL="152400" marR="152400" rtl="0" algn="l">
              <a:lnSpc>
                <a:spcPct val="142857"/>
              </a:lnSpc>
              <a:spcBef>
                <a:spcPts val="1500"/>
              </a:spcBef>
              <a:spcAft>
                <a:spcPts val="0"/>
              </a:spcAft>
              <a:buNone/>
            </a:pPr>
            <a:r>
              <a:t/>
            </a:r>
            <a:endParaRPr b="1" sz="1650">
              <a:solidFill>
                <a:srgbClr val="333333"/>
              </a:solidFill>
              <a:highlight>
                <a:srgbClr val="FFFFFF"/>
              </a:highlight>
              <a:latin typeface="Courier New"/>
              <a:ea typeface="Courier New"/>
              <a:cs typeface="Courier New"/>
              <a:sym typeface="Courier New"/>
            </a:endParaRPr>
          </a:p>
          <a:p>
            <a:pPr indent="0" lvl="0" marL="152400" marR="152400" rtl="0" algn="l">
              <a:lnSpc>
                <a:spcPct val="142857"/>
              </a:lnSpc>
              <a:spcBef>
                <a:spcPts val="1500"/>
              </a:spcBef>
              <a:spcAft>
                <a:spcPts val="0"/>
              </a:spcAft>
              <a:buNone/>
            </a:pPr>
            <a:r>
              <a:t/>
            </a:r>
            <a:endParaRPr sz="1200">
              <a:solidFill>
                <a:srgbClr val="333333"/>
              </a:solidFill>
              <a:highlight>
                <a:srgbClr val="FFFFFF"/>
              </a:highlight>
            </a:endParaRPr>
          </a:p>
          <a:p>
            <a:pPr indent="0" lvl="0" marL="0" rtl="0" algn="l">
              <a:lnSpc>
                <a:spcPct val="115000"/>
              </a:lnSpc>
              <a:spcBef>
                <a:spcPts val="1500"/>
              </a:spcBef>
              <a:spcAft>
                <a:spcPts val="100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8"/>
          <p:cNvSpPr txBox="1"/>
          <p:nvPr/>
        </p:nvSpPr>
        <p:spPr>
          <a:xfrm>
            <a:off x="339825" y="473750"/>
            <a:ext cx="8568900" cy="89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t>How To Include Javascript In Web Pages</a:t>
            </a:r>
            <a:br>
              <a:rPr lang="en" sz="3000"/>
            </a:br>
            <a:endParaRPr sz="3000"/>
          </a:p>
          <a:p>
            <a:pPr indent="0" lvl="0" marL="457200" rtl="0" algn="l">
              <a:spcBef>
                <a:spcPts val="0"/>
              </a:spcBef>
              <a:spcAft>
                <a:spcPts val="0"/>
              </a:spcAft>
              <a:buNone/>
            </a:pPr>
            <a:r>
              <a:t/>
            </a:r>
            <a:endParaRPr sz="3000"/>
          </a:p>
        </p:txBody>
      </p:sp>
      <p:sp>
        <p:nvSpPr>
          <p:cNvPr id="287" name="Google Shape;287;p48"/>
          <p:cNvSpPr txBox="1"/>
          <p:nvPr/>
        </p:nvSpPr>
        <p:spPr>
          <a:xfrm>
            <a:off x="874050" y="1613650"/>
            <a:ext cx="7373400" cy="32496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93A34"/>
                </a:solidFill>
                <a:highlight>
                  <a:srgbClr val="FFFFFF"/>
                </a:highlight>
                <a:latin typeface="Roboto"/>
                <a:ea typeface="Roboto"/>
                <a:cs typeface="Roboto"/>
                <a:sym typeface="Roboto"/>
              </a:rPr>
              <a:t>&lt;</a:t>
            </a:r>
            <a:r>
              <a:rPr lang="en" sz="1200">
                <a:solidFill>
                  <a:srgbClr val="0069FF"/>
                </a:solidFill>
                <a:highlight>
                  <a:srgbClr val="FFFFFF"/>
                </a:highlight>
                <a:latin typeface="Roboto"/>
                <a:ea typeface="Roboto"/>
                <a:cs typeface="Roboto"/>
                <a:sym typeface="Roboto"/>
              </a:rPr>
              <a:t>html </a:t>
            </a:r>
            <a:r>
              <a:rPr b="1" lang="en" sz="1200">
                <a:solidFill>
                  <a:srgbClr val="0069FF"/>
                </a:solidFill>
                <a:highlight>
                  <a:srgbClr val="FFFFFF"/>
                </a:highlight>
                <a:latin typeface="Roboto"/>
                <a:ea typeface="Roboto"/>
                <a:cs typeface="Roboto"/>
                <a:sym typeface="Roboto"/>
              </a:rPr>
              <a:t>lang</a:t>
            </a:r>
            <a:r>
              <a:rPr lang="en" sz="1200">
                <a:solidFill>
                  <a:srgbClr val="393A34"/>
                </a:solidFill>
                <a:highlight>
                  <a:srgbClr val="FFFFFF"/>
                </a:highlight>
                <a:latin typeface="Roboto"/>
                <a:ea typeface="Roboto"/>
                <a:cs typeface="Roboto"/>
                <a:sym typeface="Roboto"/>
              </a:rPr>
              <a:t>="</a:t>
            </a:r>
            <a:r>
              <a:rPr lang="en" sz="1200">
                <a:solidFill>
                  <a:srgbClr val="127C43"/>
                </a:solidFill>
                <a:highlight>
                  <a:srgbClr val="FFFFFF"/>
                </a:highlight>
                <a:latin typeface="Roboto"/>
                <a:ea typeface="Roboto"/>
                <a:cs typeface="Roboto"/>
                <a:sym typeface="Roboto"/>
              </a:rPr>
              <a:t>en-US</a:t>
            </a:r>
            <a:r>
              <a:rPr lang="en" sz="1200">
                <a:solidFill>
                  <a:srgbClr val="393A34"/>
                </a:solidFill>
                <a:highlight>
                  <a:srgbClr val="FFFFFF"/>
                </a:highlight>
                <a:latin typeface="Roboto"/>
                <a:ea typeface="Roboto"/>
                <a:cs typeface="Roboto"/>
                <a:sym typeface="Roboto"/>
              </a:rPr>
              <a:t>"&gt;</a:t>
            </a:r>
            <a:endParaRPr sz="1200">
              <a:solidFill>
                <a:srgbClr val="676767"/>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200">
              <a:solidFill>
                <a:srgbClr val="676767"/>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200">
                <a:solidFill>
                  <a:srgbClr val="393A34"/>
                </a:solidFill>
                <a:highlight>
                  <a:srgbClr val="FFFFFF"/>
                </a:highlight>
                <a:latin typeface="Roboto"/>
                <a:ea typeface="Roboto"/>
                <a:cs typeface="Roboto"/>
                <a:sym typeface="Roboto"/>
              </a:rPr>
              <a:t>&lt;</a:t>
            </a:r>
            <a:r>
              <a:rPr lang="en" sz="1200">
                <a:solidFill>
                  <a:srgbClr val="0069FF"/>
                </a:solidFill>
                <a:highlight>
                  <a:srgbClr val="FFFFFF"/>
                </a:highlight>
                <a:latin typeface="Roboto"/>
                <a:ea typeface="Roboto"/>
                <a:cs typeface="Roboto"/>
                <a:sym typeface="Roboto"/>
              </a:rPr>
              <a:t>head</a:t>
            </a:r>
            <a:r>
              <a:rPr lang="en" sz="1200">
                <a:solidFill>
                  <a:srgbClr val="393A34"/>
                </a:solidFill>
                <a:highlight>
                  <a:srgbClr val="FFFFFF"/>
                </a:highlight>
                <a:latin typeface="Roboto"/>
                <a:ea typeface="Roboto"/>
                <a:cs typeface="Roboto"/>
                <a:sym typeface="Roboto"/>
              </a:rPr>
              <a:t>&gt;</a:t>
            </a:r>
            <a:endParaRPr sz="1200">
              <a:solidFill>
                <a:srgbClr val="676767"/>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200">
                <a:solidFill>
                  <a:srgbClr val="676767"/>
                </a:solidFill>
                <a:highlight>
                  <a:srgbClr val="FFFFFF"/>
                </a:highlight>
                <a:latin typeface="Courier New"/>
                <a:ea typeface="Courier New"/>
                <a:cs typeface="Courier New"/>
                <a:sym typeface="Courier New"/>
              </a:rPr>
              <a:t>    </a:t>
            </a:r>
            <a:r>
              <a:rPr lang="en" sz="1200">
                <a:solidFill>
                  <a:srgbClr val="393A34"/>
                </a:solidFill>
                <a:highlight>
                  <a:srgbClr val="FFFFFF"/>
                </a:highlight>
                <a:latin typeface="Roboto"/>
                <a:ea typeface="Roboto"/>
                <a:cs typeface="Roboto"/>
                <a:sym typeface="Roboto"/>
              </a:rPr>
              <a:t>&lt;</a:t>
            </a:r>
            <a:r>
              <a:rPr lang="en" sz="1200">
                <a:solidFill>
                  <a:srgbClr val="0069FF"/>
                </a:solidFill>
                <a:highlight>
                  <a:srgbClr val="FFFFFF"/>
                </a:highlight>
                <a:latin typeface="Roboto"/>
                <a:ea typeface="Roboto"/>
                <a:cs typeface="Roboto"/>
                <a:sym typeface="Roboto"/>
              </a:rPr>
              <a:t>meta </a:t>
            </a:r>
            <a:r>
              <a:rPr b="1" lang="en" sz="1200">
                <a:solidFill>
                  <a:srgbClr val="0069FF"/>
                </a:solidFill>
                <a:highlight>
                  <a:srgbClr val="FFFFFF"/>
                </a:highlight>
                <a:latin typeface="Roboto"/>
                <a:ea typeface="Roboto"/>
                <a:cs typeface="Roboto"/>
                <a:sym typeface="Roboto"/>
              </a:rPr>
              <a:t>charset</a:t>
            </a:r>
            <a:r>
              <a:rPr lang="en" sz="1200">
                <a:solidFill>
                  <a:srgbClr val="393A34"/>
                </a:solidFill>
                <a:highlight>
                  <a:srgbClr val="FFFFFF"/>
                </a:highlight>
                <a:latin typeface="Roboto"/>
                <a:ea typeface="Roboto"/>
                <a:cs typeface="Roboto"/>
                <a:sym typeface="Roboto"/>
              </a:rPr>
              <a:t>="</a:t>
            </a:r>
            <a:r>
              <a:rPr lang="en" sz="1200">
                <a:solidFill>
                  <a:srgbClr val="127C43"/>
                </a:solidFill>
                <a:highlight>
                  <a:srgbClr val="FFFFFF"/>
                </a:highlight>
                <a:latin typeface="Roboto"/>
                <a:ea typeface="Roboto"/>
                <a:cs typeface="Roboto"/>
                <a:sym typeface="Roboto"/>
              </a:rPr>
              <a:t>UTF-8</a:t>
            </a:r>
            <a:r>
              <a:rPr lang="en" sz="1200">
                <a:solidFill>
                  <a:srgbClr val="393A34"/>
                </a:solidFill>
                <a:highlight>
                  <a:srgbClr val="FFFFFF"/>
                </a:highlight>
                <a:latin typeface="Roboto"/>
                <a:ea typeface="Roboto"/>
                <a:cs typeface="Roboto"/>
                <a:sym typeface="Roboto"/>
              </a:rPr>
              <a:t>"&gt;</a:t>
            </a:r>
            <a:endParaRPr sz="1200">
              <a:solidFill>
                <a:srgbClr val="676767"/>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200">
                <a:solidFill>
                  <a:srgbClr val="676767"/>
                </a:solidFill>
                <a:highlight>
                  <a:srgbClr val="FFFFFF"/>
                </a:highlight>
                <a:latin typeface="Courier New"/>
                <a:ea typeface="Courier New"/>
                <a:cs typeface="Courier New"/>
                <a:sym typeface="Courier New"/>
              </a:rPr>
              <a:t>    </a:t>
            </a:r>
            <a:r>
              <a:rPr lang="en" sz="1200">
                <a:solidFill>
                  <a:srgbClr val="393A34"/>
                </a:solidFill>
                <a:highlight>
                  <a:srgbClr val="FFFFFF"/>
                </a:highlight>
                <a:latin typeface="Roboto"/>
                <a:ea typeface="Roboto"/>
                <a:cs typeface="Roboto"/>
                <a:sym typeface="Roboto"/>
              </a:rPr>
              <a:t>&lt;</a:t>
            </a:r>
            <a:r>
              <a:rPr lang="en" sz="1200">
                <a:solidFill>
                  <a:srgbClr val="0069FF"/>
                </a:solidFill>
                <a:highlight>
                  <a:srgbClr val="FFFFFF"/>
                </a:highlight>
                <a:latin typeface="Roboto"/>
                <a:ea typeface="Roboto"/>
                <a:cs typeface="Roboto"/>
                <a:sym typeface="Roboto"/>
              </a:rPr>
              <a:t>meta </a:t>
            </a:r>
            <a:r>
              <a:rPr b="1" lang="en" sz="1200">
                <a:solidFill>
                  <a:srgbClr val="0069FF"/>
                </a:solidFill>
                <a:highlight>
                  <a:srgbClr val="FFFFFF"/>
                </a:highlight>
                <a:latin typeface="Roboto"/>
                <a:ea typeface="Roboto"/>
                <a:cs typeface="Roboto"/>
                <a:sym typeface="Roboto"/>
              </a:rPr>
              <a:t>name</a:t>
            </a:r>
            <a:r>
              <a:rPr lang="en" sz="1200">
                <a:solidFill>
                  <a:srgbClr val="393A34"/>
                </a:solidFill>
                <a:highlight>
                  <a:srgbClr val="FFFFFF"/>
                </a:highlight>
                <a:latin typeface="Roboto"/>
                <a:ea typeface="Roboto"/>
                <a:cs typeface="Roboto"/>
                <a:sym typeface="Roboto"/>
              </a:rPr>
              <a:t>="</a:t>
            </a:r>
            <a:r>
              <a:rPr lang="en" sz="1200">
                <a:solidFill>
                  <a:srgbClr val="127C43"/>
                </a:solidFill>
                <a:highlight>
                  <a:srgbClr val="FFFFFF"/>
                </a:highlight>
                <a:latin typeface="Roboto"/>
                <a:ea typeface="Roboto"/>
                <a:cs typeface="Roboto"/>
                <a:sym typeface="Roboto"/>
              </a:rPr>
              <a:t>viewport</a:t>
            </a:r>
            <a:r>
              <a:rPr lang="en" sz="1200">
                <a:solidFill>
                  <a:srgbClr val="393A34"/>
                </a:solidFill>
                <a:highlight>
                  <a:srgbClr val="FFFFFF"/>
                </a:highlight>
                <a:latin typeface="Roboto"/>
                <a:ea typeface="Roboto"/>
                <a:cs typeface="Roboto"/>
                <a:sym typeface="Roboto"/>
              </a:rPr>
              <a:t>"</a:t>
            </a:r>
            <a:r>
              <a:rPr lang="en" sz="1200">
                <a:solidFill>
                  <a:srgbClr val="0069FF"/>
                </a:solidFill>
                <a:highlight>
                  <a:srgbClr val="FFFFFF"/>
                </a:highlight>
                <a:latin typeface="Roboto"/>
                <a:ea typeface="Roboto"/>
                <a:cs typeface="Roboto"/>
                <a:sym typeface="Roboto"/>
              </a:rPr>
              <a:t> </a:t>
            </a:r>
            <a:r>
              <a:rPr b="1" lang="en" sz="1200">
                <a:solidFill>
                  <a:srgbClr val="0069FF"/>
                </a:solidFill>
                <a:highlight>
                  <a:srgbClr val="FFFFFF"/>
                </a:highlight>
                <a:latin typeface="Roboto"/>
                <a:ea typeface="Roboto"/>
                <a:cs typeface="Roboto"/>
                <a:sym typeface="Roboto"/>
              </a:rPr>
              <a:t>content</a:t>
            </a:r>
            <a:r>
              <a:rPr lang="en" sz="1200">
                <a:solidFill>
                  <a:srgbClr val="393A34"/>
                </a:solidFill>
                <a:highlight>
                  <a:srgbClr val="FFFFFF"/>
                </a:highlight>
                <a:latin typeface="Roboto"/>
                <a:ea typeface="Roboto"/>
                <a:cs typeface="Roboto"/>
                <a:sym typeface="Roboto"/>
              </a:rPr>
              <a:t>="</a:t>
            </a:r>
            <a:r>
              <a:rPr lang="en" sz="1200">
                <a:solidFill>
                  <a:srgbClr val="127C43"/>
                </a:solidFill>
                <a:highlight>
                  <a:srgbClr val="FFFFFF"/>
                </a:highlight>
                <a:latin typeface="Roboto"/>
                <a:ea typeface="Roboto"/>
                <a:cs typeface="Roboto"/>
                <a:sym typeface="Roboto"/>
              </a:rPr>
              <a:t>width=device-width, initial-scale=1</a:t>
            </a:r>
            <a:r>
              <a:rPr lang="en" sz="1200">
                <a:solidFill>
                  <a:srgbClr val="393A34"/>
                </a:solidFill>
                <a:highlight>
                  <a:srgbClr val="FFFFFF"/>
                </a:highlight>
                <a:latin typeface="Roboto"/>
                <a:ea typeface="Roboto"/>
                <a:cs typeface="Roboto"/>
                <a:sym typeface="Roboto"/>
              </a:rPr>
              <a:t>"&gt;</a:t>
            </a:r>
            <a:endParaRPr sz="1200">
              <a:solidFill>
                <a:srgbClr val="676767"/>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200">
                <a:solidFill>
                  <a:srgbClr val="676767"/>
                </a:solidFill>
                <a:highlight>
                  <a:srgbClr val="FFFFFF"/>
                </a:highlight>
                <a:latin typeface="Courier New"/>
                <a:ea typeface="Courier New"/>
                <a:cs typeface="Courier New"/>
                <a:sym typeface="Courier New"/>
              </a:rPr>
              <a:t>    </a:t>
            </a:r>
            <a:r>
              <a:rPr lang="en" sz="1200">
                <a:solidFill>
                  <a:srgbClr val="393A34"/>
                </a:solidFill>
                <a:highlight>
                  <a:srgbClr val="FFFFFF"/>
                </a:highlight>
                <a:latin typeface="Roboto"/>
                <a:ea typeface="Roboto"/>
                <a:cs typeface="Roboto"/>
                <a:sym typeface="Roboto"/>
              </a:rPr>
              <a:t>&lt;</a:t>
            </a:r>
            <a:r>
              <a:rPr lang="en" sz="1200">
                <a:solidFill>
                  <a:srgbClr val="0069FF"/>
                </a:solidFill>
                <a:highlight>
                  <a:srgbClr val="FFFFFF"/>
                </a:highlight>
                <a:latin typeface="Roboto"/>
                <a:ea typeface="Roboto"/>
                <a:cs typeface="Roboto"/>
                <a:sym typeface="Roboto"/>
              </a:rPr>
              <a:t>title</a:t>
            </a:r>
            <a:r>
              <a:rPr lang="en" sz="1200">
                <a:solidFill>
                  <a:srgbClr val="393A34"/>
                </a:solidFill>
                <a:highlight>
                  <a:srgbClr val="FFFFFF"/>
                </a:highlight>
                <a:latin typeface="Roboto"/>
                <a:ea typeface="Roboto"/>
                <a:cs typeface="Roboto"/>
                <a:sym typeface="Roboto"/>
              </a:rPr>
              <a:t>&gt;</a:t>
            </a:r>
            <a:r>
              <a:rPr lang="en" sz="1200">
                <a:solidFill>
                  <a:srgbClr val="676767"/>
                </a:solidFill>
                <a:highlight>
                  <a:srgbClr val="FFFFFF"/>
                </a:highlight>
                <a:latin typeface="Courier New"/>
                <a:ea typeface="Courier New"/>
                <a:cs typeface="Courier New"/>
                <a:sym typeface="Courier New"/>
              </a:rPr>
              <a:t>Today's Date</a:t>
            </a:r>
            <a:r>
              <a:rPr lang="en" sz="1200">
                <a:solidFill>
                  <a:srgbClr val="393A34"/>
                </a:solidFill>
                <a:highlight>
                  <a:srgbClr val="FFFFFF"/>
                </a:highlight>
                <a:latin typeface="Roboto"/>
                <a:ea typeface="Roboto"/>
                <a:cs typeface="Roboto"/>
                <a:sym typeface="Roboto"/>
              </a:rPr>
              <a:t>&lt;/</a:t>
            </a:r>
            <a:r>
              <a:rPr lang="en" sz="1200">
                <a:solidFill>
                  <a:srgbClr val="0069FF"/>
                </a:solidFill>
                <a:highlight>
                  <a:srgbClr val="FFFFFF"/>
                </a:highlight>
                <a:latin typeface="Roboto"/>
                <a:ea typeface="Roboto"/>
                <a:cs typeface="Roboto"/>
                <a:sym typeface="Roboto"/>
              </a:rPr>
              <a:t>title</a:t>
            </a:r>
            <a:r>
              <a:rPr lang="en" sz="1200">
                <a:solidFill>
                  <a:srgbClr val="393A34"/>
                </a:solidFill>
                <a:highlight>
                  <a:srgbClr val="FFFFFF"/>
                </a:highlight>
                <a:latin typeface="Roboto"/>
                <a:ea typeface="Roboto"/>
                <a:cs typeface="Roboto"/>
                <a:sym typeface="Roboto"/>
              </a:rPr>
              <a:t>&gt;</a:t>
            </a:r>
            <a:endParaRPr b="1">
              <a:solidFill>
                <a:srgbClr val="676767"/>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200">
                <a:solidFill>
                  <a:srgbClr val="393A34"/>
                </a:solidFill>
                <a:highlight>
                  <a:srgbClr val="FFFFFF"/>
                </a:highlight>
                <a:latin typeface="Roboto"/>
                <a:ea typeface="Roboto"/>
                <a:cs typeface="Roboto"/>
                <a:sym typeface="Roboto"/>
              </a:rPr>
              <a:t>&lt;/</a:t>
            </a:r>
            <a:r>
              <a:rPr lang="en" sz="1200">
                <a:solidFill>
                  <a:srgbClr val="0069FF"/>
                </a:solidFill>
                <a:highlight>
                  <a:srgbClr val="FFFFFF"/>
                </a:highlight>
                <a:latin typeface="Roboto"/>
                <a:ea typeface="Roboto"/>
                <a:cs typeface="Roboto"/>
                <a:sym typeface="Roboto"/>
              </a:rPr>
              <a:t>head</a:t>
            </a:r>
            <a:r>
              <a:rPr lang="en" sz="1200">
                <a:solidFill>
                  <a:srgbClr val="393A34"/>
                </a:solidFill>
                <a:highlight>
                  <a:srgbClr val="FFFFFF"/>
                </a:highlight>
                <a:latin typeface="Roboto"/>
                <a:ea typeface="Roboto"/>
                <a:cs typeface="Roboto"/>
                <a:sym typeface="Roboto"/>
              </a:rPr>
              <a:t>&gt;</a:t>
            </a:r>
            <a:endParaRPr sz="1200">
              <a:solidFill>
                <a:srgbClr val="676767"/>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200">
              <a:solidFill>
                <a:srgbClr val="676767"/>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200">
                <a:solidFill>
                  <a:srgbClr val="393A34"/>
                </a:solidFill>
                <a:highlight>
                  <a:srgbClr val="FFFFFF"/>
                </a:highlight>
                <a:latin typeface="Roboto"/>
                <a:ea typeface="Roboto"/>
                <a:cs typeface="Roboto"/>
                <a:sym typeface="Roboto"/>
              </a:rPr>
              <a:t>&lt;</a:t>
            </a:r>
            <a:r>
              <a:rPr lang="en" sz="1200">
                <a:solidFill>
                  <a:srgbClr val="0069FF"/>
                </a:solidFill>
                <a:highlight>
                  <a:srgbClr val="FFFFFF"/>
                </a:highlight>
                <a:latin typeface="Roboto"/>
                <a:ea typeface="Roboto"/>
                <a:cs typeface="Roboto"/>
                <a:sym typeface="Roboto"/>
              </a:rPr>
              <a:t>body</a:t>
            </a:r>
            <a:r>
              <a:rPr lang="en" sz="1200">
                <a:solidFill>
                  <a:srgbClr val="393A34"/>
                </a:solidFill>
                <a:highlight>
                  <a:srgbClr val="FFFFFF"/>
                </a:highlight>
                <a:latin typeface="Roboto"/>
                <a:ea typeface="Roboto"/>
                <a:cs typeface="Roboto"/>
                <a:sym typeface="Roboto"/>
              </a:rPr>
              <a:t>&gt;</a:t>
            </a:r>
            <a:endParaRPr sz="1200">
              <a:solidFill>
                <a:srgbClr val="676767"/>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a:solidFill>
                  <a:srgbClr val="676767"/>
                </a:solidFill>
                <a:highlight>
                  <a:srgbClr val="FFFFFF"/>
                </a:highlight>
                <a:latin typeface="Courier New"/>
                <a:ea typeface="Courier New"/>
                <a:cs typeface="Courier New"/>
                <a:sym typeface="Courier New"/>
              </a:rPr>
              <a:t>    </a:t>
            </a:r>
            <a:r>
              <a:rPr b="1" lang="en">
                <a:solidFill>
                  <a:srgbClr val="393A34"/>
                </a:solidFill>
                <a:highlight>
                  <a:srgbClr val="FFFFFF"/>
                </a:highlight>
                <a:latin typeface="Roboto"/>
                <a:ea typeface="Roboto"/>
                <a:cs typeface="Roboto"/>
                <a:sym typeface="Roboto"/>
              </a:rPr>
              <a:t>&lt;</a:t>
            </a:r>
            <a:r>
              <a:rPr b="1" lang="en">
                <a:solidFill>
                  <a:srgbClr val="0069FF"/>
                </a:solidFill>
                <a:highlight>
                  <a:srgbClr val="FFFFFF"/>
                </a:highlight>
                <a:latin typeface="Roboto"/>
                <a:ea typeface="Roboto"/>
                <a:cs typeface="Roboto"/>
                <a:sym typeface="Roboto"/>
              </a:rPr>
              <a:t>script</a:t>
            </a:r>
            <a:r>
              <a:rPr b="1" lang="en">
                <a:solidFill>
                  <a:srgbClr val="393A34"/>
                </a:solidFill>
                <a:highlight>
                  <a:srgbClr val="FFFFFF"/>
                </a:highlight>
                <a:latin typeface="Roboto"/>
                <a:ea typeface="Roboto"/>
                <a:cs typeface="Roboto"/>
                <a:sym typeface="Roboto"/>
              </a:rPr>
              <a:t>&gt;</a:t>
            </a:r>
            <a:endParaRPr b="1">
              <a:solidFill>
                <a:srgbClr val="676767"/>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a:solidFill>
                  <a:srgbClr val="676767"/>
                </a:solidFill>
                <a:highlight>
                  <a:srgbClr val="FFFFFF"/>
                </a:highlight>
                <a:latin typeface="Courier New"/>
                <a:ea typeface="Courier New"/>
                <a:cs typeface="Courier New"/>
                <a:sym typeface="Courier New"/>
              </a:rPr>
              <a:t>        </a:t>
            </a:r>
            <a:r>
              <a:rPr b="1" lang="en">
                <a:solidFill>
                  <a:srgbClr val="0069FF"/>
                </a:solidFill>
                <a:highlight>
                  <a:srgbClr val="FFFFFF"/>
                </a:highlight>
                <a:latin typeface="Courier New"/>
                <a:ea typeface="Courier New"/>
                <a:cs typeface="Courier New"/>
                <a:sym typeface="Courier New"/>
              </a:rPr>
              <a:t>let</a:t>
            </a:r>
            <a:r>
              <a:rPr b="1" lang="en">
                <a:solidFill>
                  <a:srgbClr val="676767"/>
                </a:solidFill>
                <a:highlight>
                  <a:srgbClr val="FFFFFF"/>
                </a:highlight>
                <a:latin typeface="Courier New"/>
                <a:ea typeface="Courier New"/>
                <a:cs typeface="Courier New"/>
                <a:sym typeface="Courier New"/>
              </a:rPr>
              <a:t> d </a:t>
            </a:r>
            <a:r>
              <a:rPr b="1" lang="en">
                <a:solidFill>
                  <a:srgbClr val="393A34"/>
                </a:solidFill>
                <a:highlight>
                  <a:srgbClr val="FFFFFF"/>
                </a:highlight>
                <a:latin typeface="Courier New"/>
                <a:ea typeface="Courier New"/>
                <a:cs typeface="Courier New"/>
                <a:sym typeface="Courier New"/>
              </a:rPr>
              <a:t>=</a:t>
            </a:r>
            <a:r>
              <a:rPr b="1" lang="en">
                <a:solidFill>
                  <a:srgbClr val="676767"/>
                </a:solidFill>
                <a:highlight>
                  <a:srgbClr val="FFFFFF"/>
                </a:highlight>
                <a:latin typeface="Courier New"/>
                <a:ea typeface="Courier New"/>
                <a:cs typeface="Courier New"/>
                <a:sym typeface="Courier New"/>
              </a:rPr>
              <a:t> </a:t>
            </a:r>
            <a:r>
              <a:rPr b="1" lang="en">
                <a:solidFill>
                  <a:srgbClr val="0069FF"/>
                </a:solidFill>
                <a:highlight>
                  <a:srgbClr val="FFFFFF"/>
                </a:highlight>
                <a:latin typeface="Courier New"/>
                <a:ea typeface="Courier New"/>
                <a:cs typeface="Courier New"/>
                <a:sym typeface="Courier New"/>
              </a:rPr>
              <a:t>new</a:t>
            </a:r>
            <a:r>
              <a:rPr b="1" lang="en">
                <a:solidFill>
                  <a:srgbClr val="676767"/>
                </a:solidFill>
                <a:highlight>
                  <a:srgbClr val="FFFFFF"/>
                </a:highlight>
                <a:latin typeface="Courier New"/>
                <a:ea typeface="Courier New"/>
                <a:cs typeface="Courier New"/>
                <a:sym typeface="Courier New"/>
              </a:rPr>
              <a:t> </a:t>
            </a:r>
            <a:r>
              <a:rPr b="1" lang="en">
                <a:solidFill>
                  <a:srgbClr val="DD4A68"/>
                </a:solidFill>
                <a:highlight>
                  <a:srgbClr val="FFFFFF"/>
                </a:highlight>
                <a:latin typeface="Courier New"/>
                <a:ea typeface="Courier New"/>
                <a:cs typeface="Courier New"/>
                <a:sym typeface="Courier New"/>
              </a:rPr>
              <a:t>Date</a:t>
            </a:r>
            <a:r>
              <a:rPr b="1" lang="en">
                <a:solidFill>
                  <a:srgbClr val="393A34"/>
                </a:solidFill>
                <a:highlight>
                  <a:srgbClr val="FFFFFF"/>
                </a:highlight>
                <a:latin typeface="Courier New"/>
                <a:ea typeface="Courier New"/>
                <a:cs typeface="Courier New"/>
                <a:sym typeface="Courier New"/>
              </a:rPr>
              <a:t>();</a:t>
            </a:r>
            <a:endParaRPr b="1">
              <a:solidFill>
                <a:srgbClr val="676767"/>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a:solidFill>
                  <a:srgbClr val="676767"/>
                </a:solidFill>
                <a:highlight>
                  <a:srgbClr val="FFFFFF"/>
                </a:highlight>
                <a:latin typeface="Courier New"/>
                <a:ea typeface="Courier New"/>
                <a:cs typeface="Courier New"/>
                <a:sym typeface="Courier New"/>
              </a:rPr>
              <a:t>        </a:t>
            </a:r>
            <a:r>
              <a:rPr b="1" lang="en">
                <a:solidFill>
                  <a:srgbClr val="0069FF"/>
                </a:solidFill>
                <a:highlight>
                  <a:srgbClr val="FFFFFF"/>
                </a:highlight>
                <a:latin typeface="Courier New"/>
                <a:ea typeface="Courier New"/>
                <a:cs typeface="Courier New"/>
                <a:sym typeface="Courier New"/>
              </a:rPr>
              <a:t>alert</a:t>
            </a:r>
            <a:r>
              <a:rPr b="1" lang="en">
                <a:solidFill>
                  <a:srgbClr val="393A34"/>
                </a:solidFill>
                <a:highlight>
                  <a:srgbClr val="FFFFFF"/>
                </a:highlight>
                <a:latin typeface="Courier New"/>
                <a:ea typeface="Courier New"/>
                <a:cs typeface="Courier New"/>
                <a:sym typeface="Courier New"/>
              </a:rPr>
              <a:t>(</a:t>
            </a:r>
            <a:r>
              <a:rPr b="1" lang="en">
                <a:solidFill>
                  <a:srgbClr val="127C43"/>
                </a:solidFill>
                <a:highlight>
                  <a:srgbClr val="FFFFFF"/>
                </a:highlight>
                <a:latin typeface="Courier New"/>
                <a:ea typeface="Courier New"/>
                <a:cs typeface="Courier New"/>
                <a:sym typeface="Courier New"/>
              </a:rPr>
              <a:t>"Today's date is "</a:t>
            </a:r>
            <a:r>
              <a:rPr b="1" lang="en">
                <a:solidFill>
                  <a:srgbClr val="676767"/>
                </a:solidFill>
                <a:highlight>
                  <a:srgbClr val="FFFFFF"/>
                </a:highlight>
                <a:latin typeface="Courier New"/>
                <a:ea typeface="Courier New"/>
                <a:cs typeface="Courier New"/>
                <a:sym typeface="Courier New"/>
              </a:rPr>
              <a:t> </a:t>
            </a:r>
            <a:r>
              <a:rPr b="1" lang="en">
                <a:solidFill>
                  <a:srgbClr val="393A34"/>
                </a:solidFill>
                <a:highlight>
                  <a:srgbClr val="FFFFFF"/>
                </a:highlight>
                <a:latin typeface="Courier New"/>
                <a:ea typeface="Courier New"/>
                <a:cs typeface="Courier New"/>
                <a:sym typeface="Courier New"/>
              </a:rPr>
              <a:t>+</a:t>
            </a:r>
            <a:r>
              <a:rPr b="1" lang="en">
                <a:solidFill>
                  <a:srgbClr val="676767"/>
                </a:solidFill>
                <a:highlight>
                  <a:srgbClr val="FFFFFF"/>
                </a:highlight>
                <a:latin typeface="Courier New"/>
                <a:ea typeface="Courier New"/>
                <a:cs typeface="Courier New"/>
                <a:sym typeface="Courier New"/>
              </a:rPr>
              <a:t> d</a:t>
            </a:r>
            <a:r>
              <a:rPr b="1" lang="en">
                <a:solidFill>
                  <a:srgbClr val="393A34"/>
                </a:solidFill>
                <a:highlight>
                  <a:srgbClr val="FFFFFF"/>
                </a:highlight>
                <a:latin typeface="Courier New"/>
                <a:ea typeface="Courier New"/>
                <a:cs typeface="Courier New"/>
                <a:sym typeface="Courier New"/>
              </a:rPr>
              <a:t>);</a:t>
            </a:r>
            <a:endParaRPr b="1">
              <a:solidFill>
                <a:srgbClr val="676767"/>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a:solidFill>
                  <a:srgbClr val="676767"/>
                </a:solidFill>
                <a:highlight>
                  <a:srgbClr val="FFFFFF"/>
                </a:highlight>
                <a:latin typeface="Courier New"/>
                <a:ea typeface="Courier New"/>
                <a:cs typeface="Courier New"/>
                <a:sym typeface="Courier New"/>
              </a:rPr>
              <a:t>    </a:t>
            </a:r>
            <a:r>
              <a:rPr b="1" lang="en">
                <a:solidFill>
                  <a:srgbClr val="393A34"/>
                </a:solidFill>
                <a:highlight>
                  <a:srgbClr val="FFFFFF"/>
                </a:highlight>
                <a:latin typeface="Roboto"/>
                <a:ea typeface="Roboto"/>
                <a:cs typeface="Roboto"/>
                <a:sym typeface="Roboto"/>
              </a:rPr>
              <a:t>&lt;/</a:t>
            </a:r>
            <a:r>
              <a:rPr b="1" lang="en">
                <a:solidFill>
                  <a:srgbClr val="0069FF"/>
                </a:solidFill>
                <a:highlight>
                  <a:srgbClr val="FFFFFF"/>
                </a:highlight>
                <a:latin typeface="Roboto"/>
                <a:ea typeface="Roboto"/>
                <a:cs typeface="Roboto"/>
                <a:sym typeface="Roboto"/>
              </a:rPr>
              <a:t>script</a:t>
            </a:r>
            <a:r>
              <a:rPr b="1" lang="en">
                <a:solidFill>
                  <a:srgbClr val="393A34"/>
                </a:solidFill>
                <a:highlight>
                  <a:srgbClr val="FFFFFF"/>
                </a:highlight>
                <a:latin typeface="Roboto"/>
                <a:ea typeface="Roboto"/>
                <a:cs typeface="Roboto"/>
                <a:sym typeface="Roboto"/>
              </a:rPr>
              <a:t>&gt;</a:t>
            </a:r>
            <a:endParaRPr sz="1200">
              <a:solidFill>
                <a:srgbClr val="676767"/>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200">
                <a:solidFill>
                  <a:srgbClr val="393A34"/>
                </a:solidFill>
                <a:highlight>
                  <a:srgbClr val="FFFFFF"/>
                </a:highlight>
                <a:latin typeface="Roboto"/>
                <a:ea typeface="Roboto"/>
                <a:cs typeface="Roboto"/>
                <a:sym typeface="Roboto"/>
              </a:rPr>
              <a:t>&lt;/</a:t>
            </a:r>
            <a:r>
              <a:rPr lang="en" sz="1200">
                <a:solidFill>
                  <a:srgbClr val="0069FF"/>
                </a:solidFill>
                <a:highlight>
                  <a:srgbClr val="FFFFFF"/>
                </a:highlight>
                <a:latin typeface="Roboto"/>
                <a:ea typeface="Roboto"/>
                <a:cs typeface="Roboto"/>
                <a:sym typeface="Roboto"/>
              </a:rPr>
              <a:t>body</a:t>
            </a:r>
            <a:r>
              <a:rPr lang="en" sz="1200">
                <a:solidFill>
                  <a:srgbClr val="393A34"/>
                </a:solidFill>
                <a:highlight>
                  <a:srgbClr val="FFFFFF"/>
                </a:highlight>
                <a:latin typeface="Roboto"/>
                <a:ea typeface="Roboto"/>
                <a:cs typeface="Roboto"/>
                <a:sym typeface="Roboto"/>
              </a:rPr>
              <a:t>&gt;</a:t>
            </a:r>
            <a:endParaRPr sz="1200">
              <a:solidFill>
                <a:srgbClr val="676767"/>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200">
              <a:solidFill>
                <a:srgbClr val="676767"/>
              </a:solidFill>
              <a:highlight>
                <a:srgbClr val="FFFFFF"/>
              </a:highlight>
              <a:latin typeface="Courier New"/>
              <a:ea typeface="Courier New"/>
              <a:cs typeface="Courier New"/>
              <a:sym typeface="Courier New"/>
            </a:endParaRPr>
          </a:p>
          <a:p>
            <a:pPr indent="0" lvl="0" marL="0" marR="127000" rtl="0" algn="l">
              <a:lnSpc>
                <a:spcPct val="140000"/>
              </a:lnSpc>
              <a:spcBef>
                <a:spcPts val="0"/>
              </a:spcBef>
              <a:spcAft>
                <a:spcPts val="0"/>
              </a:spcAft>
              <a:buNone/>
            </a:pPr>
            <a:r>
              <a:rPr lang="en" sz="1200">
                <a:solidFill>
                  <a:srgbClr val="393A34"/>
                </a:solidFill>
                <a:highlight>
                  <a:srgbClr val="FFFFFF"/>
                </a:highlight>
                <a:latin typeface="Roboto"/>
                <a:ea typeface="Roboto"/>
                <a:cs typeface="Roboto"/>
                <a:sym typeface="Roboto"/>
              </a:rPr>
              <a:t>&lt;/</a:t>
            </a:r>
            <a:r>
              <a:rPr lang="en" sz="1200">
                <a:solidFill>
                  <a:srgbClr val="0069FF"/>
                </a:solidFill>
                <a:highlight>
                  <a:srgbClr val="FFFFFF"/>
                </a:highlight>
                <a:latin typeface="Roboto"/>
                <a:ea typeface="Roboto"/>
                <a:cs typeface="Roboto"/>
                <a:sym typeface="Roboto"/>
              </a:rPr>
              <a:t>html</a:t>
            </a:r>
            <a:r>
              <a:rPr lang="en" sz="1200">
                <a:solidFill>
                  <a:srgbClr val="393A34"/>
                </a:solidFill>
                <a:highlight>
                  <a:srgbClr val="FFFFFF"/>
                </a:highlight>
                <a:latin typeface="Roboto"/>
                <a:ea typeface="Roboto"/>
                <a:cs typeface="Roboto"/>
                <a:sym typeface="Roboto"/>
              </a:rPr>
              <a:t>&gt;</a:t>
            </a:r>
            <a:endParaRPr sz="1200">
              <a:solidFill>
                <a:srgbClr val="393A34"/>
              </a:solidFill>
              <a:highlight>
                <a:srgbClr val="FFFFFF"/>
              </a:highlight>
              <a:latin typeface="Roboto"/>
              <a:ea typeface="Roboto"/>
              <a:cs typeface="Roboto"/>
              <a:sym typeface="Roboto"/>
            </a:endParaRPr>
          </a:p>
          <a:p>
            <a:pPr indent="0" lvl="0" marL="0" rtl="0" algn="l">
              <a:spcBef>
                <a:spcPts val="500"/>
              </a:spcBef>
              <a:spcAft>
                <a:spcPts val="0"/>
              </a:spcAft>
              <a:buNone/>
            </a:pPr>
            <a:r>
              <a:t/>
            </a:r>
            <a:endParaRPr/>
          </a:p>
        </p:txBody>
      </p:sp>
      <p:sp>
        <p:nvSpPr>
          <p:cNvPr id="288" name="Google Shape;288;p48"/>
          <p:cNvSpPr txBox="1"/>
          <p:nvPr/>
        </p:nvSpPr>
        <p:spPr>
          <a:xfrm>
            <a:off x="717175" y="1182925"/>
            <a:ext cx="4482300" cy="34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172B4D"/>
                </a:solidFill>
              </a:rPr>
              <a:t>1</a:t>
            </a:r>
            <a:r>
              <a:rPr lang="en" sz="1800">
                <a:solidFill>
                  <a:srgbClr val="172B4D"/>
                </a:solidFill>
              </a:rPr>
              <a:t>. &lt;script&gt; tag in the &lt;body&gt;</a:t>
            </a:r>
            <a:endParaRPr sz="1800">
              <a:solidFill>
                <a:srgbClr val="172B4D"/>
              </a:solidFill>
            </a:endParaRPr>
          </a:p>
          <a:p>
            <a:pPr indent="0" lvl="0" marL="457200" rtl="0" algn="l">
              <a:spcBef>
                <a:spcPts val="0"/>
              </a:spcBef>
              <a:spcAft>
                <a:spcPts val="0"/>
              </a:spcAft>
              <a:buNone/>
            </a:pPr>
            <a:r>
              <a:t/>
            </a:r>
            <a:endParaRPr sz="1800">
              <a:solidFill>
                <a:srgbClr val="172B4D"/>
              </a:solidFill>
            </a:endParaRPr>
          </a:p>
          <a:p>
            <a:pPr indent="0" lvl="0" marL="0" rtl="0" algn="l">
              <a:spcBef>
                <a:spcPts val="0"/>
              </a:spcBef>
              <a:spcAft>
                <a:spcPts val="0"/>
              </a:spcAft>
              <a:buNone/>
            </a:pPr>
            <a:r>
              <a:t/>
            </a:r>
            <a:endParaRPr/>
          </a:p>
        </p:txBody>
      </p:sp>
      <p:sp>
        <p:nvSpPr>
          <p:cNvPr id="289" name="Google Shape;289;p48"/>
          <p:cNvSpPr/>
          <p:nvPr/>
        </p:nvSpPr>
        <p:spPr>
          <a:xfrm>
            <a:off x="5996075" y="3607000"/>
            <a:ext cx="2482800" cy="646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Avoid if possible</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9"/>
          <p:cNvSpPr txBox="1"/>
          <p:nvPr/>
        </p:nvSpPr>
        <p:spPr>
          <a:xfrm>
            <a:off x="339825" y="473750"/>
            <a:ext cx="8568900" cy="89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t>How To Include Javascript In Web Pages</a:t>
            </a:r>
            <a:br>
              <a:rPr lang="en" sz="3000"/>
            </a:br>
            <a:endParaRPr sz="3000"/>
          </a:p>
          <a:p>
            <a:pPr indent="0" lvl="0" marL="457200" rtl="0" algn="l">
              <a:spcBef>
                <a:spcPts val="0"/>
              </a:spcBef>
              <a:spcAft>
                <a:spcPts val="0"/>
              </a:spcAft>
              <a:buNone/>
            </a:pPr>
            <a:r>
              <a:t/>
            </a:r>
            <a:endParaRPr sz="3000"/>
          </a:p>
        </p:txBody>
      </p:sp>
      <p:sp>
        <p:nvSpPr>
          <p:cNvPr id="295" name="Google Shape;295;p49"/>
          <p:cNvSpPr txBox="1"/>
          <p:nvPr/>
        </p:nvSpPr>
        <p:spPr>
          <a:xfrm>
            <a:off x="874050" y="1613650"/>
            <a:ext cx="7373400" cy="32496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93A34"/>
                </a:solidFill>
                <a:highlight>
                  <a:srgbClr val="FFFFFF"/>
                </a:highlight>
                <a:latin typeface="Roboto"/>
                <a:ea typeface="Roboto"/>
                <a:cs typeface="Roboto"/>
                <a:sym typeface="Roboto"/>
              </a:rPr>
              <a:t>&lt;</a:t>
            </a:r>
            <a:r>
              <a:rPr lang="en" sz="1200">
                <a:solidFill>
                  <a:srgbClr val="0069FF"/>
                </a:solidFill>
                <a:highlight>
                  <a:srgbClr val="FFFFFF"/>
                </a:highlight>
                <a:latin typeface="Roboto"/>
                <a:ea typeface="Roboto"/>
                <a:cs typeface="Roboto"/>
                <a:sym typeface="Roboto"/>
              </a:rPr>
              <a:t>html </a:t>
            </a:r>
            <a:r>
              <a:rPr b="1" lang="en" sz="1200">
                <a:solidFill>
                  <a:srgbClr val="0069FF"/>
                </a:solidFill>
                <a:highlight>
                  <a:srgbClr val="FFFFFF"/>
                </a:highlight>
                <a:latin typeface="Roboto"/>
                <a:ea typeface="Roboto"/>
                <a:cs typeface="Roboto"/>
                <a:sym typeface="Roboto"/>
              </a:rPr>
              <a:t>lang</a:t>
            </a:r>
            <a:r>
              <a:rPr lang="en" sz="1200">
                <a:solidFill>
                  <a:srgbClr val="393A34"/>
                </a:solidFill>
                <a:highlight>
                  <a:srgbClr val="FFFFFF"/>
                </a:highlight>
                <a:latin typeface="Roboto"/>
                <a:ea typeface="Roboto"/>
                <a:cs typeface="Roboto"/>
                <a:sym typeface="Roboto"/>
              </a:rPr>
              <a:t>="</a:t>
            </a:r>
            <a:r>
              <a:rPr lang="en" sz="1200">
                <a:solidFill>
                  <a:srgbClr val="127C43"/>
                </a:solidFill>
                <a:highlight>
                  <a:srgbClr val="FFFFFF"/>
                </a:highlight>
                <a:latin typeface="Roboto"/>
                <a:ea typeface="Roboto"/>
                <a:cs typeface="Roboto"/>
                <a:sym typeface="Roboto"/>
              </a:rPr>
              <a:t>en-US</a:t>
            </a:r>
            <a:r>
              <a:rPr lang="en" sz="1200">
                <a:solidFill>
                  <a:srgbClr val="393A34"/>
                </a:solidFill>
                <a:highlight>
                  <a:srgbClr val="FFFFFF"/>
                </a:highlight>
                <a:latin typeface="Roboto"/>
                <a:ea typeface="Roboto"/>
                <a:cs typeface="Roboto"/>
                <a:sym typeface="Roboto"/>
              </a:rPr>
              <a:t>"&gt;</a:t>
            </a:r>
            <a:endParaRPr sz="1200">
              <a:solidFill>
                <a:srgbClr val="676767"/>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200">
              <a:solidFill>
                <a:srgbClr val="676767"/>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200">
                <a:solidFill>
                  <a:srgbClr val="393A34"/>
                </a:solidFill>
                <a:highlight>
                  <a:srgbClr val="FFFFFF"/>
                </a:highlight>
                <a:latin typeface="Roboto"/>
                <a:ea typeface="Roboto"/>
                <a:cs typeface="Roboto"/>
                <a:sym typeface="Roboto"/>
              </a:rPr>
              <a:t>&lt;</a:t>
            </a:r>
            <a:r>
              <a:rPr lang="en" sz="1200">
                <a:solidFill>
                  <a:srgbClr val="0069FF"/>
                </a:solidFill>
                <a:highlight>
                  <a:srgbClr val="FFFFFF"/>
                </a:highlight>
                <a:latin typeface="Roboto"/>
                <a:ea typeface="Roboto"/>
                <a:cs typeface="Roboto"/>
                <a:sym typeface="Roboto"/>
              </a:rPr>
              <a:t>head</a:t>
            </a:r>
            <a:r>
              <a:rPr lang="en" sz="1200">
                <a:solidFill>
                  <a:srgbClr val="393A34"/>
                </a:solidFill>
                <a:highlight>
                  <a:srgbClr val="FFFFFF"/>
                </a:highlight>
                <a:latin typeface="Roboto"/>
                <a:ea typeface="Roboto"/>
                <a:cs typeface="Roboto"/>
                <a:sym typeface="Roboto"/>
              </a:rPr>
              <a:t>&gt;</a:t>
            </a:r>
            <a:endParaRPr sz="1200">
              <a:solidFill>
                <a:srgbClr val="676767"/>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200">
                <a:solidFill>
                  <a:srgbClr val="676767"/>
                </a:solidFill>
                <a:highlight>
                  <a:srgbClr val="FFFFFF"/>
                </a:highlight>
                <a:latin typeface="Courier New"/>
                <a:ea typeface="Courier New"/>
                <a:cs typeface="Courier New"/>
                <a:sym typeface="Courier New"/>
              </a:rPr>
              <a:t>    </a:t>
            </a:r>
            <a:r>
              <a:rPr lang="en" sz="1200">
                <a:solidFill>
                  <a:srgbClr val="393A34"/>
                </a:solidFill>
                <a:highlight>
                  <a:srgbClr val="FFFFFF"/>
                </a:highlight>
                <a:latin typeface="Roboto"/>
                <a:ea typeface="Roboto"/>
                <a:cs typeface="Roboto"/>
                <a:sym typeface="Roboto"/>
              </a:rPr>
              <a:t>&lt;</a:t>
            </a:r>
            <a:r>
              <a:rPr lang="en" sz="1200">
                <a:solidFill>
                  <a:srgbClr val="0069FF"/>
                </a:solidFill>
                <a:highlight>
                  <a:srgbClr val="FFFFFF"/>
                </a:highlight>
                <a:latin typeface="Roboto"/>
                <a:ea typeface="Roboto"/>
                <a:cs typeface="Roboto"/>
                <a:sym typeface="Roboto"/>
              </a:rPr>
              <a:t>meta </a:t>
            </a:r>
            <a:r>
              <a:rPr b="1" lang="en" sz="1200">
                <a:solidFill>
                  <a:srgbClr val="0069FF"/>
                </a:solidFill>
                <a:highlight>
                  <a:srgbClr val="FFFFFF"/>
                </a:highlight>
                <a:latin typeface="Roboto"/>
                <a:ea typeface="Roboto"/>
                <a:cs typeface="Roboto"/>
                <a:sym typeface="Roboto"/>
              </a:rPr>
              <a:t>charset</a:t>
            </a:r>
            <a:r>
              <a:rPr lang="en" sz="1200">
                <a:solidFill>
                  <a:srgbClr val="393A34"/>
                </a:solidFill>
                <a:highlight>
                  <a:srgbClr val="FFFFFF"/>
                </a:highlight>
                <a:latin typeface="Roboto"/>
                <a:ea typeface="Roboto"/>
                <a:cs typeface="Roboto"/>
                <a:sym typeface="Roboto"/>
              </a:rPr>
              <a:t>="</a:t>
            </a:r>
            <a:r>
              <a:rPr lang="en" sz="1200">
                <a:solidFill>
                  <a:srgbClr val="127C43"/>
                </a:solidFill>
                <a:highlight>
                  <a:srgbClr val="FFFFFF"/>
                </a:highlight>
                <a:latin typeface="Roboto"/>
                <a:ea typeface="Roboto"/>
                <a:cs typeface="Roboto"/>
                <a:sym typeface="Roboto"/>
              </a:rPr>
              <a:t>UTF-8</a:t>
            </a:r>
            <a:r>
              <a:rPr lang="en" sz="1200">
                <a:solidFill>
                  <a:srgbClr val="393A34"/>
                </a:solidFill>
                <a:highlight>
                  <a:srgbClr val="FFFFFF"/>
                </a:highlight>
                <a:latin typeface="Roboto"/>
                <a:ea typeface="Roboto"/>
                <a:cs typeface="Roboto"/>
                <a:sym typeface="Roboto"/>
              </a:rPr>
              <a:t>"&gt;</a:t>
            </a:r>
            <a:endParaRPr sz="1200">
              <a:solidFill>
                <a:srgbClr val="676767"/>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200">
                <a:solidFill>
                  <a:srgbClr val="676767"/>
                </a:solidFill>
                <a:highlight>
                  <a:srgbClr val="FFFFFF"/>
                </a:highlight>
                <a:latin typeface="Courier New"/>
                <a:ea typeface="Courier New"/>
                <a:cs typeface="Courier New"/>
                <a:sym typeface="Courier New"/>
              </a:rPr>
              <a:t>    </a:t>
            </a:r>
            <a:r>
              <a:rPr lang="en" sz="1200">
                <a:solidFill>
                  <a:srgbClr val="393A34"/>
                </a:solidFill>
                <a:highlight>
                  <a:srgbClr val="FFFFFF"/>
                </a:highlight>
                <a:latin typeface="Roboto"/>
                <a:ea typeface="Roboto"/>
                <a:cs typeface="Roboto"/>
                <a:sym typeface="Roboto"/>
              </a:rPr>
              <a:t>&lt;</a:t>
            </a:r>
            <a:r>
              <a:rPr lang="en" sz="1200">
                <a:solidFill>
                  <a:srgbClr val="0069FF"/>
                </a:solidFill>
                <a:highlight>
                  <a:srgbClr val="FFFFFF"/>
                </a:highlight>
                <a:latin typeface="Roboto"/>
                <a:ea typeface="Roboto"/>
                <a:cs typeface="Roboto"/>
                <a:sym typeface="Roboto"/>
              </a:rPr>
              <a:t>meta </a:t>
            </a:r>
            <a:r>
              <a:rPr b="1" lang="en" sz="1200">
                <a:solidFill>
                  <a:srgbClr val="0069FF"/>
                </a:solidFill>
                <a:highlight>
                  <a:srgbClr val="FFFFFF"/>
                </a:highlight>
                <a:latin typeface="Roboto"/>
                <a:ea typeface="Roboto"/>
                <a:cs typeface="Roboto"/>
                <a:sym typeface="Roboto"/>
              </a:rPr>
              <a:t>name</a:t>
            </a:r>
            <a:r>
              <a:rPr lang="en" sz="1200">
                <a:solidFill>
                  <a:srgbClr val="393A34"/>
                </a:solidFill>
                <a:highlight>
                  <a:srgbClr val="FFFFFF"/>
                </a:highlight>
                <a:latin typeface="Roboto"/>
                <a:ea typeface="Roboto"/>
                <a:cs typeface="Roboto"/>
                <a:sym typeface="Roboto"/>
              </a:rPr>
              <a:t>="</a:t>
            </a:r>
            <a:r>
              <a:rPr lang="en" sz="1200">
                <a:solidFill>
                  <a:srgbClr val="127C43"/>
                </a:solidFill>
                <a:highlight>
                  <a:srgbClr val="FFFFFF"/>
                </a:highlight>
                <a:latin typeface="Roboto"/>
                <a:ea typeface="Roboto"/>
                <a:cs typeface="Roboto"/>
                <a:sym typeface="Roboto"/>
              </a:rPr>
              <a:t>viewport</a:t>
            </a:r>
            <a:r>
              <a:rPr lang="en" sz="1200">
                <a:solidFill>
                  <a:srgbClr val="393A34"/>
                </a:solidFill>
                <a:highlight>
                  <a:srgbClr val="FFFFFF"/>
                </a:highlight>
                <a:latin typeface="Roboto"/>
                <a:ea typeface="Roboto"/>
                <a:cs typeface="Roboto"/>
                <a:sym typeface="Roboto"/>
              </a:rPr>
              <a:t>"</a:t>
            </a:r>
            <a:r>
              <a:rPr lang="en" sz="1200">
                <a:solidFill>
                  <a:srgbClr val="0069FF"/>
                </a:solidFill>
                <a:highlight>
                  <a:srgbClr val="FFFFFF"/>
                </a:highlight>
                <a:latin typeface="Roboto"/>
                <a:ea typeface="Roboto"/>
                <a:cs typeface="Roboto"/>
                <a:sym typeface="Roboto"/>
              </a:rPr>
              <a:t> </a:t>
            </a:r>
            <a:r>
              <a:rPr b="1" lang="en" sz="1200">
                <a:solidFill>
                  <a:srgbClr val="0069FF"/>
                </a:solidFill>
                <a:highlight>
                  <a:srgbClr val="FFFFFF"/>
                </a:highlight>
                <a:latin typeface="Roboto"/>
                <a:ea typeface="Roboto"/>
                <a:cs typeface="Roboto"/>
                <a:sym typeface="Roboto"/>
              </a:rPr>
              <a:t>content</a:t>
            </a:r>
            <a:r>
              <a:rPr lang="en" sz="1200">
                <a:solidFill>
                  <a:srgbClr val="393A34"/>
                </a:solidFill>
                <a:highlight>
                  <a:srgbClr val="FFFFFF"/>
                </a:highlight>
                <a:latin typeface="Roboto"/>
                <a:ea typeface="Roboto"/>
                <a:cs typeface="Roboto"/>
                <a:sym typeface="Roboto"/>
              </a:rPr>
              <a:t>="</a:t>
            </a:r>
            <a:r>
              <a:rPr lang="en" sz="1200">
                <a:solidFill>
                  <a:srgbClr val="127C43"/>
                </a:solidFill>
                <a:highlight>
                  <a:srgbClr val="FFFFFF"/>
                </a:highlight>
                <a:latin typeface="Roboto"/>
                <a:ea typeface="Roboto"/>
                <a:cs typeface="Roboto"/>
                <a:sym typeface="Roboto"/>
              </a:rPr>
              <a:t>width=device-width, initial-scale=1</a:t>
            </a:r>
            <a:r>
              <a:rPr lang="en" sz="1200">
                <a:solidFill>
                  <a:srgbClr val="393A34"/>
                </a:solidFill>
                <a:highlight>
                  <a:srgbClr val="FFFFFF"/>
                </a:highlight>
                <a:latin typeface="Roboto"/>
                <a:ea typeface="Roboto"/>
                <a:cs typeface="Roboto"/>
                <a:sym typeface="Roboto"/>
              </a:rPr>
              <a:t>"&gt;</a:t>
            </a:r>
            <a:endParaRPr sz="1200">
              <a:solidFill>
                <a:srgbClr val="676767"/>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200">
                <a:solidFill>
                  <a:srgbClr val="676767"/>
                </a:solidFill>
                <a:highlight>
                  <a:srgbClr val="FFFFFF"/>
                </a:highlight>
                <a:latin typeface="Courier New"/>
                <a:ea typeface="Courier New"/>
                <a:cs typeface="Courier New"/>
                <a:sym typeface="Courier New"/>
              </a:rPr>
              <a:t>    </a:t>
            </a:r>
            <a:r>
              <a:rPr lang="en" sz="1200">
                <a:solidFill>
                  <a:srgbClr val="393A34"/>
                </a:solidFill>
                <a:highlight>
                  <a:srgbClr val="FFFFFF"/>
                </a:highlight>
                <a:latin typeface="Roboto"/>
                <a:ea typeface="Roboto"/>
                <a:cs typeface="Roboto"/>
                <a:sym typeface="Roboto"/>
              </a:rPr>
              <a:t>&lt;</a:t>
            </a:r>
            <a:r>
              <a:rPr lang="en" sz="1200">
                <a:solidFill>
                  <a:srgbClr val="0069FF"/>
                </a:solidFill>
                <a:highlight>
                  <a:srgbClr val="FFFFFF"/>
                </a:highlight>
                <a:latin typeface="Roboto"/>
                <a:ea typeface="Roboto"/>
                <a:cs typeface="Roboto"/>
                <a:sym typeface="Roboto"/>
              </a:rPr>
              <a:t>title</a:t>
            </a:r>
            <a:r>
              <a:rPr lang="en" sz="1200">
                <a:solidFill>
                  <a:srgbClr val="393A34"/>
                </a:solidFill>
                <a:highlight>
                  <a:srgbClr val="FFFFFF"/>
                </a:highlight>
                <a:latin typeface="Roboto"/>
                <a:ea typeface="Roboto"/>
                <a:cs typeface="Roboto"/>
                <a:sym typeface="Roboto"/>
              </a:rPr>
              <a:t>&gt;</a:t>
            </a:r>
            <a:r>
              <a:rPr lang="en" sz="1200">
                <a:solidFill>
                  <a:srgbClr val="676767"/>
                </a:solidFill>
                <a:highlight>
                  <a:srgbClr val="FFFFFF"/>
                </a:highlight>
                <a:latin typeface="Courier New"/>
                <a:ea typeface="Courier New"/>
                <a:cs typeface="Courier New"/>
                <a:sym typeface="Courier New"/>
              </a:rPr>
              <a:t>Today's Date</a:t>
            </a:r>
            <a:r>
              <a:rPr lang="en" sz="1200">
                <a:solidFill>
                  <a:srgbClr val="393A34"/>
                </a:solidFill>
                <a:highlight>
                  <a:srgbClr val="FFFFFF"/>
                </a:highlight>
                <a:latin typeface="Roboto"/>
                <a:ea typeface="Roboto"/>
                <a:cs typeface="Roboto"/>
                <a:sym typeface="Roboto"/>
              </a:rPr>
              <a:t>&lt;/</a:t>
            </a:r>
            <a:r>
              <a:rPr lang="en" sz="1200">
                <a:solidFill>
                  <a:srgbClr val="0069FF"/>
                </a:solidFill>
                <a:highlight>
                  <a:srgbClr val="FFFFFF"/>
                </a:highlight>
                <a:latin typeface="Roboto"/>
                <a:ea typeface="Roboto"/>
                <a:cs typeface="Roboto"/>
                <a:sym typeface="Roboto"/>
              </a:rPr>
              <a:t>title</a:t>
            </a:r>
            <a:r>
              <a:rPr lang="en" sz="1200">
                <a:solidFill>
                  <a:srgbClr val="393A34"/>
                </a:solidFill>
                <a:highlight>
                  <a:srgbClr val="FFFFFF"/>
                </a:highlight>
                <a:latin typeface="Roboto"/>
                <a:ea typeface="Roboto"/>
                <a:cs typeface="Roboto"/>
                <a:sym typeface="Roboto"/>
              </a:rPr>
              <a:t>&gt;</a:t>
            </a:r>
            <a:endParaRPr sz="1200">
              <a:solidFill>
                <a:srgbClr val="676767"/>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n">
                <a:solidFill>
                  <a:srgbClr val="676767"/>
                </a:solidFill>
                <a:highlight>
                  <a:srgbClr val="FFFFFF"/>
                </a:highlight>
                <a:latin typeface="Courier New"/>
                <a:ea typeface="Courier New"/>
                <a:cs typeface="Courier New"/>
                <a:sym typeface="Courier New"/>
              </a:rPr>
              <a:t>    </a:t>
            </a:r>
            <a:r>
              <a:rPr b="1" lang="en">
                <a:solidFill>
                  <a:srgbClr val="393A34"/>
                </a:solidFill>
                <a:highlight>
                  <a:srgbClr val="FFFFFF"/>
                </a:highlight>
                <a:latin typeface="Roboto"/>
                <a:ea typeface="Roboto"/>
                <a:cs typeface="Roboto"/>
                <a:sym typeface="Roboto"/>
              </a:rPr>
              <a:t>&lt;</a:t>
            </a:r>
            <a:r>
              <a:rPr b="1" lang="en">
                <a:solidFill>
                  <a:srgbClr val="0069FF"/>
                </a:solidFill>
                <a:highlight>
                  <a:srgbClr val="FFFFFF"/>
                </a:highlight>
                <a:latin typeface="Roboto"/>
                <a:ea typeface="Roboto"/>
                <a:cs typeface="Roboto"/>
                <a:sym typeface="Roboto"/>
              </a:rPr>
              <a:t>script</a:t>
            </a:r>
            <a:r>
              <a:rPr b="1" lang="en">
                <a:solidFill>
                  <a:srgbClr val="393A34"/>
                </a:solidFill>
                <a:highlight>
                  <a:srgbClr val="FFFFFF"/>
                </a:highlight>
                <a:latin typeface="Roboto"/>
                <a:ea typeface="Roboto"/>
                <a:cs typeface="Roboto"/>
                <a:sym typeface="Roboto"/>
              </a:rPr>
              <a:t>&gt;</a:t>
            </a:r>
            <a:endParaRPr b="1">
              <a:solidFill>
                <a:srgbClr val="676767"/>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n">
                <a:solidFill>
                  <a:srgbClr val="676767"/>
                </a:solidFill>
                <a:highlight>
                  <a:srgbClr val="FFFFFF"/>
                </a:highlight>
                <a:latin typeface="Courier New"/>
                <a:ea typeface="Courier New"/>
                <a:cs typeface="Courier New"/>
                <a:sym typeface="Courier New"/>
              </a:rPr>
              <a:t>        </a:t>
            </a:r>
            <a:r>
              <a:rPr b="1" lang="en">
                <a:solidFill>
                  <a:srgbClr val="0069FF"/>
                </a:solidFill>
                <a:highlight>
                  <a:srgbClr val="FFFFFF"/>
                </a:highlight>
                <a:latin typeface="Courier New"/>
                <a:ea typeface="Courier New"/>
                <a:cs typeface="Courier New"/>
                <a:sym typeface="Courier New"/>
              </a:rPr>
              <a:t>let</a:t>
            </a:r>
            <a:r>
              <a:rPr b="1" lang="en">
                <a:solidFill>
                  <a:srgbClr val="676767"/>
                </a:solidFill>
                <a:highlight>
                  <a:srgbClr val="FFFFFF"/>
                </a:highlight>
                <a:latin typeface="Courier New"/>
                <a:ea typeface="Courier New"/>
                <a:cs typeface="Courier New"/>
                <a:sym typeface="Courier New"/>
              </a:rPr>
              <a:t> d </a:t>
            </a:r>
            <a:r>
              <a:rPr b="1" lang="en">
                <a:solidFill>
                  <a:srgbClr val="393A34"/>
                </a:solidFill>
                <a:highlight>
                  <a:srgbClr val="FFFFFF"/>
                </a:highlight>
                <a:latin typeface="Courier New"/>
                <a:ea typeface="Courier New"/>
                <a:cs typeface="Courier New"/>
                <a:sym typeface="Courier New"/>
              </a:rPr>
              <a:t>=</a:t>
            </a:r>
            <a:r>
              <a:rPr b="1" lang="en">
                <a:solidFill>
                  <a:srgbClr val="676767"/>
                </a:solidFill>
                <a:highlight>
                  <a:srgbClr val="FFFFFF"/>
                </a:highlight>
                <a:latin typeface="Courier New"/>
                <a:ea typeface="Courier New"/>
                <a:cs typeface="Courier New"/>
                <a:sym typeface="Courier New"/>
              </a:rPr>
              <a:t> </a:t>
            </a:r>
            <a:r>
              <a:rPr b="1" lang="en">
                <a:solidFill>
                  <a:srgbClr val="0069FF"/>
                </a:solidFill>
                <a:highlight>
                  <a:srgbClr val="FFFFFF"/>
                </a:highlight>
                <a:latin typeface="Courier New"/>
                <a:ea typeface="Courier New"/>
                <a:cs typeface="Courier New"/>
                <a:sym typeface="Courier New"/>
              </a:rPr>
              <a:t>new</a:t>
            </a:r>
            <a:r>
              <a:rPr b="1" lang="en">
                <a:solidFill>
                  <a:srgbClr val="676767"/>
                </a:solidFill>
                <a:highlight>
                  <a:srgbClr val="FFFFFF"/>
                </a:highlight>
                <a:latin typeface="Courier New"/>
                <a:ea typeface="Courier New"/>
                <a:cs typeface="Courier New"/>
                <a:sym typeface="Courier New"/>
              </a:rPr>
              <a:t> </a:t>
            </a:r>
            <a:r>
              <a:rPr b="1" lang="en">
                <a:solidFill>
                  <a:srgbClr val="DD4A68"/>
                </a:solidFill>
                <a:highlight>
                  <a:srgbClr val="FFFFFF"/>
                </a:highlight>
                <a:latin typeface="Courier New"/>
                <a:ea typeface="Courier New"/>
                <a:cs typeface="Courier New"/>
                <a:sym typeface="Courier New"/>
              </a:rPr>
              <a:t>Date</a:t>
            </a:r>
            <a:r>
              <a:rPr b="1" lang="en">
                <a:solidFill>
                  <a:srgbClr val="393A34"/>
                </a:solidFill>
                <a:highlight>
                  <a:srgbClr val="FFFFFF"/>
                </a:highlight>
                <a:latin typeface="Courier New"/>
                <a:ea typeface="Courier New"/>
                <a:cs typeface="Courier New"/>
                <a:sym typeface="Courier New"/>
              </a:rPr>
              <a:t>();</a:t>
            </a:r>
            <a:endParaRPr b="1">
              <a:solidFill>
                <a:srgbClr val="676767"/>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n">
                <a:solidFill>
                  <a:srgbClr val="676767"/>
                </a:solidFill>
                <a:highlight>
                  <a:srgbClr val="FFFFFF"/>
                </a:highlight>
                <a:latin typeface="Courier New"/>
                <a:ea typeface="Courier New"/>
                <a:cs typeface="Courier New"/>
                <a:sym typeface="Courier New"/>
              </a:rPr>
              <a:t>        </a:t>
            </a:r>
            <a:r>
              <a:rPr b="1" lang="en">
                <a:solidFill>
                  <a:srgbClr val="0069FF"/>
                </a:solidFill>
                <a:highlight>
                  <a:srgbClr val="FFFFFF"/>
                </a:highlight>
                <a:latin typeface="Courier New"/>
                <a:ea typeface="Courier New"/>
                <a:cs typeface="Courier New"/>
                <a:sym typeface="Courier New"/>
              </a:rPr>
              <a:t>alert</a:t>
            </a:r>
            <a:r>
              <a:rPr b="1" lang="en">
                <a:solidFill>
                  <a:srgbClr val="393A34"/>
                </a:solidFill>
                <a:highlight>
                  <a:srgbClr val="FFFFFF"/>
                </a:highlight>
                <a:latin typeface="Courier New"/>
                <a:ea typeface="Courier New"/>
                <a:cs typeface="Courier New"/>
                <a:sym typeface="Courier New"/>
              </a:rPr>
              <a:t>(</a:t>
            </a:r>
            <a:r>
              <a:rPr b="1" lang="en">
                <a:solidFill>
                  <a:srgbClr val="127C43"/>
                </a:solidFill>
                <a:highlight>
                  <a:srgbClr val="FFFFFF"/>
                </a:highlight>
                <a:latin typeface="Courier New"/>
                <a:ea typeface="Courier New"/>
                <a:cs typeface="Courier New"/>
                <a:sym typeface="Courier New"/>
              </a:rPr>
              <a:t>"Today's date is "</a:t>
            </a:r>
            <a:r>
              <a:rPr b="1" lang="en">
                <a:solidFill>
                  <a:srgbClr val="676767"/>
                </a:solidFill>
                <a:highlight>
                  <a:srgbClr val="FFFFFF"/>
                </a:highlight>
                <a:latin typeface="Courier New"/>
                <a:ea typeface="Courier New"/>
                <a:cs typeface="Courier New"/>
                <a:sym typeface="Courier New"/>
              </a:rPr>
              <a:t> </a:t>
            </a:r>
            <a:r>
              <a:rPr b="1" lang="en">
                <a:solidFill>
                  <a:srgbClr val="393A34"/>
                </a:solidFill>
                <a:highlight>
                  <a:srgbClr val="FFFFFF"/>
                </a:highlight>
                <a:latin typeface="Courier New"/>
                <a:ea typeface="Courier New"/>
                <a:cs typeface="Courier New"/>
                <a:sym typeface="Courier New"/>
              </a:rPr>
              <a:t>+</a:t>
            </a:r>
            <a:r>
              <a:rPr b="1" lang="en">
                <a:solidFill>
                  <a:srgbClr val="676767"/>
                </a:solidFill>
                <a:highlight>
                  <a:srgbClr val="FFFFFF"/>
                </a:highlight>
                <a:latin typeface="Courier New"/>
                <a:ea typeface="Courier New"/>
                <a:cs typeface="Courier New"/>
                <a:sym typeface="Courier New"/>
              </a:rPr>
              <a:t> d</a:t>
            </a:r>
            <a:r>
              <a:rPr b="1" lang="en">
                <a:solidFill>
                  <a:srgbClr val="393A34"/>
                </a:solidFill>
                <a:highlight>
                  <a:srgbClr val="FFFFFF"/>
                </a:highlight>
                <a:latin typeface="Courier New"/>
                <a:ea typeface="Courier New"/>
                <a:cs typeface="Courier New"/>
                <a:sym typeface="Courier New"/>
              </a:rPr>
              <a:t>);</a:t>
            </a:r>
            <a:endParaRPr b="1">
              <a:solidFill>
                <a:srgbClr val="676767"/>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n">
                <a:solidFill>
                  <a:srgbClr val="676767"/>
                </a:solidFill>
                <a:highlight>
                  <a:srgbClr val="FFFFFF"/>
                </a:highlight>
                <a:latin typeface="Courier New"/>
                <a:ea typeface="Courier New"/>
                <a:cs typeface="Courier New"/>
                <a:sym typeface="Courier New"/>
              </a:rPr>
              <a:t>    </a:t>
            </a:r>
            <a:r>
              <a:rPr b="1" lang="en">
                <a:solidFill>
                  <a:srgbClr val="393A34"/>
                </a:solidFill>
                <a:highlight>
                  <a:srgbClr val="FFFFFF"/>
                </a:highlight>
                <a:latin typeface="Roboto"/>
                <a:ea typeface="Roboto"/>
                <a:cs typeface="Roboto"/>
                <a:sym typeface="Roboto"/>
              </a:rPr>
              <a:t>&lt;/</a:t>
            </a:r>
            <a:r>
              <a:rPr b="1" lang="en">
                <a:solidFill>
                  <a:srgbClr val="0069FF"/>
                </a:solidFill>
                <a:highlight>
                  <a:srgbClr val="FFFFFF"/>
                </a:highlight>
                <a:latin typeface="Roboto"/>
                <a:ea typeface="Roboto"/>
                <a:cs typeface="Roboto"/>
                <a:sym typeface="Roboto"/>
              </a:rPr>
              <a:t>script</a:t>
            </a:r>
            <a:r>
              <a:rPr b="1" lang="en">
                <a:solidFill>
                  <a:srgbClr val="393A34"/>
                </a:solidFill>
                <a:highlight>
                  <a:srgbClr val="FFFFFF"/>
                </a:highlight>
                <a:latin typeface="Roboto"/>
                <a:ea typeface="Roboto"/>
                <a:cs typeface="Roboto"/>
                <a:sym typeface="Roboto"/>
              </a:rPr>
              <a:t>&gt;</a:t>
            </a:r>
            <a:endParaRPr b="1">
              <a:solidFill>
                <a:srgbClr val="676767"/>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200">
                <a:solidFill>
                  <a:srgbClr val="393A34"/>
                </a:solidFill>
                <a:highlight>
                  <a:srgbClr val="FFFFFF"/>
                </a:highlight>
                <a:latin typeface="Roboto"/>
                <a:ea typeface="Roboto"/>
                <a:cs typeface="Roboto"/>
                <a:sym typeface="Roboto"/>
              </a:rPr>
              <a:t>&lt;/</a:t>
            </a:r>
            <a:r>
              <a:rPr lang="en" sz="1200">
                <a:solidFill>
                  <a:srgbClr val="0069FF"/>
                </a:solidFill>
                <a:highlight>
                  <a:srgbClr val="FFFFFF"/>
                </a:highlight>
                <a:latin typeface="Roboto"/>
                <a:ea typeface="Roboto"/>
                <a:cs typeface="Roboto"/>
                <a:sym typeface="Roboto"/>
              </a:rPr>
              <a:t>head</a:t>
            </a:r>
            <a:r>
              <a:rPr lang="en" sz="1200">
                <a:solidFill>
                  <a:srgbClr val="393A34"/>
                </a:solidFill>
                <a:highlight>
                  <a:srgbClr val="FFFFFF"/>
                </a:highlight>
                <a:latin typeface="Roboto"/>
                <a:ea typeface="Roboto"/>
                <a:cs typeface="Roboto"/>
                <a:sym typeface="Roboto"/>
              </a:rPr>
              <a:t>&gt;</a:t>
            </a:r>
            <a:endParaRPr sz="1200">
              <a:solidFill>
                <a:srgbClr val="676767"/>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200">
              <a:solidFill>
                <a:srgbClr val="676767"/>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200">
                <a:solidFill>
                  <a:srgbClr val="393A34"/>
                </a:solidFill>
                <a:highlight>
                  <a:srgbClr val="FFFFFF"/>
                </a:highlight>
                <a:latin typeface="Roboto"/>
                <a:ea typeface="Roboto"/>
                <a:cs typeface="Roboto"/>
                <a:sym typeface="Roboto"/>
              </a:rPr>
              <a:t>&lt;</a:t>
            </a:r>
            <a:r>
              <a:rPr lang="en" sz="1200">
                <a:solidFill>
                  <a:srgbClr val="0069FF"/>
                </a:solidFill>
                <a:highlight>
                  <a:srgbClr val="FFFFFF"/>
                </a:highlight>
                <a:latin typeface="Roboto"/>
                <a:ea typeface="Roboto"/>
                <a:cs typeface="Roboto"/>
                <a:sym typeface="Roboto"/>
              </a:rPr>
              <a:t>body</a:t>
            </a:r>
            <a:r>
              <a:rPr lang="en" sz="1200">
                <a:solidFill>
                  <a:srgbClr val="393A34"/>
                </a:solidFill>
                <a:highlight>
                  <a:srgbClr val="FFFFFF"/>
                </a:highlight>
                <a:latin typeface="Roboto"/>
                <a:ea typeface="Roboto"/>
                <a:cs typeface="Roboto"/>
                <a:sym typeface="Roboto"/>
              </a:rPr>
              <a:t>&gt;</a:t>
            </a:r>
            <a:endParaRPr sz="1200">
              <a:solidFill>
                <a:srgbClr val="676767"/>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200">
              <a:solidFill>
                <a:srgbClr val="676767"/>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200">
                <a:solidFill>
                  <a:srgbClr val="393A34"/>
                </a:solidFill>
                <a:highlight>
                  <a:srgbClr val="FFFFFF"/>
                </a:highlight>
                <a:latin typeface="Roboto"/>
                <a:ea typeface="Roboto"/>
                <a:cs typeface="Roboto"/>
                <a:sym typeface="Roboto"/>
              </a:rPr>
              <a:t>&lt;/</a:t>
            </a:r>
            <a:r>
              <a:rPr lang="en" sz="1200">
                <a:solidFill>
                  <a:srgbClr val="0069FF"/>
                </a:solidFill>
                <a:highlight>
                  <a:srgbClr val="FFFFFF"/>
                </a:highlight>
                <a:latin typeface="Roboto"/>
                <a:ea typeface="Roboto"/>
                <a:cs typeface="Roboto"/>
                <a:sym typeface="Roboto"/>
              </a:rPr>
              <a:t>body</a:t>
            </a:r>
            <a:r>
              <a:rPr lang="en" sz="1200">
                <a:solidFill>
                  <a:srgbClr val="393A34"/>
                </a:solidFill>
                <a:highlight>
                  <a:srgbClr val="FFFFFF"/>
                </a:highlight>
                <a:latin typeface="Roboto"/>
                <a:ea typeface="Roboto"/>
                <a:cs typeface="Roboto"/>
                <a:sym typeface="Roboto"/>
              </a:rPr>
              <a:t>&gt;</a:t>
            </a:r>
            <a:endParaRPr sz="1200">
              <a:solidFill>
                <a:srgbClr val="676767"/>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200">
              <a:solidFill>
                <a:srgbClr val="676767"/>
              </a:solidFill>
              <a:highlight>
                <a:srgbClr val="FFFFFF"/>
              </a:highlight>
              <a:latin typeface="Courier New"/>
              <a:ea typeface="Courier New"/>
              <a:cs typeface="Courier New"/>
              <a:sym typeface="Courier New"/>
            </a:endParaRPr>
          </a:p>
          <a:p>
            <a:pPr indent="0" lvl="0" marL="0" marR="127000" rtl="0" algn="l">
              <a:lnSpc>
                <a:spcPct val="140000"/>
              </a:lnSpc>
              <a:spcBef>
                <a:spcPts val="0"/>
              </a:spcBef>
              <a:spcAft>
                <a:spcPts val="0"/>
              </a:spcAft>
              <a:buClr>
                <a:schemeClr val="dk1"/>
              </a:buClr>
              <a:buSzPts val="1100"/>
              <a:buFont typeface="Arial"/>
              <a:buNone/>
            </a:pPr>
            <a:r>
              <a:rPr lang="en" sz="1200">
                <a:solidFill>
                  <a:srgbClr val="393A34"/>
                </a:solidFill>
                <a:highlight>
                  <a:srgbClr val="FFFFFF"/>
                </a:highlight>
                <a:latin typeface="Roboto"/>
                <a:ea typeface="Roboto"/>
                <a:cs typeface="Roboto"/>
                <a:sym typeface="Roboto"/>
              </a:rPr>
              <a:t>&lt;/</a:t>
            </a:r>
            <a:r>
              <a:rPr lang="en" sz="1200">
                <a:solidFill>
                  <a:srgbClr val="0069FF"/>
                </a:solidFill>
                <a:highlight>
                  <a:srgbClr val="FFFFFF"/>
                </a:highlight>
                <a:latin typeface="Roboto"/>
                <a:ea typeface="Roboto"/>
                <a:cs typeface="Roboto"/>
                <a:sym typeface="Roboto"/>
              </a:rPr>
              <a:t>html</a:t>
            </a:r>
            <a:r>
              <a:rPr lang="en" sz="1200">
                <a:solidFill>
                  <a:srgbClr val="393A34"/>
                </a:solidFill>
                <a:highlight>
                  <a:srgbClr val="FFFFFF"/>
                </a:highlight>
                <a:latin typeface="Roboto"/>
                <a:ea typeface="Roboto"/>
                <a:cs typeface="Roboto"/>
                <a:sym typeface="Roboto"/>
              </a:rPr>
              <a:t>&gt;</a:t>
            </a:r>
            <a:endParaRPr sz="1200">
              <a:solidFill>
                <a:srgbClr val="393A34"/>
              </a:solidFill>
              <a:highlight>
                <a:srgbClr val="FFFFFF"/>
              </a:highlight>
              <a:latin typeface="Roboto"/>
              <a:ea typeface="Roboto"/>
              <a:cs typeface="Roboto"/>
              <a:sym typeface="Roboto"/>
            </a:endParaRPr>
          </a:p>
          <a:p>
            <a:pPr indent="0" lvl="0" marL="0" rtl="0" algn="l">
              <a:spcBef>
                <a:spcPts val="500"/>
              </a:spcBef>
              <a:spcAft>
                <a:spcPts val="0"/>
              </a:spcAft>
              <a:buNone/>
            </a:pPr>
            <a:r>
              <a:t/>
            </a:r>
            <a:endParaRPr/>
          </a:p>
        </p:txBody>
      </p:sp>
      <p:sp>
        <p:nvSpPr>
          <p:cNvPr id="296" name="Google Shape;296;p49"/>
          <p:cNvSpPr txBox="1"/>
          <p:nvPr/>
        </p:nvSpPr>
        <p:spPr>
          <a:xfrm>
            <a:off x="437025" y="1194125"/>
            <a:ext cx="4482300" cy="3474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 sz="1800">
                <a:solidFill>
                  <a:srgbClr val="172B4D"/>
                </a:solidFill>
              </a:rPr>
              <a:t>2.     </a:t>
            </a:r>
            <a:r>
              <a:rPr lang="en" sz="1800">
                <a:solidFill>
                  <a:srgbClr val="172B4D"/>
                </a:solidFill>
              </a:rPr>
              <a:t>&lt;script&gt; tag in the &lt;head&gt;</a:t>
            </a:r>
            <a:endParaRPr sz="1800">
              <a:solidFill>
                <a:srgbClr val="172B4D"/>
              </a:solidFill>
            </a:endParaRPr>
          </a:p>
          <a:p>
            <a:pPr indent="0" lvl="0" marL="0" rtl="0" algn="l">
              <a:spcBef>
                <a:spcPts val="0"/>
              </a:spcBef>
              <a:spcAft>
                <a:spcPts val="0"/>
              </a:spcAft>
              <a:buNone/>
            </a:pPr>
            <a:r>
              <a:t/>
            </a:r>
            <a:endParaRPr/>
          </a:p>
        </p:txBody>
      </p:sp>
      <p:sp>
        <p:nvSpPr>
          <p:cNvPr id="297" name="Google Shape;297;p49"/>
          <p:cNvSpPr/>
          <p:nvPr/>
        </p:nvSpPr>
        <p:spPr>
          <a:xfrm>
            <a:off x="5996075" y="3607000"/>
            <a:ext cx="2482800" cy="646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Avoid if possible</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50"/>
          <p:cNvSpPr txBox="1"/>
          <p:nvPr/>
        </p:nvSpPr>
        <p:spPr>
          <a:xfrm>
            <a:off x="339825" y="473750"/>
            <a:ext cx="8568900" cy="89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t>How To Include Javascript In Web Pages</a:t>
            </a:r>
            <a:br>
              <a:rPr lang="en" sz="3000"/>
            </a:br>
            <a:endParaRPr sz="3000"/>
          </a:p>
          <a:p>
            <a:pPr indent="0" lvl="0" marL="457200" rtl="0" algn="l">
              <a:spcBef>
                <a:spcPts val="0"/>
              </a:spcBef>
              <a:spcAft>
                <a:spcPts val="0"/>
              </a:spcAft>
              <a:buNone/>
            </a:pPr>
            <a:r>
              <a:t/>
            </a:r>
            <a:endParaRPr sz="3000"/>
          </a:p>
        </p:txBody>
      </p:sp>
      <p:sp>
        <p:nvSpPr>
          <p:cNvPr id="303" name="Google Shape;303;p50"/>
          <p:cNvSpPr txBox="1"/>
          <p:nvPr/>
        </p:nvSpPr>
        <p:spPr>
          <a:xfrm>
            <a:off x="885300" y="1893900"/>
            <a:ext cx="7373400" cy="4929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172B4D"/>
                </a:solidFill>
              </a:rPr>
              <a:t>&lt;script src="script.js"&gt;&lt;/script&gt;</a:t>
            </a:r>
            <a:endParaRPr sz="1800">
              <a:solidFill>
                <a:srgbClr val="172B4D"/>
              </a:solidFill>
            </a:endParaRPr>
          </a:p>
          <a:p>
            <a:pPr indent="0" lvl="0" marL="0" rtl="0" algn="l">
              <a:spcBef>
                <a:spcPts val="0"/>
              </a:spcBef>
              <a:spcAft>
                <a:spcPts val="0"/>
              </a:spcAft>
              <a:buNone/>
            </a:pPr>
            <a:r>
              <a:t/>
            </a:r>
            <a:endParaRPr sz="1200">
              <a:solidFill>
                <a:srgbClr val="676767"/>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a:p>
        </p:txBody>
      </p:sp>
      <p:sp>
        <p:nvSpPr>
          <p:cNvPr id="304" name="Google Shape;304;p50"/>
          <p:cNvSpPr txBox="1"/>
          <p:nvPr/>
        </p:nvSpPr>
        <p:spPr>
          <a:xfrm>
            <a:off x="717175" y="1182925"/>
            <a:ext cx="4482300" cy="34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172B4D"/>
                </a:solidFill>
              </a:rPr>
              <a:t>3. &lt;script&gt; tag with the script reference</a:t>
            </a:r>
            <a:endParaRPr sz="1800">
              <a:solidFill>
                <a:srgbClr val="172B4D"/>
              </a:solidFill>
            </a:endParaRPr>
          </a:p>
          <a:p>
            <a:pPr indent="0" lvl="0" marL="0" rtl="0" algn="l">
              <a:spcBef>
                <a:spcPts val="0"/>
              </a:spcBef>
              <a:spcAft>
                <a:spcPts val="0"/>
              </a:spcAft>
              <a:buNone/>
            </a:pPr>
            <a:r>
              <a:t/>
            </a:r>
            <a:endParaRPr/>
          </a:p>
        </p:txBody>
      </p:sp>
      <p:sp>
        <p:nvSpPr>
          <p:cNvPr id="305" name="Google Shape;305;p50"/>
          <p:cNvSpPr txBox="1"/>
          <p:nvPr/>
        </p:nvSpPr>
        <p:spPr>
          <a:xfrm>
            <a:off x="627525" y="2594125"/>
            <a:ext cx="3000000" cy="136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323232"/>
                </a:solidFill>
              </a:rPr>
              <a:t>project/</a:t>
            </a:r>
            <a:endParaRPr sz="1050">
              <a:solidFill>
                <a:srgbClr val="323232"/>
              </a:solidFill>
            </a:endParaRPr>
          </a:p>
          <a:p>
            <a:pPr indent="0" lvl="0" marL="0" rtl="0" algn="l">
              <a:spcBef>
                <a:spcPts val="0"/>
              </a:spcBef>
              <a:spcAft>
                <a:spcPts val="0"/>
              </a:spcAft>
              <a:buNone/>
            </a:pPr>
            <a:r>
              <a:rPr lang="en" sz="1050">
                <a:solidFill>
                  <a:srgbClr val="323232"/>
                </a:solidFill>
              </a:rPr>
              <a:t>├── css/</a:t>
            </a:r>
            <a:endParaRPr sz="1050">
              <a:solidFill>
                <a:srgbClr val="323232"/>
              </a:solidFill>
            </a:endParaRPr>
          </a:p>
          <a:p>
            <a:pPr indent="0" lvl="0" marL="0" rtl="0" algn="l">
              <a:spcBef>
                <a:spcPts val="0"/>
              </a:spcBef>
              <a:spcAft>
                <a:spcPts val="0"/>
              </a:spcAft>
              <a:buNone/>
            </a:pPr>
            <a:r>
              <a:rPr lang="en" sz="1050">
                <a:solidFill>
                  <a:srgbClr val="323232"/>
                </a:solidFill>
              </a:rPr>
              <a:t>|   └── style.css</a:t>
            </a:r>
            <a:endParaRPr sz="1050">
              <a:solidFill>
                <a:srgbClr val="323232"/>
              </a:solidFill>
            </a:endParaRPr>
          </a:p>
          <a:p>
            <a:pPr indent="0" lvl="0" marL="0" rtl="0" algn="l">
              <a:spcBef>
                <a:spcPts val="0"/>
              </a:spcBef>
              <a:spcAft>
                <a:spcPts val="0"/>
              </a:spcAft>
              <a:buNone/>
            </a:pPr>
            <a:r>
              <a:rPr lang="en" sz="1050">
                <a:solidFill>
                  <a:srgbClr val="323232"/>
                </a:solidFill>
              </a:rPr>
              <a:t>├── js/</a:t>
            </a:r>
            <a:endParaRPr sz="1050">
              <a:solidFill>
                <a:srgbClr val="323232"/>
              </a:solidFill>
            </a:endParaRPr>
          </a:p>
          <a:p>
            <a:pPr indent="0" lvl="0" marL="0" rtl="0" algn="l">
              <a:spcBef>
                <a:spcPts val="0"/>
              </a:spcBef>
              <a:spcAft>
                <a:spcPts val="0"/>
              </a:spcAft>
              <a:buNone/>
            </a:pPr>
            <a:r>
              <a:rPr lang="en" sz="1050">
                <a:solidFill>
                  <a:srgbClr val="323232"/>
                </a:solidFill>
              </a:rPr>
              <a:t>|   └── script.js</a:t>
            </a:r>
            <a:endParaRPr sz="1050">
              <a:solidFill>
                <a:srgbClr val="323232"/>
              </a:solidFill>
            </a:endParaRPr>
          </a:p>
          <a:p>
            <a:pPr indent="0" lvl="0" marL="0" rtl="0" algn="l">
              <a:spcBef>
                <a:spcPts val="0"/>
              </a:spcBef>
              <a:spcAft>
                <a:spcPts val="0"/>
              </a:spcAft>
              <a:buNone/>
            </a:pPr>
            <a:r>
              <a:rPr lang="en" sz="1050">
                <a:solidFill>
                  <a:srgbClr val="323232"/>
                </a:solidFill>
              </a:rPr>
              <a:t>└── index.html</a:t>
            </a:r>
            <a:endParaRPr sz="1050">
              <a:solidFill>
                <a:srgbClr val="323232"/>
              </a:solidFill>
            </a:endParaRPr>
          </a:p>
        </p:txBody>
      </p:sp>
      <p:sp>
        <p:nvSpPr>
          <p:cNvPr id="306" name="Google Shape;306;p50"/>
          <p:cNvSpPr txBox="1"/>
          <p:nvPr/>
        </p:nvSpPr>
        <p:spPr>
          <a:xfrm>
            <a:off x="4946475" y="1530325"/>
            <a:ext cx="3833100" cy="3462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800">
                <a:solidFill>
                  <a:srgbClr val="800000"/>
                </a:solidFill>
                <a:highlight>
                  <a:srgbClr val="FFFFFF"/>
                </a:highlight>
                <a:latin typeface="Courier New"/>
                <a:ea typeface="Courier New"/>
                <a:cs typeface="Courier New"/>
                <a:sym typeface="Courier New"/>
              </a:rPr>
              <a:t>&lt;!DOCTYPE</a:t>
            </a:r>
            <a:r>
              <a:rPr lang="en" sz="800">
                <a:solidFill>
                  <a:schemeClr val="dk1"/>
                </a:solidFill>
                <a:highlight>
                  <a:srgbClr val="FFFFFF"/>
                </a:highlight>
                <a:latin typeface="Courier New"/>
                <a:ea typeface="Courier New"/>
                <a:cs typeface="Courier New"/>
                <a:sym typeface="Courier New"/>
              </a:rPr>
              <a:t> </a:t>
            </a:r>
            <a:r>
              <a:rPr lang="en" sz="800">
                <a:solidFill>
                  <a:srgbClr val="FF0000"/>
                </a:solidFill>
                <a:highlight>
                  <a:srgbClr val="FFFFFF"/>
                </a:highlight>
                <a:latin typeface="Courier New"/>
                <a:ea typeface="Courier New"/>
                <a:cs typeface="Courier New"/>
                <a:sym typeface="Courier New"/>
              </a:rPr>
              <a:t>html</a:t>
            </a:r>
            <a:r>
              <a:rPr lang="en" sz="800">
                <a:solidFill>
                  <a:srgbClr val="800000"/>
                </a:solidFill>
                <a:highlight>
                  <a:srgbClr val="FFFFFF"/>
                </a:highlight>
                <a:latin typeface="Courier New"/>
                <a:ea typeface="Courier New"/>
                <a:cs typeface="Courier New"/>
                <a:sym typeface="Courier New"/>
              </a:rPr>
              <a:t>&gt;</a:t>
            </a:r>
            <a:endParaRPr sz="800">
              <a:solidFill>
                <a:srgbClr val="800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800">
                <a:solidFill>
                  <a:srgbClr val="800000"/>
                </a:solidFill>
                <a:highlight>
                  <a:srgbClr val="FFFFFF"/>
                </a:highlight>
                <a:latin typeface="Courier New"/>
                <a:ea typeface="Courier New"/>
                <a:cs typeface="Courier New"/>
                <a:sym typeface="Courier New"/>
              </a:rPr>
              <a:t>&lt;html</a:t>
            </a:r>
            <a:r>
              <a:rPr lang="en" sz="800">
                <a:solidFill>
                  <a:schemeClr val="dk1"/>
                </a:solidFill>
                <a:highlight>
                  <a:srgbClr val="FFFFFF"/>
                </a:highlight>
                <a:latin typeface="Courier New"/>
                <a:ea typeface="Courier New"/>
                <a:cs typeface="Courier New"/>
                <a:sym typeface="Courier New"/>
              </a:rPr>
              <a:t> </a:t>
            </a:r>
            <a:r>
              <a:rPr lang="en" sz="800">
                <a:solidFill>
                  <a:srgbClr val="FF0000"/>
                </a:solidFill>
                <a:highlight>
                  <a:srgbClr val="FFFFFF"/>
                </a:highlight>
                <a:latin typeface="Courier New"/>
                <a:ea typeface="Courier New"/>
                <a:cs typeface="Courier New"/>
                <a:sym typeface="Courier New"/>
              </a:rPr>
              <a:t>lang</a:t>
            </a:r>
            <a:r>
              <a:rPr lang="en" sz="800">
                <a:solidFill>
                  <a:schemeClr val="dk1"/>
                </a:solidFill>
                <a:highlight>
                  <a:srgbClr val="FFFFFF"/>
                </a:highlight>
                <a:latin typeface="Courier New"/>
                <a:ea typeface="Courier New"/>
                <a:cs typeface="Courier New"/>
                <a:sym typeface="Courier New"/>
              </a:rPr>
              <a:t>=</a:t>
            </a:r>
            <a:r>
              <a:rPr lang="en" sz="800">
                <a:solidFill>
                  <a:srgbClr val="0000FF"/>
                </a:solidFill>
                <a:highlight>
                  <a:srgbClr val="FFFFFF"/>
                </a:highlight>
                <a:latin typeface="Courier New"/>
                <a:ea typeface="Courier New"/>
                <a:cs typeface="Courier New"/>
                <a:sym typeface="Courier New"/>
              </a:rPr>
              <a:t>"en"</a:t>
            </a:r>
            <a:r>
              <a:rPr lang="en" sz="800">
                <a:solidFill>
                  <a:srgbClr val="800000"/>
                </a:solidFill>
                <a:highlight>
                  <a:srgbClr val="FFFFFF"/>
                </a:highlight>
                <a:latin typeface="Courier New"/>
                <a:ea typeface="Courier New"/>
                <a:cs typeface="Courier New"/>
                <a:sym typeface="Courier New"/>
              </a:rPr>
              <a:t>&gt;</a:t>
            </a:r>
            <a:endParaRPr sz="800">
              <a:solidFill>
                <a:srgbClr val="800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800">
                <a:solidFill>
                  <a:srgbClr val="800000"/>
                </a:solidFill>
                <a:highlight>
                  <a:srgbClr val="FFFFFF"/>
                </a:highlight>
                <a:latin typeface="Courier New"/>
                <a:ea typeface="Courier New"/>
                <a:cs typeface="Courier New"/>
                <a:sym typeface="Courier New"/>
              </a:rPr>
              <a:t>&lt;head&gt;</a:t>
            </a:r>
            <a:endParaRPr sz="800">
              <a:solidFill>
                <a:srgbClr val="800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800">
                <a:solidFill>
                  <a:schemeClr val="dk1"/>
                </a:solidFill>
                <a:highlight>
                  <a:srgbClr val="FFFFFF"/>
                </a:highlight>
                <a:latin typeface="Courier New"/>
                <a:ea typeface="Courier New"/>
                <a:cs typeface="Courier New"/>
                <a:sym typeface="Courier New"/>
              </a:rPr>
              <a:t>   </a:t>
            </a:r>
            <a:r>
              <a:rPr lang="en" sz="800">
                <a:solidFill>
                  <a:srgbClr val="800000"/>
                </a:solidFill>
                <a:highlight>
                  <a:srgbClr val="FFFFFF"/>
                </a:highlight>
                <a:latin typeface="Courier New"/>
                <a:ea typeface="Courier New"/>
                <a:cs typeface="Courier New"/>
                <a:sym typeface="Courier New"/>
              </a:rPr>
              <a:t>&lt;meta</a:t>
            </a:r>
            <a:r>
              <a:rPr lang="en" sz="800">
                <a:solidFill>
                  <a:schemeClr val="dk1"/>
                </a:solidFill>
                <a:highlight>
                  <a:srgbClr val="FFFFFF"/>
                </a:highlight>
                <a:latin typeface="Courier New"/>
                <a:ea typeface="Courier New"/>
                <a:cs typeface="Courier New"/>
                <a:sym typeface="Courier New"/>
              </a:rPr>
              <a:t> </a:t>
            </a:r>
            <a:r>
              <a:rPr lang="en" sz="800">
                <a:solidFill>
                  <a:srgbClr val="FF0000"/>
                </a:solidFill>
                <a:highlight>
                  <a:srgbClr val="FFFFFF"/>
                </a:highlight>
                <a:latin typeface="Courier New"/>
                <a:ea typeface="Courier New"/>
                <a:cs typeface="Courier New"/>
                <a:sym typeface="Courier New"/>
              </a:rPr>
              <a:t>charset</a:t>
            </a:r>
            <a:r>
              <a:rPr lang="en" sz="800">
                <a:solidFill>
                  <a:schemeClr val="dk1"/>
                </a:solidFill>
                <a:highlight>
                  <a:srgbClr val="FFFFFF"/>
                </a:highlight>
                <a:latin typeface="Courier New"/>
                <a:ea typeface="Courier New"/>
                <a:cs typeface="Courier New"/>
                <a:sym typeface="Courier New"/>
              </a:rPr>
              <a:t>=</a:t>
            </a:r>
            <a:r>
              <a:rPr lang="en" sz="800">
                <a:solidFill>
                  <a:srgbClr val="0000FF"/>
                </a:solidFill>
                <a:highlight>
                  <a:srgbClr val="FFFFFF"/>
                </a:highlight>
                <a:latin typeface="Courier New"/>
                <a:ea typeface="Courier New"/>
                <a:cs typeface="Courier New"/>
                <a:sym typeface="Courier New"/>
              </a:rPr>
              <a:t>"UTF-8"</a:t>
            </a:r>
            <a:r>
              <a:rPr lang="en" sz="800">
                <a:solidFill>
                  <a:srgbClr val="800000"/>
                </a:solidFill>
                <a:highlight>
                  <a:srgbClr val="FFFFFF"/>
                </a:highlight>
                <a:latin typeface="Courier New"/>
                <a:ea typeface="Courier New"/>
                <a:cs typeface="Courier New"/>
                <a:sym typeface="Courier New"/>
              </a:rPr>
              <a:t>&gt;</a:t>
            </a:r>
            <a:endParaRPr sz="800">
              <a:solidFill>
                <a:srgbClr val="800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800">
                <a:solidFill>
                  <a:schemeClr val="dk1"/>
                </a:solidFill>
                <a:highlight>
                  <a:srgbClr val="FFFFFF"/>
                </a:highlight>
                <a:latin typeface="Courier New"/>
                <a:ea typeface="Courier New"/>
                <a:cs typeface="Courier New"/>
                <a:sym typeface="Courier New"/>
              </a:rPr>
              <a:t>   </a:t>
            </a:r>
            <a:r>
              <a:rPr lang="en" sz="800">
                <a:solidFill>
                  <a:srgbClr val="800000"/>
                </a:solidFill>
                <a:highlight>
                  <a:srgbClr val="FFFFFF"/>
                </a:highlight>
                <a:latin typeface="Courier New"/>
                <a:ea typeface="Courier New"/>
                <a:cs typeface="Courier New"/>
                <a:sym typeface="Courier New"/>
              </a:rPr>
              <a:t>&lt;meta</a:t>
            </a:r>
            <a:r>
              <a:rPr lang="en" sz="800">
                <a:solidFill>
                  <a:schemeClr val="dk1"/>
                </a:solidFill>
                <a:highlight>
                  <a:srgbClr val="FFFFFF"/>
                </a:highlight>
                <a:latin typeface="Courier New"/>
                <a:ea typeface="Courier New"/>
                <a:cs typeface="Courier New"/>
                <a:sym typeface="Courier New"/>
              </a:rPr>
              <a:t> </a:t>
            </a:r>
            <a:r>
              <a:rPr lang="en" sz="800">
                <a:solidFill>
                  <a:srgbClr val="FF0000"/>
                </a:solidFill>
                <a:highlight>
                  <a:srgbClr val="FFFFFF"/>
                </a:highlight>
                <a:latin typeface="Courier New"/>
                <a:ea typeface="Courier New"/>
                <a:cs typeface="Courier New"/>
                <a:sym typeface="Courier New"/>
              </a:rPr>
              <a:t>http-equiv</a:t>
            </a:r>
            <a:r>
              <a:rPr lang="en" sz="800">
                <a:solidFill>
                  <a:schemeClr val="dk1"/>
                </a:solidFill>
                <a:highlight>
                  <a:srgbClr val="FFFFFF"/>
                </a:highlight>
                <a:latin typeface="Courier New"/>
                <a:ea typeface="Courier New"/>
                <a:cs typeface="Courier New"/>
                <a:sym typeface="Courier New"/>
              </a:rPr>
              <a:t>=</a:t>
            </a:r>
            <a:r>
              <a:rPr lang="en" sz="800">
                <a:solidFill>
                  <a:srgbClr val="0000FF"/>
                </a:solidFill>
                <a:highlight>
                  <a:srgbClr val="FFFFFF"/>
                </a:highlight>
                <a:latin typeface="Courier New"/>
                <a:ea typeface="Courier New"/>
                <a:cs typeface="Courier New"/>
                <a:sym typeface="Courier New"/>
              </a:rPr>
              <a:t>"X-UA-Compatible"</a:t>
            </a:r>
            <a:r>
              <a:rPr lang="en" sz="800">
                <a:solidFill>
                  <a:schemeClr val="dk1"/>
                </a:solidFill>
                <a:highlight>
                  <a:srgbClr val="FFFFFF"/>
                </a:highlight>
                <a:latin typeface="Courier New"/>
                <a:ea typeface="Courier New"/>
                <a:cs typeface="Courier New"/>
                <a:sym typeface="Courier New"/>
              </a:rPr>
              <a:t> </a:t>
            </a:r>
            <a:r>
              <a:rPr lang="en" sz="800">
                <a:solidFill>
                  <a:srgbClr val="FF0000"/>
                </a:solidFill>
                <a:highlight>
                  <a:srgbClr val="FFFFFF"/>
                </a:highlight>
                <a:latin typeface="Courier New"/>
                <a:ea typeface="Courier New"/>
                <a:cs typeface="Courier New"/>
                <a:sym typeface="Courier New"/>
              </a:rPr>
              <a:t>content</a:t>
            </a:r>
            <a:r>
              <a:rPr lang="en" sz="800">
                <a:solidFill>
                  <a:schemeClr val="dk1"/>
                </a:solidFill>
                <a:highlight>
                  <a:srgbClr val="FFFFFF"/>
                </a:highlight>
                <a:latin typeface="Courier New"/>
                <a:ea typeface="Courier New"/>
                <a:cs typeface="Courier New"/>
                <a:sym typeface="Courier New"/>
              </a:rPr>
              <a:t>=</a:t>
            </a:r>
            <a:r>
              <a:rPr lang="en" sz="800">
                <a:solidFill>
                  <a:srgbClr val="0000FF"/>
                </a:solidFill>
                <a:highlight>
                  <a:srgbClr val="FFFFFF"/>
                </a:highlight>
                <a:latin typeface="Courier New"/>
                <a:ea typeface="Courier New"/>
                <a:cs typeface="Courier New"/>
                <a:sym typeface="Courier New"/>
              </a:rPr>
              <a:t>"ie=edge"</a:t>
            </a:r>
            <a:r>
              <a:rPr lang="en" sz="800">
                <a:solidFill>
                  <a:srgbClr val="800000"/>
                </a:solidFill>
                <a:highlight>
                  <a:srgbClr val="FFFFFF"/>
                </a:highlight>
                <a:latin typeface="Courier New"/>
                <a:ea typeface="Courier New"/>
                <a:cs typeface="Courier New"/>
                <a:sym typeface="Courier New"/>
              </a:rPr>
              <a:t>&gt;</a:t>
            </a:r>
            <a:endParaRPr sz="800">
              <a:solidFill>
                <a:srgbClr val="800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800">
                <a:solidFill>
                  <a:schemeClr val="dk1"/>
                </a:solidFill>
                <a:highlight>
                  <a:srgbClr val="FFFFFF"/>
                </a:highlight>
                <a:latin typeface="Courier New"/>
                <a:ea typeface="Courier New"/>
                <a:cs typeface="Courier New"/>
                <a:sym typeface="Courier New"/>
              </a:rPr>
              <a:t>   </a:t>
            </a:r>
            <a:r>
              <a:rPr lang="en" sz="800">
                <a:solidFill>
                  <a:srgbClr val="800000"/>
                </a:solidFill>
                <a:highlight>
                  <a:srgbClr val="FFFFFF"/>
                </a:highlight>
                <a:latin typeface="Courier New"/>
                <a:ea typeface="Courier New"/>
                <a:cs typeface="Courier New"/>
                <a:sym typeface="Courier New"/>
              </a:rPr>
              <a:t>&lt;title&gt;</a:t>
            </a:r>
            <a:r>
              <a:rPr lang="en" sz="800">
                <a:solidFill>
                  <a:schemeClr val="dk1"/>
                </a:solidFill>
                <a:highlight>
                  <a:srgbClr val="FFFFFF"/>
                </a:highlight>
                <a:latin typeface="Courier New"/>
                <a:ea typeface="Courier New"/>
                <a:cs typeface="Courier New"/>
                <a:sym typeface="Courier New"/>
              </a:rPr>
              <a:t>Introduction to JavaScript Exercises</a:t>
            </a:r>
            <a:r>
              <a:rPr lang="en" sz="800">
                <a:solidFill>
                  <a:srgbClr val="800000"/>
                </a:solidFill>
                <a:highlight>
                  <a:srgbClr val="FFFFFF"/>
                </a:highlight>
                <a:latin typeface="Courier New"/>
                <a:ea typeface="Courier New"/>
                <a:cs typeface="Courier New"/>
                <a:sym typeface="Courier New"/>
              </a:rPr>
              <a:t>&lt;/title&gt;</a:t>
            </a:r>
            <a:endParaRPr sz="8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800">
                <a:solidFill>
                  <a:srgbClr val="800000"/>
                </a:solidFill>
                <a:highlight>
                  <a:srgbClr val="FFFFFF"/>
                </a:highlight>
                <a:latin typeface="Courier New"/>
                <a:ea typeface="Courier New"/>
                <a:cs typeface="Courier New"/>
                <a:sym typeface="Courier New"/>
              </a:rPr>
              <a:t>&lt;/head&gt;</a:t>
            </a:r>
            <a:endParaRPr sz="800">
              <a:solidFill>
                <a:srgbClr val="800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800">
                <a:solidFill>
                  <a:srgbClr val="800000"/>
                </a:solidFill>
                <a:highlight>
                  <a:srgbClr val="FFFFFF"/>
                </a:highlight>
                <a:latin typeface="Courier New"/>
                <a:ea typeface="Courier New"/>
                <a:cs typeface="Courier New"/>
                <a:sym typeface="Courier New"/>
              </a:rPr>
              <a:t>&lt;body&gt;</a:t>
            </a:r>
            <a:endParaRPr sz="8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800">
                <a:solidFill>
                  <a:schemeClr val="dk1"/>
                </a:solidFill>
                <a:highlight>
                  <a:srgbClr val="FFFFFF"/>
                </a:highlight>
                <a:latin typeface="Courier New"/>
                <a:ea typeface="Courier New"/>
                <a:cs typeface="Courier New"/>
                <a:sym typeface="Courier New"/>
              </a:rPr>
              <a:t>   </a:t>
            </a:r>
            <a:r>
              <a:rPr lang="en" sz="800">
                <a:solidFill>
                  <a:srgbClr val="800000"/>
                </a:solidFill>
                <a:highlight>
                  <a:srgbClr val="FFFFFF"/>
                </a:highlight>
                <a:latin typeface="Courier New"/>
                <a:ea typeface="Courier New"/>
                <a:cs typeface="Courier New"/>
                <a:sym typeface="Courier New"/>
              </a:rPr>
              <a:t>&lt;h1&gt;</a:t>
            </a:r>
            <a:r>
              <a:rPr lang="en" sz="800">
                <a:solidFill>
                  <a:schemeClr val="dk1"/>
                </a:solidFill>
                <a:highlight>
                  <a:srgbClr val="FFFFFF"/>
                </a:highlight>
                <a:latin typeface="Courier New"/>
                <a:ea typeface="Courier New"/>
                <a:cs typeface="Courier New"/>
                <a:sym typeface="Courier New"/>
              </a:rPr>
              <a:t>Hello Class!</a:t>
            </a:r>
            <a:r>
              <a:rPr lang="en" sz="800">
                <a:solidFill>
                  <a:srgbClr val="800000"/>
                </a:solidFill>
                <a:highlight>
                  <a:srgbClr val="FFFFFF"/>
                </a:highlight>
                <a:latin typeface="Courier New"/>
                <a:ea typeface="Courier New"/>
                <a:cs typeface="Courier New"/>
                <a:sym typeface="Courier New"/>
              </a:rPr>
              <a:t>&lt;/h1&gt;</a:t>
            </a:r>
            <a:br>
              <a:rPr lang="en" sz="800">
                <a:solidFill>
                  <a:srgbClr val="800000"/>
                </a:solidFill>
                <a:highlight>
                  <a:srgbClr val="FFFFFF"/>
                </a:highlight>
                <a:latin typeface="Courier New"/>
                <a:ea typeface="Courier New"/>
                <a:cs typeface="Courier New"/>
                <a:sym typeface="Courier New"/>
              </a:rPr>
            </a:br>
            <a:endParaRPr sz="800">
              <a:solidFill>
                <a:srgbClr val="800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800">
                <a:solidFill>
                  <a:schemeClr val="dk1"/>
                </a:solidFill>
                <a:highlight>
                  <a:srgbClr val="FFFFFF"/>
                </a:highlight>
                <a:latin typeface="Courier New"/>
                <a:ea typeface="Courier New"/>
                <a:cs typeface="Courier New"/>
                <a:sym typeface="Courier New"/>
              </a:rPr>
              <a:t> </a:t>
            </a:r>
            <a:r>
              <a:rPr lang="en" sz="800">
                <a:solidFill>
                  <a:srgbClr val="008000"/>
                </a:solidFill>
                <a:highlight>
                  <a:srgbClr val="FFFFFF"/>
                </a:highlight>
                <a:latin typeface="Courier New"/>
                <a:ea typeface="Courier New"/>
                <a:cs typeface="Courier New"/>
                <a:sym typeface="Courier New"/>
              </a:rPr>
              <a:t>&lt;!-- Reference to external javascript file --&gt;</a:t>
            </a:r>
            <a:endParaRPr sz="800">
              <a:solidFill>
                <a:srgbClr val="800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800">
                <a:solidFill>
                  <a:schemeClr val="dk1"/>
                </a:solidFill>
                <a:highlight>
                  <a:srgbClr val="FFFFFF"/>
                </a:highlight>
                <a:latin typeface="Courier New"/>
                <a:ea typeface="Courier New"/>
                <a:cs typeface="Courier New"/>
                <a:sym typeface="Courier New"/>
              </a:rPr>
              <a:t>   </a:t>
            </a:r>
            <a:r>
              <a:rPr lang="en" sz="800">
                <a:solidFill>
                  <a:srgbClr val="800000"/>
                </a:solidFill>
                <a:highlight>
                  <a:srgbClr val="FFFFFF"/>
                </a:highlight>
                <a:latin typeface="Courier New"/>
                <a:ea typeface="Courier New"/>
                <a:cs typeface="Courier New"/>
                <a:sym typeface="Courier New"/>
              </a:rPr>
              <a:t>&lt;script</a:t>
            </a:r>
            <a:r>
              <a:rPr lang="en" sz="800">
                <a:solidFill>
                  <a:schemeClr val="dk1"/>
                </a:solidFill>
                <a:highlight>
                  <a:srgbClr val="FFFFFF"/>
                </a:highlight>
                <a:latin typeface="Courier New"/>
                <a:ea typeface="Courier New"/>
                <a:cs typeface="Courier New"/>
                <a:sym typeface="Courier New"/>
              </a:rPr>
              <a:t> </a:t>
            </a:r>
            <a:r>
              <a:rPr lang="en" sz="800">
                <a:solidFill>
                  <a:srgbClr val="FF0000"/>
                </a:solidFill>
                <a:highlight>
                  <a:srgbClr val="FFFFFF"/>
                </a:highlight>
                <a:latin typeface="Courier New"/>
                <a:ea typeface="Courier New"/>
                <a:cs typeface="Courier New"/>
                <a:sym typeface="Courier New"/>
              </a:rPr>
              <a:t>src</a:t>
            </a:r>
            <a:r>
              <a:rPr lang="en" sz="800">
                <a:solidFill>
                  <a:schemeClr val="dk1"/>
                </a:solidFill>
                <a:highlight>
                  <a:srgbClr val="FFFFFF"/>
                </a:highlight>
                <a:latin typeface="Courier New"/>
                <a:ea typeface="Courier New"/>
                <a:cs typeface="Courier New"/>
                <a:sym typeface="Courier New"/>
              </a:rPr>
              <a:t>=</a:t>
            </a:r>
            <a:r>
              <a:rPr lang="en" sz="800">
                <a:solidFill>
                  <a:srgbClr val="0000FF"/>
                </a:solidFill>
                <a:highlight>
                  <a:srgbClr val="FFFFFF"/>
                </a:highlight>
                <a:latin typeface="Courier New"/>
                <a:ea typeface="Courier New"/>
                <a:cs typeface="Courier New"/>
                <a:sym typeface="Courier New"/>
              </a:rPr>
              <a:t>"script.js"</a:t>
            </a:r>
            <a:r>
              <a:rPr lang="en" sz="800">
                <a:solidFill>
                  <a:srgbClr val="800000"/>
                </a:solidFill>
                <a:highlight>
                  <a:srgbClr val="FFFFFF"/>
                </a:highlight>
                <a:latin typeface="Courier New"/>
                <a:ea typeface="Courier New"/>
                <a:cs typeface="Courier New"/>
                <a:sym typeface="Courier New"/>
              </a:rPr>
              <a:t>&gt;&lt;/script&gt;</a:t>
            </a:r>
            <a:endParaRPr sz="800">
              <a:solidFill>
                <a:srgbClr val="800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800">
                <a:solidFill>
                  <a:srgbClr val="800000"/>
                </a:solidFill>
                <a:highlight>
                  <a:srgbClr val="FFFFFF"/>
                </a:highlight>
                <a:latin typeface="Courier New"/>
                <a:ea typeface="Courier New"/>
                <a:cs typeface="Courier New"/>
                <a:sym typeface="Courier New"/>
              </a:rPr>
              <a:t>&lt;/body&gt;</a:t>
            </a:r>
            <a:endParaRPr sz="800">
              <a:solidFill>
                <a:srgbClr val="800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800">
                <a:solidFill>
                  <a:srgbClr val="800000"/>
                </a:solidFill>
                <a:highlight>
                  <a:srgbClr val="FFFFFF"/>
                </a:highlight>
                <a:latin typeface="Courier New"/>
                <a:ea typeface="Courier New"/>
                <a:cs typeface="Courier New"/>
                <a:sym typeface="Courier New"/>
              </a:rPr>
              <a:t>&lt;/html&gt;</a:t>
            </a:r>
            <a:endParaRPr sz="800">
              <a:solidFill>
                <a:srgbClr val="80000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a:p>
        </p:txBody>
      </p:sp>
      <p:cxnSp>
        <p:nvCxnSpPr>
          <p:cNvPr id="307" name="Google Shape;307;p50"/>
          <p:cNvCxnSpPr/>
          <p:nvPr/>
        </p:nvCxnSpPr>
        <p:spPr>
          <a:xfrm>
            <a:off x="3683100" y="2386800"/>
            <a:ext cx="1207800" cy="1050300"/>
          </a:xfrm>
          <a:prstGeom prst="straightConnector1">
            <a:avLst/>
          </a:prstGeom>
          <a:noFill/>
          <a:ln cap="flat" cmpd="sng" w="9525">
            <a:solidFill>
              <a:schemeClr val="dk2"/>
            </a:solidFill>
            <a:prstDash val="solid"/>
            <a:round/>
            <a:headEnd len="med" w="med" type="none"/>
            <a:tailEnd len="med" w="med" type="triangle"/>
          </a:ln>
        </p:spPr>
      </p:cxnSp>
      <p:cxnSp>
        <p:nvCxnSpPr>
          <p:cNvPr id="308" name="Google Shape;308;p50"/>
          <p:cNvCxnSpPr/>
          <p:nvPr/>
        </p:nvCxnSpPr>
        <p:spPr>
          <a:xfrm>
            <a:off x="3683100" y="2382100"/>
            <a:ext cx="1342800" cy="225000"/>
          </a:xfrm>
          <a:prstGeom prst="straightConnector1">
            <a:avLst/>
          </a:prstGeom>
          <a:noFill/>
          <a:ln cap="flat" cmpd="sng" w="9525">
            <a:solidFill>
              <a:schemeClr val="dk2"/>
            </a:solidFill>
            <a:prstDash val="solid"/>
            <a:round/>
            <a:headEnd len="med" w="med" type="none"/>
            <a:tailEnd len="med" w="med" type="triangle"/>
          </a:ln>
        </p:spPr>
      </p:cxnSp>
      <p:sp>
        <p:nvSpPr>
          <p:cNvPr id="309" name="Google Shape;309;p50"/>
          <p:cNvSpPr/>
          <p:nvPr/>
        </p:nvSpPr>
        <p:spPr>
          <a:xfrm>
            <a:off x="787000" y="4168550"/>
            <a:ext cx="2482800" cy="646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Preferred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Client Side Scripting - Separation of Concerns</a:t>
            </a:r>
            <a:endParaRPr/>
          </a:p>
        </p:txBody>
      </p:sp>
      <p:pic>
        <p:nvPicPr>
          <p:cNvPr id="80" name="Google Shape;80;p16"/>
          <p:cNvPicPr preferRelativeResize="0"/>
          <p:nvPr/>
        </p:nvPicPr>
        <p:blipFill>
          <a:blip r:embed="rId3">
            <a:alphaModFix/>
          </a:blip>
          <a:stretch>
            <a:fillRect/>
          </a:stretch>
        </p:blipFill>
        <p:spPr>
          <a:xfrm>
            <a:off x="3822800" y="1017731"/>
            <a:ext cx="4656200" cy="4042025"/>
          </a:xfrm>
          <a:prstGeom prst="rect">
            <a:avLst/>
          </a:prstGeom>
          <a:noFill/>
          <a:ln>
            <a:noFill/>
          </a:ln>
        </p:spPr>
      </p:pic>
      <p:sp>
        <p:nvSpPr>
          <p:cNvPr id="81" name="Google Shape;81;p16"/>
          <p:cNvSpPr txBox="1"/>
          <p:nvPr/>
        </p:nvSpPr>
        <p:spPr>
          <a:xfrm>
            <a:off x="370875" y="1401175"/>
            <a:ext cx="3248400" cy="3414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b="1" lang="en"/>
              <a:t>HTML</a:t>
            </a:r>
            <a:r>
              <a:rPr lang="en"/>
              <a:t> - provides content</a:t>
            </a:r>
            <a:endParaRPr/>
          </a:p>
          <a:p>
            <a:pPr indent="-317500" lvl="0" marL="457200" rtl="0" algn="l">
              <a:spcBef>
                <a:spcPts val="0"/>
              </a:spcBef>
              <a:spcAft>
                <a:spcPts val="0"/>
              </a:spcAft>
              <a:buSzPts val="1400"/>
              <a:buAutoNum type="arabicPeriod"/>
            </a:pPr>
            <a:r>
              <a:rPr b="1" lang="en"/>
              <a:t>CSS </a:t>
            </a:r>
            <a:r>
              <a:rPr lang="en"/>
              <a:t>- provides presentation</a:t>
            </a:r>
            <a:endParaRPr/>
          </a:p>
          <a:p>
            <a:pPr indent="-317500" lvl="0" marL="457200" rtl="0" algn="l">
              <a:spcBef>
                <a:spcPts val="0"/>
              </a:spcBef>
              <a:spcAft>
                <a:spcPts val="0"/>
              </a:spcAft>
              <a:buSzPts val="1400"/>
              <a:buAutoNum type="arabicPeriod"/>
            </a:pPr>
            <a:r>
              <a:rPr b="1" lang="en"/>
              <a:t>JavaScript </a:t>
            </a:r>
            <a:r>
              <a:rPr lang="en"/>
              <a:t>- provides behavior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nvSpPr>
        <p:spPr>
          <a:xfrm>
            <a:off x="407050" y="462550"/>
            <a:ext cx="7502400" cy="89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t>Benefits of Client Side Scripting</a:t>
            </a:r>
            <a:br>
              <a:rPr lang="en" sz="3000"/>
            </a:br>
            <a:endParaRPr sz="3000"/>
          </a:p>
          <a:p>
            <a:pPr indent="0" lvl="0" marL="457200" rtl="0" algn="l">
              <a:spcBef>
                <a:spcPts val="0"/>
              </a:spcBef>
              <a:spcAft>
                <a:spcPts val="0"/>
              </a:spcAft>
              <a:buNone/>
            </a:pPr>
            <a:r>
              <a:t/>
            </a:r>
            <a:endParaRPr sz="3000"/>
          </a:p>
        </p:txBody>
      </p:sp>
      <p:sp>
        <p:nvSpPr>
          <p:cNvPr id="87" name="Google Shape;87;p17"/>
          <p:cNvSpPr txBox="1"/>
          <p:nvPr/>
        </p:nvSpPr>
        <p:spPr>
          <a:xfrm>
            <a:off x="959475" y="1492825"/>
            <a:ext cx="7848300" cy="30456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Client Side Form Validation</a:t>
            </a:r>
            <a:br>
              <a:rPr lang="en" sz="2400"/>
            </a:br>
            <a:endParaRPr sz="2400"/>
          </a:p>
          <a:p>
            <a:pPr indent="-381000" lvl="0" marL="457200" rtl="0" algn="l">
              <a:spcBef>
                <a:spcPts val="0"/>
              </a:spcBef>
              <a:spcAft>
                <a:spcPts val="0"/>
              </a:spcAft>
              <a:buSzPts val="2400"/>
              <a:buChar char="●"/>
            </a:pPr>
            <a:r>
              <a:rPr lang="en" sz="2400"/>
              <a:t>Gives us the ability to interact and manipulate page content programmatically. (DOM)</a:t>
            </a:r>
            <a:br>
              <a:rPr lang="en" sz="2400"/>
            </a:br>
            <a:endParaRPr sz="2400"/>
          </a:p>
          <a:p>
            <a:pPr indent="-381000" lvl="0" marL="457200" rtl="0" algn="l">
              <a:spcBef>
                <a:spcPts val="0"/>
              </a:spcBef>
              <a:spcAft>
                <a:spcPts val="0"/>
              </a:spcAft>
              <a:buSzPts val="2400"/>
              <a:buChar char="●"/>
            </a:pPr>
            <a:r>
              <a:rPr lang="en" sz="2400"/>
              <a:t>Useful for responding to event behaviors (clicks, keypress, scroll, resizing, hover, etc)</a:t>
            </a:r>
            <a:endParaRPr sz="2400"/>
          </a:p>
          <a:p>
            <a:pPr indent="0" lvl="0" marL="0" rtl="0" algn="l">
              <a:spcBef>
                <a:spcPts val="0"/>
              </a:spcBef>
              <a:spcAft>
                <a:spcPts val="0"/>
              </a:spcAft>
              <a:buNone/>
            </a:pPr>
            <a:br>
              <a:rPr lang="en" sz="2400"/>
            </a:br>
            <a:r>
              <a:rPr lang="en" sz="2400"/>
              <a:t>   </a:t>
            </a:r>
            <a:endParaRPr sz="2400"/>
          </a:p>
          <a:p>
            <a:pPr indent="0" lvl="0" marL="457200" rtl="0" algn="l">
              <a:spcBef>
                <a:spcPts val="0"/>
              </a:spcBef>
              <a:spcAft>
                <a:spcPts val="0"/>
              </a:spcAft>
              <a:buNone/>
            </a:pPr>
            <a:r>
              <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1000"/>
                                        <p:tgtEl>
                                          <p:spTgt spid="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nvSpPr>
        <p:spPr>
          <a:xfrm>
            <a:off x="407050" y="462550"/>
            <a:ext cx="7502400" cy="89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t>Benefits of Client Side Scripting</a:t>
            </a:r>
            <a:br>
              <a:rPr lang="en" sz="3000"/>
            </a:br>
            <a:endParaRPr sz="3000"/>
          </a:p>
          <a:p>
            <a:pPr indent="0" lvl="0" marL="457200" rtl="0" algn="l">
              <a:spcBef>
                <a:spcPts val="0"/>
              </a:spcBef>
              <a:spcAft>
                <a:spcPts val="0"/>
              </a:spcAft>
              <a:buNone/>
            </a:pPr>
            <a:r>
              <a:t/>
            </a:r>
            <a:endParaRPr sz="3000"/>
          </a:p>
        </p:txBody>
      </p:sp>
      <p:sp>
        <p:nvSpPr>
          <p:cNvPr id="93" name="Google Shape;93;p18"/>
          <p:cNvSpPr txBox="1"/>
          <p:nvPr/>
        </p:nvSpPr>
        <p:spPr>
          <a:xfrm>
            <a:off x="959475" y="1492825"/>
            <a:ext cx="7848300" cy="30456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Code executes in the user’s browser thus saving server side resources. (Better user experience)</a:t>
            </a:r>
            <a:br>
              <a:rPr lang="en" sz="2400"/>
            </a:br>
            <a:endParaRPr sz="2400"/>
          </a:p>
          <a:p>
            <a:pPr indent="-381000" lvl="0" marL="457200" rtl="0" algn="l">
              <a:spcBef>
                <a:spcPts val="0"/>
              </a:spcBef>
              <a:spcAft>
                <a:spcPts val="0"/>
              </a:spcAft>
              <a:buSzPts val="2400"/>
              <a:buChar char="●"/>
            </a:pPr>
            <a:r>
              <a:rPr lang="en" sz="2400"/>
              <a:t>Calling web services and loading data without reloading the page</a:t>
            </a:r>
            <a:br>
              <a:rPr lang="en" sz="2400"/>
            </a:br>
            <a:endParaRPr sz="2400"/>
          </a:p>
          <a:p>
            <a:pPr indent="-381000" lvl="0" marL="457200" rtl="0" algn="l">
              <a:spcBef>
                <a:spcPts val="0"/>
              </a:spcBef>
              <a:spcAft>
                <a:spcPts val="0"/>
              </a:spcAft>
              <a:buSzPts val="2400"/>
              <a:buChar char="●"/>
            </a:pPr>
            <a:r>
              <a:rPr lang="en" sz="2400"/>
              <a:t>Animations</a:t>
            </a:r>
            <a:endParaRPr sz="2400"/>
          </a:p>
          <a:p>
            <a:pPr indent="0" lvl="0" marL="0" rtl="0" algn="l">
              <a:spcBef>
                <a:spcPts val="0"/>
              </a:spcBef>
              <a:spcAft>
                <a:spcPts val="0"/>
              </a:spcAft>
              <a:buNone/>
            </a:pPr>
            <a:br>
              <a:rPr lang="en" sz="2400"/>
            </a:br>
            <a:r>
              <a:rPr lang="en" sz="2400"/>
              <a:t>   </a:t>
            </a:r>
            <a:endParaRPr sz="2400"/>
          </a:p>
          <a:p>
            <a:pPr indent="0" lvl="0" marL="457200" rtl="0" algn="l">
              <a:spcBef>
                <a:spcPts val="0"/>
              </a:spcBef>
              <a:spcAft>
                <a:spcPts val="0"/>
              </a:spcAft>
              <a:buNone/>
            </a:pPr>
            <a:r>
              <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1000"/>
                                        <p:tgtEl>
                                          <p:spTgt spid="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nvSpPr>
        <p:spPr>
          <a:xfrm>
            <a:off x="407050" y="462550"/>
            <a:ext cx="7502400" cy="89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t>Overview of Javascript</a:t>
            </a:r>
            <a:br>
              <a:rPr lang="en" sz="3000"/>
            </a:br>
            <a:endParaRPr sz="3000"/>
          </a:p>
          <a:p>
            <a:pPr indent="0" lvl="0" marL="457200" rtl="0" algn="l">
              <a:spcBef>
                <a:spcPts val="0"/>
              </a:spcBef>
              <a:spcAft>
                <a:spcPts val="0"/>
              </a:spcAft>
              <a:buNone/>
            </a:pPr>
            <a:r>
              <a:t/>
            </a:r>
            <a:endParaRPr sz="3000"/>
          </a:p>
        </p:txBody>
      </p:sp>
      <p:sp>
        <p:nvSpPr>
          <p:cNvPr id="99" name="Google Shape;99;p19"/>
          <p:cNvSpPr txBox="1"/>
          <p:nvPr/>
        </p:nvSpPr>
        <p:spPr>
          <a:xfrm>
            <a:off x="959475" y="1492825"/>
            <a:ext cx="7848300" cy="30456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Created at Netscape in 1995 for Netscape Navigator web browser</a:t>
            </a:r>
            <a:endParaRPr sz="2400"/>
          </a:p>
          <a:p>
            <a:pPr indent="-381000" lvl="0" marL="457200" rtl="0" algn="l">
              <a:spcBef>
                <a:spcPts val="0"/>
              </a:spcBef>
              <a:spcAft>
                <a:spcPts val="0"/>
              </a:spcAft>
              <a:buSzPts val="2400"/>
              <a:buChar char="●"/>
            </a:pPr>
            <a:r>
              <a:rPr lang="en" sz="2400"/>
              <a:t>Based loosely off of C (like Java and C#)</a:t>
            </a:r>
            <a:endParaRPr sz="2400"/>
          </a:p>
          <a:p>
            <a:pPr indent="-381000" lvl="0" marL="457200" rtl="0" algn="l">
              <a:spcBef>
                <a:spcPts val="0"/>
              </a:spcBef>
              <a:spcAft>
                <a:spcPts val="0"/>
              </a:spcAft>
              <a:buSzPts val="2400"/>
              <a:buChar char="●"/>
            </a:pPr>
            <a:r>
              <a:rPr b="1" lang="en" sz="2400"/>
              <a:t>Java requires a run-time (JVM) whereas Javascript runs in the browser.</a:t>
            </a:r>
            <a:endParaRPr b="1" sz="2400"/>
          </a:p>
          <a:p>
            <a:pPr indent="-381000" lvl="0" marL="457200" rtl="0" algn="l">
              <a:spcBef>
                <a:spcPts val="0"/>
              </a:spcBef>
              <a:spcAft>
                <a:spcPts val="0"/>
              </a:spcAft>
              <a:buSzPts val="2400"/>
              <a:buChar char="●"/>
            </a:pPr>
            <a:r>
              <a:rPr b="1" lang="en" sz="2400"/>
              <a:t>Java is compiled whereas Javascript is an </a:t>
            </a:r>
            <a:r>
              <a:rPr b="1" i="1" lang="en" sz="2400"/>
              <a:t>interpreted</a:t>
            </a:r>
            <a:r>
              <a:rPr b="1" lang="en" sz="2400"/>
              <a:t> line by line as it runs. </a:t>
            </a:r>
            <a:br>
              <a:rPr b="1" lang="en" sz="2400"/>
            </a:br>
            <a:endParaRPr b="1" sz="2400"/>
          </a:p>
          <a:p>
            <a:pPr indent="0" lvl="0" marL="0" rtl="0" algn="l">
              <a:spcBef>
                <a:spcPts val="0"/>
              </a:spcBef>
              <a:spcAft>
                <a:spcPts val="0"/>
              </a:spcAft>
              <a:buNone/>
            </a:pPr>
            <a:br>
              <a:rPr lang="en" sz="2400"/>
            </a:br>
            <a:r>
              <a:rPr lang="en" sz="2400"/>
              <a:t>   </a:t>
            </a:r>
            <a:endParaRPr sz="2400"/>
          </a:p>
          <a:p>
            <a:pPr indent="0" lvl="0" marL="457200" rtl="0" algn="l">
              <a:spcBef>
                <a:spcPts val="0"/>
              </a:spcBef>
              <a:spcAft>
                <a:spcPts val="0"/>
              </a:spcAft>
              <a:buNone/>
            </a:pPr>
            <a:r>
              <a:t/>
            </a:r>
            <a:endParaRPr sz="2400"/>
          </a:p>
        </p:txBody>
      </p:sp>
      <p:sp>
        <p:nvSpPr>
          <p:cNvPr id="100" name="Google Shape;100;p19"/>
          <p:cNvSpPr/>
          <p:nvPr/>
        </p:nvSpPr>
        <p:spPr>
          <a:xfrm>
            <a:off x="6961050" y="282550"/>
            <a:ext cx="1264800" cy="1077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Important!</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000"/>
                                        <p:tgtEl>
                                          <p:spTgt spid="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Toolset for Vanilla JavaScript</a:t>
            </a:r>
            <a:endParaRPr/>
          </a:p>
        </p:txBody>
      </p:sp>
      <p:sp>
        <p:nvSpPr>
          <p:cNvPr id="106" name="Google Shape;106;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b="1" lang="en"/>
              <a:t>VS Code</a:t>
            </a:r>
            <a:r>
              <a:rPr lang="en"/>
              <a:t> - Integrated Development Environment (IDE)</a:t>
            </a:r>
            <a:endParaRPr/>
          </a:p>
          <a:p>
            <a:pPr indent="-317500" lvl="1" marL="914400" rtl="0" algn="l">
              <a:spcBef>
                <a:spcPts val="0"/>
              </a:spcBef>
              <a:spcAft>
                <a:spcPts val="0"/>
              </a:spcAft>
              <a:buSzPts val="1400"/>
              <a:buAutoNum type="alphaLcPeriod"/>
            </a:pPr>
            <a:r>
              <a:rPr lang="en"/>
              <a:t>LiveServer</a:t>
            </a:r>
            <a:endParaRPr/>
          </a:p>
          <a:p>
            <a:pPr indent="-317500" lvl="1" marL="914400" rtl="0" algn="l">
              <a:spcBef>
                <a:spcPts val="0"/>
              </a:spcBef>
              <a:spcAft>
                <a:spcPts val="0"/>
              </a:spcAft>
              <a:buSzPts val="1400"/>
              <a:buAutoNum type="alphaLcPeriod"/>
            </a:pPr>
            <a:r>
              <a:rPr lang="en"/>
              <a:t>ESLint  (static code </a:t>
            </a:r>
            <a:r>
              <a:rPr lang="en"/>
              <a:t>analysis tool for identifying potential problems)</a:t>
            </a:r>
            <a:endParaRPr/>
          </a:p>
          <a:p>
            <a:pPr indent="-317500" lvl="1" marL="914400" rtl="0" algn="l">
              <a:spcBef>
                <a:spcPts val="0"/>
              </a:spcBef>
              <a:spcAft>
                <a:spcPts val="0"/>
              </a:spcAft>
              <a:buSzPts val="1400"/>
              <a:buAutoNum type="alphaLcPeriod"/>
            </a:pPr>
            <a:r>
              <a:rPr lang="en"/>
              <a:t>JavaScript Intellisense</a:t>
            </a:r>
            <a:br>
              <a:rPr lang="en"/>
            </a:br>
            <a:endParaRPr/>
          </a:p>
          <a:p>
            <a:pPr indent="-342900" lvl="0" marL="457200" rtl="0" algn="l">
              <a:spcBef>
                <a:spcPts val="0"/>
              </a:spcBef>
              <a:spcAft>
                <a:spcPts val="0"/>
              </a:spcAft>
              <a:buSzPts val="1800"/>
              <a:buAutoNum type="arabicPeriod"/>
            </a:pPr>
            <a:r>
              <a:rPr b="1" lang="en"/>
              <a:t>Chrome</a:t>
            </a:r>
            <a:r>
              <a:rPr lang="en"/>
              <a:t> </a:t>
            </a:r>
            <a:endParaRPr/>
          </a:p>
          <a:p>
            <a:pPr indent="-317500" lvl="1" marL="914400" rtl="0" algn="l">
              <a:spcBef>
                <a:spcPts val="0"/>
              </a:spcBef>
              <a:spcAft>
                <a:spcPts val="0"/>
              </a:spcAft>
              <a:buSzPts val="1400"/>
              <a:buAutoNum type="alphaLcPeriod"/>
            </a:pPr>
            <a:r>
              <a:rPr lang="en"/>
              <a:t>Javascript runtime</a:t>
            </a:r>
            <a:endParaRPr/>
          </a:p>
          <a:p>
            <a:pPr indent="-317500" lvl="1" marL="914400" rtl="0" algn="l">
              <a:spcBef>
                <a:spcPts val="0"/>
              </a:spcBef>
              <a:spcAft>
                <a:spcPts val="0"/>
              </a:spcAft>
              <a:buSzPts val="1400"/>
              <a:buAutoNum type="alphaLcPeriod"/>
            </a:pPr>
            <a:r>
              <a:rPr lang="en"/>
              <a:t>Debugging</a:t>
            </a:r>
            <a:br>
              <a:rPr lang="en"/>
            </a:br>
            <a:endParaRPr/>
          </a:p>
          <a:p>
            <a:pPr indent="-342900" lvl="0" marL="457200" rtl="0" algn="l">
              <a:spcBef>
                <a:spcPts val="0"/>
              </a:spcBef>
              <a:spcAft>
                <a:spcPts val="0"/>
              </a:spcAft>
              <a:buSzPts val="1800"/>
              <a:buAutoNum type="arabicPeriod"/>
            </a:pPr>
            <a:r>
              <a:rPr lang="en"/>
              <a:t>Node.js</a:t>
            </a:r>
            <a:endParaRPr/>
          </a:p>
        </p:txBody>
      </p:sp>
      <p:sp>
        <p:nvSpPr>
          <p:cNvPr id="107" name="Google Shape;107;p20"/>
          <p:cNvSpPr txBox="1"/>
          <p:nvPr/>
        </p:nvSpPr>
        <p:spPr>
          <a:xfrm>
            <a:off x="426325" y="4235825"/>
            <a:ext cx="5955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3"/>
              </a:rPr>
              <a:t>https://developer.mozilla.org/en-US/docs/Web/JavaScript</a:t>
            </a:r>
            <a:br>
              <a:rPr lang="en"/>
            </a:br>
            <a:r>
              <a:rPr lang="en" u="sng">
                <a:solidFill>
                  <a:schemeClr val="hlink"/>
                </a:solidFill>
                <a:hlinkClick r:id="rId4"/>
              </a:rPr>
              <a:t>https://www.w3schools.com/js/default.asp</a:t>
            </a:r>
            <a:br>
              <a:rPr lang="en"/>
            </a:br>
            <a:endParaRPr/>
          </a:p>
        </p:txBody>
      </p:sp>
      <p:pic>
        <p:nvPicPr>
          <p:cNvPr id="108" name="Google Shape;108;p20"/>
          <p:cNvPicPr preferRelativeResize="0"/>
          <p:nvPr/>
        </p:nvPicPr>
        <p:blipFill>
          <a:blip r:embed="rId5">
            <a:alphaModFix/>
          </a:blip>
          <a:stretch>
            <a:fillRect/>
          </a:stretch>
        </p:blipFill>
        <p:spPr>
          <a:xfrm>
            <a:off x="6666000" y="2815150"/>
            <a:ext cx="2166300" cy="2166300"/>
          </a:xfrm>
          <a:prstGeom prst="rect">
            <a:avLst/>
          </a:prstGeom>
          <a:noFill/>
          <a:ln>
            <a:noFill/>
          </a:ln>
        </p:spPr>
      </p:pic>
      <p:cxnSp>
        <p:nvCxnSpPr>
          <p:cNvPr id="109" name="Google Shape;109;p20"/>
          <p:cNvCxnSpPr/>
          <p:nvPr/>
        </p:nvCxnSpPr>
        <p:spPr>
          <a:xfrm flipH="1">
            <a:off x="5129875" y="3437650"/>
            <a:ext cx="1443900" cy="921300"/>
          </a:xfrm>
          <a:prstGeom prst="straightConnector1">
            <a:avLst/>
          </a:prstGeom>
          <a:noFill/>
          <a:ln cap="flat" cmpd="sng" w="28575">
            <a:solidFill>
              <a:srgbClr val="FF0000"/>
            </a:solidFill>
            <a:prstDash val="solid"/>
            <a:round/>
            <a:headEnd len="med" w="med" type="none"/>
            <a:tailEnd len="med" w="med" type="triangle"/>
          </a:ln>
        </p:spPr>
      </p:cxnSp>
      <p:cxnSp>
        <p:nvCxnSpPr>
          <p:cNvPr id="110" name="Google Shape;110;p20"/>
          <p:cNvCxnSpPr/>
          <p:nvPr/>
        </p:nvCxnSpPr>
        <p:spPr>
          <a:xfrm flipH="1">
            <a:off x="4937425" y="3906875"/>
            <a:ext cx="1443900" cy="921300"/>
          </a:xfrm>
          <a:prstGeom prst="straightConnector1">
            <a:avLst/>
          </a:prstGeom>
          <a:noFill/>
          <a:ln cap="flat" cmpd="sng" w="28575">
            <a:solidFill>
              <a:srgbClr val="FF0000"/>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nvSpPr>
        <p:spPr>
          <a:xfrm>
            <a:off x="450075" y="503725"/>
            <a:ext cx="7869000" cy="60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t>Playtime:  Let’s Take A </a:t>
            </a:r>
            <a:r>
              <a:rPr lang="en" sz="3600"/>
              <a:t>Browser Tour</a:t>
            </a:r>
            <a:endParaRPr sz="3600"/>
          </a:p>
        </p:txBody>
      </p:sp>
      <p:sp>
        <p:nvSpPr>
          <p:cNvPr id="116" name="Google Shape;116;p21"/>
          <p:cNvSpPr txBox="1"/>
          <p:nvPr/>
        </p:nvSpPr>
        <p:spPr>
          <a:xfrm>
            <a:off x="787600" y="1470275"/>
            <a:ext cx="5940900" cy="31881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lang="en" sz="1600">
                <a:solidFill>
                  <a:schemeClr val="dk1"/>
                </a:solidFill>
              </a:rPr>
              <a:t>We can run JavaScript by importing it into our HTML. (For applications we build)</a:t>
            </a:r>
            <a:br>
              <a:rPr lang="en" sz="1600">
                <a:solidFill>
                  <a:schemeClr val="dk1"/>
                </a:solidFill>
              </a:rPr>
            </a:br>
            <a:br>
              <a:rPr lang="en" sz="1600">
                <a:solidFill>
                  <a:schemeClr val="dk1"/>
                </a:solidFill>
              </a:rPr>
            </a:br>
            <a:endParaRPr sz="1600">
              <a:solidFill>
                <a:schemeClr val="dk1"/>
              </a:solidFill>
            </a:endParaRPr>
          </a:p>
          <a:p>
            <a:pPr indent="-330200" lvl="0" marL="457200" rtl="0" algn="l">
              <a:spcBef>
                <a:spcPts val="0"/>
              </a:spcBef>
              <a:spcAft>
                <a:spcPts val="0"/>
              </a:spcAft>
              <a:buSzPts val="1600"/>
              <a:buAutoNum type="arabicPeriod"/>
            </a:pPr>
            <a:r>
              <a:rPr lang="en" sz="1600">
                <a:solidFill>
                  <a:schemeClr val="dk1"/>
                </a:solidFill>
              </a:rPr>
              <a:t>We can run JavaScript in the browser’s console (playtime and testing only - nothing saves)</a:t>
            </a:r>
            <a:br>
              <a:rPr lang="en" sz="1600"/>
            </a:br>
            <a:br>
              <a:rPr lang="en" sz="1600"/>
            </a:br>
            <a:endParaRPr sz="1900">
              <a:solidFill>
                <a:schemeClr val="dk1"/>
              </a:solidFill>
            </a:endParaRPr>
          </a:p>
        </p:txBody>
      </p:sp>
      <p:sp>
        <p:nvSpPr>
          <p:cNvPr id="117" name="Google Shape;117;p21"/>
          <p:cNvSpPr txBox="1"/>
          <p:nvPr/>
        </p:nvSpPr>
        <p:spPr>
          <a:xfrm>
            <a:off x="1265250" y="3231875"/>
            <a:ext cx="22968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t>Use Shift-Enter to write more than one line of code in the browser</a:t>
            </a:r>
            <a:endParaRPr b="1" sz="1600"/>
          </a:p>
        </p:txBody>
      </p:sp>
      <p:pic>
        <p:nvPicPr>
          <p:cNvPr id="118" name="Google Shape;118;p21"/>
          <p:cNvPicPr preferRelativeResize="0"/>
          <p:nvPr/>
        </p:nvPicPr>
        <p:blipFill>
          <a:blip r:embed="rId3">
            <a:alphaModFix/>
          </a:blip>
          <a:stretch>
            <a:fillRect/>
          </a:stretch>
        </p:blipFill>
        <p:spPr>
          <a:xfrm>
            <a:off x="6351900" y="3157988"/>
            <a:ext cx="2628900" cy="17430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