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Proxima Nova Semibold"/>
      <p:regular r:id="rId37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271fdfd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271fdf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271fdfd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271fdfd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271fdfd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271fdfd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271fdfd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271fdf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3139219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3139219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894f547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894f547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3139219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3139219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3139219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3139219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3139219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3139219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3139219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3139219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271fd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271fd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31392193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3139219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3139219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3139219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c3139219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c3139219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c3139219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c3139219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94f54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94f54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271fdf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271fdf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271fdf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271fdf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271fdf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271fdf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271fdf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271fdf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271fdf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271fdf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271fdf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271fdf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www.w3schools.com/js/js_htmldom_navigation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Web/API/DOMSt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igitalocean.com/community/tutorial_series/understanding-the-dom-document-object-mode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Javascript DOM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M3-08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5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 is a built-in object that has many properties and methods that we can use to access and modify the webpage’s DOM structure</a:t>
            </a:r>
            <a:endParaRPr sz="2100"/>
          </a:p>
        </p:txBody>
      </p:sp>
      <p:sp>
        <p:nvSpPr>
          <p:cNvPr id="116" name="Google Shape;116;p22"/>
          <p:cNvSpPr txBox="1"/>
          <p:nvPr/>
        </p:nvSpPr>
        <p:spPr>
          <a:xfrm>
            <a:off x="404875" y="2038675"/>
            <a:ext cx="79035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inspect tool in Google chrome</a:t>
            </a:r>
            <a:r>
              <a:rPr lang="en"/>
              <a:t>, we can access a page’s DOM by typing ‘document’ in the console: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 document </a:t>
            </a:r>
            <a:r>
              <a:rPr lang="en"/>
              <a:t>            → retrieves the whole document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 document.body</a:t>
            </a:r>
            <a:r>
              <a:rPr lang="en"/>
              <a:t>     → retrieves the body object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77800" y="3813125"/>
            <a:ext cx="77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access the document via Javascript </a:t>
            </a:r>
            <a:r>
              <a:rPr lang="en"/>
              <a:t>which</a:t>
            </a:r>
            <a:r>
              <a:rPr lang="en"/>
              <a:t> we will see in a little bit.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23700" y="612250"/>
            <a:ext cx="76047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E3137"/>
                </a:solidFill>
                <a:latin typeface="Georgia"/>
                <a:ea typeface="Georgia"/>
                <a:cs typeface="Georgia"/>
                <a:sym typeface="Georgia"/>
              </a:rPr>
              <a:t>What is getElementById()?</a:t>
            </a:r>
            <a:br>
              <a:rPr b="1" lang="en" sz="2400">
                <a:solidFill>
                  <a:srgbClr val="2E3137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1" sz="2400">
              <a:solidFill>
                <a:srgbClr val="2E313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Syntax:</a:t>
            </a:r>
            <a:endParaRPr sz="2000">
              <a:solidFill>
                <a:srgbClr val="2E313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en" sz="20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DD4A68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999999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Returns a reference to the element by its ID</a:t>
            </a:r>
            <a:r>
              <a:rPr lang="en" sz="20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If the element with the specified ID is not in the document, it will returns </a:t>
            </a:r>
            <a:r>
              <a:rPr lang="en" sz="2000">
                <a:solidFill>
                  <a:srgbClr val="C725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2000">
              <a:solidFill>
                <a:srgbClr val="2E313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57575" y="612250"/>
            <a:ext cx="87900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E3137"/>
                </a:solidFill>
                <a:latin typeface="Georgia"/>
                <a:ea typeface="Georgia"/>
                <a:cs typeface="Georgia"/>
                <a:sym typeface="Georgia"/>
              </a:rPr>
              <a:t>What is querySelector() and querySelectorAll()?</a:t>
            </a:r>
            <a:br>
              <a:rPr b="1" lang="en" sz="2400">
                <a:solidFill>
                  <a:srgbClr val="2E3137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1" lang="en" sz="2400">
                <a:solidFill>
                  <a:srgbClr val="2E3137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20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Syntax:</a:t>
            </a:r>
            <a:endParaRPr sz="2000">
              <a:solidFill>
                <a:srgbClr val="2E313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en" sz="20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DD4A68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(css 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selectors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999999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3137"/>
                </a:solidFill>
                <a:latin typeface="Georgia"/>
                <a:ea typeface="Georgia"/>
                <a:cs typeface="Georgia"/>
                <a:sym typeface="Georgia"/>
              </a:rPr>
              <a:t>Returns the first element within the document that matches the specified css selector, or null if no matches are found.</a:t>
            </a:r>
            <a:br>
              <a:rPr lang="en" sz="2000">
                <a:solidFill>
                  <a:srgbClr val="2E3137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000">
              <a:solidFill>
                <a:srgbClr val="2E313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D4A68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2000">
                <a:solidFill>
                  <a:srgbClr val="DD4A68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ocument.querySelectorAll()</a:t>
            </a:r>
            <a:r>
              <a:rPr lang="en" sz="200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2E3137"/>
                </a:solidFill>
                <a:latin typeface="Georgia"/>
                <a:ea typeface="Georgia"/>
                <a:cs typeface="Georgia"/>
                <a:sym typeface="Georgia"/>
              </a:rPr>
              <a:t>will select all the matches.</a:t>
            </a:r>
            <a:endParaRPr sz="2000">
              <a:solidFill>
                <a:srgbClr val="2E313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723700" y="688450"/>
            <a:ext cx="76047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&lt;h1&gt;Programming Languages&lt;/h1&gt;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&lt;ul&gt;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&lt;li id="web-id"&gt;PHP&lt;/li&gt;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&lt;li&gt;HTML&lt;/li&gt;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&lt;li class="web-class"&gt;CSS&lt;/li&gt;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&lt;li class="web-class"&gt;JavaScript&lt;/li&gt;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&lt;/ul&gt;</a:t>
            </a: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E313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723700" y="2739300"/>
            <a:ext cx="73005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get the HTML content of the first </a:t>
            </a:r>
            <a:r>
              <a:rPr b="1" lang="en" sz="12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2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whose id is web-id, with </a:t>
            </a:r>
            <a:r>
              <a:rPr b="1" lang="en" sz="12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n" sz="12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200">
              <a:solidFill>
                <a:srgbClr val="2E313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'web-id'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Now with </a:t>
            </a:r>
            <a:r>
              <a:rPr b="1" lang="en" sz="1200">
                <a:solidFill>
                  <a:srgbClr val="C725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200">
                <a:solidFill>
                  <a:srgbClr val="2E313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solidFill>
                <a:srgbClr val="2E313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'#web-id'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 OR...</a:t>
            </a:r>
            <a:b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6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'ul li#web-id'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0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innerText,  innerHTML, textContent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3 Ways of setting text:</a:t>
            </a:r>
            <a:endParaRPr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Courier New"/>
              <a:buAutoNum type="arabicPeriod"/>
            </a:pPr>
            <a:r>
              <a:rPr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document.getElementById("main-title").</a:t>
            </a:r>
            <a:r>
              <a:rPr b="1"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= 'My Title';</a:t>
            </a:r>
            <a:endParaRPr sz="12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Courier New"/>
              <a:buAutoNum type="arabicPeriod"/>
            </a:pPr>
            <a:r>
              <a:rPr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document.getElementById("main-title")</a:t>
            </a:r>
            <a:r>
              <a:rPr b="1"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.innerText</a:t>
            </a:r>
            <a:r>
              <a:rPr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= 'My Title';</a:t>
            </a:r>
            <a:endParaRPr sz="12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Courier New"/>
              <a:buAutoNum type="arabicPeriod"/>
            </a:pPr>
            <a:r>
              <a:rPr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document.getElementById("main-title")</a:t>
            </a:r>
            <a:r>
              <a:rPr b="1"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.textContent</a:t>
            </a:r>
            <a:r>
              <a:rPr lang="en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= 'My Title';</a:t>
            </a:r>
            <a:endParaRPr sz="12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innerHTML</a:t>
            </a:r>
            <a:r>
              <a:rPr lang="en" sz="12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 - Allows you to add text or html. However, can increase the chance of someone injecting a Cross Site Scripting attack if you do it on a user input node (textbox, or other form field). Should be avoided on forms.</a:t>
            </a:r>
            <a:endParaRPr sz="12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innerText</a:t>
            </a:r>
            <a:r>
              <a:rPr lang="en" sz="12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 - Will safely encode your text as a ‘text’ and node code. However you can’t embed HTML using this method, and there is a slight performance hit as the encoding takes place.</a:t>
            </a:r>
            <a:endParaRPr sz="12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textContent</a:t>
            </a:r>
            <a:r>
              <a:rPr lang="en" sz="12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 - Doesn’t have the security issues that innerHTML has while allowing HTML to be added, and is lightweight making it a better choice overall. </a:t>
            </a:r>
            <a:endParaRPr sz="12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1124250" y="1002475"/>
            <a:ext cx="638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 to go to  lecture code…. 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46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Transversal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169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around the DOM using the relationship of the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075" y="1808788"/>
            <a:ext cx="32385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311700" y="1703075"/>
            <a:ext cx="51405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Always start with the </a:t>
            </a:r>
            <a:r>
              <a:rPr b="1" lang="en">
                <a:solidFill>
                  <a:srgbClr val="434343"/>
                </a:solidFill>
              </a:rPr>
              <a:t>document</a:t>
            </a:r>
            <a:r>
              <a:rPr lang="en">
                <a:solidFill>
                  <a:srgbClr val="434343"/>
                </a:solidFill>
              </a:rPr>
              <a:t> node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Get Element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By ID: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document.getElementById(‘id’)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By Selector: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document.querySelector(‘css selector’) 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</a:pPr>
            <a:r>
              <a:rPr lang="en">
                <a:solidFill>
                  <a:srgbClr val="434343"/>
                </a:solidFill>
              </a:rPr>
              <a:t>a single item that matches the css selector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AutoNum type="alphaLcPeriod"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querySelectorAll()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</a:pPr>
            <a:r>
              <a:rPr lang="en">
                <a:solidFill>
                  <a:srgbClr val="434343"/>
                </a:solidFill>
              </a:rPr>
              <a:t>return an array that matches the css selector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Select another element by Relationship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firstChild, lastChild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firstElementChild, lastElementChild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nextSibling, previousSibling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parent, child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">
                <a:solidFill>
                  <a:srgbClr val="434343"/>
                </a:solidFill>
              </a:rPr>
              <a:t>childNodes[index]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340475" y="4116825"/>
            <a:ext cx="3913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Node: </a:t>
            </a:r>
            <a:r>
              <a:rPr lang="en" sz="1200"/>
              <a:t>representations of the HTML document, but may not match the HTML exactly</a:t>
            </a:r>
            <a:br>
              <a:rPr lang="en" sz="1200"/>
            </a:br>
            <a:r>
              <a:rPr b="1" lang="en" sz="1200"/>
              <a:t>Element: </a:t>
            </a:r>
            <a:r>
              <a:rPr lang="en" sz="1200"/>
              <a:t>representation of an HTML tag</a:t>
            </a:r>
            <a:endParaRPr sz="1200"/>
          </a:p>
        </p:txBody>
      </p:sp>
      <p:sp>
        <p:nvSpPr>
          <p:cNvPr id="154" name="Google Shape;154;p28"/>
          <p:cNvSpPr txBox="1"/>
          <p:nvPr/>
        </p:nvSpPr>
        <p:spPr>
          <a:xfrm>
            <a:off x="6103375" y="176900"/>
            <a:ext cx="2820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DOM Navigation on W3Schools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1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Element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Element - returns a node object that we can then append to another node object.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document.createElement(‘div’);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manipulate the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setAttribute()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classList()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add, remove, contains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6606525" y="3749050"/>
            <a:ext cx="2297400" cy="1245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Vanilla JavaScript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that does not rely on outside libraries or frameworks.</a:t>
            </a: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insertAdjacentElement()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element.insertAdjacentElement(position, element);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endParaRPr b="1" sz="1200" u="sng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 </a:t>
            </a:r>
            <a:r>
              <a:rPr lang="en" sz="1200" u="sng">
                <a:solidFill>
                  <a:srgbClr val="3D7E9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representing the position relative to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; must be one of the following strings: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'beforebegin'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Before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itself.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'afterbegin'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Just inside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before its first child.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'beforeend'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Just inside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after its last child.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'afterend'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After the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itself.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890675" y="3613300"/>
            <a:ext cx="4697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DOM element to be inserted into the tree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5814050" y="3161100"/>
            <a:ext cx="26289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&lt;!-- </a:t>
            </a:r>
            <a:r>
              <a:rPr b="1" lang="en" sz="1200">
                <a:solidFill>
                  <a:srgbClr val="FF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beforebegin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&lt;!-- </a:t>
            </a:r>
            <a:r>
              <a:rPr b="1" lang="en" sz="1200">
                <a:solidFill>
                  <a:srgbClr val="008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afterbegin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foo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&lt;!-- </a:t>
            </a:r>
            <a:r>
              <a:rPr b="1" lang="en" sz="1200">
                <a:solidFill>
                  <a:srgbClr val="0000F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beforeend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&lt;!-- </a:t>
            </a:r>
            <a:r>
              <a:rPr b="1" lang="en" sz="1200">
                <a:solidFill>
                  <a:srgbClr val="FF00F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afterend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--&gt;0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Adding/Removing Elements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insertAdjacentElement(), insertAdjacentText(), insertAdjacentHTML()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appendChild()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the new element as a new child to selected element - same position as beforeend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removeChild()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Removes a child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insertRow(), insertCell()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with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insertBefore()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inserts an element before the selected child of the current element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13725" y="486000"/>
            <a:ext cx="63276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Session Objectives</a:t>
            </a:r>
            <a:endParaRPr sz="30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Document Object Model (DOM)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DOM Traversal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DOM Manipulation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HTML Templates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Templates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define HTML that is included in the DOM for manipulation, but not rendered on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template, manipulate it, and insert the updated copy into the DOM as regular elements that are rendered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document.getElementById('review-template').content.cloneNode(true);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content.cloneNode( true/false 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true - deep copy  (includes children and ancestors)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false - shallow copy (just the node without its children)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older browsers do not support templates, so must always verify they are supported for using them in our JavaScript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2969550" y="1704450"/>
            <a:ext cx="32049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Exercise</a:t>
            </a:r>
            <a:endParaRPr b="1"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61" y="152400"/>
            <a:ext cx="371375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00" y="152400"/>
            <a:ext cx="37137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/>
        </p:nvSpPr>
        <p:spPr>
          <a:xfrm>
            <a:off x="978800" y="796475"/>
            <a:ext cx="71106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Resources: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This is a multi-part tutorial on DOM, DOM Traversal/Manipulation,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https://www.digitalocean.com/community/tutorial_series/understanding-the-dom-document-object-model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5591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5977325" y="1246050"/>
            <a:ext cx="740100" cy="29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17300" y="2625775"/>
            <a:ext cx="740100" cy="29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17300" y="4005500"/>
            <a:ext cx="740100" cy="29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977325" y="255450"/>
            <a:ext cx="740100" cy="29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101600" y="1011825"/>
            <a:ext cx="1770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class today, we will </a:t>
            </a:r>
            <a:r>
              <a:rPr b="1" i="1" lang="en"/>
              <a:t>programmatically </a:t>
            </a:r>
            <a:r>
              <a:rPr lang="en"/>
              <a:t>build out this page using javascript using data from a JSON object that contains an array of reviews.</a:t>
            </a:r>
            <a:br>
              <a:rPr lang="en"/>
            </a:br>
            <a:br>
              <a:rPr lang="en"/>
            </a:br>
            <a:r>
              <a:rPr lang="en"/>
              <a:t>We will start with minimal HTML/CSS.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Document Object Model (DOM)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is a programming interface for the graphical representation of documents that are loaded into the browser. It provides a way to access and manipulate the structure, style, and content once loaded.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HTML source is not the DOM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HTML is parsed once when the page is loading and turned into the DOM.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CSS and JavaScript select elements in the DOM, not the HTML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representation of the DOM is the what is shown in the browser Development Tools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Do not try to manipulate the DOM until everything is loaded (more info tomorrow).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07700" y="531950"/>
            <a:ext cx="83286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Document Object Model (DOM)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It provides a way to access and manipulate the structure, style, and content once loaded.</a:t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HTML elements in the page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HTML attributes in the page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CSS styles in the page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07700" y="531950"/>
            <a:ext cx="83286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Document Object Model (DOM)?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It provides a way to access and manipulate the structure, style, and content once loaded.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can remove existing HTML elements and attributes</a:t>
            </a:r>
            <a:endParaRPr sz="2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can add new HTML elements and attributes</a:t>
            </a:r>
            <a:endParaRPr sz="2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can react to all existing HTML events in the page</a:t>
            </a:r>
            <a:endParaRPr sz="2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can create new HTML events in the page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51600"/>
            <a:ext cx="28887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&lt;html&gt;</a:t>
            </a:r>
            <a:br>
              <a:rPr lang="en" sz="1200"/>
            </a:br>
            <a:r>
              <a:rPr lang="en" sz="1200"/>
              <a:t>      &lt;head&gt;&lt;/head&gt;</a:t>
            </a:r>
            <a:br>
              <a:rPr lang="en" sz="1200"/>
            </a:br>
            <a:r>
              <a:rPr lang="en" sz="1200"/>
              <a:t>      &lt;body&gt;</a:t>
            </a:r>
            <a:br>
              <a:rPr lang="en" sz="1200"/>
            </a:br>
            <a:r>
              <a:rPr lang="en" sz="1200"/>
              <a:t>	  &lt;header&gt;&lt;/header&gt;</a:t>
            </a:r>
            <a:br>
              <a:rPr lang="en" sz="1200"/>
            </a:br>
            <a:r>
              <a:rPr lang="en" sz="1200"/>
              <a:t>	   &lt;main&gt;</a:t>
            </a:r>
            <a:br>
              <a:rPr lang="en" sz="1200"/>
            </a:br>
            <a:r>
              <a:rPr lang="en" sz="1200"/>
              <a:t>		&lt;h1&gt;jhgjhg&lt;/h1&gt;</a:t>
            </a:r>
            <a:br>
              <a:rPr lang="en" sz="1200"/>
            </a:br>
            <a:r>
              <a:rPr lang="en" sz="1200"/>
              <a:t>		&lt;div&gt;</a:t>
            </a:r>
            <a:br>
              <a:rPr lang="en" sz="1200"/>
            </a:br>
            <a:r>
              <a:rPr lang="en" sz="1200"/>
              <a:t>		     &lt;p&gt;text&lt;/p&gt;</a:t>
            </a:r>
            <a:br>
              <a:rPr lang="en" sz="1200"/>
            </a:br>
            <a:r>
              <a:rPr lang="en" sz="1200"/>
              <a:t>		     &lt;p&gt;&lt;/p&gt;			  	&lt;/div&gt;</a:t>
            </a:r>
            <a:br>
              <a:rPr lang="en" sz="1200"/>
            </a:br>
            <a:r>
              <a:rPr lang="en" sz="1200"/>
              <a:t>	   &lt;/main&gt;</a:t>
            </a:r>
            <a:br>
              <a:rPr lang="en" sz="1200"/>
            </a:br>
            <a:r>
              <a:rPr lang="en" sz="1200"/>
              <a:t>	   &lt;footer&gt;&lt;/footer&gt;</a:t>
            </a:r>
            <a:br>
              <a:rPr lang="en" sz="1200"/>
            </a:br>
            <a:r>
              <a:rPr lang="en" sz="1200"/>
              <a:t>       &lt;/body&gt;</a:t>
            </a:r>
            <a:br>
              <a:rPr lang="en" sz="1200"/>
            </a:br>
            <a:r>
              <a:rPr lang="en" sz="1200"/>
              <a:t>&lt;/html&gt;</a:t>
            </a:r>
            <a:br>
              <a:rPr lang="en"/>
            </a:br>
            <a:r>
              <a:rPr lang="en"/>
              <a:t>			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411450" y="1131500"/>
            <a:ext cx="1200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endParaRPr b="1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25" y="358625"/>
            <a:ext cx="4922550" cy="44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 represents the page in a Tree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top node is called the </a:t>
            </a:r>
            <a:r>
              <a:rPr b="1" lang="en"/>
              <a:t>root </a:t>
            </a:r>
            <a:r>
              <a:rPr lang="en"/>
              <a:t>(or root node)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node, except the root node, has 1 </a:t>
            </a:r>
            <a:r>
              <a:rPr b="1" lang="en"/>
              <a:t>parent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can have any number of </a:t>
            </a:r>
            <a:r>
              <a:rPr b="1" lang="en"/>
              <a:t>children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Nodes with the same parent are called </a:t>
            </a:r>
            <a:r>
              <a:rPr b="1" lang="en"/>
              <a:t>siblings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DOM representation often follows HTML, it may have extra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275700" y="2492750"/>
            <a:ext cx="83283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</a:rPr>
              <a:t>An 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</a:rPr>
              <a:t> is a specific type of node, one that can be directly specified in the HTML with an HTML tag and can have properties like an 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</a:rPr>
              <a:t> or a 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</a:rPr>
              <a:t>. can have children, etc. (ex:  &lt;p id=”123”/&gt;</a:t>
            </a:r>
            <a:endParaRPr sz="200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75700" y="1608250"/>
            <a:ext cx="8891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</a:rPr>
              <a:t>A </a:t>
            </a:r>
            <a:r>
              <a:rPr lang="en" sz="2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</a:rPr>
              <a:t> is the generic name for </a:t>
            </a:r>
            <a:r>
              <a:rPr b="1" i="1" lang="en" sz="2000">
                <a:solidFill>
                  <a:srgbClr val="242729"/>
                </a:solidFill>
                <a:highlight>
                  <a:srgbClr val="FFFFFF"/>
                </a:highlight>
              </a:rPr>
              <a:t>any type of object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</a:rPr>
              <a:t> in the DOM hierarchy. </a:t>
            </a:r>
            <a:endParaRPr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373350" y="666250"/>
            <a:ext cx="8397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Nodes vs Elements?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21600" y="3944275"/>
            <a:ext cx="823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Examples of nodes that are not elements (</a:t>
            </a:r>
            <a:r>
              <a:rPr b="1" lang="en" sz="1600"/>
              <a:t>document</a:t>
            </a:r>
            <a:r>
              <a:rPr lang="en" sz="1600"/>
              <a:t>, </a:t>
            </a:r>
            <a:r>
              <a:rPr b="1" lang="en" sz="1600"/>
              <a:t>comments</a:t>
            </a:r>
            <a:r>
              <a:rPr lang="en" sz="1600"/>
              <a:t>, </a:t>
            </a:r>
            <a:r>
              <a:rPr b="1" lang="en" sz="1600"/>
              <a:t>text nodes</a:t>
            </a:r>
            <a:r>
              <a:rPr lang="en" sz="1600"/>
              <a:t>(e.g text between two tags, but not the tags themselves))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