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Proxima Nova Semibold"/>
      <p:regular r:id="rId34"/>
      <p:bold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ProximaNovaSemibold-bold.fntdata"/><Relationship Id="rId12" Type="http://schemas.openxmlformats.org/officeDocument/2006/relationships/slide" Target="slides/slide7.xml"/><Relationship Id="rId34" Type="http://schemas.openxmlformats.org/officeDocument/2006/relationships/font" Target="fonts/ProximaNovaSemibold-regular.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ProximaNovaSemibold-boldItalic.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c388529b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c388529b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c388529b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c388529b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c388529b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c388529b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c388529b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c388529b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c388529b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c388529b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c388529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c388529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c55f253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c55f253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c388529b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c388529b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c388529b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c388529b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c388529b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c388529b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c388529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c388529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c388529b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c388529b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c388529b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c388529b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388529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388529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c388529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c388529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c388529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c388529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c388529b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c388529b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c388529b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c388529b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c388529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c388529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eveloper.mozilla.org/en-US/docs/Web/API/EventTarget/addEventListener" TargetMode="External"/><Relationship Id="rId4" Type="http://schemas.openxmlformats.org/officeDocument/2006/relationships/hyperlink" Target="https://developer.mozilla.org/en-US/docs/Web/Even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w3schools.com/jsref/obj_events.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w3schools.com/jsref/dom_obj_event.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Javascript Events</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M3-09</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 Events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 - fires when the user submits a form</a:t>
            </a:r>
            <a:endParaRPr/>
          </a:p>
          <a:p>
            <a:pPr indent="0" lvl="0" marL="0" rtl="0" algn="l">
              <a:spcBef>
                <a:spcPts val="1600"/>
              </a:spcBef>
              <a:spcAft>
                <a:spcPts val="0"/>
              </a:spcAft>
              <a:buNone/>
            </a:pPr>
            <a:r>
              <a:rPr lang="en"/>
              <a:t>.change - fires when a form element changes</a:t>
            </a:r>
            <a:endParaRPr/>
          </a:p>
          <a:p>
            <a:pPr indent="0" lvl="0" marL="0" rtl="0" algn="l">
              <a:spcBef>
                <a:spcPts val="1600"/>
              </a:spcBef>
              <a:spcAft>
                <a:spcPts val="1600"/>
              </a:spcAft>
              <a:buNone/>
            </a:pPr>
            <a:r>
              <a:rPr lang="en"/>
              <a:t>.input - fires often with form text fields. (Often use blur and focus here as well)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76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Handling</a:t>
            </a:r>
            <a:endParaRPr/>
          </a:p>
        </p:txBody>
      </p:sp>
      <p:sp>
        <p:nvSpPr>
          <p:cNvPr id="121" name="Google Shape;121;p23"/>
          <p:cNvSpPr txBox="1"/>
          <p:nvPr>
            <p:ph idx="1" type="body"/>
          </p:nvPr>
        </p:nvSpPr>
        <p:spPr>
          <a:xfrm>
            <a:off x="311700" y="1152475"/>
            <a:ext cx="6016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receipt of an event at some event handler that was raised by an event producer</a:t>
            </a:r>
            <a:endParaRPr/>
          </a:p>
          <a:p>
            <a:pPr indent="-342900" lvl="0" marL="457200" rtl="0" algn="l">
              <a:spcBef>
                <a:spcPts val="0"/>
              </a:spcBef>
              <a:spcAft>
                <a:spcPts val="0"/>
              </a:spcAft>
              <a:buSzPts val="1800"/>
              <a:buChar char="●"/>
            </a:pPr>
            <a:r>
              <a:rPr lang="en"/>
              <a:t>The event producer raises the event (the user clicked on a button), the event handler receives the event and forwards it to a callback function, which is a function in our code that will react to the event.</a:t>
            </a:r>
            <a:endParaRPr/>
          </a:p>
          <a:p>
            <a:pPr indent="-342900" lvl="0" marL="457200" rtl="0" algn="l">
              <a:spcBef>
                <a:spcPts val="0"/>
              </a:spcBef>
              <a:spcAft>
                <a:spcPts val="0"/>
              </a:spcAft>
              <a:buSzPts val="1800"/>
              <a:buChar char="●"/>
            </a:pPr>
            <a:r>
              <a:rPr lang="en"/>
              <a:t>Event handling is managed in JavaScript not CSS or HTML</a:t>
            </a:r>
            <a:endParaRPr/>
          </a:p>
        </p:txBody>
      </p:sp>
      <p:pic>
        <p:nvPicPr>
          <p:cNvPr id="122" name="Google Shape;122;p23"/>
          <p:cNvPicPr preferRelativeResize="0"/>
          <p:nvPr/>
        </p:nvPicPr>
        <p:blipFill>
          <a:blip r:embed="rId3">
            <a:alphaModFix/>
          </a:blip>
          <a:stretch>
            <a:fillRect/>
          </a:stretch>
        </p:blipFill>
        <p:spPr>
          <a:xfrm>
            <a:off x="6248575" y="1170125"/>
            <a:ext cx="2743025" cy="225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Listeners</a:t>
            </a:r>
            <a:endParaRPr/>
          </a:p>
        </p:txBody>
      </p:sp>
      <p:sp>
        <p:nvSpPr>
          <p:cNvPr id="128" name="Google Shape;128;p24"/>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react to an event we must register an EventListener, this tells the browser that we are interested in the event and want to react to it. </a:t>
            </a:r>
            <a:endParaRPr sz="1400"/>
          </a:p>
          <a:p>
            <a:pPr indent="-317500" lvl="0" marL="457200" rtl="0" algn="l">
              <a:spcBef>
                <a:spcPts val="0"/>
              </a:spcBef>
              <a:spcAft>
                <a:spcPts val="0"/>
              </a:spcAft>
              <a:buSzPts val="1400"/>
              <a:buChar char="●"/>
            </a:pPr>
            <a:r>
              <a:rPr lang="en" sz="1400"/>
              <a:t>When the EventListener a callback method is provided.  When the EventListener is informed that the event has occurred it will call our callback method.  In JavaScript we provide a callback method as an anonymous function that we pass to the eventListener when we create it.</a:t>
            </a:r>
            <a:endParaRPr sz="1400"/>
          </a:p>
        </p:txBody>
      </p:sp>
      <p:sp>
        <p:nvSpPr>
          <p:cNvPr id="129" name="Google Shape;129;p24"/>
          <p:cNvSpPr txBox="1"/>
          <p:nvPr/>
        </p:nvSpPr>
        <p:spPr>
          <a:xfrm>
            <a:off x="510500" y="2706525"/>
            <a:ext cx="4266900" cy="21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050">
                <a:solidFill>
                  <a:srgbClr val="172B4D"/>
                </a:solidFill>
                <a:highlight>
                  <a:srgbClr val="D0E0E3"/>
                </a:highlight>
                <a:latin typeface="Roboto"/>
                <a:ea typeface="Roboto"/>
                <a:cs typeface="Roboto"/>
                <a:sym typeface="Roboto"/>
              </a:rPr>
              <a:t>document</a:t>
            </a:r>
            <a:r>
              <a:rPr lang="en" sz="1050">
                <a:solidFill>
                  <a:srgbClr val="172B4D"/>
                </a:solidFill>
                <a:latin typeface="Roboto"/>
                <a:ea typeface="Roboto"/>
                <a:cs typeface="Roboto"/>
                <a:sym typeface="Roboto"/>
              </a:rPr>
              <a:t>.</a:t>
            </a:r>
            <a:r>
              <a:rPr lang="en" sz="1050">
                <a:solidFill>
                  <a:srgbClr val="172B4D"/>
                </a:solidFill>
                <a:highlight>
                  <a:srgbClr val="CFE2F3"/>
                </a:highlight>
                <a:latin typeface="Roboto"/>
                <a:ea typeface="Roboto"/>
                <a:cs typeface="Roboto"/>
                <a:sym typeface="Roboto"/>
              </a:rPr>
              <a:t>addEventListener</a:t>
            </a:r>
            <a:r>
              <a:rPr lang="en" sz="1050">
                <a:solidFill>
                  <a:srgbClr val="172B4D"/>
                </a:solidFill>
                <a:latin typeface="Roboto"/>
                <a:ea typeface="Roboto"/>
                <a:cs typeface="Roboto"/>
                <a:sym typeface="Roboto"/>
              </a:rPr>
              <a:t>(</a:t>
            </a:r>
            <a:r>
              <a:rPr lang="en" sz="1050">
                <a:solidFill>
                  <a:srgbClr val="172B4D"/>
                </a:solidFill>
                <a:highlight>
                  <a:srgbClr val="EAD1DC"/>
                </a:highlight>
                <a:latin typeface="Roboto"/>
                <a:ea typeface="Roboto"/>
                <a:cs typeface="Roboto"/>
                <a:sym typeface="Roboto"/>
              </a:rPr>
              <a:t>eventType</a:t>
            </a:r>
            <a:r>
              <a:rPr lang="en" sz="1050">
                <a:solidFill>
                  <a:srgbClr val="172B4D"/>
                </a:solidFill>
                <a:latin typeface="Roboto"/>
                <a:ea typeface="Roboto"/>
                <a:cs typeface="Roboto"/>
                <a:sym typeface="Roboto"/>
              </a:rPr>
              <a:t>, </a:t>
            </a:r>
            <a:r>
              <a:rPr lang="en" sz="1050">
                <a:solidFill>
                  <a:srgbClr val="172B4D"/>
                </a:solidFill>
                <a:highlight>
                  <a:srgbClr val="D9D2E9"/>
                </a:highlight>
                <a:latin typeface="Roboto"/>
                <a:ea typeface="Roboto"/>
                <a:cs typeface="Roboto"/>
                <a:sym typeface="Roboto"/>
              </a:rPr>
              <a:t>eventHandler</a:t>
            </a:r>
            <a:r>
              <a:rPr lang="en" sz="1050">
                <a:solidFill>
                  <a:srgbClr val="172B4D"/>
                </a:solidFill>
                <a:latin typeface="Roboto"/>
                <a:ea typeface="Roboto"/>
                <a:cs typeface="Roboto"/>
                <a:sym typeface="Roboto"/>
              </a:rPr>
              <a:t>)</a:t>
            </a:r>
            <a:endParaRPr sz="1050">
              <a:solidFill>
                <a:srgbClr val="172B4D"/>
              </a:solidFill>
              <a:latin typeface="Roboto"/>
              <a:ea typeface="Roboto"/>
              <a:cs typeface="Roboto"/>
              <a:sym typeface="Roboto"/>
            </a:endParaRPr>
          </a:p>
          <a:p>
            <a:pPr indent="0" lvl="0" marL="0" rtl="0" algn="l">
              <a:spcBef>
                <a:spcPts val="0"/>
              </a:spcBef>
              <a:spcAft>
                <a:spcPts val="0"/>
              </a:spcAft>
              <a:buNone/>
            </a:pPr>
            <a:r>
              <a:t/>
            </a:r>
            <a:endParaRPr/>
          </a:p>
          <a:p>
            <a:pPr indent="0" lvl="0" marL="0" rtl="0" algn="l">
              <a:lnSpc>
                <a:spcPct val="115000"/>
              </a:lnSpc>
              <a:spcBef>
                <a:spcPts val="900"/>
              </a:spcBef>
              <a:spcAft>
                <a:spcPts val="0"/>
              </a:spcAft>
              <a:buNone/>
            </a:pPr>
            <a:r>
              <a:rPr lang="en" sz="1050">
                <a:solidFill>
                  <a:srgbClr val="172B4D"/>
                </a:solidFill>
                <a:highlight>
                  <a:srgbClr val="D0E0E3"/>
                </a:highlight>
                <a:latin typeface="Roboto"/>
                <a:ea typeface="Roboto"/>
                <a:cs typeface="Roboto"/>
                <a:sym typeface="Roboto"/>
              </a:rPr>
              <a:t>document</a:t>
            </a:r>
            <a:r>
              <a:rPr lang="en" sz="1050">
                <a:solidFill>
                  <a:srgbClr val="172B4D"/>
                </a:solidFill>
                <a:latin typeface="Roboto"/>
                <a:ea typeface="Roboto"/>
                <a:cs typeface="Roboto"/>
                <a:sym typeface="Roboto"/>
              </a:rPr>
              <a:t> - The element we want to listen for an event on </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None/>
            </a:pPr>
            <a:r>
              <a:rPr lang="en" sz="1050">
                <a:solidFill>
                  <a:srgbClr val="172B4D"/>
                </a:solidFill>
                <a:highlight>
                  <a:srgbClr val="CFE2F3"/>
                </a:highlight>
                <a:latin typeface="Roboto"/>
                <a:ea typeface="Roboto"/>
                <a:cs typeface="Roboto"/>
                <a:sym typeface="Roboto"/>
              </a:rPr>
              <a:t>addEventListener</a:t>
            </a:r>
            <a:r>
              <a:rPr lang="en" sz="1050">
                <a:solidFill>
                  <a:srgbClr val="172B4D"/>
                </a:solidFill>
                <a:latin typeface="Roboto"/>
                <a:ea typeface="Roboto"/>
                <a:cs typeface="Roboto"/>
                <a:sym typeface="Roboto"/>
              </a:rPr>
              <a:t> - Adds an Event Listener   </a:t>
            </a:r>
            <a:r>
              <a:rPr lang="en" sz="1050" u="sng">
                <a:solidFill>
                  <a:schemeClr val="hlink"/>
                </a:solidFill>
                <a:latin typeface="Roboto"/>
                <a:ea typeface="Roboto"/>
                <a:cs typeface="Roboto"/>
                <a:sym typeface="Roboto"/>
                <a:hlinkClick r:id="rId3"/>
              </a:rPr>
              <a:t>Documentation</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None/>
            </a:pPr>
            <a:r>
              <a:rPr lang="en" sz="1050">
                <a:solidFill>
                  <a:srgbClr val="172B4D"/>
                </a:solidFill>
                <a:highlight>
                  <a:srgbClr val="EAD1DC"/>
                </a:highlight>
                <a:latin typeface="Roboto"/>
                <a:ea typeface="Roboto"/>
                <a:cs typeface="Roboto"/>
                <a:sym typeface="Roboto"/>
              </a:rPr>
              <a:t>eventType</a:t>
            </a:r>
            <a:r>
              <a:rPr lang="en" sz="1050">
                <a:solidFill>
                  <a:srgbClr val="172B4D"/>
                </a:solidFill>
                <a:latin typeface="Roboto"/>
                <a:ea typeface="Roboto"/>
                <a:cs typeface="Roboto"/>
                <a:sym typeface="Roboto"/>
              </a:rPr>
              <a:t>- the event we want to add a listener for.  </a:t>
            </a:r>
            <a:r>
              <a:rPr lang="en" sz="1050" u="sng">
                <a:solidFill>
                  <a:schemeClr val="hlink"/>
                </a:solidFill>
                <a:latin typeface="Roboto"/>
                <a:ea typeface="Roboto"/>
                <a:cs typeface="Roboto"/>
                <a:sym typeface="Roboto"/>
                <a:hlinkClick r:id="rId4"/>
              </a:rPr>
              <a:t>Documentation</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highlight>
                  <a:srgbClr val="D9D2E9"/>
                </a:highlight>
                <a:latin typeface="Roboto"/>
                <a:ea typeface="Roboto"/>
                <a:cs typeface="Roboto"/>
                <a:sym typeface="Roboto"/>
              </a:rPr>
              <a:t>eventHandler</a:t>
            </a:r>
            <a:r>
              <a:rPr lang="en" sz="1050">
                <a:solidFill>
                  <a:srgbClr val="172B4D"/>
                </a:solidFill>
                <a:latin typeface="Roboto"/>
                <a:ea typeface="Roboto"/>
                <a:cs typeface="Roboto"/>
                <a:sym typeface="Roboto"/>
              </a:rPr>
              <a:t> - A callback function for the eventListener to call when the event occurs.  This can be an anonymous function or a named function.</a:t>
            </a:r>
            <a:endParaRPr sz="1050">
              <a:solidFill>
                <a:srgbClr val="172B4D"/>
              </a:solidFill>
              <a:latin typeface="Roboto"/>
              <a:ea typeface="Roboto"/>
              <a:cs typeface="Roboto"/>
              <a:sym typeface="Roboto"/>
            </a:endParaRPr>
          </a:p>
        </p:txBody>
      </p:sp>
      <p:sp>
        <p:nvSpPr>
          <p:cNvPr id="130" name="Google Shape;130;p24"/>
          <p:cNvSpPr txBox="1"/>
          <p:nvPr/>
        </p:nvSpPr>
        <p:spPr>
          <a:xfrm>
            <a:off x="5239825" y="3024450"/>
            <a:ext cx="96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txBox="1"/>
          <p:nvPr/>
        </p:nvSpPr>
        <p:spPr>
          <a:xfrm>
            <a:off x="5230200" y="2947400"/>
            <a:ext cx="9600" cy="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txBox="1"/>
          <p:nvPr/>
        </p:nvSpPr>
        <p:spPr>
          <a:xfrm>
            <a:off x="4869525" y="2830150"/>
            <a:ext cx="4363200" cy="180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highlight>
                  <a:srgbClr val="D0E0E3"/>
                </a:highlight>
                <a:latin typeface="Roboto Mono"/>
                <a:ea typeface="Roboto Mono"/>
                <a:cs typeface="Roboto Mono"/>
                <a:sym typeface="Roboto Mono"/>
              </a:rPr>
              <a:t>document</a:t>
            </a:r>
            <a:r>
              <a:rPr lang="en" sz="900">
                <a:highlight>
                  <a:srgbClr val="F4F5F7"/>
                </a:highlight>
                <a:latin typeface="Roboto Mono"/>
                <a:ea typeface="Roboto Mono"/>
                <a:cs typeface="Roboto Mono"/>
                <a:sym typeface="Roboto Mono"/>
              </a:rPr>
              <a:t>.</a:t>
            </a:r>
            <a:r>
              <a:rPr lang="en" sz="900">
                <a:highlight>
                  <a:srgbClr val="CFE2F3"/>
                </a:highlight>
                <a:latin typeface="Roboto Mono"/>
                <a:ea typeface="Roboto Mono"/>
                <a:cs typeface="Roboto Mono"/>
                <a:sym typeface="Roboto Mono"/>
              </a:rPr>
              <a:t>addEventListener</a:t>
            </a:r>
            <a:r>
              <a:rPr lang="en" sz="900">
                <a:highlight>
                  <a:srgbClr val="F4F5F7"/>
                </a:highlight>
                <a:latin typeface="Roboto Mono"/>
                <a:ea typeface="Roboto Mono"/>
                <a:cs typeface="Roboto Mono"/>
                <a:sym typeface="Roboto Mono"/>
              </a:rPr>
              <a:t>(</a:t>
            </a:r>
            <a:r>
              <a:rPr lang="en" sz="900">
                <a:highlight>
                  <a:srgbClr val="EAD1DC"/>
                </a:highlight>
                <a:latin typeface="Roboto Mono"/>
                <a:ea typeface="Roboto Mono"/>
                <a:cs typeface="Roboto Mono"/>
                <a:sym typeface="Roboto Mono"/>
              </a:rPr>
              <a:t>'D</a:t>
            </a:r>
            <a:r>
              <a:rPr lang="en" sz="900">
                <a:highlight>
                  <a:srgbClr val="EAD1DC"/>
                </a:highlight>
                <a:latin typeface="Roboto Mono"/>
                <a:ea typeface="Roboto Mono"/>
                <a:cs typeface="Roboto Mono"/>
                <a:sym typeface="Roboto Mono"/>
              </a:rPr>
              <a:t>OMContentLoaded</a:t>
            </a:r>
            <a:r>
              <a:rPr lang="en" sz="900">
                <a:highlight>
                  <a:srgbClr val="EAD1DC"/>
                </a:highlight>
                <a:latin typeface="Roboto Mono"/>
                <a:ea typeface="Roboto Mono"/>
                <a:cs typeface="Roboto Mono"/>
                <a:sym typeface="Roboto Mono"/>
              </a:rPr>
              <a:t>'</a:t>
            </a:r>
            <a:r>
              <a:rPr lang="en" sz="900">
                <a:highlight>
                  <a:srgbClr val="F4F5F7"/>
                </a:highlight>
                <a:latin typeface="Roboto Mono"/>
                <a:ea typeface="Roboto Mono"/>
                <a:cs typeface="Roboto Mono"/>
                <a:sym typeface="Roboto Mono"/>
              </a:rPr>
              <a:t>, </a:t>
            </a:r>
            <a:r>
              <a:rPr lang="en" sz="900">
                <a:highlight>
                  <a:srgbClr val="D9D2E9"/>
                </a:highlight>
                <a:latin typeface="Roboto Mono"/>
                <a:ea typeface="Roboto Mono"/>
                <a:cs typeface="Roboto Mono"/>
                <a:sym typeface="Roboto Mono"/>
              </a:rPr>
              <a:t>(event) =&gt; {</a:t>
            </a:r>
            <a:endParaRPr sz="900">
              <a:highlight>
                <a:srgbClr val="D9D2E9"/>
              </a:highlight>
              <a:latin typeface="Roboto Mono"/>
              <a:ea typeface="Roboto Mono"/>
              <a:cs typeface="Roboto Mono"/>
              <a:sym typeface="Roboto Mono"/>
            </a:endParaRPr>
          </a:p>
          <a:p>
            <a:pPr indent="0" lvl="0" marL="457200" rtl="0" algn="l">
              <a:lnSpc>
                <a:spcPct val="115000"/>
              </a:lnSpc>
              <a:spcBef>
                <a:spcPts val="0"/>
              </a:spcBef>
              <a:spcAft>
                <a:spcPts val="0"/>
              </a:spcAft>
              <a:buNone/>
            </a:pPr>
            <a:r>
              <a:t/>
            </a:r>
            <a:endParaRPr sz="900">
              <a:highlight>
                <a:srgbClr val="D9D2E9"/>
              </a:highlight>
              <a:latin typeface="Roboto Mono"/>
              <a:ea typeface="Roboto Mono"/>
              <a:cs typeface="Roboto Mono"/>
              <a:sym typeface="Roboto Mono"/>
            </a:endParaRPr>
          </a:p>
          <a:p>
            <a:pPr indent="0" lvl="0" marL="457200" rtl="0" algn="l">
              <a:lnSpc>
                <a:spcPct val="115000"/>
              </a:lnSpc>
              <a:spcBef>
                <a:spcPts val="0"/>
              </a:spcBef>
              <a:spcAft>
                <a:spcPts val="0"/>
              </a:spcAft>
              <a:buNone/>
            </a:pPr>
            <a:r>
              <a:rPr lang="en" sz="900">
                <a:highlight>
                  <a:srgbClr val="D9D2E9"/>
                </a:highlight>
                <a:latin typeface="Roboto Mono"/>
                <a:ea typeface="Roboto Mono"/>
                <a:cs typeface="Roboto Mono"/>
                <a:sym typeface="Roboto Mono"/>
              </a:rPr>
              <a:t>Code here to react to the event}</a:t>
            </a:r>
            <a:r>
              <a:rPr lang="en" sz="900">
                <a:highlight>
                  <a:srgbClr val="F4F5F7"/>
                </a:highlight>
                <a:latin typeface="Roboto Mono"/>
                <a:ea typeface="Roboto Mono"/>
                <a:cs typeface="Roboto Mono"/>
                <a:sym typeface="Roboto Mono"/>
              </a:rPr>
              <a:t>);</a:t>
            </a:r>
            <a:endParaRPr sz="900">
              <a:highlight>
                <a:srgbClr val="F4F5F7"/>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900">
              <a:highlight>
                <a:srgbClr val="F4F5F7"/>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900">
              <a:highlight>
                <a:srgbClr val="F4F5F7"/>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900">
                <a:solidFill>
                  <a:schemeClr val="dk1"/>
                </a:solidFill>
                <a:highlight>
                  <a:srgbClr val="D0E0E3"/>
                </a:highlight>
                <a:latin typeface="Roboto Mono"/>
                <a:ea typeface="Roboto Mono"/>
                <a:cs typeface="Roboto Mono"/>
                <a:sym typeface="Roboto Mono"/>
              </a:rPr>
              <a:t>document.querySelector(‘button’)</a:t>
            </a:r>
            <a:r>
              <a:rPr lang="en" sz="900">
                <a:solidFill>
                  <a:schemeClr val="dk1"/>
                </a:solidFill>
                <a:highlight>
                  <a:srgbClr val="F4F5F7"/>
                </a:highlight>
                <a:latin typeface="Roboto Mono"/>
                <a:ea typeface="Roboto Mono"/>
                <a:cs typeface="Roboto Mono"/>
                <a:sym typeface="Roboto Mono"/>
              </a:rPr>
              <a:t>.</a:t>
            </a:r>
            <a:r>
              <a:rPr lang="en" sz="900">
                <a:solidFill>
                  <a:schemeClr val="dk1"/>
                </a:solidFill>
                <a:highlight>
                  <a:srgbClr val="CFE2F3"/>
                </a:highlight>
                <a:latin typeface="Roboto Mono"/>
                <a:ea typeface="Roboto Mono"/>
                <a:cs typeface="Roboto Mono"/>
                <a:sym typeface="Roboto Mono"/>
              </a:rPr>
              <a:t>addEventListener</a:t>
            </a:r>
            <a:r>
              <a:rPr lang="en" sz="900">
                <a:solidFill>
                  <a:schemeClr val="dk1"/>
                </a:solidFill>
                <a:highlight>
                  <a:srgbClr val="F4F5F7"/>
                </a:highlight>
                <a:latin typeface="Roboto Mono"/>
                <a:ea typeface="Roboto Mono"/>
                <a:cs typeface="Roboto Mono"/>
                <a:sym typeface="Roboto Mono"/>
              </a:rPr>
              <a:t>(‘</a:t>
            </a:r>
            <a:r>
              <a:rPr lang="en" sz="900">
                <a:solidFill>
                  <a:schemeClr val="dk1"/>
                </a:solidFill>
                <a:highlight>
                  <a:srgbClr val="EAD1DC"/>
                </a:highlight>
                <a:latin typeface="Roboto Mono"/>
                <a:ea typeface="Roboto Mono"/>
                <a:cs typeface="Roboto Mono"/>
                <a:sym typeface="Roboto Mono"/>
              </a:rPr>
              <a:t>click’</a:t>
            </a:r>
            <a:r>
              <a:rPr lang="en" sz="900">
                <a:solidFill>
                  <a:schemeClr val="dk1"/>
                </a:solidFill>
                <a:highlight>
                  <a:srgbClr val="F4F5F7"/>
                </a:highlight>
                <a:latin typeface="Roboto Mono"/>
                <a:ea typeface="Roboto Mono"/>
                <a:cs typeface="Roboto Mono"/>
                <a:sym typeface="Roboto Mono"/>
              </a:rPr>
              <a:t>, </a:t>
            </a:r>
            <a:r>
              <a:rPr lang="en" sz="900">
                <a:solidFill>
                  <a:schemeClr val="dk1"/>
                </a:solidFill>
                <a:highlight>
                  <a:srgbClr val="D9D2E9"/>
                </a:highlight>
                <a:latin typeface="Roboto Mono"/>
                <a:ea typeface="Roboto Mono"/>
                <a:cs typeface="Roboto Mono"/>
                <a:sym typeface="Roboto Mono"/>
              </a:rPr>
              <a:t>(event) =&gt; {</a:t>
            </a:r>
            <a:endParaRPr sz="900">
              <a:solidFill>
                <a:schemeClr val="dk1"/>
              </a:solidFill>
              <a:highlight>
                <a:srgbClr val="D9D2E9"/>
              </a:highlight>
              <a:latin typeface="Roboto Mono"/>
              <a:ea typeface="Roboto Mono"/>
              <a:cs typeface="Roboto Mono"/>
              <a:sym typeface="Roboto Mono"/>
            </a:endParaRPr>
          </a:p>
          <a:p>
            <a:pPr indent="0" lvl="0" marL="457200" rtl="0" algn="l">
              <a:lnSpc>
                <a:spcPct val="115000"/>
              </a:lnSpc>
              <a:spcBef>
                <a:spcPts val="0"/>
              </a:spcBef>
              <a:spcAft>
                <a:spcPts val="0"/>
              </a:spcAft>
              <a:buNone/>
            </a:pPr>
            <a:r>
              <a:rPr lang="en" sz="900">
                <a:solidFill>
                  <a:schemeClr val="dk1"/>
                </a:solidFill>
                <a:highlight>
                  <a:srgbClr val="D9D2E9"/>
                </a:highlight>
                <a:latin typeface="Roboto Mono"/>
                <a:ea typeface="Roboto Mono"/>
                <a:cs typeface="Roboto Mono"/>
                <a:sym typeface="Roboto Mono"/>
              </a:rPr>
              <a:t>Code here to react to the event</a:t>
            </a:r>
            <a:endParaRPr sz="900">
              <a:solidFill>
                <a:schemeClr val="dk1"/>
              </a:solidFill>
              <a:highlight>
                <a:srgbClr val="D9D2E9"/>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highlight>
                  <a:srgbClr val="D9D2E9"/>
                </a:highlight>
                <a:latin typeface="Roboto Mono"/>
                <a:ea typeface="Roboto Mono"/>
                <a:cs typeface="Roboto Mono"/>
                <a:sym typeface="Roboto Mono"/>
              </a:rPr>
              <a:t>}</a:t>
            </a:r>
            <a:r>
              <a:rPr lang="en" sz="900">
                <a:solidFill>
                  <a:schemeClr val="dk1"/>
                </a:solidFill>
                <a:highlight>
                  <a:srgbClr val="F4F5F7"/>
                </a:highlight>
                <a:latin typeface="Roboto Mono"/>
                <a:ea typeface="Roboto Mono"/>
                <a:cs typeface="Roboto Mono"/>
                <a:sym typeface="Roboto Mono"/>
              </a:rPr>
              <a:t>);</a:t>
            </a:r>
            <a:endParaRPr sz="900">
              <a:highlight>
                <a:srgbClr val="F4F5F7"/>
              </a:highlight>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A Button Example</a:t>
            </a:r>
            <a:endParaRPr/>
          </a:p>
        </p:txBody>
      </p:sp>
      <p:sp>
        <p:nvSpPr>
          <p:cNvPr id="138" name="Google Shape;138;p25"/>
          <p:cNvSpPr txBox="1"/>
          <p:nvPr>
            <p:ph idx="1" type="body"/>
          </p:nvPr>
        </p:nvSpPr>
        <p:spPr>
          <a:xfrm>
            <a:off x="311700" y="961125"/>
            <a:ext cx="8520600" cy="3416400"/>
          </a:xfrm>
          <a:prstGeom prst="rect">
            <a:avLst/>
          </a:prstGeom>
        </p:spPr>
        <p:txBody>
          <a:bodyPr anchorCtr="0" anchor="t" bIns="91425" lIns="91425" spcFirstLastPara="1" rIns="91425" wrap="square" tIns="91425">
            <a:noAutofit/>
          </a:bodyPr>
          <a:lstStyle/>
          <a:p>
            <a:pPr indent="0" lvl="0" marL="457200" rtl="0" algn="l">
              <a:spcBef>
                <a:spcPts val="1500"/>
              </a:spcBef>
              <a:spcAft>
                <a:spcPts val="0"/>
              </a:spcAft>
              <a:buNone/>
            </a:pPr>
            <a:r>
              <a:rPr b="1" i="1" lang="en" sz="1400">
                <a:solidFill>
                  <a:srgbClr val="008000"/>
                </a:solidFill>
                <a:latin typeface="Courier New"/>
                <a:ea typeface="Courier New"/>
                <a:cs typeface="Courier New"/>
                <a:sym typeface="Courier New"/>
              </a:rPr>
              <a:t>// Get the DOM elements you want to handle events for</a:t>
            </a:r>
            <a:br>
              <a:rPr b="1" lang="en" sz="1400">
                <a:solidFill>
                  <a:schemeClr val="dk1"/>
                </a:solidFill>
                <a:latin typeface="Courier New"/>
                <a:ea typeface="Courier New"/>
                <a:cs typeface="Courier New"/>
                <a:sym typeface="Courier New"/>
              </a:rPr>
            </a:br>
            <a:r>
              <a:rPr lang="en" sz="1400">
                <a:solidFill>
                  <a:srgbClr val="0000FF"/>
                </a:solidFill>
                <a:latin typeface="Courier New"/>
                <a:ea typeface="Courier New"/>
                <a:cs typeface="Courier New"/>
                <a:sym typeface="Courier New"/>
              </a:rPr>
              <a:t>let</a:t>
            </a:r>
            <a:r>
              <a:rPr lang="en" sz="1400">
                <a:solidFill>
                  <a:schemeClr val="dk1"/>
                </a:solidFill>
                <a:latin typeface="Courier New"/>
                <a:ea typeface="Courier New"/>
                <a:cs typeface="Courier New"/>
                <a:sym typeface="Courier New"/>
              </a:rPr>
              <a:t> button = </a:t>
            </a:r>
            <a:r>
              <a:rPr lang="en" sz="1400">
                <a:solidFill>
                  <a:srgbClr val="007ACC"/>
                </a:solidFill>
                <a:latin typeface="Courier New"/>
                <a:ea typeface="Courier New"/>
                <a:cs typeface="Courier New"/>
                <a:sym typeface="Courier New"/>
              </a:rPr>
              <a:t>document</a:t>
            </a:r>
            <a:r>
              <a:rPr lang="en" sz="1400">
                <a:solidFill>
                  <a:schemeClr val="dk1"/>
                </a:solidFill>
                <a:latin typeface="Courier New"/>
                <a:ea typeface="Courier New"/>
                <a:cs typeface="Courier New"/>
                <a:sym typeface="Courier New"/>
              </a:rPr>
              <a:t>.getElementById(</a:t>
            </a:r>
            <a:r>
              <a:rPr lang="en" sz="1400">
                <a:solidFill>
                  <a:srgbClr val="A31515"/>
                </a:solidFill>
                <a:latin typeface="Courier New"/>
                <a:ea typeface="Courier New"/>
                <a:cs typeface="Courier New"/>
                <a:sym typeface="Courier New"/>
              </a:rPr>
              <a:t>'save_button'</a:t>
            </a:r>
            <a:r>
              <a:rPr lang="en" sz="1400">
                <a:solidFill>
                  <a:schemeClr val="dk1"/>
                </a:solidFill>
                <a:latin typeface="Courier New"/>
                <a:ea typeface="Courier New"/>
                <a:cs typeface="Courier New"/>
                <a:sym typeface="Courier New"/>
              </a:rPr>
              <a:t>);</a:t>
            </a:r>
            <a:br>
              <a:rPr lang="en" sz="1400">
                <a:solidFill>
                  <a:schemeClr val="dk1"/>
                </a:solidFill>
                <a:latin typeface="Courier New"/>
                <a:ea typeface="Courier New"/>
                <a:cs typeface="Courier New"/>
                <a:sym typeface="Courier New"/>
              </a:rPr>
            </a:br>
            <a:endParaRPr sz="1400">
              <a:solidFill>
                <a:schemeClr val="dk1"/>
              </a:solidFill>
              <a:latin typeface="Courier New"/>
              <a:ea typeface="Courier New"/>
              <a:cs typeface="Courier New"/>
              <a:sym typeface="Courier New"/>
            </a:endParaRPr>
          </a:p>
          <a:p>
            <a:pPr indent="0" lvl="0" marL="457200" rtl="0" algn="l">
              <a:spcBef>
                <a:spcPts val="1500"/>
              </a:spcBef>
              <a:spcAft>
                <a:spcPts val="0"/>
              </a:spcAft>
              <a:buNone/>
            </a:pPr>
            <a:r>
              <a:rPr b="1" i="1" lang="en" sz="1400">
                <a:solidFill>
                  <a:srgbClr val="008000"/>
                </a:solidFill>
                <a:latin typeface="Courier New"/>
                <a:ea typeface="Courier New"/>
                <a:cs typeface="Courier New"/>
                <a:sym typeface="Courier New"/>
              </a:rPr>
              <a:t>// Write a function that will handle the event</a:t>
            </a:r>
            <a:br>
              <a:rPr lang="en" sz="1400">
                <a:solidFill>
                  <a:schemeClr val="dk1"/>
                </a:solidFill>
                <a:latin typeface="Courier New"/>
                <a:ea typeface="Courier New"/>
                <a:cs typeface="Courier New"/>
                <a:sym typeface="Courier New"/>
              </a:rPr>
            </a:br>
            <a:r>
              <a:rPr lang="en" sz="1400">
                <a:solidFill>
                  <a:srgbClr val="0000FF"/>
                </a:solidFill>
                <a:latin typeface="Courier New"/>
                <a:ea typeface="Courier New"/>
                <a:cs typeface="Courier New"/>
                <a:sym typeface="Courier New"/>
              </a:rPr>
              <a:t>function</a:t>
            </a:r>
            <a:r>
              <a:rPr lang="en" sz="1400">
                <a:solidFill>
                  <a:schemeClr val="dk1"/>
                </a:solidFill>
                <a:latin typeface="Courier New"/>
                <a:ea typeface="Courier New"/>
                <a:cs typeface="Courier New"/>
                <a:sym typeface="Courier New"/>
              </a:rPr>
              <a:t> </a:t>
            </a:r>
            <a:r>
              <a:rPr lang="en" sz="1400">
                <a:solidFill>
                  <a:srgbClr val="808080"/>
                </a:solidFill>
                <a:latin typeface="Courier New"/>
                <a:ea typeface="Courier New"/>
                <a:cs typeface="Courier New"/>
                <a:sym typeface="Courier New"/>
              </a:rPr>
              <a:t>saveForm</a:t>
            </a:r>
            <a:r>
              <a:rPr lang="en" sz="1400">
                <a:solidFill>
                  <a:schemeClr val="dk1"/>
                </a:solidFill>
                <a:latin typeface="Courier New"/>
                <a:ea typeface="Courier New"/>
                <a:cs typeface="Courier New"/>
                <a:sym typeface="Courier New"/>
              </a:rPr>
              <a:t>(event) {</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    //do something</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a:t>
            </a:r>
            <a:br>
              <a:rPr lang="en" sz="1400">
                <a:solidFill>
                  <a:schemeClr val="dk1"/>
                </a:solidFill>
                <a:latin typeface="Courier New"/>
                <a:ea typeface="Courier New"/>
                <a:cs typeface="Courier New"/>
                <a:sym typeface="Courier New"/>
              </a:rPr>
            </a:br>
            <a:endParaRPr sz="1400">
              <a:solidFill>
                <a:schemeClr val="dk1"/>
              </a:solidFill>
              <a:latin typeface="Courier New"/>
              <a:ea typeface="Courier New"/>
              <a:cs typeface="Courier New"/>
              <a:sym typeface="Courier New"/>
            </a:endParaRPr>
          </a:p>
          <a:p>
            <a:pPr indent="0" lvl="0" marL="457200" rtl="0" algn="l">
              <a:spcBef>
                <a:spcPts val="1500"/>
              </a:spcBef>
              <a:spcAft>
                <a:spcPts val="0"/>
              </a:spcAft>
              <a:buNone/>
            </a:pPr>
            <a:r>
              <a:rPr b="1" i="1" lang="en" sz="1400">
                <a:solidFill>
                  <a:srgbClr val="008000"/>
                </a:solidFill>
                <a:latin typeface="Courier New"/>
                <a:ea typeface="Courier New"/>
                <a:cs typeface="Courier New"/>
                <a:sym typeface="Courier New"/>
              </a:rPr>
              <a:t>// Add the function to the DOM element by adding is as a listener</a:t>
            </a:r>
            <a:br>
              <a:rPr b="1"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button.addEventListener(</a:t>
            </a:r>
            <a:r>
              <a:rPr lang="en" sz="1400">
                <a:solidFill>
                  <a:srgbClr val="A31515"/>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 </a:t>
            </a:r>
            <a:r>
              <a:rPr lang="en" sz="1400">
                <a:solidFill>
                  <a:schemeClr val="dk1"/>
                </a:solidFill>
                <a:latin typeface="Courier New"/>
                <a:ea typeface="Courier New"/>
                <a:cs typeface="Courier New"/>
                <a:sym typeface="Courier New"/>
              </a:rPr>
              <a:t>saveForm</a:t>
            </a:r>
            <a:r>
              <a:rPr lang="en" sz="1400">
                <a:solidFill>
                  <a:schemeClr val="dk1"/>
                </a:solidFill>
                <a:latin typeface="Courier New"/>
                <a:ea typeface="Courier New"/>
                <a:cs typeface="Courier New"/>
                <a:sym typeface="Courier New"/>
              </a:rPr>
              <a:t>); </a:t>
            </a:r>
            <a:r>
              <a:rPr i="1" lang="en" sz="1400">
                <a:solidFill>
                  <a:srgbClr val="008000"/>
                </a:solidFill>
                <a:latin typeface="Courier New"/>
                <a:ea typeface="Courier New"/>
                <a:cs typeface="Courier New"/>
                <a:sym typeface="Courier New"/>
              </a:rPr>
              <a:t>// No parentheses on the function name!</a:t>
            </a:r>
            <a:endParaRPr b="1" sz="1400">
              <a:solidFill>
                <a:schemeClr val="dk1"/>
              </a:solidFill>
              <a:highlight>
                <a:srgbClr val="FFFFFF"/>
              </a:highlight>
              <a:latin typeface="Courier New"/>
              <a:ea typeface="Courier New"/>
              <a:cs typeface="Courier New"/>
              <a:sym typeface="Courier New"/>
            </a:endParaRPr>
          </a:p>
          <a:p>
            <a:pPr indent="0" lvl="0" marL="457200" rtl="0" algn="l">
              <a:spcBef>
                <a:spcPts val="1500"/>
              </a:spcBef>
              <a:spcAft>
                <a:spcPts val="0"/>
              </a:spcAft>
              <a:buNone/>
            </a:pPr>
            <a:r>
              <a:rPr lang="en" sz="1400">
                <a:solidFill>
                  <a:schemeClr val="dk1"/>
                </a:solidFill>
                <a:highlight>
                  <a:srgbClr val="FFFFFF"/>
                </a:highlight>
              </a:rPr>
              <a:t>Note: You can call addEventListener() on elements that have been created but not added to the DOM yet.</a:t>
            </a:r>
            <a:endParaRPr sz="14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790075" y="43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Loading Event - DOMContentLoaded </a:t>
            </a:r>
            <a:endParaRPr/>
          </a:p>
        </p:txBody>
      </p:sp>
      <p:sp>
        <p:nvSpPr>
          <p:cNvPr id="144" name="Google Shape;144;p26"/>
          <p:cNvSpPr txBox="1"/>
          <p:nvPr>
            <p:ph idx="1" type="body"/>
          </p:nvPr>
        </p:nvSpPr>
        <p:spPr>
          <a:xfrm>
            <a:off x="311700" y="1152475"/>
            <a:ext cx="8520600" cy="3871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400">
                <a:solidFill>
                  <a:schemeClr val="dk1"/>
                </a:solidFill>
              </a:rPr>
              <a:t>The </a:t>
            </a:r>
            <a:r>
              <a:rPr lang="en" sz="2400">
                <a:solidFill>
                  <a:schemeClr val="dk1"/>
                </a:solidFill>
                <a:latin typeface="Courier New"/>
                <a:ea typeface="Courier New"/>
                <a:cs typeface="Courier New"/>
                <a:sym typeface="Courier New"/>
              </a:rPr>
              <a:t>DOMContentLoaded</a:t>
            </a:r>
            <a:r>
              <a:rPr lang="en" sz="2400">
                <a:solidFill>
                  <a:schemeClr val="dk1"/>
                </a:solidFill>
              </a:rPr>
              <a:t> event fires when the initial HTML document has been completely loaded and parsed, without waiting for stylesheets, images, and subframes to finish loading.</a:t>
            </a:r>
            <a:br>
              <a:rPr lang="en" sz="2400">
                <a:solidFill>
                  <a:schemeClr val="dk1"/>
                </a:solidFill>
              </a:rPr>
            </a:br>
            <a:br>
              <a:rPr lang="en" sz="2400">
                <a:solidFill>
                  <a:schemeClr val="dk1"/>
                </a:solidFill>
              </a:rPr>
            </a:br>
            <a:r>
              <a:rPr lang="en">
                <a:solidFill>
                  <a:srgbClr val="007ACC"/>
                </a:solidFill>
                <a:latin typeface="Courier New"/>
                <a:ea typeface="Courier New"/>
                <a:cs typeface="Courier New"/>
                <a:sym typeface="Courier New"/>
              </a:rPr>
              <a:t>document</a:t>
            </a:r>
            <a:r>
              <a:rPr lang="en">
                <a:solidFill>
                  <a:schemeClr val="dk1"/>
                </a:solidFill>
                <a:latin typeface="Courier New"/>
                <a:ea typeface="Courier New"/>
                <a:cs typeface="Courier New"/>
                <a:sym typeface="Courier New"/>
              </a:rPr>
              <a:t>.addEventListener(</a:t>
            </a:r>
            <a:r>
              <a:rPr lang="en">
                <a:solidFill>
                  <a:srgbClr val="A31515"/>
                </a:solidFill>
                <a:latin typeface="Courier New"/>
                <a:ea typeface="Courier New"/>
                <a:cs typeface="Courier New"/>
                <a:sym typeface="Courier New"/>
              </a:rPr>
              <a:t>'DOMContentLoaded'</a:t>
            </a:r>
            <a:r>
              <a:rPr lang="en">
                <a:solidFill>
                  <a:schemeClr val="dk1"/>
                </a:solidFill>
                <a:latin typeface="Courier New"/>
                <a:ea typeface="Courier New"/>
                <a:cs typeface="Courier New"/>
                <a:sym typeface="Courier New"/>
              </a:rPr>
              <a:t>, () =&gt; {</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     setPageTitle();</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     setPageDescription();</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     displayReviews();</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a:t>
            </a:r>
            <a:endParaRPr>
              <a:solidFill>
                <a:schemeClr val="dk1"/>
              </a:solidFill>
            </a:endParaRPr>
          </a:p>
          <a:p>
            <a:pPr indent="0" lvl="0" marL="0" rtl="0" algn="l">
              <a:spcBef>
                <a:spcPts val="4100"/>
              </a:spcBef>
              <a:spcAft>
                <a:spcPts val="1600"/>
              </a:spcAft>
              <a:buNone/>
            </a:pPr>
            <a:r>
              <a:t/>
            </a:r>
            <a:endParaRPr sz="2000">
              <a:solidFill>
                <a:srgbClr val="333333"/>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Object</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event object is created by the browser and contains specific information based on the ‘type’ of event.  For example, mouse events would have more specific information about mouse events, and so on for other event types. </a:t>
            </a:r>
            <a:endParaRPr/>
          </a:p>
          <a:p>
            <a:pPr indent="0" lvl="0" marL="0" rtl="0" algn="l">
              <a:spcBef>
                <a:spcPts val="1600"/>
              </a:spcBef>
              <a:spcAft>
                <a:spcPts val="1600"/>
              </a:spcAft>
              <a:buNone/>
            </a:pPr>
            <a:r>
              <a:rPr lang="en" u="sng">
                <a:solidFill>
                  <a:schemeClr val="hlink"/>
                </a:solidFill>
                <a:hlinkClick r:id="rId3"/>
              </a:rPr>
              <a:t>https://www.w3schools.com/jsref/obj_events.asp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the submit button is clicked? How </a:t>
            </a:r>
            <a:r>
              <a:rPr lang="en"/>
              <a:t>does</a:t>
            </a:r>
            <a:r>
              <a:rPr lang="en"/>
              <a:t> the form know when to fire it’s action?</a:t>
            </a:r>
            <a:endParaRPr/>
          </a:p>
        </p:txBody>
      </p:sp>
      <p:sp>
        <p:nvSpPr>
          <p:cNvPr id="156" name="Google Shape;156;p28"/>
          <p:cNvSpPr txBox="1"/>
          <p:nvPr>
            <p:ph idx="1" type="body"/>
          </p:nvPr>
        </p:nvSpPr>
        <p:spPr>
          <a:xfrm>
            <a:off x="311700" y="2041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&lt;form action = “/server/api/submitform” method=”post”&gt;</a:t>
            </a:r>
            <a:endParaRPr/>
          </a:p>
          <a:p>
            <a:pPr indent="0" lvl="0" marL="0" rtl="0" algn="l">
              <a:spcBef>
                <a:spcPts val="1600"/>
              </a:spcBef>
              <a:spcAft>
                <a:spcPts val="0"/>
              </a:spcAft>
              <a:buNone/>
            </a:pPr>
            <a:r>
              <a:rPr lang="en"/>
              <a:t>    &lt;input box 1&gt;</a:t>
            </a:r>
            <a:endParaRPr/>
          </a:p>
          <a:p>
            <a:pPr indent="0" lvl="0" marL="0" rtl="0" algn="l">
              <a:spcBef>
                <a:spcPts val="1600"/>
              </a:spcBef>
              <a:spcAft>
                <a:spcPts val="0"/>
              </a:spcAft>
              <a:buNone/>
            </a:pPr>
            <a:r>
              <a:rPr lang="en"/>
              <a:t>     &lt;input box 2&gt;</a:t>
            </a:r>
            <a:endParaRPr/>
          </a:p>
          <a:p>
            <a:pPr indent="0" lvl="0" marL="0" rtl="0" algn="l">
              <a:spcBef>
                <a:spcPts val="1600"/>
              </a:spcBef>
              <a:spcAft>
                <a:spcPts val="0"/>
              </a:spcAft>
              <a:buNone/>
            </a:pPr>
            <a:r>
              <a:rPr lang="en"/>
              <a:t>     &lt;submit button&gt;</a:t>
            </a:r>
            <a:endParaRPr/>
          </a:p>
          <a:p>
            <a:pPr indent="0" lvl="0" marL="0" rtl="0" algn="l">
              <a:spcBef>
                <a:spcPts val="1600"/>
              </a:spcBef>
              <a:spcAft>
                <a:spcPts val="1600"/>
              </a:spcAft>
              <a:buNone/>
            </a:pPr>
            <a:r>
              <a:rPr lang="en"/>
              <a:t>&lt;/form&gt;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Bubbling and Capture</a:t>
            </a:r>
            <a:endParaRPr/>
          </a:p>
        </p:txBody>
      </p:sp>
      <p:pic>
        <p:nvPicPr>
          <p:cNvPr id="162" name="Google Shape;162;p29"/>
          <p:cNvPicPr preferRelativeResize="0"/>
          <p:nvPr/>
        </p:nvPicPr>
        <p:blipFill>
          <a:blip r:embed="rId3">
            <a:alphaModFix/>
          </a:blip>
          <a:stretch>
            <a:fillRect/>
          </a:stretch>
        </p:blipFill>
        <p:spPr>
          <a:xfrm>
            <a:off x="1060350" y="1015213"/>
            <a:ext cx="7641952" cy="3820976"/>
          </a:xfrm>
          <a:prstGeom prst="rect">
            <a:avLst/>
          </a:prstGeom>
          <a:noFill/>
          <a:ln>
            <a:noFill/>
          </a:ln>
        </p:spPr>
      </p:pic>
      <p:sp>
        <p:nvSpPr>
          <p:cNvPr id="163" name="Google Shape;163;p29"/>
          <p:cNvSpPr txBox="1"/>
          <p:nvPr/>
        </p:nvSpPr>
        <p:spPr>
          <a:xfrm>
            <a:off x="311700" y="3616975"/>
            <a:ext cx="2051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Almost all events from our perspective Bubble. Those are typically the actions the user is making in our app.</a:t>
            </a:r>
            <a:endParaRPr/>
          </a:p>
        </p:txBody>
      </p:sp>
      <p:sp>
        <p:nvSpPr>
          <p:cNvPr id="164" name="Google Shape;164;p29"/>
          <p:cNvSpPr txBox="1"/>
          <p:nvPr/>
        </p:nvSpPr>
        <p:spPr>
          <a:xfrm>
            <a:off x="4851800" y="4433725"/>
            <a:ext cx="385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Visual example: https://javascript.info/bubbling-and-capturing</a:t>
            </a:r>
            <a:endParaRPr/>
          </a:p>
        </p:txBody>
      </p:sp>
      <p:sp>
        <p:nvSpPr>
          <p:cNvPr id="165" name="Google Shape;165;p29"/>
          <p:cNvSpPr txBox="1"/>
          <p:nvPr/>
        </p:nvSpPr>
        <p:spPr>
          <a:xfrm>
            <a:off x="311700" y="2294650"/>
            <a:ext cx="1847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Capturing comes from the browser inward. We usually don’t care about that.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event.stopPropogation() Method</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highlight>
                  <a:srgbClr val="FFFFFF"/>
                </a:highlight>
              </a:rPr>
              <a:t>The </a:t>
            </a:r>
            <a:r>
              <a:rPr b="1" lang="en" sz="2400">
                <a:solidFill>
                  <a:schemeClr val="dk1"/>
                </a:solidFill>
                <a:highlight>
                  <a:srgbClr val="FFFFFF"/>
                </a:highlight>
                <a:latin typeface="Courier New"/>
                <a:ea typeface="Courier New"/>
                <a:cs typeface="Courier New"/>
                <a:sym typeface="Courier New"/>
              </a:rPr>
              <a:t>event.stopPropagation()</a:t>
            </a:r>
            <a:r>
              <a:rPr b="1" lang="en" sz="2400">
                <a:solidFill>
                  <a:schemeClr val="dk1"/>
                </a:solidFill>
                <a:highlight>
                  <a:srgbClr val="FFFFFF"/>
                </a:highlight>
              </a:rPr>
              <a:t> </a:t>
            </a:r>
            <a:r>
              <a:rPr lang="en" sz="2400">
                <a:solidFill>
                  <a:schemeClr val="dk1"/>
                </a:solidFill>
                <a:highlight>
                  <a:srgbClr val="FFFFFF"/>
                </a:highlight>
              </a:rPr>
              <a:t>method stops an event from bubbling/capturing.</a:t>
            </a:r>
            <a:br>
              <a:rPr lang="en" sz="2400">
                <a:solidFill>
                  <a:schemeClr val="dk1"/>
                </a:solidFill>
                <a:highlight>
                  <a:srgbClr val="FFFFFF"/>
                </a:highlight>
              </a:rPr>
            </a:br>
            <a:br>
              <a:rPr lang="en" sz="2400">
                <a:solidFill>
                  <a:schemeClr val="dk1"/>
                </a:solidFill>
                <a:highlight>
                  <a:srgbClr val="FFFFFF"/>
                </a:highlight>
              </a:rPr>
            </a:br>
            <a:r>
              <a:rPr lang="en" sz="2400">
                <a:solidFill>
                  <a:schemeClr val="dk1"/>
                </a:solidFill>
                <a:highlight>
                  <a:srgbClr val="FFFFFF"/>
                </a:highlight>
              </a:rPr>
              <a:t>Ex: So if a button was clicked, we could stop that button’s default handling with </a:t>
            </a:r>
            <a:r>
              <a:rPr lang="en" sz="2400">
                <a:solidFill>
                  <a:schemeClr val="dk1"/>
                </a:solidFill>
                <a:highlight>
                  <a:srgbClr val="FFFFFF"/>
                </a:highlight>
                <a:latin typeface="Courier New"/>
                <a:ea typeface="Courier New"/>
                <a:cs typeface="Courier New"/>
                <a:sym typeface="Courier New"/>
              </a:rPr>
              <a:t>event.preventDefault() </a:t>
            </a:r>
            <a:r>
              <a:rPr lang="en" sz="2400">
                <a:solidFill>
                  <a:schemeClr val="dk1"/>
                </a:solidFill>
                <a:highlight>
                  <a:srgbClr val="FFFFFF"/>
                </a:highlight>
              </a:rPr>
              <a:t>but if we do not stop the event from bubbling or capturing, other event handler’s could receive an event. </a:t>
            </a:r>
            <a:endParaRPr sz="2400">
              <a:solidFill>
                <a:schemeClr val="dk1"/>
              </a:solidFill>
              <a:highlight>
                <a:srgbClr val="FFFFFF"/>
              </a:highlight>
            </a:endParaRPr>
          </a:p>
          <a:p>
            <a:pPr indent="0" lvl="0" marL="457200" rtl="0" algn="l">
              <a:spcBef>
                <a:spcPts val="1600"/>
              </a:spcBef>
              <a:spcAft>
                <a:spcPts val="0"/>
              </a:spcAft>
              <a:buNone/>
            </a:pPr>
            <a:r>
              <a:t/>
            </a:r>
            <a:endParaRPr sz="24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event.preventDefault() Method</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highlight>
                  <a:srgbClr val="FFFFFF"/>
                </a:highlight>
              </a:rPr>
              <a:t>The </a:t>
            </a:r>
            <a:r>
              <a:rPr b="1" lang="en" sz="2400">
                <a:solidFill>
                  <a:schemeClr val="dk1"/>
                </a:solidFill>
                <a:highlight>
                  <a:srgbClr val="FFFFFF"/>
                </a:highlight>
                <a:latin typeface="Courier New"/>
                <a:ea typeface="Courier New"/>
                <a:cs typeface="Courier New"/>
                <a:sym typeface="Courier New"/>
              </a:rPr>
              <a:t>event.preventDefault()</a:t>
            </a:r>
            <a:r>
              <a:rPr b="1" lang="en" sz="2400">
                <a:solidFill>
                  <a:schemeClr val="dk1"/>
                </a:solidFill>
                <a:highlight>
                  <a:srgbClr val="FFFFFF"/>
                </a:highlight>
              </a:rPr>
              <a:t> </a:t>
            </a:r>
            <a:r>
              <a:rPr lang="en" sz="2400">
                <a:solidFill>
                  <a:schemeClr val="dk1"/>
                </a:solidFill>
                <a:highlight>
                  <a:srgbClr val="FFFFFF"/>
                </a:highlight>
              </a:rPr>
              <a:t>method stops the default action of an element from happening.</a:t>
            </a:r>
            <a:endParaRPr sz="24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2400">
                <a:solidFill>
                  <a:schemeClr val="dk1"/>
                </a:solidFill>
                <a:highlight>
                  <a:srgbClr val="FFFFFF"/>
                </a:highlight>
              </a:rPr>
              <a:t>For example:</a:t>
            </a:r>
            <a:endParaRPr sz="2400">
              <a:solidFill>
                <a:schemeClr val="dk1"/>
              </a:solidFill>
            </a:endParaRPr>
          </a:p>
          <a:p>
            <a:pPr indent="-381000" lvl="0" marL="457200" rtl="0" algn="l">
              <a:spcBef>
                <a:spcPts val="1600"/>
              </a:spcBef>
              <a:spcAft>
                <a:spcPts val="0"/>
              </a:spcAft>
              <a:buClr>
                <a:schemeClr val="dk1"/>
              </a:buClr>
              <a:buSzPts val="2400"/>
              <a:buChar char="●"/>
            </a:pPr>
            <a:r>
              <a:rPr lang="en" sz="2400">
                <a:solidFill>
                  <a:schemeClr val="dk1"/>
                </a:solidFill>
              </a:rPr>
              <a:t>Prevent a submit button from submitting a form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Prevent a link from following the URL</a:t>
            </a:r>
            <a:endParaRPr sz="24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355375" y="486000"/>
            <a:ext cx="8556300" cy="38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3000">
                <a:solidFill>
                  <a:schemeClr val="dk1"/>
                </a:solidFill>
              </a:rPr>
              <a:t>Session Objectives</a:t>
            </a:r>
            <a:endParaRPr sz="3000">
              <a:solidFill>
                <a:schemeClr val="dk1"/>
              </a:solidFill>
            </a:endParaRPr>
          </a:p>
          <a:p>
            <a:pPr indent="-342900" lvl="0" marL="457200" rtl="0" algn="l">
              <a:lnSpc>
                <a:spcPct val="115000"/>
              </a:lnSpc>
              <a:spcBef>
                <a:spcPts val="1100"/>
              </a:spcBef>
              <a:spcAft>
                <a:spcPts val="0"/>
              </a:spcAft>
              <a:buClr>
                <a:schemeClr val="dk1"/>
              </a:buClr>
              <a:buSzPts val="1800"/>
              <a:buChar char="●"/>
            </a:pPr>
            <a:r>
              <a:rPr lang="en" sz="1800">
                <a:solidFill>
                  <a:schemeClr val="dk1"/>
                </a:solidFill>
              </a:rPr>
              <a:t>Select DOM objects and attach anonymous functions </a:t>
            </a:r>
            <a:br>
              <a:rPr lang="en" sz="1800">
                <a:solidFill>
                  <a:schemeClr val="dk1"/>
                </a:solidFill>
              </a:rPr>
            </a:br>
            <a:r>
              <a:rPr lang="en" sz="1800">
                <a:solidFill>
                  <a:schemeClr val="dk1"/>
                </a:solidFill>
              </a:rPr>
              <a:t>with </a:t>
            </a:r>
            <a:r>
              <a:rPr lang="en" sz="1800">
                <a:solidFill>
                  <a:schemeClr val="dk1"/>
                </a:solidFill>
                <a:latin typeface="Courier New"/>
                <a:ea typeface="Courier New"/>
                <a:cs typeface="Courier New"/>
                <a:sym typeface="Courier New"/>
              </a:rPr>
              <a:t>addEventListener()</a:t>
            </a:r>
            <a:endParaRPr sz="1800">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Describe event bubbling and how it works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Describe default browser behavior and what elements default behavior needs handled for (</a:t>
            </a:r>
            <a:r>
              <a:rPr lang="en" sz="1800">
                <a:solidFill>
                  <a:schemeClr val="dk1"/>
                </a:solidFill>
                <a:latin typeface="Courier New"/>
                <a:ea typeface="Courier New"/>
                <a:cs typeface="Courier New"/>
                <a:sym typeface="Courier New"/>
              </a:rPr>
              <a:t>form</a:t>
            </a:r>
            <a:r>
              <a:rPr lang="en" sz="1800">
                <a:solidFill>
                  <a:schemeClr val="dk1"/>
                </a:solidFill>
              </a:rPr>
              <a:t>,</a:t>
            </a:r>
            <a:r>
              <a:rPr lang="en" sz="1800">
                <a:solidFill>
                  <a:schemeClr val="dk1"/>
                </a:solidFill>
                <a:latin typeface="Courier New"/>
                <a:ea typeface="Courier New"/>
                <a:cs typeface="Courier New"/>
                <a:sym typeface="Courier New"/>
              </a:rPr>
              <a:t>a</a:t>
            </a:r>
            <a:r>
              <a:rPr lang="en" sz="1800">
                <a:solidFill>
                  <a:schemeClr val="dk1"/>
                </a:solidFill>
              </a:rPr>
              <a: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List possible event types and what elements get those events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Describe how to add listeners to newly created DOM elements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Remove an event listener with </a:t>
            </a:r>
            <a:r>
              <a:rPr lang="en" sz="1800">
                <a:solidFill>
                  <a:schemeClr val="dk1"/>
                </a:solidFill>
                <a:latin typeface="Courier New"/>
                <a:ea typeface="Courier New"/>
                <a:cs typeface="Courier New"/>
                <a:sym typeface="Courier New"/>
              </a:rPr>
              <a:t>removeEventListener()</a:t>
            </a:r>
            <a:endParaRPr sz="1800">
              <a:solidFill>
                <a:schemeClr val="dk1"/>
              </a:solidFill>
              <a:latin typeface="Courier New"/>
              <a:ea typeface="Courier New"/>
              <a:cs typeface="Courier New"/>
              <a:sym typeface="Courier New"/>
            </a:endParaRPr>
          </a:p>
          <a:p>
            <a:pPr indent="0" lvl="0" marL="457200" rtl="0" algn="l">
              <a:lnSpc>
                <a:spcPct val="115000"/>
              </a:lnSpc>
              <a:spcBef>
                <a:spcPts val="1100"/>
              </a:spcBef>
              <a:spcAft>
                <a:spcPts val="1100"/>
              </a:spcAft>
              <a:buNone/>
            </a:pPr>
            <a:r>
              <a:t/>
            </a:r>
            <a:endParaRPr sz="1800">
              <a:solidFill>
                <a:schemeClr val="dk1"/>
              </a:solidFill>
            </a:endParaRPr>
          </a:p>
        </p:txBody>
      </p:sp>
      <p:pic>
        <p:nvPicPr>
          <p:cNvPr id="62" name="Google Shape;62;p14"/>
          <p:cNvPicPr preferRelativeResize="0"/>
          <p:nvPr/>
        </p:nvPicPr>
        <p:blipFill>
          <a:blip r:embed="rId3">
            <a:alphaModFix/>
          </a:blip>
          <a:stretch>
            <a:fillRect/>
          </a:stretch>
        </p:blipFill>
        <p:spPr>
          <a:xfrm>
            <a:off x="6799600" y="111438"/>
            <a:ext cx="2247900" cy="1628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Let’s go code some </a:t>
            </a:r>
            <a:endParaRPr sz="4800"/>
          </a:p>
          <a:p>
            <a:pPr indent="0" lvl="0" marL="0" rtl="0" algn="ctr">
              <a:spcBef>
                <a:spcPts val="1600"/>
              </a:spcBef>
              <a:spcAft>
                <a:spcPts val="1600"/>
              </a:spcAft>
              <a:buNone/>
            </a:pPr>
            <a:r>
              <a:rPr lang="en" sz="4800"/>
              <a:t>Product Reviews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6787777" y="2818075"/>
            <a:ext cx="2181298" cy="2106475"/>
          </a:xfrm>
          <a:prstGeom prst="rect">
            <a:avLst/>
          </a:prstGeom>
          <a:noFill/>
          <a:ln>
            <a:noFill/>
          </a:ln>
        </p:spPr>
      </p:pic>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69" name="Google Shape;69;p15"/>
          <p:cNvSpPr txBox="1"/>
          <p:nvPr>
            <p:ph idx="1" type="body"/>
          </p:nvPr>
        </p:nvSpPr>
        <p:spPr>
          <a:xfrm>
            <a:off x="311700" y="1152475"/>
            <a:ext cx="8520600" cy="33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Actions or Occurrences that happen in the system or your application, which the system tells you about so you can respond</a:t>
            </a:r>
            <a:endParaRPr/>
          </a:p>
          <a:p>
            <a:pPr indent="-342900" lvl="0" marL="457200" rtl="0" algn="l">
              <a:spcBef>
                <a:spcPts val="0"/>
              </a:spcBef>
              <a:spcAft>
                <a:spcPts val="0"/>
              </a:spcAft>
              <a:buSzPts val="1800"/>
              <a:buChar char="●"/>
            </a:pPr>
            <a:r>
              <a:rPr lang="en"/>
              <a:t>When the user takes an action, like click a mouse button, the Operating System “screams” out to any application that is interested that the event occurred.</a:t>
            </a:r>
            <a:endParaRPr/>
          </a:p>
          <a:p>
            <a:pPr indent="-342900" lvl="0" marL="457200" rtl="0" algn="l">
              <a:spcBef>
                <a:spcPts val="0"/>
              </a:spcBef>
              <a:spcAft>
                <a:spcPts val="0"/>
              </a:spcAft>
              <a:buSzPts val="1800"/>
              <a:buChar char="●"/>
            </a:pPr>
            <a:r>
              <a:rPr lang="en"/>
              <a:t>Applications that are interested in that event register an </a:t>
            </a:r>
            <a:br>
              <a:rPr lang="en"/>
            </a:br>
            <a:r>
              <a:rPr lang="en"/>
              <a:t>Event Listener that “hears” the event and allows the program</a:t>
            </a:r>
            <a:br>
              <a:rPr lang="en"/>
            </a:br>
            <a:r>
              <a:rPr lang="en"/>
              <a:t>to take action.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Events</a:t>
            </a:r>
            <a:endParaRPr/>
          </a:p>
        </p:txBody>
      </p:sp>
      <p:sp>
        <p:nvSpPr>
          <p:cNvPr id="75" name="Google Shape;75;p16"/>
          <p:cNvSpPr txBox="1"/>
          <p:nvPr>
            <p:ph idx="1" type="body"/>
          </p:nvPr>
        </p:nvSpPr>
        <p:spPr>
          <a:xfrm>
            <a:off x="311700" y="1152475"/>
            <a:ext cx="8520600" cy="233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a user takes an action in the browser window, the browser raises an event letting application running it know that the event occurred</a:t>
            </a:r>
            <a:endParaRPr/>
          </a:p>
          <a:p>
            <a:pPr indent="-342900" lvl="0" marL="457200" rtl="0" algn="l">
              <a:spcBef>
                <a:spcPts val="0"/>
              </a:spcBef>
              <a:spcAft>
                <a:spcPts val="0"/>
              </a:spcAft>
              <a:buSzPts val="1800"/>
              <a:buChar char="●"/>
            </a:pPr>
            <a:r>
              <a:rPr lang="en"/>
              <a:t>Everything the user does raises some sort of event, or sometimes multiple events, allowing the programmer to choose what events they care about and what actions they want to take in response.</a:t>
            </a:r>
            <a:endParaRPr/>
          </a:p>
          <a:p>
            <a:pPr indent="-342900" lvl="0" marL="457200" rtl="0" algn="l">
              <a:spcBef>
                <a:spcPts val="0"/>
              </a:spcBef>
              <a:spcAft>
                <a:spcPts val="0"/>
              </a:spcAft>
              <a:buSzPts val="1800"/>
              <a:buChar char="●"/>
            </a:pPr>
            <a:r>
              <a:rPr lang="en"/>
              <a:t>Many of the actions the browser or HTML elements take are also raised as events that can be handled.</a:t>
            </a:r>
            <a:endParaRPr/>
          </a:p>
        </p:txBody>
      </p:sp>
      <p:sp>
        <p:nvSpPr>
          <p:cNvPr id="76" name="Google Shape;76;p16"/>
          <p:cNvSpPr txBox="1"/>
          <p:nvPr/>
        </p:nvSpPr>
        <p:spPr>
          <a:xfrm>
            <a:off x="690300" y="3491575"/>
            <a:ext cx="3881700" cy="1522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a:solidFill>
                  <a:schemeClr val="dk2"/>
                </a:solidFill>
              </a:rPr>
              <a:t>Example of user actions</a:t>
            </a:r>
            <a:endParaRPr b="1">
              <a:solidFill>
                <a:schemeClr val="dk2"/>
              </a:solidFill>
            </a:endParaRPr>
          </a:p>
          <a:p>
            <a:pPr indent="-317500" lvl="1" marL="914400" rtl="0" algn="l">
              <a:lnSpc>
                <a:spcPct val="115000"/>
              </a:lnSpc>
              <a:spcBef>
                <a:spcPts val="1600"/>
              </a:spcBef>
              <a:spcAft>
                <a:spcPts val="0"/>
              </a:spcAft>
              <a:buClr>
                <a:schemeClr val="dk2"/>
              </a:buClr>
              <a:buSzPts val="1400"/>
              <a:buChar char="○"/>
            </a:pPr>
            <a:r>
              <a:rPr lang="en">
                <a:solidFill>
                  <a:schemeClr val="dk2"/>
                </a:solidFill>
              </a:rPr>
              <a:t>User clicks a mouse button</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User pressing a key on the keyboard</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User moves the mouse</a:t>
            </a:r>
            <a:endParaRPr>
              <a:solidFill>
                <a:schemeClr val="dk2"/>
              </a:solidFill>
            </a:endParaRPr>
          </a:p>
        </p:txBody>
      </p:sp>
      <p:sp>
        <p:nvSpPr>
          <p:cNvPr id="77" name="Google Shape;77;p16"/>
          <p:cNvSpPr txBox="1"/>
          <p:nvPr/>
        </p:nvSpPr>
        <p:spPr>
          <a:xfrm>
            <a:off x="4696875" y="3491575"/>
            <a:ext cx="3881700" cy="1522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a:solidFill>
                  <a:schemeClr val="dk2"/>
                </a:solidFill>
              </a:rPr>
              <a:t>Example of browser/html actions</a:t>
            </a:r>
            <a:endParaRPr b="1">
              <a:solidFill>
                <a:schemeClr val="dk2"/>
              </a:solidFill>
            </a:endParaRPr>
          </a:p>
          <a:p>
            <a:pPr indent="-317500" lvl="1" marL="914400" rtl="0" algn="l">
              <a:lnSpc>
                <a:spcPct val="115000"/>
              </a:lnSpc>
              <a:spcBef>
                <a:spcPts val="1600"/>
              </a:spcBef>
              <a:spcAft>
                <a:spcPts val="0"/>
              </a:spcAft>
              <a:buClr>
                <a:schemeClr val="dk2"/>
              </a:buClr>
              <a:buSzPts val="1400"/>
              <a:buChar char="○"/>
            </a:pPr>
            <a:r>
              <a:rPr lang="en">
                <a:solidFill>
                  <a:schemeClr val="dk2"/>
                </a:solidFill>
              </a:rPr>
              <a:t>form submits</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page has finished loading</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textbox value has changed</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browser has been resized</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419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Web Events</a:t>
            </a:r>
            <a:endParaRPr/>
          </a:p>
        </p:txBody>
      </p:sp>
      <p:pic>
        <p:nvPicPr>
          <p:cNvPr descr="event types" id="83" name="Google Shape;83;p17"/>
          <p:cNvPicPr preferRelativeResize="0"/>
          <p:nvPr/>
        </p:nvPicPr>
        <p:blipFill>
          <a:blip r:embed="rId3">
            <a:alphaModFix/>
          </a:blip>
          <a:stretch>
            <a:fillRect/>
          </a:stretch>
        </p:blipFill>
        <p:spPr>
          <a:xfrm>
            <a:off x="454100" y="1245825"/>
            <a:ext cx="4349976" cy="1803650"/>
          </a:xfrm>
          <a:prstGeom prst="rect">
            <a:avLst/>
          </a:prstGeom>
          <a:noFill/>
          <a:ln>
            <a:noFill/>
          </a:ln>
        </p:spPr>
      </p:pic>
      <p:sp>
        <p:nvSpPr>
          <p:cNvPr id="84" name="Google Shape;84;p17"/>
          <p:cNvSpPr txBox="1"/>
          <p:nvPr/>
        </p:nvSpPr>
        <p:spPr>
          <a:xfrm>
            <a:off x="4975600" y="364850"/>
            <a:ext cx="3965700" cy="45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Mouse Events</a:t>
            </a:r>
            <a:endParaRPr/>
          </a:p>
          <a:p>
            <a:pPr indent="-304800" lvl="1" marL="457200" rtl="0" algn="l">
              <a:spcBef>
                <a:spcPts val="0"/>
              </a:spcBef>
              <a:spcAft>
                <a:spcPts val="0"/>
              </a:spcAft>
              <a:buClr>
                <a:schemeClr val="dk1"/>
              </a:buClr>
              <a:buSzPts val="1200"/>
              <a:buChar char="○"/>
            </a:pPr>
            <a:r>
              <a:rPr lang="en" sz="1200">
                <a:solidFill>
                  <a:schemeClr val="dk1"/>
                </a:solidFill>
              </a:rPr>
              <a:t>mouseenter -</a:t>
            </a:r>
            <a:endParaRPr sz="1200">
              <a:solidFill>
                <a:schemeClr val="dk1"/>
              </a:solidFill>
            </a:endParaRPr>
          </a:p>
          <a:p>
            <a:pPr indent="-304800" lvl="1" marL="457200" rtl="0" algn="l">
              <a:spcBef>
                <a:spcPts val="0"/>
              </a:spcBef>
              <a:spcAft>
                <a:spcPts val="0"/>
              </a:spcAft>
              <a:buClr>
                <a:schemeClr val="dk1"/>
              </a:buClr>
              <a:buSzPts val="1200"/>
              <a:buChar char="○"/>
            </a:pPr>
            <a:r>
              <a:rPr lang="en" sz="1200">
                <a:solidFill>
                  <a:schemeClr val="dk1"/>
                </a:solidFill>
              </a:rPr>
              <a:t>mouseleave -</a:t>
            </a:r>
            <a:endParaRPr sz="1200">
              <a:solidFill>
                <a:schemeClr val="dk1"/>
              </a:solidFill>
            </a:endParaRPr>
          </a:p>
          <a:p>
            <a:pPr indent="-317500" lvl="1" marL="457200" rtl="0" algn="l">
              <a:spcBef>
                <a:spcPts val="0"/>
              </a:spcBef>
              <a:spcAft>
                <a:spcPts val="0"/>
              </a:spcAft>
              <a:buClr>
                <a:schemeClr val="dk1"/>
              </a:buClr>
              <a:buSzPts val="1400"/>
              <a:buChar char="○"/>
            </a:pPr>
            <a:r>
              <a:rPr lang="en" sz="1200">
                <a:solidFill>
                  <a:schemeClr val="dk1"/>
                </a:solidFill>
              </a:rPr>
              <a:t>hover -</a:t>
            </a:r>
            <a:endParaRPr sz="1200"/>
          </a:p>
          <a:p>
            <a:pPr indent="0" lvl="0" marL="0" rtl="0" algn="l">
              <a:spcBef>
                <a:spcPts val="0"/>
              </a:spcBef>
              <a:spcAft>
                <a:spcPts val="0"/>
              </a:spcAft>
              <a:buNone/>
            </a:pPr>
            <a:r>
              <a:rPr lang="en"/>
              <a:t>Keyboard Events</a:t>
            </a:r>
            <a:endParaRPr/>
          </a:p>
          <a:p>
            <a:pPr indent="-304800" lvl="0" marL="457200" rtl="0" algn="l">
              <a:spcBef>
                <a:spcPts val="0"/>
              </a:spcBef>
              <a:spcAft>
                <a:spcPts val="0"/>
              </a:spcAft>
              <a:buClr>
                <a:schemeClr val="dk1"/>
              </a:buClr>
              <a:buSzPts val="1200"/>
              <a:buChar char="●"/>
            </a:pPr>
            <a:r>
              <a:rPr lang="en" sz="1200">
                <a:solidFill>
                  <a:schemeClr val="dk1"/>
                </a:solidFill>
              </a:rPr>
              <a:t>keypress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keydown  -</a:t>
            </a:r>
            <a:endParaRPr sz="1200">
              <a:solidFill>
                <a:schemeClr val="dk1"/>
              </a:solidFill>
            </a:endParaRPr>
          </a:p>
          <a:p>
            <a:pPr indent="-317500" lvl="0" marL="457200" rtl="0" algn="l">
              <a:spcBef>
                <a:spcPts val="0"/>
              </a:spcBef>
              <a:spcAft>
                <a:spcPts val="0"/>
              </a:spcAft>
              <a:buClr>
                <a:schemeClr val="dk1"/>
              </a:buClr>
              <a:buSzPts val="1400"/>
              <a:buChar char="●"/>
            </a:pPr>
            <a:r>
              <a:rPr lang="en" sz="1200">
                <a:solidFill>
                  <a:schemeClr val="dk1"/>
                </a:solidFill>
              </a:rPr>
              <a:t>keyup -</a:t>
            </a:r>
            <a:endParaRPr sz="1200">
              <a:solidFill>
                <a:schemeClr val="dk1"/>
              </a:solidFill>
            </a:endParaRPr>
          </a:p>
          <a:p>
            <a:pPr indent="0" lvl="0" marL="0" rtl="0" algn="l">
              <a:spcBef>
                <a:spcPts val="0"/>
              </a:spcBef>
              <a:spcAft>
                <a:spcPts val="0"/>
              </a:spcAft>
              <a:buNone/>
            </a:pPr>
            <a:r>
              <a:rPr lang="en">
                <a:solidFill>
                  <a:schemeClr val="dk1"/>
                </a:solidFill>
              </a:rPr>
              <a:t>Form Events</a:t>
            </a:r>
            <a:endParaRPr>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focus-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blur -</a:t>
            </a:r>
            <a:endParaRPr sz="1200">
              <a:solidFill>
                <a:schemeClr val="dk1"/>
              </a:solidFill>
            </a:endParaRPr>
          </a:p>
          <a:p>
            <a:pPr indent="0" lvl="0" marL="0" rtl="0" algn="l">
              <a:spcBef>
                <a:spcPts val="0"/>
              </a:spcBef>
              <a:spcAft>
                <a:spcPts val="0"/>
              </a:spcAft>
              <a:buNone/>
            </a:pPr>
            <a:r>
              <a:rPr lang="en">
                <a:solidFill>
                  <a:schemeClr val="dk1"/>
                </a:solidFill>
              </a:rPr>
              <a:t>Document Events</a:t>
            </a:r>
            <a:endParaRPr>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load - all images, css, resources, etc loaded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DOMContentLoaded (ready) - DOM loaded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unload - page unloads</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sp>
        <p:nvSpPr>
          <p:cNvPr id="85" name="Google Shape;85;p17"/>
          <p:cNvSpPr txBox="1"/>
          <p:nvPr/>
        </p:nvSpPr>
        <p:spPr>
          <a:xfrm>
            <a:off x="454100" y="3453775"/>
            <a:ext cx="7972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800">
                <a:solidFill>
                  <a:srgbClr val="333333"/>
                </a:solidFill>
                <a:highlight>
                  <a:schemeClr val="lt1"/>
                </a:highlight>
              </a:rPr>
              <a:t>List of Events:</a:t>
            </a:r>
            <a:endParaRPr b="1" i="1" sz="1800">
              <a:solidFill>
                <a:srgbClr val="333333"/>
              </a:solidFill>
              <a:highlight>
                <a:schemeClr val="lt1"/>
              </a:highlight>
            </a:endParaRPr>
          </a:p>
          <a:p>
            <a:pPr indent="0" lvl="0" marL="0" rtl="0" algn="l">
              <a:lnSpc>
                <a:spcPct val="115000"/>
              </a:lnSpc>
              <a:spcBef>
                <a:spcPts val="1600"/>
              </a:spcBef>
              <a:spcAft>
                <a:spcPts val="1600"/>
              </a:spcAft>
              <a:buNone/>
            </a:pPr>
            <a:r>
              <a:rPr lang="en" sz="1800">
                <a:solidFill>
                  <a:srgbClr val="333333"/>
                </a:solidFill>
                <a:highlight>
                  <a:schemeClr val="lt1"/>
                </a:highlight>
              </a:rPr>
              <a:t>(</a:t>
            </a:r>
            <a:r>
              <a:rPr lang="en" sz="1800" u="sng">
                <a:solidFill>
                  <a:schemeClr val="accent5"/>
                </a:solidFill>
                <a:hlinkClick r:id="rId4">
                  <a:extLst>
                    <a:ext uri="{A12FA001-AC4F-418D-AE19-62706E023703}">
                      <ahyp:hlinkClr val="tx"/>
                    </a:ext>
                  </a:extLst>
                </a:hlinkClick>
              </a:rPr>
              <a:t>https://www.w3schools.com/jsref/dom_obj_event.asp</a:t>
            </a:r>
            <a:r>
              <a:rPr lang="en" sz="1800">
                <a:solidFill>
                  <a:srgbClr val="333333"/>
                </a:solidFill>
                <a:highlight>
                  <a:schemeClr val="lt1"/>
                </a:highlight>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Events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occur as a result of interaction with the browser window, not the HTML.</a:t>
            </a:r>
            <a:endParaRPr/>
          </a:p>
          <a:p>
            <a:pPr indent="0" lvl="0" marL="0" rtl="0" algn="l">
              <a:spcBef>
                <a:spcPts val="1600"/>
              </a:spcBef>
              <a:spcAft>
                <a:spcPts val="0"/>
              </a:spcAft>
              <a:buNone/>
            </a:pPr>
            <a:r>
              <a:rPr lang="en">
                <a:latin typeface="Courier New"/>
                <a:ea typeface="Courier New"/>
                <a:cs typeface="Courier New"/>
                <a:sym typeface="Courier New"/>
              </a:rPr>
              <a:t>.load</a:t>
            </a:r>
            <a:r>
              <a:rPr lang="en"/>
              <a:t> - fires when page finishes loading all images, css and resources</a:t>
            </a:r>
            <a:endParaRPr/>
          </a:p>
          <a:p>
            <a:pPr indent="0" lvl="0" marL="0" rtl="0" algn="l">
              <a:spcBef>
                <a:spcPts val="1600"/>
              </a:spcBef>
              <a:spcAft>
                <a:spcPts val="0"/>
              </a:spcAft>
              <a:buNone/>
            </a:pPr>
            <a:r>
              <a:rPr lang="en">
                <a:latin typeface="Courier New"/>
                <a:ea typeface="Courier New"/>
                <a:cs typeface="Courier New"/>
                <a:sym typeface="Courier New"/>
              </a:rPr>
              <a:t>.unload</a:t>
            </a:r>
            <a:r>
              <a:rPr lang="en"/>
              <a:t> - fires before a user leaves the page (e.g. moves to a new page)</a:t>
            </a:r>
            <a:endParaRPr/>
          </a:p>
          <a:p>
            <a:pPr indent="0" lvl="0" marL="0" rtl="0" algn="l">
              <a:spcBef>
                <a:spcPts val="1600"/>
              </a:spcBef>
              <a:spcAft>
                <a:spcPts val="0"/>
              </a:spcAft>
              <a:buNone/>
            </a:pPr>
            <a:r>
              <a:rPr lang="en">
                <a:latin typeface="Courier New"/>
                <a:ea typeface="Courier New"/>
                <a:cs typeface="Courier New"/>
                <a:sym typeface="Courier New"/>
              </a:rPr>
              <a:t>.error</a:t>
            </a:r>
            <a:r>
              <a:rPr lang="en"/>
              <a:t>  - fires when the browser encounters a JavaScript error.</a:t>
            </a:r>
            <a:endParaRPr/>
          </a:p>
          <a:p>
            <a:pPr indent="0" lvl="0" marL="0" rtl="0" algn="l">
              <a:spcBef>
                <a:spcPts val="1600"/>
              </a:spcBef>
              <a:spcAft>
                <a:spcPts val="0"/>
              </a:spcAft>
              <a:buNone/>
            </a:pPr>
            <a:r>
              <a:rPr lang="en">
                <a:latin typeface="Courier New"/>
                <a:ea typeface="Courier New"/>
                <a:cs typeface="Courier New"/>
                <a:sym typeface="Courier New"/>
              </a:rPr>
              <a:t>.resize</a:t>
            </a:r>
            <a:r>
              <a:rPr lang="en"/>
              <a:t> - fires when we resize the browser window (best to let CSS handle this)</a:t>
            </a:r>
            <a:endParaRPr/>
          </a:p>
          <a:p>
            <a:pPr indent="0" lvl="0" marL="0" rtl="0" algn="l">
              <a:spcBef>
                <a:spcPts val="1600"/>
              </a:spcBef>
              <a:spcAft>
                <a:spcPts val="0"/>
              </a:spcAft>
              <a:buNone/>
            </a:pPr>
            <a:r>
              <a:rPr lang="en">
                <a:latin typeface="Courier New"/>
                <a:ea typeface="Courier New"/>
                <a:cs typeface="Courier New"/>
                <a:sym typeface="Courier New"/>
              </a:rPr>
              <a:t>.scroll</a:t>
            </a:r>
            <a:r>
              <a:rPr lang="en"/>
              <a:t> - fires when the user scrolls up/down on the browser window</a:t>
            </a:r>
            <a:endParaRPr/>
          </a:p>
          <a:p>
            <a:pPr indent="0" lvl="0" marL="0" rtl="0" algn="l">
              <a:spcBef>
                <a:spcPts val="1600"/>
              </a:spcBef>
              <a:spcAft>
                <a:spcPts val="16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and Blur Events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events fire when the HTML elements you interact with gain or lose focus:</a:t>
            </a:r>
            <a:endParaRPr/>
          </a:p>
          <a:p>
            <a:pPr indent="0" lvl="0" marL="0" rtl="0" algn="l">
              <a:spcBef>
                <a:spcPts val="1600"/>
              </a:spcBef>
              <a:spcAft>
                <a:spcPts val="0"/>
              </a:spcAft>
              <a:buNone/>
            </a:pPr>
            <a:r>
              <a:rPr lang="en">
                <a:latin typeface="Courier New"/>
                <a:ea typeface="Courier New"/>
                <a:cs typeface="Courier New"/>
                <a:sym typeface="Courier New"/>
              </a:rPr>
              <a:t>.focus</a:t>
            </a:r>
            <a:r>
              <a:rPr lang="en"/>
              <a:t> - fires when a specific element gains focus</a:t>
            </a:r>
            <a:endParaRPr/>
          </a:p>
          <a:p>
            <a:pPr indent="0" lvl="0" marL="0" rtl="0" algn="l">
              <a:spcBef>
                <a:spcPts val="1600"/>
              </a:spcBef>
              <a:spcAft>
                <a:spcPts val="0"/>
              </a:spcAft>
              <a:buNone/>
            </a:pPr>
            <a:r>
              <a:rPr lang="en">
                <a:latin typeface="Courier New"/>
                <a:ea typeface="Courier New"/>
                <a:cs typeface="Courier New"/>
                <a:sym typeface="Courier New"/>
              </a:rPr>
              <a:t>.blur </a:t>
            </a:r>
            <a:r>
              <a:rPr lang="en"/>
              <a:t>- fires when a specific element loses focus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Mouse Events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 fires when the user clicks the primary mouse button</a:t>
            </a:r>
            <a:endParaRPr/>
          </a:p>
          <a:p>
            <a:pPr indent="0" lvl="0" marL="0" rtl="0" algn="l">
              <a:spcBef>
                <a:spcPts val="1600"/>
              </a:spcBef>
              <a:spcAft>
                <a:spcPts val="0"/>
              </a:spcAft>
              <a:buNone/>
            </a:pPr>
            <a:r>
              <a:rPr lang="en"/>
              <a:t>.dblclick - fires when a user presses the primary mouse button in click succession, twice.</a:t>
            </a:r>
            <a:endParaRPr/>
          </a:p>
          <a:p>
            <a:pPr indent="0" lvl="0" marL="0" rtl="0" algn="l">
              <a:spcBef>
                <a:spcPts val="1600"/>
              </a:spcBef>
              <a:spcAft>
                <a:spcPts val="0"/>
              </a:spcAft>
              <a:buNone/>
            </a:pPr>
            <a:r>
              <a:rPr lang="en"/>
              <a:t>.mousedown - fires when the use clicks down on a mouse (e.g. drag and drop)</a:t>
            </a:r>
            <a:endParaRPr/>
          </a:p>
          <a:p>
            <a:pPr indent="0" lvl="0" marL="0" rtl="0" algn="l">
              <a:spcBef>
                <a:spcPts val="1600"/>
              </a:spcBef>
              <a:spcAft>
                <a:spcPts val="0"/>
              </a:spcAft>
              <a:buNone/>
            </a:pPr>
            <a:r>
              <a:rPr lang="en"/>
              <a:t>.mouseup - fires when the user releases the mouse button (e.g. drag and drop)</a:t>
            </a:r>
            <a:endParaRPr/>
          </a:p>
          <a:p>
            <a:pPr indent="0" lvl="0" marL="0" rtl="0" algn="l">
              <a:spcBef>
                <a:spcPts val="1600"/>
              </a:spcBef>
              <a:spcAft>
                <a:spcPts val="0"/>
              </a:spcAft>
              <a:buNone/>
            </a:pPr>
            <a:r>
              <a:rPr lang="en"/>
              <a:t>.mouseover - fires when the user moves the cursor inside an element area</a:t>
            </a:r>
            <a:endParaRPr/>
          </a:p>
          <a:p>
            <a:pPr indent="0" lvl="0" marL="0" rtl="0" algn="l">
              <a:spcBef>
                <a:spcPts val="1600"/>
              </a:spcBef>
              <a:spcAft>
                <a:spcPts val="0"/>
              </a:spcAft>
              <a:buNone/>
            </a:pPr>
            <a:r>
              <a:rPr lang="en"/>
              <a:t>.mouseout - fires when the user moves the cursor out of an element area</a:t>
            </a:r>
            <a:endParaRPr/>
          </a:p>
          <a:p>
            <a:pPr indent="0" lvl="0" marL="0" rtl="0" algn="l">
              <a:spcBef>
                <a:spcPts val="1600"/>
              </a:spcBef>
              <a:spcAft>
                <a:spcPts val="0"/>
              </a:spcAft>
              <a:buNone/>
            </a:pPr>
            <a:r>
              <a:rPr lang="en"/>
              <a:t>.mousemove - fires everytime a mouse cursor moves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Keyboard Events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 fires when the value of an input or text area changes.</a:t>
            </a:r>
            <a:endParaRPr/>
          </a:p>
          <a:p>
            <a:pPr indent="0" lvl="0" marL="0" rtl="0" algn="l">
              <a:spcBef>
                <a:spcPts val="1600"/>
              </a:spcBef>
              <a:spcAft>
                <a:spcPts val="0"/>
              </a:spcAft>
              <a:buNone/>
            </a:pPr>
            <a:r>
              <a:rPr lang="en"/>
              <a:t>.keydown - fires when the user presses any key on the keyboard</a:t>
            </a:r>
            <a:endParaRPr/>
          </a:p>
          <a:p>
            <a:pPr indent="0" lvl="0" marL="0" rtl="0" algn="l">
              <a:spcBef>
                <a:spcPts val="1600"/>
              </a:spcBef>
              <a:spcAft>
                <a:spcPts val="0"/>
              </a:spcAft>
              <a:buNone/>
            </a:pPr>
            <a:r>
              <a:rPr lang="en"/>
              <a:t>.keypress - fires when the user presses a specific key on the keyboard </a:t>
            </a:r>
            <a:endParaRPr/>
          </a:p>
          <a:p>
            <a:pPr indent="0" lvl="0" marL="0" rtl="0" algn="l">
              <a:spcBef>
                <a:spcPts val="1600"/>
              </a:spcBef>
              <a:spcAft>
                <a:spcPts val="0"/>
              </a:spcAft>
              <a:buNone/>
            </a:pPr>
            <a:r>
              <a:rPr lang="en"/>
              <a:t>.keyup - fires when the user releases the key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