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Proxima Nova Semibold"/>
      <p:regular r:id="rId36"/>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6BAD11-57CC-4C8E-8C11-C348318E01C0}">
  <a:tblStyle styleId="{C16BAD11-57CC-4C8E-8C11-C348318E01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roximaNovaSemibold-bold.fntdata"/><Relationship Id="rId14" Type="http://schemas.openxmlformats.org/officeDocument/2006/relationships/slide" Target="slides/slide8.xml"/><Relationship Id="rId36" Type="http://schemas.openxmlformats.org/officeDocument/2006/relationships/font" Target="fonts/ProximaNovaSemibold-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roximaNova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dc3f05d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c3f05d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dc3f05d2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dc3f05d2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dc3f05d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dc3f05d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dc3f05d2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dc3f05d2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dc3f05d2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dc3f05d2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dc3f05d2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dc3f05d2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dc3f05d2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dc3f05d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dc3f05d2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dc3f05d2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dc3f05d2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dc3f05d2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dc3f05d2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dc3f05d2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dc3f05d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dc3f05d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dc3f05d2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dc3f05d2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dc3f05d2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dc3f05d2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dc3f05d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dc3f05d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dc3f05d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dc3f05d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dc3f05d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c3f05d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dc3f05d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c3f05d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dc3f05d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dc3f05d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dc3f05d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dc3f05d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eb54d8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eb54d8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vuejs.org/v2/guide/instance.html#Data-and-Metho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digitalocean.com/community/tutorials/vuejs-conditional-directiv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vue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Intro To Vue.js and Data Binding</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M3-10</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r>
              <a:rPr lang="en" sz="1400">
                <a:solidFill>
                  <a:srgbClr val="FFFFFF"/>
                </a:solidFill>
              </a:rPr>
              <a:t>!</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436525" y="768150"/>
            <a:ext cx="7960800" cy="3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NPM - Node Package Manager</a:t>
            </a:r>
            <a:endParaRPr sz="2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800">
                <a:solidFill>
                  <a:schemeClr val="dk1"/>
                </a:solidFill>
              </a:rPr>
              <a:t>NPM is the world's largest software registry.  It is used by software developers all over the world to share and borrow packages.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It has a command line tool that we will use to manage our dependencies and to transpile or compile our code into an older version of javascript that all browsers can support. </a:t>
            </a:r>
            <a:endParaRPr sz="1800">
              <a:solidFill>
                <a:schemeClr val="dk1"/>
              </a:solidFill>
            </a:endParaRPr>
          </a:p>
        </p:txBody>
      </p:sp>
      <p:pic>
        <p:nvPicPr>
          <p:cNvPr id="113" name="Google Shape;113;p22"/>
          <p:cNvPicPr preferRelativeResize="0"/>
          <p:nvPr/>
        </p:nvPicPr>
        <p:blipFill>
          <a:blip r:embed="rId3">
            <a:alphaModFix/>
          </a:blip>
          <a:stretch>
            <a:fillRect/>
          </a:stretch>
        </p:blipFill>
        <p:spPr>
          <a:xfrm>
            <a:off x="5363550" y="2875250"/>
            <a:ext cx="3089777" cy="2059324"/>
          </a:xfrm>
          <a:prstGeom prst="rect">
            <a:avLst/>
          </a:prstGeom>
          <a:noFill/>
          <a:ln>
            <a:noFill/>
          </a:ln>
        </p:spPr>
      </p:pic>
      <p:pic>
        <p:nvPicPr>
          <p:cNvPr id="114" name="Google Shape;114;p22"/>
          <p:cNvPicPr preferRelativeResize="0"/>
          <p:nvPr/>
        </p:nvPicPr>
        <p:blipFill>
          <a:blip r:embed="rId4">
            <a:alphaModFix/>
          </a:blip>
          <a:stretch>
            <a:fillRect/>
          </a:stretch>
        </p:blipFill>
        <p:spPr>
          <a:xfrm>
            <a:off x="613872" y="3207472"/>
            <a:ext cx="1594625" cy="159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1-Way Data Binding</a:t>
            </a:r>
            <a:endParaRPr/>
          </a:p>
        </p:txBody>
      </p:sp>
      <p:sp>
        <p:nvSpPr>
          <p:cNvPr id="120" name="Google Shape;120;p23"/>
          <p:cNvSpPr txBox="1"/>
          <p:nvPr>
            <p:ph idx="1" type="body"/>
          </p:nvPr>
        </p:nvSpPr>
        <p:spPr>
          <a:xfrm>
            <a:off x="311700" y="1152475"/>
            <a:ext cx="4573500" cy="250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 the {{ variable }} syntax</a:t>
            </a:r>
            <a:br>
              <a:rPr lang="en"/>
            </a:br>
            <a:endParaRPr/>
          </a:p>
          <a:p>
            <a:pPr indent="-342900" lvl="0" marL="457200" rtl="0" algn="l">
              <a:spcBef>
                <a:spcPts val="0"/>
              </a:spcBef>
              <a:spcAft>
                <a:spcPts val="0"/>
              </a:spcAft>
              <a:buSzPts val="1800"/>
              <a:buChar char="●"/>
            </a:pPr>
            <a:r>
              <a:rPr lang="en"/>
              <a:t>Like a placeholder in HTML that “binds” to the variable in the data.   Binding means that they stay in sync.</a:t>
            </a:r>
            <a:br>
              <a:rPr lang="en"/>
            </a:br>
            <a:endParaRPr/>
          </a:p>
          <a:p>
            <a:pPr indent="-342900" lvl="0" marL="457200" rtl="0" algn="l">
              <a:spcBef>
                <a:spcPts val="0"/>
              </a:spcBef>
              <a:spcAft>
                <a:spcPts val="0"/>
              </a:spcAft>
              <a:buSzPts val="1800"/>
              <a:buChar char="●"/>
            </a:pPr>
            <a:r>
              <a:rPr lang="en"/>
              <a:t>If the variable changes the value on the page is “automatically” updated - this is called </a:t>
            </a:r>
            <a:r>
              <a:rPr b="1" i="1" lang="en"/>
              <a:t>reactivity.</a:t>
            </a:r>
            <a:r>
              <a:rPr lang="en"/>
              <a:t>  </a:t>
            </a:r>
            <a:endParaRPr/>
          </a:p>
        </p:txBody>
      </p:sp>
      <p:sp>
        <p:nvSpPr>
          <p:cNvPr id="121" name="Google Shape;121;p23"/>
          <p:cNvSpPr txBox="1"/>
          <p:nvPr/>
        </p:nvSpPr>
        <p:spPr>
          <a:xfrm>
            <a:off x="4885300" y="681675"/>
            <a:ext cx="4212600" cy="401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&lt;template&gt;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&lt;div class="main"&gt;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&lt;p class="description"&gt;</a:t>
            </a:r>
            <a:r>
              <a:rPr b="1" lang="en" sz="1100">
                <a:highlight>
                  <a:srgbClr val="FCE5CD"/>
                </a:highlight>
                <a:latin typeface="Courier New"/>
                <a:ea typeface="Courier New"/>
                <a:cs typeface="Courier New"/>
                <a:sym typeface="Courier New"/>
              </a:rPr>
              <a:t>{{ description }}</a:t>
            </a:r>
            <a:r>
              <a:rPr lang="en" sz="1100">
                <a:latin typeface="Courier New"/>
                <a:ea typeface="Courier New"/>
                <a:cs typeface="Courier New"/>
                <a:sym typeface="Courier New"/>
              </a:rPr>
              <a:t>&lt;/p&gt;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&lt;/div&gt;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&lt;/template&gt;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&lt;script&gt;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export default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data()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return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r>
              <a:rPr b="1" lang="en" sz="1100">
                <a:highlight>
                  <a:srgbClr val="FCE5CD"/>
                </a:highlight>
                <a:latin typeface="Courier New"/>
                <a:ea typeface="Courier New"/>
                <a:cs typeface="Courier New"/>
                <a:sym typeface="Courier New"/>
              </a:rPr>
              <a:t>description</a:t>
            </a:r>
            <a:r>
              <a:rPr lang="en" sz="1100">
                <a:latin typeface="Courier New"/>
                <a:ea typeface="Courier New"/>
                <a:cs typeface="Courier New"/>
                <a:sym typeface="Courier New"/>
              </a:rPr>
              <a:t>: 'This is a description'</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&lt;/script&gt;</a:t>
            </a:r>
            <a:endParaRPr sz="11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function </a:t>
            </a:r>
            <a:endParaRPr/>
          </a:p>
        </p:txBody>
      </p:sp>
      <p:sp>
        <p:nvSpPr>
          <p:cNvPr id="127" name="Google Shape;127;p24"/>
          <p:cNvSpPr txBox="1"/>
          <p:nvPr>
            <p:ph idx="1" type="body"/>
          </p:nvPr>
        </p:nvSpPr>
        <p:spPr>
          <a:xfrm>
            <a:off x="311700" y="1152475"/>
            <a:ext cx="404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solidFill>
                  <a:srgbClr val="3490DC"/>
                </a:solidFill>
                <a:uFill>
                  <a:noFill/>
                </a:uFill>
                <a:hlinkClick r:id="rId3">
                  <a:extLst>
                    <a:ext uri="{A12FA001-AC4F-418D-AE19-62706E023703}">
                      <ahyp:hlinkClr val="tx"/>
                    </a:ext>
                  </a:extLst>
                </a:hlinkClick>
              </a:rPr>
              <a:t>ata</a:t>
            </a:r>
            <a:r>
              <a:rPr lang="en">
                <a:solidFill>
                  <a:schemeClr val="dk1"/>
                </a:solidFill>
              </a:rPr>
              <a:t>() is where the </a:t>
            </a:r>
            <a:r>
              <a:rPr i="1" lang="en">
                <a:solidFill>
                  <a:schemeClr val="dk1"/>
                </a:solidFill>
              </a:rPr>
              <a:t>memory</a:t>
            </a:r>
            <a:r>
              <a:rPr lang="en">
                <a:solidFill>
                  <a:schemeClr val="dk1"/>
                </a:solidFill>
              </a:rPr>
              <a:t> of each component lives. </a:t>
            </a:r>
            <a:br>
              <a:rPr lang="en">
                <a:solidFill>
                  <a:schemeClr val="dk1"/>
                </a:solidFill>
              </a:rPr>
            </a:br>
            <a:br>
              <a:rPr lang="en">
                <a:solidFill>
                  <a:schemeClr val="dk1"/>
                </a:solidFill>
              </a:rPr>
            </a:br>
            <a:r>
              <a:rPr lang="en">
                <a:solidFill>
                  <a:schemeClr val="dk1"/>
                </a:solidFill>
              </a:rPr>
              <a:t>This is where you would store data (hence the name), and any other variables you want to track.</a:t>
            </a:r>
            <a:endParaRPr>
              <a:solidFill>
                <a:schemeClr val="dk1"/>
              </a:solidFill>
            </a:endParaRPr>
          </a:p>
          <a:p>
            <a:pPr indent="0" lvl="0" marL="0" rtl="0" algn="l">
              <a:spcBef>
                <a:spcPts val="1600"/>
              </a:spcBef>
              <a:spcAft>
                <a:spcPts val="1600"/>
              </a:spcAft>
              <a:buNone/>
            </a:pPr>
            <a:r>
              <a:rPr lang="en">
                <a:solidFill>
                  <a:schemeClr val="dk1"/>
                </a:solidFill>
              </a:rPr>
              <a:t>This data is private, and only for the component itself to use (Allows us the ability to put multiple components of the same type of a page with different data values)</a:t>
            </a:r>
            <a:endParaRPr>
              <a:solidFill>
                <a:schemeClr val="dk1"/>
              </a:solidFill>
            </a:endParaRPr>
          </a:p>
        </p:txBody>
      </p:sp>
      <p:sp>
        <p:nvSpPr>
          <p:cNvPr id="128" name="Google Shape;128;p24"/>
          <p:cNvSpPr txBox="1"/>
          <p:nvPr/>
        </p:nvSpPr>
        <p:spPr>
          <a:xfrm>
            <a:off x="4491600" y="562950"/>
            <a:ext cx="4399200" cy="401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latin typeface="Courier New"/>
                <a:ea typeface="Courier New"/>
                <a:cs typeface="Courier New"/>
                <a:sym typeface="Courier New"/>
              </a:rPr>
              <a:t>&lt;template&gt;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&lt;div class="main"&gt;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&lt;p class="description"&gt;</a:t>
            </a:r>
            <a:r>
              <a:rPr b="1" lang="en" sz="1100">
                <a:highlight>
                  <a:srgbClr val="FCE5CD"/>
                </a:highlight>
                <a:latin typeface="Courier New"/>
                <a:ea typeface="Courier New"/>
                <a:cs typeface="Courier New"/>
                <a:sym typeface="Courier New"/>
              </a:rPr>
              <a:t>{{ description }}</a:t>
            </a:r>
            <a:r>
              <a:rPr lang="en" sz="1100">
                <a:latin typeface="Courier New"/>
                <a:ea typeface="Courier New"/>
                <a:cs typeface="Courier New"/>
                <a:sym typeface="Courier New"/>
              </a:rPr>
              <a:t>&lt;/p&gt;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&lt;/div&gt;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&lt;/template&gt;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&lt;script&gt;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export default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data()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return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r>
              <a:rPr b="1" lang="en" sz="1100">
                <a:highlight>
                  <a:srgbClr val="FCE5CD"/>
                </a:highlight>
                <a:latin typeface="Courier New"/>
                <a:ea typeface="Courier New"/>
                <a:cs typeface="Courier New"/>
                <a:sym typeface="Courier New"/>
              </a:rPr>
              <a:t>description</a:t>
            </a:r>
            <a:r>
              <a:rPr lang="en" sz="1100">
                <a:latin typeface="Courier New"/>
                <a:ea typeface="Courier New"/>
                <a:cs typeface="Courier New"/>
                <a:sym typeface="Courier New"/>
              </a:rPr>
              <a:t>: 'This is a description'</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latin typeface="Courier New"/>
                <a:ea typeface="Courier New"/>
                <a:cs typeface="Courier New"/>
                <a:sym typeface="Courier New"/>
              </a:rPr>
              <a:t>&lt;/script&gt;</a:t>
            </a:r>
            <a:endParaRPr sz="11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Computed Properties</a:t>
            </a:r>
            <a:endParaRPr/>
          </a:p>
        </p:txBody>
      </p:sp>
      <p:sp>
        <p:nvSpPr>
          <p:cNvPr id="134" name="Google Shape;134;p25"/>
          <p:cNvSpPr txBox="1"/>
          <p:nvPr>
            <p:ph idx="1" type="body"/>
          </p:nvPr>
        </p:nvSpPr>
        <p:spPr>
          <a:xfrm>
            <a:off x="311700" y="1152475"/>
            <a:ext cx="4511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Allows one way data binding to a calculated value</a:t>
            </a:r>
            <a:endParaRPr/>
          </a:p>
          <a:p>
            <a:pPr indent="-342900" lvl="0" marL="457200" rtl="0" algn="l">
              <a:spcBef>
                <a:spcPts val="0"/>
              </a:spcBef>
              <a:spcAft>
                <a:spcPts val="0"/>
              </a:spcAft>
              <a:buSzPts val="1800"/>
              <a:buChar char="●"/>
            </a:pPr>
            <a:r>
              <a:rPr lang="en"/>
              <a:t>Similar to a derived property in Java</a:t>
            </a:r>
            <a:endParaRPr/>
          </a:p>
          <a:p>
            <a:pPr indent="-342900" lvl="0" marL="457200" rtl="0" algn="l">
              <a:spcBef>
                <a:spcPts val="0"/>
              </a:spcBef>
              <a:spcAft>
                <a:spcPts val="0"/>
              </a:spcAft>
              <a:buSzPts val="1800"/>
              <a:buChar char="●"/>
            </a:pPr>
            <a:r>
              <a:rPr lang="en"/>
              <a:t>If the value of the computed property changes then the bound text is updated on the page</a:t>
            </a:r>
            <a:endParaRPr/>
          </a:p>
          <a:p>
            <a:pPr indent="-342900" lvl="0" marL="457200" rtl="0" algn="l">
              <a:spcBef>
                <a:spcPts val="0"/>
              </a:spcBef>
              <a:spcAft>
                <a:spcPts val="0"/>
              </a:spcAft>
              <a:buSzPts val="1800"/>
              <a:buChar char="●"/>
            </a:pPr>
            <a:r>
              <a:rPr lang="en"/>
              <a:t>The vm (View Model) object is automatically passed as an argument to computed properties.  The vm object contains the values in data()</a:t>
            </a:r>
            <a:endParaRPr/>
          </a:p>
        </p:txBody>
      </p:sp>
      <p:sp>
        <p:nvSpPr>
          <p:cNvPr id="135" name="Google Shape;135;p25"/>
          <p:cNvSpPr txBox="1"/>
          <p:nvPr/>
        </p:nvSpPr>
        <p:spPr>
          <a:xfrm>
            <a:off x="4789200" y="258225"/>
            <a:ext cx="4043100" cy="493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&lt;div class="main"&gt;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&lt;p class="description"&gt;</a:t>
            </a:r>
            <a:r>
              <a:rPr b="1" lang="en" sz="1000">
                <a:highlight>
                  <a:srgbClr val="D9EAD3"/>
                </a:highlight>
                <a:latin typeface="Courier New"/>
                <a:ea typeface="Courier New"/>
                <a:cs typeface="Courier New"/>
                <a:sym typeface="Courier New"/>
              </a:rPr>
              <a:t>{{ </a:t>
            </a:r>
            <a:r>
              <a:rPr b="1" lang="en" sz="1000">
                <a:solidFill>
                  <a:schemeClr val="dk1"/>
                </a:solidFill>
                <a:highlight>
                  <a:srgbClr val="D9EAD3"/>
                </a:highlight>
                <a:latin typeface="Courier New"/>
                <a:ea typeface="Courier New"/>
                <a:cs typeface="Courier New"/>
                <a:sym typeface="Courier New"/>
              </a:rPr>
              <a:t>averageRating </a:t>
            </a:r>
            <a:r>
              <a:rPr b="1" lang="en" sz="1000">
                <a:highlight>
                  <a:srgbClr val="D9EAD3"/>
                </a:highlight>
                <a:latin typeface="Courier New"/>
                <a:ea typeface="Courier New"/>
                <a:cs typeface="Courier New"/>
                <a:sym typeface="Courier New"/>
              </a:rPr>
              <a:t>}}</a:t>
            </a:r>
            <a:r>
              <a:rPr lang="en" sz="1000">
                <a:latin typeface="Courier New"/>
                <a:ea typeface="Courier New"/>
                <a:cs typeface="Courier New"/>
                <a:sym typeface="Courier New"/>
              </a:rPr>
              <a:t>&lt;/p&gt;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&lt;/div&gt;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export default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data() { . . .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computed: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r>
              <a:rPr b="1" lang="en" sz="1000">
                <a:highlight>
                  <a:srgbClr val="D9EAD3"/>
                </a:highlight>
                <a:latin typeface="Courier New"/>
                <a:ea typeface="Courier New"/>
                <a:cs typeface="Courier New"/>
                <a:sym typeface="Courier New"/>
              </a:rPr>
              <a:t>averageRating</a:t>
            </a:r>
            <a:r>
              <a:rPr lang="en" sz="1000">
                <a:latin typeface="Courier New"/>
                <a:ea typeface="Courier New"/>
                <a:cs typeface="Courier New"/>
                <a:sym typeface="Courier New"/>
              </a:rPr>
              <a:t>(vm)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let sum = vm.reviews.reduce( (currentSum, review) =&gt;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return currentSum + review.rating;</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 0);</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return sum / vm.reviews.length;</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Vue’s View Model?</a:t>
            </a:r>
            <a:endParaRPr/>
          </a:p>
        </p:txBody>
      </p:sp>
      <p:pic>
        <p:nvPicPr>
          <p:cNvPr id="141" name="Google Shape;141;p26"/>
          <p:cNvPicPr preferRelativeResize="0"/>
          <p:nvPr/>
        </p:nvPicPr>
        <p:blipFill>
          <a:blip r:embed="rId3">
            <a:alphaModFix/>
          </a:blip>
          <a:stretch>
            <a:fillRect/>
          </a:stretch>
        </p:blipFill>
        <p:spPr>
          <a:xfrm>
            <a:off x="487025" y="2125150"/>
            <a:ext cx="7549600" cy="2458325"/>
          </a:xfrm>
          <a:prstGeom prst="rect">
            <a:avLst/>
          </a:prstGeom>
          <a:noFill/>
          <a:ln>
            <a:noFill/>
          </a:ln>
        </p:spPr>
      </p:pic>
      <p:sp>
        <p:nvSpPr>
          <p:cNvPr id="142" name="Google Shape;142;p26"/>
          <p:cNvSpPr txBox="1"/>
          <p:nvPr/>
        </p:nvSpPr>
        <p:spPr>
          <a:xfrm>
            <a:off x="482475" y="1183200"/>
            <a:ext cx="81330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 Model is an object layer that acts as a go-between the View (your HTML template) and the Model (the data/logic).  It helps facilitate data binding and reactivity.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add functions to our component.  Added in the methods: {} section. </a:t>
            </a:r>
            <a:endParaRPr/>
          </a:p>
          <a:p>
            <a:pPr indent="0" lvl="0" marL="0" rtl="0" algn="l">
              <a:spcBef>
                <a:spcPts val="1600"/>
              </a:spcBef>
              <a:spcAft>
                <a:spcPts val="0"/>
              </a:spcAft>
              <a:buNone/>
            </a:pPr>
            <a:r>
              <a:rPr b="1" lang="en"/>
              <a:t>Methods</a:t>
            </a:r>
            <a:r>
              <a:rPr lang="en"/>
              <a:t> are not passed the vm (ViewModel) and </a:t>
            </a:r>
            <a:r>
              <a:rPr b="1" lang="en"/>
              <a:t>are NOT REACTIVE </a:t>
            </a:r>
            <a:r>
              <a:rPr lang="en"/>
              <a:t>- meaning they are not updated when values change, </a:t>
            </a:r>
            <a:r>
              <a:rPr b="1" i="1" lang="en"/>
              <a:t>we must call them when there is an update or use them in a computed property and pass them the data to make them reactive </a:t>
            </a:r>
            <a:r>
              <a:rPr lang="en"/>
              <a:t>- which will the reactive computed property to call the method again when the data is changed.</a:t>
            </a:r>
            <a:endParaRPr/>
          </a:p>
          <a:p>
            <a:pPr indent="0" lvl="0" marL="0" rtl="0" algn="l">
              <a:spcBef>
                <a:spcPts val="1600"/>
              </a:spcBef>
              <a:spcAft>
                <a:spcPts val="1600"/>
              </a:spcAft>
              <a:buNone/>
            </a:pPr>
            <a:r>
              <a:rPr lang="en"/>
              <a:t>Methods can use the </a:t>
            </a:r>
            <a:r>
              <a:rPr b="1" lang="en"/>
              <a:t>this </a:t>
            </a:r>
            <a:r>
              <a:rPr lang="en"/>
              <a:t>keyword.  </a:t>
            </a:r>
            <a:r>
              <a:rPr b="1" lang="en"/>
              <a:t>this</a:t>
            </a:r>
            <a:r>
              <a:rPr lang="en"/>
              <a:t> refers to </a:t>
            </a:r>
            <a:r>
              <a:rPr i="1" lang="en"/>
              <a:t>this component</a:t>
            </a:r>
            <a:r>
              <a:rPr lang="en"/>
              <a:t> and can be used to access the data in the view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Elements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Added as an attribute to the HTML element you want to be conditional</a:t>
            </a:r>
            <a:endParaRPr/>
          </a:p>
          <a:p>
            <a:pPr indent="-342900" lvl="0" marL="457200" rtl="0" algn="l">
              <a:spcBef>
                <a:spcPts val="0"/>
              </a:spcBef>
              <a:spcAft>
                <a:spcPts val="0"/>
              </a:spcAft>
              <a:buSzPts val="1800"/>
              <a:buChar char="●"/>
            </a:pPr>
            <a:r>
              <a:rPr lang="en"/>
              <a:t>v-if=”&lt;boolean condition&gt;”  </a:t>
            </a:r>
            <a:endParaRPr/>
          </a:p>
          <a:p>
            <a:pPr indent="-317500" lvl="1" marL="914400" rtl="0" algn="l">
              <a:spcBef>
                <a:spcPts val="0"/>
              </a:spcBef>
              <a:spcAft>
                <a:spcPts val="0"/>
              </a:spcAft>
              <a:buSzPts val="1400"/>
              <a:buChar char="○"/>
            </a:pPr>
            <a:r>
              <a:rPr lang="en"/>
              <a:t>if FALSE does not add or removes the element from the DOM</a:t>
            </a:r>
            <a:endParaRPr/>
          </a:p>
          <a:p>
            <a:pPr indent="-342900" lvl="0" marL="457200" rtl="0" algn="l">
              <a:spcBef>
                <a:spcPts val="0"/>
              </a:spcBef>
              <a:spcAft>
                <a:spcPts val="0"/>
              </a:spcAft>
              <a:buSzPts val="1800"/>
              <a:buChar char="●"/>
            </a:pPr>
            <a:r>
              <a:rPr lang="en"/>
              <a:t>v-show=”&lt;boolean condition&gt;”</a:t>
            </a:r>
            <a:endParaRPr/>
          </a:p>
          <a:p>
            <a:pPr indent="-317500" lvl="1" marL="914400" rtl="0" algn="l">
              <a:spcBef>
                <a:spcPts val="0"/>
              </a:spcBef>
              <a:spcAft>
                <a:spcPts val="0"/>
              </a:spcAft>
              <a:buSzPts val="1400"/>
              <a:buChar char="○"/>
            </a:pPr>
            <a:r>
              <a:rPr lang="en"/>
              <a:t>if FALSE adds the element to the DOM, but hides it</a:t>
            </a:r>
            <a:endParaRPr/>
          </a:p>
          <a:p>
            <a:pPr indent="0" lvl="0" marL="0" rtl="0" algn="l">
              <a:spcBef>
                <a:spcPts val="1600"/>
              </a:spcBef>
              <a:spcAft>
                <a:spcPts val="0"/>
              </a:spcAft>
              <a:buNone/>
            </a:pPr>
            <a:r>
              <a:t/>
            </a:r>
            <a:endParaRPr/>
          </a:p>
          <a:p>
            <a:pPr indent="0" lvl="0" marL="457200" rtl="0" algn="l">
              <a:lnSpc>
                <a:spcPct val="150000"/>
              </a:lnSpc>
              <a:spcBef>
                <a:spcPts val="1600"/>
              </a:spcBef>
              <a:spcAft>
                <a:spcPts val="0"/>
              </a:spcAft>
              <a:buNone/>
            </a:pPr>
            <a:r>
              <a:rPr lang="en" sz="1400">
                <a:solidFill>
                  <a:srgbClr val="000000"/>
                </a:solidFill>
                <a:latin typeface="Courier New"/>
                <a:ea typeface="Courier New"/>
                <a:cs typeface="Courier New"/>
                <a:sym typeface="Courier New"/>
              </a:rPr>
              <a:t>&lt;p </a:t>
            </a:r>
            <a:r>
              <a:rPr b="1" lang="en" sz="1400">
                <a:solidFill>
                  <a:srgbClr val="000000"/>
                </a:solidFill>
                <a:latin typeface="Courier New"/>
                <a:ea typeface="Courier New"/>
                <a:cs typeface="Courier New"/>
                <a:sym typeface="Courier New"/>
              </a:rPr>
              <a:t>v-if="showDescription"</a:t>
            </a:r>
            <a:r>
              <a:rPr lang="en" sz="1400">
                <a:solidFill>
                  <a:srgbClr val="000000"/>
                </a:solidFill>
                <a:latin typeface="Courier New"/>
                <a:ea typeface="Courier New"/>
                <a:cs typeface="Courier New"/>
                <a:sym typeface="Courier New"/>
              </a:rPr>
              <a:t> class="description"&gt;{{ description }}&lt;/p&gt;</a:t>
            </a:r>
            <a:endParaRPr sz="1400">
              <a:solidFill>
                <a:srgbClr val="000000"/>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&lt;p </a:t>
            </a:r>
            <a:r>
              <a:rPr b="1" lang="en" sz="1400">
                <a:solidFill>
                  <a:schemeClr val="dk1"/>
                </a:solidFill>
                <a:latin typeface="Courier New"/>
                <a:ea typeface="Courier New"/>
                <a:cs typeface="Courier New"/>
                <a:sym typeface="Courier New"/>
              </a:rPr>
              <a:t>v-show="showDescription"</a:t>
            </a:r>
            <a:r>
              <a:rPr lang="en" sz="1400">
                <a:solidFill>
                  <a:schemeClr val="dk1"/>
                </a:solidFill>
                <a:latin typeface="Courier New"/>
                <a:ea typeface="Courier New"/>
                <a:cs typeface="Courier New"/>
                <a:sym typeface="Courier New"/>
              </a:rPr>
              <a:t> class="description"&gt;{{ description }}&lt;/p&gt;</a:t>
            </a:r>
            <a:endParaRPr sz="14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55" name="Google Shape;155;p28"/>
          <p:cNvSpPr txBox="1"/>
          <p:nvPr/>
        </p:nvSpPr>
        <p:spPr>
          <a:xfrm>
            <a:off x="421750" y="4400850"/>
            <a:ext cx="78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https://www.digitalocean.com/community/tutorials/vuejs-conditional-directives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Rendering Arrays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v-for to any HTML element and that element will be created once for each loop.  </a:t>
            </a:r>
            <a:endParaRPr/>
          </a:p>
          <a:p>
            <a:pPr indent="-342900" lvl="0" marL="457200" rtl="0" algn="l">
              <a:spcBef>
                <a:spcPts val="0"/>
              </a:spcBef>
              <a:spcAft>
                <a:spcPts val="0"/>
              </a:spcAft>
              <a:buSzPts val="1800"/>
              <a:buChar char="●"/>
            </a:pPr>
            <a:r>
              <a:rPr lang="en"/>
              <a:t>Requires an identifier for each row called the key.  If a unique identifier is present in the object, like an id, then that should be used for the key.  If not then another value can be used. </a:t>
            </a:r>
            <a:endParaRPr/>
          </a:p>
          <a:p>
            <a:pPr indent="0" lvl="0" marL="457200" rtl="0" algn="l">
              <a:spcBef>
                <a:spcPts val="1600"/>
              </a:spcBef>
              <a:spcAft>
                <a:spcPts val="0"/>
              </a:spcAft>
              <a:buNone/>
            </a:pPr>
            <a:r>
              <a:rPr lang="en">
                <a:latin typeface="Courier New"/>
                <a:ea typeface="Courier New"/>
                <a:cs typeface="Courier New"/>
                <a:sym typeface="Courier New"/>
              </a:rPr>
              <a:t>v-for=”</a:t>
            </a:r>
            <a:r>
              <a:rPr b="1" lang="en">
                <a:solidFill>
                  <a:srgbClr val="980000"/>
                </a:solidFill>
                <a:latin typeface="Courier New"/>
                <a:ea typeface="Courier New"/>
                <a:cs typeface="Courier New"/>
                <a:sym typeface="Courier New"/>
              </a:rPr>
              <a:t>variable</a:t>
            </a:r>
            <a:r>
              <a:rPr lang="en">
                <a:latin typeface="Courier New"/>
                <a:ea typeface="Courier New"/>
                <a:cs typeface="Courier New"/>
                <a:sym typeface="Courier New"/>
              </a:rPr>
              <a:t> in </a:t>
            </a:r>
            <a:r>
              <a:rPr b="1" lang="en">
                <a:solidFill>
                  <a:srgbClr val="0000FF"/>
                </a:solidFill>
                <a:latin typeface="Courier New"/>
                <a:ea typeface="Courier New"/>
                <a:cs typeface="Courier New"/>
                <a:sym typeface="Courier New"/>
              </a:rPr>
              <a:t>arrayOrObject</a:t>
            </a:r>
            <a:r>
              <a:rPr lang="en">
                <a:latin typeface="Courier New"/>
                <a:ea typeface="Courier New"/>
                <a:cs typeface="Courier New"/>
                <a:sym typeface="Courier New"/>
              </a:rPr>
              <a:t>” v-bind:key=”</a:t>
            </a:r>
            <a:r>
              <a:rPr b="1" lang="en">
                <a:solidFill>
                  <a:srgbClr val="9900FF"/>
                </a:solidFill>
                <a:latin typeface="Courier New"/>
                <a:ea typeface="Courier New"/>
                <a:cs typeface="Courier New"/>
                <a:sym typeface="Courier New"/>
              </a:rPr>
              <a:t>id</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l">
              <a:spcBef>
                <a:spcPts val="1600"/>
              </a:spcBef>
              <a:spcAft>
                <a:spcPts val="1600"/>
              </a:spcAft>
              <a:buClr>
                <a:schemeClr val="dk1"/>
              </a:buClr>
              <a:buSzPts val="1100"/>
              <a:buFont typeface="Arial"/>
              <a:buNone/>
            </a:pPr>
            <a:r>
              <a:rPr b="1" lang="en">
                <a:solidFill>
                  <a:srgbClr val="980000"/>
                </a:solidFill>
                <a:latin typeface="Courier New"/>
                <a:ea typeface="Courier New"/>
                <a:cs typeface="Courier New"/>
                <a:sym typeface="Courier New"/>
              </a:rPr>
              <a:t>variable</a:t>
            </a:r>
            <a:r>
              <a:rPr b="1" lang="en">
                <a:latin typeface="Courier New"/>
                <a:ea typeface="Courier New"/>
                <a:cs typeface="Courier New"/>
                <a:sym typeface="Courier New"/>
              </a:rPr>
              <a:t>: </a:t>
            </a:r>
            <a:r>
              <a:rPr lang="en">
                <a:latin typeface="Courier New"/>
                <a:ea typeface="Courier New"/>
                <a:cs typeface="Courier New"/>
                <a:sym typeface="Courier New"/>
              </a:rPr>
              <a:t>a variable name to hold each item in the array</a:t>
            </a:r>
            <a:br>
              <a:rPr lang="en">
                <a:latin typeface="Courier New"/>
                <a:ea typeface="Courier New"/>
                <a:cs typeface="Courier New"/>
                <a:sym typeface="Courier New"/>
              </a:rPr>
            </a:br>
            <a:r>
              <a:rPr b="1" lang="en">
                <a:solidFill>
                  <a:srgbClr val="0000FF"/>
                </a:solidFill>
                <a:latin typeface="Courier New"/>
                <a:ea typeface="Courier New"/>
                <a:cs typeface="Courier New"/>
                <a:sym typeface="Courier New"/>
              </a:rPr>
              <a:t>arrayOrObject</a:t>
            </a:r>
            <a:r>
              <a:rPr lang="en">
                <a:latin typeface="Courier New"/>
                <a:ea typeface="Courier New"/>
                <a:cs typeface="Courier New"/>
                <a:sym typeface="Courier New"/>
              </a:rPr>
              <a:t>:  The array or object to loop over</a:t>
            </a:r>
            <a:br>
              <a:rPr lang="en">
                <a:latin typeface="Courier New"/>
                <a:ea typeface="Courier New"/>
                <a:cs typeface="Courier New"/>
                <a:sym typeface="Courier New"/>
              </a:rPr>
            </a:br>
            <a:r>
              <a:rPr b="1" lang="en">
                <a:solidFill>
                  <a:srgbClr val="9900FF"/>
                </a:solidFill>
                <a:latin typeface="Courier New"/>
                <a:ea typeface="Courier New"/>
                <a:cs typeface="Courier New"/>
                <a:sym typeface="Courier New"/>
              </a:rPr>
              <a:t>id</a:t>
            </a:r>
            <a:r>
              <a:rPr lang="en">
                <a:latin typeface="Courier New"/>
                <a:ea typeface="Courier New"/>
                <a:cs typeface="Courier New"/>
                <a:sym typeface="Courier New"/>
              </a:rPr>
              <a:t>: the key to use</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Continued</a:t>
            </a:r>
            <a:endParaRPr/>
          </a:p>
        </p:txBody>
      </p:sp>
      <p:sp>
        <p:nvSpPr>
          <p:cNvPr id="167" name="Google Shape;167;p30"/>
          <p:cNvSpPr txBox="1"/>
          <p:nvPr>
            <p:ph idx="1" type="body"/>
          </p:nvPr>
        </p:nvSpPr>
        <p:spPr>
          <a:xfrm>
            <a:off x="348575" y="1158750"/>
            <a:ext cx="245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a:t>
            </a:r>
            <a:endParaRPr/>
          </a:p>
          <a:p>
            <a:pPr indent="0" lvl="0" marL="0" rtl="0" algn="l">
              <a:spcBef>
                <a:spcPts val="1600"/>
              </a:spcBef>
              <a:spcAft>
                <a:spcPts val="1600"/>
              </a:spcAft>
              <a:buNone/>
            </a:pPr>
            <a:r>
              <a:rPr b="1" lang="en" sz="1100">
                <a:solidFill>
                  <a:srgbClr val="0000FF"/>
                </a:solidFill>
                <a:latin typeface="Courier New"/>
                <a:ea typeface="Courier New"/>
                <a:cs typeface="Courier New"/>
                <a:sym typeface="Courier New"/>
              </a:rPr>
              <a:t>instructors </a:t>
            </a: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id</a:t>
            </a:r>
            <a:r>
              <a:rPr lang="en" sz="1100">
                <a:latin typeface="Courier New"/>
                <a:ea typeface="Courier New"/>
                <a:cs typeface="Courier New"/>
                <a:sym typeface="Courier New"/>
              </a:rPr>
              <a:t>: 1,</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name</a:t>
            </a:r>
            <a:r>
              <a:rPr lang="en" sz="1100">
                <a:latin typeface="Courier New"/>
                <a:ea typeface="Courier New"/>
                <a:cs typeface="Courier New"/>
                <a:sym typeface="Courier New"/>
              </a:rPr>
              <a:t>: Andrew</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id</a:t>
            </a:r>
            <a:r>
              <a:rPr lang="en" sz="1100">
                <a:latin typeface="Courier New"/>
                <a:ea typeface="Courier New"/>
                <a:cs typeface="Courier New"/>
                <a:sym typeface="Courier New"/>
              </a:rPr>
              <a:t>: 2,</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name</a:t>
            </a:r>
            <a:r>
              <a:rPr lang="en" sz="1100">
                <a:latin typeface="Courier New"/>
                <a:ea typeface="Courier New"/>
                <a:cs typeface="Courier New"/>
                <a:sym typeface="Courier New"/>
              </a:rPr>
              <a:t>: Rachelle</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a:t>
            </a:r>
            <a:endParaRPr sz="1100">
              <a:latin typeface="Courier New"/>
              <a:ea typeface="Courier New"/>
              <a:cs typeface="Courier New"/>
              <a:sym typeface="Courier New"/>
            </a:endParaRPr>
          </a:p>
        </p:txBody>
      </p:sp>
      <p:sp>
        <p:nvSpPr>
          <p:cNvPr id="168" name="Google Shape;168;p30"/>
          <p:cNvSpPr txBox="1"/>
          <p:nvPr/>
        </p:nvSpPr>
        <p:spPr>
          <a:xfrm>
            <a:off x="3037300" y="1158738"/>
            <a:ext cx="5853900" cy="14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v-for</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&lt;div v-for=”</a:t>
            </a:r>
            <a:r>
              <a:rPr b="1" lang="en" sz="1100">
                <a:solidFill>
                  <a:srgbClr val="980000"/>
                </a:solidFill>
                <a:latin typeface="Courier New"/>
                <a:ea typeface="Courier New"/>
                <a:cs typeface="Courier New"/>
                <a:sym typeface="Courier New"/>
              </a:rPr>
              <a:t>instructor</a:t>
            </a:r>
            <a:r>
              <a:rPr lang="en" sz="1100">
                <a:solidFill>
                  <a:schemeClr val="dk2"/>
                </a:solidFill>
                <a:latin typeface="Courier New"/>
                <a:ea typeface="Courier New"/>
                <a:cs typeface="Courier New"/>
                <a:sym typeface="Courier New"/>
              </a:rPr>
              <a:t> in </a:t>
            </a:r>
            <a:r>
              <a:rPr b="1" lang="en" sz="1100">
                <a:solidFill>
                  <a:srgbClr val="0000FF"/>
                </a:solidFill>
                <a:latin typeface="Courier New"/>
                <a:ea typeface="Courier New"/>
                <a:cs typeface="Courier New"/>
                <a:sym typeface="Courier New"/>
              </a:rPr>
              <a:t>instructors</a:t>
            </a:r>
            <a:r>
              <a:rPr lang="en" sz="1100">
                <a:solidFill>
                  <a:schemeClr val="dk2"/>
                </a:solidFill>
                <a:latin typeface="Courier New"/>
                <a:ea typeface="Courier New"/>
                <a:cs typeface="Courier New"/>
                <a:sym typeface="Courier New"/>
              </a:rPr>
              <a:t>” v-bind:key=”</a:t>
            </a:r>
            <a:r>
              <a:rPr b="1" lang="en" sz="1100">
                <a:solidFill>
                  <a:srgbClr val="980000"/>
                </a:solidFill>
                <a:latin typeface="Courier New"/>
                <a:ea typeface="Courier New"/>
                <a:cs typeface="Courier New"/>
                <a:sym typeface="Courier New"/>
              </a:rPr>
              <a:t>instructor</a:t>
            </a:r>
            <a:r>
              <a:rPr lang="en" sz="1100">
                <a:solidFill>
                  <a:schemeClr val="dk2"/>
                </a:solidFill>
                <a:latin typeface="Courier New"/>
                <a:ea typeface="Courier New"/>
                <a:cs typeface="Courier New"/>
                <a:sym typeface="Courier New"/>
              </a:rPr>
              <a:t>.</a:t>
            </a:r>
            <a:r>
              <a:rPr b="1" lang="en" sz="1100">
                <a:solidFill>
                  <a:srgbClr val="9900FF"/>
                </a:solidFill>
                <a:latin typeface="Courier New"/>
                <a:ea typeface="Courier New"/>
                <a:cs typeface="Courier New"/>
                <a:sym typeface="Courier New"/>
              </a:rPr>
              <a:t>id</a:t>
            </a:r>
            <a:r>
              <a:rPr lang="en" sz="1100">
                <a:solidFill>
                  <a:schemeClr val="dk2"/>
                </a:solidFill>
                <a:latin typeface="Courier New"/>
                <a:ea typeface="Courier New"/>
                <a:cs typeface="Courier New"/>
                <a:sym typeface="Courier New"/>
              </a:rPr>
              <a:t>” &gt;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 </a:t>
            </a:r>
            <a:r>
              <a:rPr b="1" lang="en" sz="1100">
                <a:solidFill>
                  <a:srgbClr val="980000"/>
                </a:solidFill>
                <a:latin typeface="Courier New"/>
                <a:ea typeface="Courier New"/>
                <a:cs typeface="Courier New"/>
                <a:sym typeface="Courier New"/>
              </a:rPr>
              <a:t>instructor</a:t>
            </a:r>
            <a:r>
              <a:rPr lang="en" sz="1100">
                <a:solidFill>
                  <a:schemeClr val="dk2"/>
                </a:solidFill>
                <a:latin typeface="Courier New"/>
                <a:ea typeface="Courier New"/>
                <a:cs typeface="Courier New"/>
                <a:sym typeface="Courier New"/>
              </a:rPr>
              <a:t>.</a:t>
            </a:r>
            <a:r>
              <a:rPr lang="en" sz="1100">
                <a:solidFill>
                  <a:srgbClr val="FF00FF"/>
                </a:solidFill>
                <a:latin typeface="Courier New"/>
                <a:ea typeface="Courier New"/>
                <a:cs typeface="Courier New"/>
                <a:sym typeface="Courier New"/>
              </a:rPr>
              <a:t>name</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&lt;/div&gt;</a:t>
            </a:r>
            <a:endParaRPr sz="1100">
              <a:solidFill>
                <a:schemeClr val="dk2"/>
              </a:solidFill>
              <a:latin typeface="Courier New"/>
              <a:ea typeface="Courier New"/>
              <a:cs typeface="Courier New"/>
              <a:sym typeface="Courier New"/>
            </a:endParaRPr>
          </a:p>
        </p:txBody>
      </p:sp>
      <p:sp>
        <p:nvSpPr>
          <p:cNvPr id="169" name="Google Shape;169;p30"/>
          <p:cNvSpPr txBox="1"/>
          <p:nvPr/>
        </p:nvSpPr>
        <p:spPr>
          <a:xfrm>
            <a:off x="3227400" y="2745475"/>
            <a:ext cx="5604900" cy="203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Generated HTML</a:t>
            </a:r>
            <a:endParaRPr sz="1800">
              <a:solidFill>
                <a:schemeClr val="dk2"/>
              </a:solidFill>
            </a:endParaRPr>
          </a:p>
          <a:p>
            <a:pPr indent="0" lvl="0" marL="0" rtl="0" algn="l">
              <a:lnSpc>
                <a:spcPct val="115000"/>
              </a:lnSpc>
              <a:spcBef>
                <a:spcPts val="1600"/>
              </a:spcBef>
              <a:spcAft>
                <a:spcPts val="1600"/>
              </a:spcAft>
              <a:buNone/>
            </a:pPr>
            <a:r>
              <a:rPr lang="en" sz="1100">
                <a:solidFill>
                  <a:schemeClr val="dk2"/>
                </a:solidFill>
                <a:latin typeface="Courier New"/>
                <a:ea typeface="Courier New"/>
                <a:cs typeface="Courier New"/>
                <a:sym typeface="Courier New"/>
              </a:rPr>
              <a:t>&lt;div&gt;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Andrew</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&lt;/div&gt;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&lt;div&gt;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Rachelle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&lt;/div&gt;</a:t>
            </a:r>
            <a:endParaRPr sz="1100">
              <a:solidFill>
                <a:schemeClr val="dk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to DOM element Attributes</a:t>
            </a:r>
            <a:endParaRPr/>
          </a:p>
        </p:txBody>
      </p:sp>
      <p:sp>
        <p:nvSpPr>
          <p:cNvPr id="175" name="Google Shape;175;p31"/>
          <p:cNvSpPr txBox="1"/>
          <p:nvPr>
            <p:ph idx="1" type="body"/>
          </p:nvPr>
        </p:nvSpPr>
        <p:spPr>
          <a:xfrm>
            <a:off x="311700" y="1152475"/>
            <a:ext cx="8520600" cy="34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v-bind </a:t>
            </a:r>
            <a:r>
              <a:rPr lang="en"/>
              <a:t>allows for data in the view model to be bound to attributes of elements in the DOM.  </a:t>
            </a:r>
            <a:endParaRPr/>
          </a:p>
          <a:p>
            <a:pPr indent="0" lvl="0" marL="0" rtl="0" algn="l">
              <a:spcBef>
                <a:spcPts val="1600"/>
              </a:spcBef>
              <a:spcAft>
                <a:spcPts val="0"/>
              </a:spcAft>
              <a:buNone/>
            </a:pPr>
            <a:r>
              <a:rPr lang="en"/>
              <a:t>Any attribute (src, title, class, etc.) can be bound to data or a simple conditional statement using </a:t>
            </a:r>
            <a:r>
              <a:rPr b="1" lang="en"/>
              <a:t>v-bind</a:t>
            </a:r>
            <a:endParaRPr b="1"/>
          </a:p>
          <a:p>
            <a:pPr indent="0" lvl="0" marL="0" rtl="0" algn="l">
              <a:spcBef>
                <a:spcPts val="1600"/>
              </a:spcBef>
              <a:spcAft>
                <a:spcPts val="0"/>
              </a:spcAft>
              <a:buNone/>
            </a:pPr>
            <a:r>
              <a:t/>
            </a:r>
            <a:endParaRPr b="1"/>
          </a:p>
          <a:p>
            <a:pPr indent="457200" lvl="0" marL="0" rtl="0" algn="l">
              <a:lnSpc>
                <a:spcPct val="135714"/>
              </a:lnSpc>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&lt;img src="../assets/star.png" </a:t>
            </a:r>
            <a:r>
              <a:rPr lang="en" sz="1100">
                <a:solidFill>
                  <a:srgbClr val="9900FF"/>
                </a:solidFill>
                <a:latin typeface="Courier New"/>
                <a:ea typeface="Courier New"/>
                <a:cs typeface="Courier New"/>
                <a:sym typeface="Courier New"/>
              </a:rPr>
              <a:t>v-bind:</a:t>
            </a:r>
            <a:r>
              <a:rPr b="1" lang="en" sz="1100">
                <a:solidFill>
                  <a:srgbClr val="000000"/>
                </a:solidFill>
                <a:latin typeface="Courier New"/>
                <a:ea typeface="Courier New"/>
                <a:cs typeface="Courier New"/>
                <a:sym typeface="Courier New"/>
              </a:rPr>
              <a:t>title</a:t>
            </a:r>
            <a:r>
              <a:rPr lang="en" sz="1100">
                <a:solidFill>
                  <a:srgbClr val="000000"/>
                </a:solidFill>
                <a:latin typeface="Courier New"/>
                <a:ea typeface="Courier New"/>
                <a:cs typeface="Courier New"/>
                <a:sym typeface="Courier New"/>
              </a:rPr>
              <a:t>="</a:t>
            </a:r>
            <a:r>
              <a:rPr b="1" lang="en" sz="1100">
                <a:solidFill>
                  <a:srgbClr val="0000FF"/>
                </a:solidFill>
                <a:latin typeface="Courier New"/>
                <a:ea typeface="Courier New"/>
                <a:cs typeface="Courier New"/>
                <a:sym typeface="Courier New"/>
              </a:rPr>
              <a:t>review.rating</a:t>
            </a:r>
            <a:r>
              <a:rPr lang="en" sz="1100">
                <a:solidFill>
                  <a:srgbClr val="000000"/>
                </a:solidFill>
                <a:latin typeface="Courier New"/>
                <a:ea typeface="Courier New"/>
                <a:cs typeface="Courier New"/>
                <a:sym typeface="Courier New"/>
              </a:rPr>
              <a:t> + ' Star Review'" /&gt;</a:t>
            </a:r>
            <a:endParaRPr sz="11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56500" y="16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256500" y="741800"/>
            <a:ext cx="8520600" cy="40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Introduction to Vue</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Single Page Applications (SPA)</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Parts of a Vue.JS project</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Components</a:t>
            </a:r>
            <a:endParaRPr sz="16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Vue Data Binding</a:t>
            </a:r>
            <a:endParaRPr>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1-Way Data Binding</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Arrays with v-for</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Binding DOM Element Attributes with v-bind</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Computed Properties</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Conditional Elements using v-if</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2-Way Data Binding with v-model</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Conditional Attributes with v-bind</a:t>
            </a:r>
            <a:endParaRPr sz="1200">
              <a:solidFill>
                <a:srgbClr val="434343"/>
              </a:solidFill>
              <a:highlight>
                <a:srgbClr val="FF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with v-bind</a:t>
            </a:r>
            <a:endParaRPr/>
          </a:p>
        </p:txBody>
      </p:sp>
      <p:sp>
        <p:nvSpPr>
          <p:cNvPr id="181" name="Google Shape;181;p32"/>
          <p:cNvSpPr txBox="1"/>
          <p:nvPr>
            <p:ph idx="1" type="body"/>
          </p:nvPr>
        </p:nvSpPr>
        <p:spPr>
          <a:xfrm>
            <a:off x="311700" y="1152475"/>
            <a:ext cx="8520600" cy="30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conditionals can be used with v-bind.  For example, binding different CSS classes depending on a condition.  </a:t>
            </a:r>
            <a:endParaRPr/>
          </a:p>
          <a:p>
            <a:pPr indent="0" lvl="0" marL="0" rtl="0" algn="l">
              <a:spcBef>
                <a:spcPts val="1600"/>
              </a:spcBef>
              <a:spcAft>
                <a:spcPts val="0"/>
              </a:spcAft>
              <a:buNone/>
            </a:pPr>
            <a:r>
              <a:rPr lang="en" sz="1400"/>
              <a:t>Conditionals in a v-bind are blocked by a single { } instead of {{ }} like is used in variable binding.  The value can either be a string in single quotes or a variable.  The value and the condition are separated by a colon ( : ).   When the condition is TRUE the value is used, when it is false no value is used.  It is possible to do more complex bindings with else like conditions. </a:t>
            </a:r>
            <a:r>
              <a:rPr lang="en"/>
              <a:t> </a:t>
            </a:r>
            <a:endParaRPr/>
          </a:p>
          <a:p>
            <a:pPr indent="0" lvl="0" marL="0" rtl="0" algn="l">
              <a:spcBef>
                <a:spcPts val="1600"/>
              </a:spcBef>
              <a:spcAft>
                <a:spcPts val="0"/>
              </a:spcAft>
              <a:buNone/>
            </a:pPr>
            <a:r>
              <a:rPr b="1" lang="en"/>
              <a:t>Syntax: </a:t>
            </a:r>
            <a:r>
              <a:rPr lang="en"/>
              <a:t> v-bind:attribute=”{ ‘value’ : boolean condition}”</a:t>
            </a:r>
            <a:endParaRPr/>
          </a:p>
          <a:p>
            <a:pPr indent="457200" lvl="0" marL="0" rtl="0" algn="l">
              <a:lnSpc>
                <a:spcPct val="135714"/>
              </a:lnSpc>
              <a:spcBef>
                <a:spcPts val="1600"/>
              </a:spcBef>
              <a:spcAft>
                <a:spcPts val="0"/>
              </a:spcAft>
              <a:buNone/>
            </a:pPr>
            <a:r>
              <a:rPr lang="en" sz="1100">
                <a:solidFill>
                  <a:schemeClr val="dk1"/>
                </a:solidFill>
                <a:latin typeface="Courier New"/>
                <a:ea typeface="Courier New"/>
                <a:cs typeface="Courier New"/>
                <a:sym typeface="Courier New"/>
              </a:rPr>
              <a:t>&lt;h4 </a:t>
            </a:r>
            <a:r>
              <a:rPr lang="en" sz="1100">
                <a:solidFill>
                  <a:srgbClr val="9900FF"/>
                </a:solidFill>
                <a:latin typeface="Courier New"/>
                <a:ea typeface="Courier New"/>
                <a:cs typeface="Courier New"/>
                <a:sym typeface="Courier New"/>
              </a:rPr>
              <a:t>v-bind:class</a:t>
            </a:r>
            <a:r>
              <a:rPr lang="en" sz="1100">
                <a:solidFill>
                  <a:schemeClr val="dk1"/>
                </a:solidFill>
                <a:latin typeface="Courier New"/>
                <a:ea typeface="Courier New"/>
                <a:cs typeface="Courier New"/>
                <a:sym typeface="Courier New"/>
              </a:rPr>
              <a:t>="</a:t>
            </a:r>
            <a:r>
              <a:rPr b="1" lang="en" sz="1400">
                <a:solidFill>
                  <a:schemeClr val="dk1"/>
                </a:solidFill>
                <a:latin typeface="Courier New"/>
                <a:ea typeface="Courier New"/>
                <a:cs typeface="Courier New"/>
                <a:sym typeface="Courier New"/>
              </a:rPr>
              <a:t>{</a:t>
            </a:r>
            <a:r>
              <a:rPr lang="en" sz="1100">
                <a:solidFill>
                  <a:srgbClr val="FF00FF"/>
                </a:solidFill>
                <a:latin typeface="Courier New"/>
                <a:ea typeface="Courier New"/>
                <a:cs typeface="Courier New"/>
                <a:sym typeface="Courier New"/>
              </a:rPr>
              <a:t>'verifiedReviewer'</a:t>
            </a:r>
            <a:r>
              <a:rPr lang="en" sz="1100">
                <a:solidFill>
                  <a:schemeClr val="dk1"/>
                </a:solidFill>
                <a:latin typeface="Courier New"/>
                <a:ea typeface="Courier New"/>
                <a:cs typeface="Courier New"/>
                <a:sym typeface="Courier New"/>
              </a:rPr>
              <a:t> : </a:t>
            </a:r>
            <a:r>
              <a:rPr lang="en" sz="1100">
                <a:solidFill>
                  <a:srgbClr val="0000FF"/>
                </a:solidFill>
                <a:latin typeface="Courier New"/>
                <a:ea typeface="Courier New"/>
                <a:cs typeface="Courier New"/>
                <a:sym typeface="Courier New"/>
              </a:rPr>
              <a:t>review.verifiedReview</a:t>
            </a:r>
            <a:r>
              <a:rPr b="1" lang="en" sz="1400">
                <a:solidFill>
                  <a:schemeClr val="dk1"/>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"&gt;{{ review.reviewer }}&lt;/h4&gt;</a:t>
            </a:r>
            <a:endParaRPr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p:txBody>
      </p:sp>
      <p:sp>
        <p:nvSpPr>
          <p:cNvPr id="182" name="Google Shape;182;p32"/>
          <p:cNvSpPr txBox="1"/>
          <p:nvPr/>
        </p:nvSpPr>
        <p:spPr>
          <a:xfrm>
            <a:off x="481850" y="4336675"/>
            <a:ext cx="3821100" cy="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rPr>
              <a:t>Output when </a:t>
            </a:r>
            <a:r>
              <a:rPr lang="en">
                <a:solidFill>
                  <a:srgbClr val="0000FF"/>
                </a:solidFill>
              </a:rPr>
              <a:t>review.verifiedReview</a:t>
            </a:r>
            <a:r>
              <a:rPr lang="en">
                <a:solidFill>
                  <a:schemeClr val="dk2"/>
                </a:solidFill>
              </a:rPr>
              <a:t> is </a:t>
            </a:r>
            <a:r>
              <a:rPr lang="en">
                <a:solidFill>
                  <a:srgbClr val="38761D"/>
                </a:solidFill>
              </a:rPr>
              <a:t>TRUE</a:t>
            </a:r>
            <a:r>
              <a:rPr lang="en">
                <a:solidFill>
                  <a:schemeClr val="dk2"/>
                </a:solidFill>
              </a:rPr>
              <a:t>:</a:t>
            </a:r>
            <a:br>
              <a:rPr lang="en">
                <a:solidFill>
                  <a:schemeClr val="dk2"/>
                </a:solidFill>
              </a:rPr>
            </a:br>
            <a:r>
              <a:rPr lang="en">
                <a:solidFill>
                  <a:schemeClr val="dk2"/>
                </a:solidFill>
              </a:rPr>
              <a:t>	</a:t>
            </a:r>
            <a:r>
              <a:rPr lang="en" sz="1100">
                <a:solidFill>
                  <a:schemeClr val="dk2"/>
                </a:solidFill>
                <a:latin typeface="Courier New"/>
                <a:ea typeface="Courier New"/>
                <a:cs typeface="Courier New"/>
                <a:sym typeface="Courier New"/>
              </a:rPr>
              <a:t>&lt;h4 class=”</a:t>
            </a:r>
            <a:r>
              <a:rPr lang="en" sz="1100">
                <a:solidFill>
                  <a:srgbClr val="FF00FF"/>
                </a:solidFill>
                <a:latin typeface="Courier New"/>
                <a:ea typeface="Courier New"/>
                <a:cs typeface="Courier New"/>
                <a:sym typeface="Courier New"/>
              </a:rPr>
              <a:t>verifiedReviewer</a:t>
            </a:r>
            <a:r>
              <a:rPr lang="en" sz="1100">
                <a:solidFill>
                  <a:schemeClr val="dk2"/>
                </a:solidFill>
                <a:latin typeface="Courier New"/>
                <a:ea typeface="Courier New"/>
                <a:cs typeface="Courier New"/>
                <a:sym typeface="Courier New"/>
              </a:rPr>
              <a:t>”&gt;...&lt;/h4&gt;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&lt;img src=””&gt;</a:t>
            </a:r>
            <a:br>
              <a:rPr lang="en">
                <a:solidFill>
                  <a:schemeClr val="dk2"/>
                </a:solidFill>
              </a:rPr>
            </a:b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a:p>
        </p:txBody>
      </p:sp>
      <p:sp>
        <p:nvSpPr>
          <p:cNvPr id="183" name="Google Shape;183;p32"/>
          <p:cNvSpPr txBox="1"/>
          <p:nvPr/>
        </p:nvSpPr>
        <p:spPr>
          <a:xfrm>
            <a:off x="4796125" y="4336675"/>
            <a:ext cx="3821100" cy="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Output when </a:t>
            </a:r>
            <a:r>
              <a:rPr lang="en">
                <a:solidFill>
                  <a:srgbClr val="0000FF"/>
                </a:solidFill>
              </a:rPr>
              <a:t>review.verifiedReview</a:t>
            </a:r>
            <a:r>
              <a:rPr lang="en">
                <a:solidFill>
                  <a:schemeClr val="dk2"/>
                </a:solidFill>
              </a:rPr>
              <a:t> is </a:t>
            </a:r>
            <a:r>
              <a:rPr lang="en">
                <a:solidFill>
                  <a:srgbClr val="FF0000"/>
                </a:solidFill>
              </a:rPr>
              <a:t>FALSE</a:t>
            </a:r>
            <a:r>
              <a:rPr lang="en">
                <a:solidFill>
                  <a:schemeClr val="dk2"/>
                </a:solidFill>
              </a:rPr>
              <a:t>:</a:t>
            </a:r>
            <a:br>
              <a:rPr lang="en">
                <a:solidFill>
                  <a:schemeClr val="dk2"/>
                </a:solidFill>
              </a:rPr>
            </a:br>
            <a:r>
              <a:rPr lang="en">
                <a:solidFill>
                  <a:schemeClr val="dk2"/>
                </a:solidFill>
              </a:rPr>
              <a:t>	</a:t>
            </a:r>
            <a:r>
              <a:rPr lang="en" sz="1100">
                <a:solidFill>
                  <a:schemeClr val="dk2"/>
                </a:solidFill>
                <a:latin typeface="Courier New"/>
                <a:ea typeface="Courier New"/>
                <a:cs typeface="Courier New"/>
                <a:sym typeface="Courier New"/>
              </a:rPr>
              <a:t>&lt;h4 class=””&gt;...&lt;/h4&gt;</a:t>
            </a:r>
            <a:br>
              <a:rPr lang="en">
                <a:solidFill>
                  <a:schemeClr val="dk2"/>
                </a:solidFill>
              </a:rPr>
            </a:b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2-Way Model Binding</a:t>
            </a:r>
            <a:endParaRPr/>
          </a:p>
        </p:txBody>
      </p:sp>
      <p:sp>
        <p:nvSpPr>
          <p:cNvPr id="189" name="Google Shape;189;p33"/>
          <p:cNvSpPr txBox="1"/>
          <p:nvPr>
            <p:ph idx="1" type="body"/>
          </p:nvPr>
        </p:nvSpPr>
        <p:spPr>
          <a:xfrm>
            <a:off x="311700" y="1152475"/>
            <a:ext cx="8520600" cy="21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Form elements, which can be changed by a user (text fields, radio buttons, select boxes, etc.), can be bound using 2-way data binding using the </a:t>
            </a:r>
            <a:r>
              <a:rPr b="1" lang="en" sz="1400">
                <a:solidFill>
                  <a:srgbClr val="9900FF"/>
                </a:solidFill>
              </a:rPr>
              <a:t>v-model</a:t>
            </a:r>
            <a:r>
              <a:rPr lang="en" sz="1400">
                <a:solidFill>
                  <a:srgbClr val="9900FF"/>
                </a:solidFill>
              </a:rPr>
              <a:t> </a:t>
            </a:r>
            <a:r>
              <a:rPr lang="en" sz="1400"/>
              <a:t>attribute. </a:t>
            </a:r>
            <a:endParaRPr sz="1400"/>
          </a:p>
          <a:p>
            <a:pPr indent="0" lvl="0" marL="0" rtl="0" algn="l">
              <a:spcBef>
                <a:spcPts val="1600"/>
              </a:spcBef>
              <a:spcAft>
                <a:spcPts val="0"/>
              </a:spcAft>
              <a:buNone/>
            </a:pPr>
            <a:r>
              <a:rPr lang="en" sz="1400"/>
              <a:t>2-way data binding keeps the data and the user input in sync.   So that when the form element is changed by the user the data is reactively updated and if the data is changed the form element is reactively updated.  </a:t>
            </a:r>
            <a:endParaRPr sz="1400"/>
          </a:p>
          <a:p>
            <a:pPr indent="0" lvl="0" marL="0" rtl="0" algn="l">
              <a:spcBef>
                <a:spcPts val="1600"/>
              </a:spcBef>
              <a:spcAft>
                <a:spcPts val="1600"/>
              </a:spcAft>
              <a:buNone/>
            </a:pPr>
            <a:r>
              <a:rPr lang="en" sz="1400"/>
              <a:t>Some Vue attributes, like v-model can accept </a:t>
            </a:r>
            <a:r>
              <a:rPr b="1" lang="en" sz="1400"/>
              <a:t>modifiers</a:t>
            </a:r>
            <a:r>
              <a:rPr lang="en" sz="1400"/>
              <a:t>.   For example, </a:t>
            </a:r>
            <a:r>
              <a:rPr lang="en" sz="1400">
                <a:solidFill>
                  <a:srgbClr val="9900FF"/>
                </a:solidFill>
              </a:rPr>
              <a:t>v-model</a:t>
            </a:r>
            <a:r>
              <a:rPr lang="en" sz="1400"/>
              <a:t>.</a:t>
            </a:r>
            <a:r>
              <a:rPr b="1" lang="en" sz="1400">
                <a:solidFill>
                  <a:srgbClr val="FF00FF"/>
                </a:solidFill>
              </a:rPr>
              <a:t>trim</a:t>
            </a:r>
            <a:r>
              <a:rPr lang="en" sz="1400"/>
              <a:t> modifies the data by removing leading and trailing whitespace similar to trim() in Java.</a:t>
            </a:r>
            <a:endParaRPr sz="1400"/>
          </a:p>
        </p:txBody>
      </p:sp>
      <p:sp>
        <p:nvSpPr>
          <p:cNvPr id="190" name="Google Shape;190;p33"/>
          <p:cNvSpPr txBox="1"/>
          <p:nvPr/>
        </p:nvSpPr>
        <p:spPr>
          <a:xfrm>
            <a:off x="347375" y="3328425"/>
            <a:ext cx="2969700" cy="1602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t>HTML</a:t>
            </a:r>
            <a:endParaRPr b="1" sz="1200"/>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&lt;input</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type="text"</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id="name"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a:t>
            </a:r>
            <a:r>
              <a:rPr b="1" lang="en" sz="1050">
                <a:solidFill>
                  <a:srgbClr val="9900FF"/>
                </a:solidFill>
                <a:latin typeface="Courier New"/>
                <a:ea typeface="Courier New"/>
                <a:cs typeface="Courier New"/>
                <a:sym typeface="Courier New"/>
              </a:rPr>
              <a:t>v-model.</a:t>
            </a:r>
            <a:r>
              <a:rPr b="1" lang="en" sz="1050">
                <a:solidFill>
                  <a:srgbClr val="FF00FF"/>
                </a:solidFill>
                <a:latin typeface="Courier New"/>
                <a:ea typeface="Courier New"/>
                <a:cs typeface="Courier New"/>
                <a:sym typeface="Courier New"/>
              </a:rPr>
              <a:t>trim</a:t>
            </a:r>
            <a:r>
              <a:rPr lang="en" sz="1050">
                <a:latin typeface="Courier New"/>
                <a:ea typeface="Courier New"/>
                <a:cs typeface="Courier New"/>
                <a:sym typeface="Courier New"/>
              </a:rPr>
              <a:t>="</a:t>
            </a:r>
            <a:r>
              <a:rPr b="1" lang="en" sz="1050">
                <a:solidFill>
                  <a:srgbClr val="0000FF"/>
                </a:solidFill>
                <a:latin typeface="Courier New"/>
                <a:ea typeface="Courier New"/>
                <a:cs typeface="Courier New"/>
                <a:sym typeface="Courier New"/>
              </a:rPr>
              <a:t>contact</a:t>
            </a:r>
            <a:r>
              <a:rPr b="1" lang="en" sz="1050">
                <a:latin typeface="Courier New"/>
                <a:ea typeface="Courier New"/>
                <a:cs typeface="Courier New"/>
                <a:sym typeface="Courier New"/>
              </a:rPr>
              <a:t>.</a:t>
            </a:r>
            <a:r>
              <a:rPr b="1" lang="en" sz="1050">
                <a:solidFill>
                  <a:srgbClr val="980000"/>
                </a:solidFill>
                <a:latin typeface="Courier New"/>
                <a:ea typeface="Courier New"/>
                <a:cs typeface="Courier New"/>
                <a:sym typeface="Courier New"/>
              </a:rPr>
              <a:t>name</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/&gt;</a:t>
            </a:r>
            <a:endParaRPr/>
          </a:p>
        </p:txBody>
      </p:sp>
      <p:sp>
        <p:nvSpPr>
          <p:cNvPr id="191" name="Google Shape;191;p33"/>
          <p:cNvSpPr txBox="1"/>
          <p:nvPr/>
        </p:nvSpPr>
        <p:spPr>
          <a:xfrm>
            <a:off x="4101350" y="3429225"/>
            <a:ext cx="4291800" cy="1400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chemeClr val="dk1"/>
                </a:solidFill>
              </a:rPr>
              <a:t>Data</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050">
                <a:solidFill>
                  <a:srgbClr val="0000FF"/>
                </a:solidFill>
                <a:latin typeface="Courier New"/>
                <a:ea typeface="Courier New"/>
                <a:cs typeface="Courier New"/>
                <a:sym typeface="Courier New"/>
              </a:rPr>
              <a:t>contact</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a:t>
            </a:r>
            <a:r>
              <a:rPr b="1" lang="en" sz="1050">
                <a:solidFill>
                  <a:srgbClr val="980000"/>
                </a:solidFill>
                <a:latin typeface="Courier New"/>
                <a:ea typeface="Courier New"/>
                <a:cs typeface="Courier New"/>
                <a:sym typeface="Courier New"/>
              </a:rPr>
              <a:t>name</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email: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emailType: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Vue.js</a:t>
            </a:r>
            <a:endParaRPr/>
          </a:p>
        </p:txBody>
      </p:sp>
      <p:sp>
        <p:nvSpPr>
          <p:cNvPr id="68" name="Google Shape;68;p15"/>
          <p:cNvSpPr txBox="1"/>
          <p:nvPr/>
        </p:nvSpPr>
        <p:spPr>
          <a:xfrm>
            <a:off x="436525" y="1304550"/>
            <a:ext cx="8121600" cy="14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Vue.js is a </a:t>
            </a:r>
            <a:r>
              <a:rPr i="1" lang="en" sz="1800"/>
              <a:t>component-based</a:t>
            </a:r>
            <a:r>
              <a:rPr lang="en" sz="1800"/>
              <a:t>, </a:t>
            </a:r>
            <a:r>
              <a:rPr i="1" lang="en" sz="1800"/>
              <a:t>single page application</a:t>
            </a:r>
            <a:r>
              <a:rPr lang="en" sz="1800"/>
              <a:t> Javascript framework. (same as Angular and React).</a:t>
            </a:r>
            <a:endParaRPr b="1" i="1" sz="1800"/>
          </a:p>
          <a:p>
            <a:pPr indent="0" lvl="0" marL="0" rtl="0" algn="l">
              <a:spcBef>
                <a:spcPts val="0"/>
              </a:spcBef>
              <a:spcAft>
                <a:spcPts val="0"/>
              </a:spcAft>
              <a:buNone/>
            </a:pPr>
            <a:r>
              <a:t/>
            </a:r>
            <a:endParaRPr b="1" i="1" sz="1800"/>
          </a:p>
          <a:p>
            <a:pPr indent="0" lvl="0" marL="0" rtl="0" algn="l">
              <a:spcBef>
                <a:spcPts val="0"/>
              </a:spcBef>
              <a:spcAft>
                <a:spcPts val="0"/>
              </a:spcAft>
              <a:buNone/>
            </a:pPr>
            <a:r>
              <a:rPr i="1" lang="en" sz="1800"/>
              <a:t>Components</a:t>
            </a:r>
            <a:r>
              <a:rPr lang="en" sz="1800"/>
              <a:t> are loaded into a single page to build the overall website design using the virtual DOM.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600"/>
              <a:t>We are using Vue version 3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Documentation: is at </a:t>
            </a:r>
            <a:r>
              <a:rPr b="1" i="1" lang="en" u="sng">
                <a:solidFill>
                  <a:schemeClr val="hlink"/>
                </a:solidFill>
                <a:hlinkClick r:id="rId3"/>
              </a:rPr>
              <a:t>https://vuejs.org/</a:t>
            </a:r>
            <a:endParaRPr b="1"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Vue.js</a:t>
            </a:r>
            <a:endParaRPr/>
          </a:p>
        </p:txBody>
      </p:sp>
      <p:sp>
        <p:nvSpPr>
          <p:cNvPr id="74" name="Google Shape;74;p16"/>
          <p:cNvSpPr txBox="1"/>
          <p:nvPr/>
        </p:nvSpPr>
        <p:spPr>
          <a:xfrm>
            <a:off x="436525" y="1304550"/>
            <a:ext cx="8121600" cy="38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Vue.js is one of the most popular JS frameworks.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React</a:t>
            </a:r>
            <a:endParaRPr sz="1800"/>
          </a:p>
          <a:p>
            <a:pPr indent="-342900" lvl="0" marL="457200" rtl="0" algn="l">
              <a:spcBef>
                <a:spcPts val="0"/>
              </a:spcBef>
              <a:spcAft>
                <a:spcPts val="0"/>
              </a:spcAft>
              <a:buSzPts val="1800"/>
              <a:buAutoNum type="arabicPeriod"/>
            </a:pPr>
            <a:r>
              <a:rPr lang="en" sz="1800"/>
              <a:t>Angular</a:t>
            </a:r>
            <a:endParaRPr sz="1800"/>
          </a:p>
          <a:p>
            <a:pPr indent="-342900" lvl="0" marL="457200" rtl="0" algn="l">
              <a:spcBef>
                <a:spcPts val="0"/>
              </a:spcBef>
              <a:spcAft>
                <a:spcPts val="0"/>
              </a:spcAft>
              <a:buSzPts val="1800"/>
              <a:buAutoNum type="arabicPeriod"/>
            </a:pPr>
            <a:r>
              <a:rPr lang="en" sz="1800"/>
              <a:t>Vue.js</a:t>
            </a:r>
            <a:endParaRPr sz="1800"/>
          </a:p>
          <a:p>
            <a:pPr indent="-342900" lvl="0" marL="457200" rtl="0" algn="l">
              <a:spcBef>
                <a:spcPts val="0"/>
              </a:spcBef>
              <a:spcAft>
                <a:spcPts val="0"/>
              </a:spcAft>
              <a:buSzPts val="1800"/>
              <a:buAutoNum type="arabicPeriod"/>
            </a:pPr>
            <a:r>
              <a:rPr lang="en" sz="1800"/>
              <a:t>Ember</a:t>
            </a:r>
            <a:endParaRPr sz="1800"/>
          </a:p>
          <a:p>
            <a:pPr indent="-342900" lvl="0" marL="457200" rtl="0" algn="l">
              <a:spcBef>
                <a:spcPts val="0"/>
              </a:spcBef>
              <a:spcAft>
                <a:spcPts val="0"/>
              </a:spcAft>
              <a:buSzPts val="1800"/>
              <a:buAutoNum type="arabicPeriod"/>
            </a:pPr>
            <a:r>
              <a:rPr lang="en" sz="1800"/>
              <a:t>Backbone.js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Little less learning curve than React and Angular (but same concepts)</a:t>
            </a:r>
            <a:endParaRPr sz="1800"/>
          </a:p>
          <a:p>
            <a:pPr indent="0" lvl="0" marL="0" rtl="0" algn="l">
              <a:spcBef>
                <a:spcPts val="0"/>
              </a:spcBef>
              <a:spcAft>
                <a:spcPts val="0"/>
              </a:spcAft>
              <a:buNone/>
            </a:pPr>
            <a:r>
              <a:rPr lang="en" sz="1800"/>
              <a:t>Extremely fast and lightweight</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Page Application (SPA)</a:t>
            </a:r>
            <a:endParaRPr/>
          </a:p>
        </p:txBody>
      </p:sp>
      <p:sp>
        <p:nvSpPr>
          <p:cNvPr id="80" name="Google Shape;80;p17"/>
          <p:cNvSpPr txBox="1"/>
          <p:nvPr>
            <p:ph idx="1" type="body"/>
          </p:nvPr>
        </p:nvSpPr>
        <p:spPr>
          <a:xfrm>
            <a:off x="311700" y="1152475"/>
            <a:ext cx="827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Serves a single HTML page</a:t>
            </a:r>
            <a:r>
              <a:rPr lang="en" sz="1400"/>
              <a:t> and </a:t>
            </a:r>
            <a:r>
              <a:rPr b="1" i="1" lang="en" sz="1400"/>
              <a:t>all other “pages” in the site are generated using DOM manipulation</a:t>
            </a:r>
            <a:r>
              <a:rPr lang="en" sz="1400"/>
              <a:t> of the original HTML with new data retrieved from web API using JavaScript.  </a:t>
            </a:r>
            <a:endParaRPr sz="1400"/>
          </a:p>
          <a:p>
            <a:pPr indent="0" lvl="0" marL="0" rtl="0" algn="l">
              <a:spcBef>
                <a:spcPts val="1600"/>
              </a:spcBef>
              <a:spcAft>
                <a:spcPts val="0"/>
              </a:spcAft>
              <a:buNone/>
            </a:pPr>
            <a:r>
              <a:rPr lang="en" sz="1400"/>
              <a:t>Pros</a:t>
            </a:r>
            <a:endParaRPr sz="1400"/>
          </a:p>
          <a:p>
            <a:pPr indent="-304800" lvl="0" marL="457200" rtl="0" algn="l">
              <a:spcBef>
                <a:spcPts val="210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Better user experience </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Server-side require less resources</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the Server uses web services to provide data, so it is further decoupled from the view</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Allows separation of focus for developers:  frontend developer can focus fully on the frontend and backend developers fully on the backend</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Good choice for web based </a:t>
            </a:r>
            <a:r>
              <a:rPr b="1" i="1" lang="en" sz="1200">
                <a:solidFill>
                  <a:srgbClr val="172B4D"/>
                </a:solidFill>
                <a:latin typeface="Roboto"/>
                <a:ea typeface="Roboto"/>
                <a:cs typeface="Roboto"/>
                <a:sym typeface="Roboto"/>
              </a:rPr>
              <a:t>applications</a:t>
            </a:r>
            <a:r>
              <a:rPr lang="en" sz="1200">
                <a:solidFill>
                  <a:srgbClr val="172B4D"/>
                </a:solidFill>
                <a:latin typeface="Roboto"/>
                <a:ea typeface="Roboto"/>
                <a:cs typeface="Roboto"/>
                <a:sym typeface="Roboto"/>
              </a:rPr>
              <a:t>. Not so much for simple, informational /content sites</a:t>
            </a:r>
            <a:endParaRPr sz="1200">
              <a:solidFill>
                <a:srgbClr val="172B4D"/>
              </a:solidFill>
              <a:latin typeface="Roboto"/>
              <a:ea typeface="Roboto"/>
              <a:cs typeface="Roboto"/>
              <a:sym typeface="Roboto"/>
            </a:endParaRPr>
          </a:p>
          <a:p>
            <a:pPr indent="0" lvl="0" marL="457200" rtl="0" algn="l">
              <a:spcBef>
                <a:spcPts val="2100"/>
              </a:spcBef>
              <a:spcAft>
                <a:spcPts val="0"/>
              </a:spcAft>
              <a:buNone/>
            </a:pPr>
            <a:r>
              <a:t/>
            </a:r>
            <a:endParaRPr sz="1050">
              <a:solidFill>
                <a:srgbClr val="172B4D"/>
              </a:solidFill>
              <a:latin typeface="Roboto"/>
              <a:ea typeface="Roboto"/>
              <a:cs typeface="Roboto"/>
              <a:sym typeface="Roboto"/>
            </a:endParaRPr>
          </a:p>
          <a:p>
            <a:pPr indent="0" lvl="0" marL="0" rtl="0" algn="l">
              <a:spcBef>
                <a:spcPts val="2100"/>
              </a:spcBef>
              <a:spcAft>
                <a:spcPts val="0"/>
              </a:spcAft>
              <a:buNone/>
            </a:pPr>
            <a:r>
              <a:t/>
            </a:r>
            <a:endParaRPr/>
          </a:p>
        </p:txBody>
      </p:sp>
      <p:sp>
        <p:nvSpPr>
          <p:cNvPr id="81" name="Google Shape;81;p17"/>
          <p:cNvSpPr txBox="1"/>
          <p:nvPr/>
        </p:nvSpPr>
        <p:spPr>
          <a:xfrm>
            <a:off x="6679750" y="281975"/>
            <a:ext cx="172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4"/>
                </a:highlight>
              </a:rPr>
              <a:t>Know what a SPA is and some pros and cons</a:t>
            </a:r>
            <a:endParaRPr>
              <a:highlight>
                <a:schemeClr val="accent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Page Applications (SPA) Continued</a:t>
            </a:r>
            <a:endParaRPr/>
          </a:p>
        </p:txBody>
      </p:sp>
      <p:sp>
        <p:nvSpPr>
          <p:cNvPr id="87" name="Google Shape;87;p18"/>
          <p:cNvSpPr txBox="1"/>
          <p:nvPr>
            <p:ph idx="1" type="body"/>
          </p:nvPr>
        </p:nvSpPr>
        <p:spPr>
          <a:xfrm>
            <a:off x="311700" y="1152475"/>
            <a:ext cx="8520600" cy="3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304800" lvl="0" marL="457200" rtl="0" algn="l">
              <a:spcBef>
                <a:spcPts val="210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Slower upfront load time as browser has to build the page, fetch data, render components, etc</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Sites that rely </a:t>
            </a:r>
            <a:r>
              <a:rPr lang="en" sz="1200">
                <a:solidFill>
                  <a:srgbClr val="172B4D"/>
                </a:solidFill>
                <a:latin typeface="Roboto"/>
                <a:ea typeface="Roboto"/>
                <a:cs typeface="Roboto"/>
                <a:sym typeface="Roboto"/>
              </a:rPr>
              <a:t>heavily</a:t>
            </a:r>
            <a:r>
              <a:rPr lang="en" sz="1200">
                <a:solidFill>
                  <a:srgbClr val="172B4D"/>
                </a:solidFill>
                <a:latin typeface="Roboto"/>
                <a:ea typeface="Roboto"/>
                <a:cs typeface="Roboto"/>
                <a:sym typeface="Roboto"/>
              </a:rPr>
              <a:t> on articles/content(blogs) are not </a:t>
            </a:r>
            <a:r>
              <a:rPr lang="en" sz="1200">
                <a:solidFill>
                  <a:srgbClr val="172B4D"/>
                </a:solidFill>
                <a:latin typeface="Roboto"/>
                <a:ea typeface="Roboto"/>
                <a:cs typeface="Roboto"/>
                <a:sym typeface="Roboto"/>
              </a:rPr>
              <a:t>indexed well, if at all.</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Requires more backend development, so may not be appropriate for a simple site. </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SPA needs to be more aware of Accessibility concerns. </a:t>
            </a:r>
            <a:br>
              <a:rPr lang="en" sz="1200">
                <a:solidFill>
                  <a:srgbClr val="172B4D"/>
                </a:solidFill>
                <a:latin typeface="Roboto"/>
                <a:ea typeface="Roboto"/>
                <a:cs typeface="Roboto"/>
                <a:sym typeface="Roboto"/>
              </a:rPr>
            </a:br>
            <a:endParaRPr sz="1200">
              <a:solidFill>
                <a:srgbClr val="172B4D"/>
              </a:solidFill>
              <a:latin typeface="Roboto"/>
              <a:ea typeface="Roboto"/>
              <a:cs typeface="Roboto"/>
              <a:sym typeface="Roboto"/>
            </a:endParaRPr>
          </a:p>
          <a:p>
            <a:pPr indent="-304800" lvl="0" marL="457200" rtl="0" algn="l">
              <a:spcBef>
                <a:spcPts val="0"/>
              </a:spcBef>
              <a:spcAft>
                <a:spcPts val="0"/>
              </a:spcAft>
              <a:buClr>
                <a:srgbClr val="172B4D"/>
              </a:buClr>
              <a:buSzPts val="1200"/>
              <a:buFont typeface="Roboto"/>
              <a:buChar char="●"/>
            </a:pPr>
            <a:r>
              <a:rPr lang="en" sz="1200">
                <a:solidFill>
                  <a:srgbClr val="172B4D"/>
                </a:solidFill>
                <a:latin typeface="Roboto"/>
                <a:ea typeface="Roboto"/>
                <a:cs typeface="Roboto"/>
                <a:sym typeface="Roboto"/>
              </a:rPr>
              <a:t>Since we are getting rid of the browsers default navigation (Back button, etc) SPA must handle these events.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186563"/>
            <a:ext cx="8839201" cy="4770363"/>
          </a:xfrm>
          <a:prstGeom prst="rect">
            <a:avLst/>
          </a:prstGeom>
          <a:noFill/>
          <a:ln>
            <a:noFill/>
          </a:ln>
        </p:spPr>
      </p:pic>
      <p:sp>
        <p:nvSpPr>
          <p:cNvPr id="93" name="Google Shape;93;p19"/>
          <p:cNvSpPr/>
          <p:nvPr/>
        </p:nvSpPr>
        <p:spPr>
          <a:xfrm>
            <a:off x="152400" y="3156450"/>
            <a:ext cx="2662200" cy="16638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nvSpPr>
        <p:spPr>
          <a:xfrm>
            <a:off x="285225" y="2538475"/>
            <a:ext cx="11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component</a:t>
            </a:r>
            <a:endParaRPr/>
          </a:p>
        </p:txBody>
      </p:sp>
      <p:cxnSp>
        <p:nvCxnSpPr>
          <p:cNvPr id="95" name="Google Shape;95;p19"/>
          <p:cNvCxnSpPr>
            <a:stCxn id="94" idx="3"/>
          </p:cNvCxnSpPr>
          <p:nvPr/>
        </p:nvCxnSpPr>
        <p:spPr>
          <a:xfrm>
            <a:off x="1454625" y="2738575"/>
            <a:ext cx="199800" cy="2562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Vue.js Component</a:t>
            </a:r>
            <a:endParaRPr/>
          </a:p>
        </p:txBody>
      </p:sp>
      <p:graphicFrame>
        <p:nvGraphicFramePr>
          <p:cNvPr id="101" name="Google Shape;101;p20"/>
          <p:cNvGraphicFramePr/>
          <p:nvPr/>
        </p:nvGraphicFramePr>
        <p:xfrm>
          <a:off x="96650" y="1202825"/>
          <a:ext cx="3000000" cy="3000000"/>
        </p:xfrm>
        <a:graphic>
          <a:graphicData uri="http://schemas.openxmlformats.org/drawingml/2006/table">
            <a:tbl>
              <a:tblPr>
                <a:noFill/>
                <a:tableStyleId>{C16BAD11-57CC-4C8E-8C11-C348318E01C0}</a:tableStyleId>
              </a:tblPr>
              <a:tblGrid>
                <a:gridCol w="3265550"/>
                <a:gridCol w="3566825"/>
                <a:gridCol w="2214975"/>
              </a:tblGrid>
              <a:tr h="381000">
                <a:tc>
                  <a:txBody>
                    <a:bodyPr/>
                    <a:lstStyle/>
                    <a:p>
                      <a:pPr indent="0" lvl="0" marL="0" rtl="0" algn="ctr">
                        <a:spcBef>
                          <a:spcPts val="0"/>
                        </a:spcBef>
                        <a:spcAft>
                          <a:spcPts val="0"/>
                        </a:spcAft>
                        <a:buNone/>
                      </a:pPr>
                      <a:r>
                        <a:rPr b="1" lang="en"/>
                        <a:t> Output (HTML)</a:t>
                      </a:r>
                      <a:endParaRPr b="1"/>
                    </a:p>
                  </a:txBody>
                  <a:tcPr marT="91425" marB="91425" marR="91425" marL="91425"/>
                </a:tc>
                <a:tc>
                  <a:txBody>
                    <a:bodyPr/>
                    <a:lstStyle/>
                    <a:p>
                      <a:pPr indent="0" lvl="0" marL="0" rtl="0" algn="ctr">
                        <a:spcBef>
                          <a:spcPts val="0"/>
                        </a:spcBef>
                        <a:spcAft>
                          <a:spcPts val="0"/>
                        </a:spcAft>
                        <a:buNone/>
                      </a:pPr>
                      <a:r>
                        <a:rPr b="1" lang="en"/>
                        <a:t>Functionality (JS)</a:t>
                      </a:r>
                      <a:endParaRPr b="1"/>
                    </a:p>
                  </a:txBody>
                  <a:tcPr marT="91425" marB="91425" marR="91425" marL="91425"/>
                </a:tc>
                <a:tc>
                  <a:txBody>
                    <a:bodyPr/>
                    <a:lstStyle/>
                    <a:p>
                      <a:pPr indent="0" lvl="0" marL="0" rtl="0" algn="ctr">
                        <a:spcBef>
                          <a:spcPts val="0"/>
                        </a:spcBef>
                        <a:spcAft>
                          <a:spcPts val="0"/>
                        </a:spcAft>
                        <a:buNone/>
                      </a:pPr>
                      <a:r>
                        <a:rPr b="1" lang="en"/>
                        <a:t>Style (CSS)</a:t>
                      </a:r>
                      <a:endParaRPr b="1"/>
                    </a:p>
                  </a:txBody>
                  <a:tcPr marT="91425" marB="91425" marR="91425" marL="91425"/>
                </a:tc>
              </a:tr>
              <a:tr h="381000">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sz="1200">
                          <a:latin typeface="Courier New"/>
                          <a:ea typeface="Courier New"/>
                          <a:cs typeface="Courier New"/>
                          <a:sym typeface="Courier New"/>
                        </a:rPr>
                        <a:t>&lt;template&gt;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 class=”namebox”&gt;</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&lt;h1&gt;</a:t>
                      </a:r>
                      <a:r>
                        <a:rPr lang="en" sz="1200">
                          <a:latin typeface="Courier New"/>
                          <a:ea typeface="Courier New"/>
                          <a:cs typeface="Courier New"/>
                          <a:sym typeface="Courier New"/>
                        </a:rPr>
                        <a:t>{{ user.name }}</a:t>
                      </a:r>
                      <a:r>
                        <a:rPr lang="en" sz="1200">
                          <a:latin typeface="Courier New"/>
                          <a:ea typeface="Courier New"/>
                          <a:cs typeface="Courier New"/>
                          <a:sym typeface="Courier New"/>
                        </a:rPr>
                        <a:t>&lt;/h1&gt;</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&lt;/template&gt;</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&lt;script&gt;</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export default {</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name: ‘ComponentName-USer’,</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data() {</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return {</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user: {</a:t>
                      </a:r>
                      <a:br>
                        <a:rPr lang="en" sz="1200">
                          <a:latin typeface="Courier New"/>
                          <a:ea typeface="Courier New"/>
                          <a:cs typeface="Courier New"/>
                          <a:sym typeface="Courier New"/>
                        </a:rPr>
                      </a:br>
                      <a:r>
                        <a:rPr lang="en" sz="1200">
                          <a:latin typeface="Courier New"/>
                          <a:ea typeface="Courier New"/>
                          <a:cs typeface="Courier New"/>
                          <a:sym typeface="Courier New"/>
                        </a:rPr>
                        <a:t>                    name: ‘Joe’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&lt;/script&gt;</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t>&lt;style</a:t>
                      </a:r>
                      <a:r>
                        <a:rPr lang="en"/>
                        <a:t> scoped</a:t>
                      </a:r>
                      <a:r>
                        <a:rPr lang="en"/>
                        <a:t>&gt;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h1 {</a:t>
                      </a:r>
                      <a:endParaRPr/>
                    </a:p>
                    <a:p>
                      <a:pPr indent="0" lvl="0" marL="0" rtl="0" algn="l">
                        <a:spcBef>
                          <a:spcPts val="0"/>
                        </a:spcBef>
                        <a:spcAft>
                          <a:spcPts val="0"/>
                        </a:spcAft>
                        <a:buNone/>
                      </a:pPr>
                      <a:r>
                        <a:rPr lang="en"/>
                        <a:t>       font-size: 12px;</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&lt;/style&gt;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 HERE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