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Proxima Nova Semibold"/>
      <p:regular r:id="rId24"/>
      <p:bold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Semibold-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Semibold-boldItalic.fntdata"/><Relationship Id="rId25" Type="http://schemas.openxmlformats.org/officeDocument/2006/relationships/font" Target="fonts/ProximaNovaSemibold-bold.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603fc4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603fc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2a0916e4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a0916e4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2a0916e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2a0916e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e603fc4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e603fc4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a0916e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0916e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2a0916e4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a0916e4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2a0916e4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2a0916e4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2a0916e4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a0916e4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a0916e4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a0916e4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2a0916e4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2a0916e4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uejs.org/v2/guide/even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uejs.org/v2/api/#v-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vuejs.org/v2/guide/events.html#Event-Modifi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API/KeyboardEvent/key/Key_Valu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Vue Event Handling</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M3-11</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Forms to a new Object</a:t>
            </a:r>
            <a:endParaRPr/>
          </a:p>
        </p:txBody>
      </p:sp>
      <p:sp>
        <p:nvSpPr>
          <p:cNvPr id="115" name="Google Shape;115;p22"/>
          <p:cNvSpPr txBox="1"/>
          <p:nvPr>
            <p:ph idx="1" type="body"/>
          </p:nvPr>
        </p:nvSpPr>
        <p:spPr>
          <a:xfrm>
            <a:off x="311700" y="1152475"/>
            <a:ext cx="85206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can be bound to an empty object that represents it.   The object does not need to have the keys already defined.  When the form is bound the keys used will be created in the object.  </a:t>
            </a:r>
            <a:endParaRPr/>
          </a:p>
          <a:p>
            <a:pPr indent="0" lvl="0" marL="0" rtl="0" algn="l">
              <a:spcBef>
                <a:spcPts val="1600"/>
              </a:spcBef>
              <a:spcAft>
                <a:spcPts val="1600"/>
              </a:spcAft>
              <a:buNone/>
            </a:pPr>
            <a:r>
              <a:t/>
            </a:r>
            <a:endParaRPr/>
          </a:p>
        </p:txBody>
      </p:sp>
      <p:sp>
        <p:nvSpPr>
          <p:cNvPr id="116" name="Google Shape;116;p22"/>
          <p:cNvSpPr txBox="1"/>
          <p:nvPr/>
        </p:nvSpPr>
        <p:spPr>
          <a:xfrm>
            <a:off x="415850" y="2829600"/>
            <a:ext cx="1926000" cy="15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Object in Code</a:t>
            </a:r>
            <a:endParaRPr/>
          </a:p>
          <a:p>
            <a:pPr indent="0" lvl="0" marL="0" rtl="0" algn="l">
              <a:spcBef>
                <a:spcPts val="0"/>
              </a:spcBef>
              <a:spcAft>
                <a:spcPts val="0"/>
              </a:spcAft>
              <a:buNone/>
            </a:pPr>
            <a:r>
              <a:t/>
            </a:r>
            <a:endParaRPr/>
          </a:p>
          <a:p>
            <a:pPr indent="0" lvl="0" marL="0" rtl="0" algn="l">
              <a:spcBef>
                <a:spcPts val="900"/>
              </a:spcBef>
              <a:spcAft>
                <a:spcPts val="0"/>
              </a:spcAft>
              <a:buClr>
                <a:schemeClr val="dk1"/>
              </a:buClr>
              <a:buSzPts val="1100"/>
              <a:buFont typeface="Arial"/>
              <a:buNone/>
            </a:pP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 {},</a:t>
            </a:r>
            <a:endParaRPr sz="1200"/>
          </a:p>
        </p:txBody>
      </p:sp>
      <p:sp>
        <p:nvSpPr>
          <p:cNvPr id="117" name="Google Shape;117;p22"/>
          <p:cNvSpPr txBox="1"/>
          <p:nvPr/>
        </p:nvSpPr>
        <p:spPr>
          <a:xfrm>
            <a:off x="2341850" y="2829600"/>
            <a:ext cx="3928800" cy="19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Form</a:t>
            </a:r>
            <a:endParaRPr/>
          </a:p>
          <a:p>
            <a:pPr indent="0" lvl="0" marL="0" rtl="0" algn="l">
              <a:spcBef>
                <a:spcPts val="0"/>
              </a:spcBef>
              <a:spcAft>
                <a:spcPts val="0"/>
              </a:spcAft>
              <a:buNone/>
            </a:pPr>
            <a:r>
              <a:t/>
            </a:r>
            <a:endParaRPr/>
          </a:p>
          <a:p>
            <a:pPr indent="0" lvl="0" marL="0" rtl="0" algn="l">
              <a:spcBef>
                <a:spcPts val="900"/>
              </a:spcBef>
              <a:spcAft>
                <a:spcPts val="0"/>
              </a:spcAft>
              <a:buNone/>
            </a:pPr>
            <a:r>
              <a:rPr lang="en" sz="1200">
                <a:latin typeface="Courier New"/>
                <a:ea typeface="Courier New"/>
                <a:cs typeface="Courier New"/>
                <a:sym typeface="Courier New"/>
              </a:rPr>
              <a:t>&lt;input id=”firstName”</a:t>
            </a:r>
            <a:br>
              <a:rPr lang="en" sz="1200">
                <a:latin typeface="Courier New"/>
                <a:ea typeface="Courier New"/>
                <a:cs typeface="Courier New"/>
                <a:sym typeface="Courier New"/>
              </a:rPr>
            </a:br>
            <a:r>
              <a:rPr lang="en" sz="1200">
                <a:latin typeface="Courier New"/>
                <a:ea typeface="Courier New"/>
                <a:cs typeface="Courier New"/>
                <a:sym typeface="Courier New"/>
              </a:rPr>
              <a:t>       type=”text”</a:t>
            </a:r>
            <a:br>
              <a:rPr lang="en" sz="1200">
                <a:latin typeface="Courier New"/>
                <a:ea typeface="Courier New"/>
                <a:cs typeface="Courier New"/>
                <a:sym typeface="Courier New"/>
              </a:rPr>
            </a:br>
            <a:r>
              <a:rPr lang="en" sz="1200">
                <a:latin typeface="Courier New"/>
                <a:ea typeface="Courier New"/>
                <a:cs typeface="Courier New"/>
                <a:sym typeface="Courier New"/>
              </a:rPr>
              <a:t>       v-model.trim=”</a:t>
            </a: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a:t>
            </a:r>
            <a:r>
              <a:rPr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900"/>
              </a:spcBef>
              <a:spcAft>
                <a:spcPts val="0"/>
              </a:spcAft>
              <a:buNone/>
            </a:pPr>
            <a:r>
              <a:rPr lang="en" sz="1200">
                <a:solidFill>
                  <a:schemeClr val="dk1"/>
                </a:solidFill>
                <a:latin typeface="Courier New"/>
                <a:ea typeface="Courier New"/>
                <a:cs typeface="Courier New"/>
                <a:sym typeface="Courier New"/>
              </a:rPr>
              <a:t>&lt;input id=”lastName”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type=”text”</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v-model.trim=”</a:t>
            </a:r>
            <a:r>
              <a:rPr lang="en" sz="1200">
                <a:solidFill>
                  <a:srgbClr val="00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a:t>
            </a:r>
            <a:r>
              <a:rPr lang="en" sz="1200">
                <a:solidFill>
                  <a:srgbClr val="980000"/>
                </a:solidFill>
                <a:latin typeface="Courier New"/>
                <a:ea typeface="Courier New"/>
                <a:cs typeface="Courier New"/>
                <a:sym typeface="Courier New"/>
              </a:rPr>
              <a:t>lastName</a:t>
            </a:r>
            <a:r>
              <a:rPr lang="en" sz="1200">
                <a:solidFill>
                  <a:schemeClr val="dk1"/>
                </a:solidFill>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900"/>
              </a:spcBef>
              <a:spcAft>
                <a:spcPts val="0"/>
              </a:spcAft>
              <a:buNone/>
            </a:pPr>
            <a:r>
              <a:t/>
            </a:r>
            <a:endParaRPr sz="1200">
              <a:latin typeface="Courier New"/>
              <a:ea typeface="Courier New"/>
              <a:cs typeface="Courier New"/>
              <a:sym typeface="Courier New"/>
            </a:endParaRPr>
          </a:p>
        </p:txBody>
      </p:sp>
      <p:sp>
        <p:nvSpPr>
          <p:cNvPr id="118" name="Google Shape;118;p22"/>
          <p:cNvSpPr txBox="1"/>
          <p:nvPr/>
        </p:nvSpPr>
        <p:spPr>
          <a:xfrm>
            <a:off x="6390250" y="2829600"/>
            <a:ext cx="2572500" cy="15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Resulting Object</a:t>
            </a:r>
            <a:endParaRPr/>
          </a:p>
          <a:p>
            <a:pPr indent="0" lvl="0" marL="0" rtl="0" algn="l">
              <a:spcBef>
                <a:spcPts val="0"/>
              </a:spcBef>
              <a:spcAft>
                <a:spcPts val="0"/>
              </a:spcAft>
              <a:buNone/>
            </a:pPr>
            <a:r>
              <a:t/>
            </a:r>
            <a:endParaRPr/>
          </a:p>
          <a:p>
            <a:pPr indent="0" lvl="0" marL="0" rtl="0" algn="l">
              <a:spcBef>
                <a:spcPts val="900"/>
              </a:spcBef>
              <a:spcAft>
                <a:spcPts val="0"/>
              </a:spcAft>
              <a:buNone/>
            </a:pP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lastName</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317150"/>
            <a:ext cx="8520600" cy="2348700"/>
          </a:xfrm>
          <a:prstGeom prst="rect">
            <a:avLst/>
          </a:prstGeom>
        </p:spPr>
        <p:txBody>
          <a:bodyPr anchorCtr="0" anchor="t" bIns="91425" lIns="91425" spcFirstLastPara="1" rIns="91425" wrap="square" tIns="91425">
            <a:noAutofit/>
          </a:bodyPr>
          <a:lstStyle/>
          <a:p>
            <a:pPr indent="0" lvl="0" marL="457200" rtl="0" algn="l">
              <a:spcBef>
                <a:spcPts val="1800"/>
              </a:spcBef>
              <a:spcAft>
                <a:spcPts val="0"/>
              </a:spcAft>
              <a:buNone/>
            </a:pPr>
            <a:r>
              <a:t/>
            </a:r>
            <a:endParaRPr sz="3900">
              <a:solidFill>
                <a:srgbClr val="172B4D"/>
              </a:solidFill>
              <a:highlight>
                <a:srgbClr val="FFFFFF"/>
              </a:highlight>
              <a:latin typeface="Roboto"/>
              <a:ea typeface="Roboto"/>
              <a:cs typeface="Roboto"/>
              <a:sym typeface="Roboto"/>
            </a:endParaRPr>
          </a:p>
          <a:p>
            <a:pPr indent="-342900" lvl="0" marL="457200" rtl="0" algn="l">
              <a:spcBef>
                <a:spcPts val="1800"/>
              </a:spcBef>
              <a:spcAft>
                <a:spcPts val="0"/>
              </a:spcAft>
              <a:buClr>
                <a:srgbClr val="172B4D"/>
              </a:buClr>
              <a:buSzPts val="1800"/>
              <a:buFont typeface="Roboto"/>
              <a:buAutoNum type="arabicPeriod"/>
            </a:pPr>
            <a:r>
              <a:rPr lang="en">
                <a:solidFill>
                  <a:srgbClr val="172B4D"/>
                </a:solidFill>
                <a:highlight>
                  <a:srgbClr val="FFFFFF"/>
                </a:highlight>
                <a:latin typeface="Roboto"/>
                <a:ea typeface="Roboto"/>
                <a:cs typeface="Roboto"/>
                <a:sym typeface="Roboto"/>
              </a:rPr>
              <a:t>Event handling in Vue</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AutoNum type="arabicPeriod"/>
            </a:pPr>
            <a:r>
              <a:rPr lang="en">
                <a:solidFill>
                  <a:srgbClr val="172B4D"/>
                </a:solidFill>
                <a:highlight>
                  <a:srgbClr val="FFFFFF"/>
                </a:highlight>
                <a:latin typeface="Roboto"/>
                <a:ea typeface="Roboto"/>
                <a:cs typeface="Roboto"/>
                <a:sym typeface="Roboto"/>
              </a:rPr>
              <a:t>v-on</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AutoNum type="arabicPeriod"/>
            </a:pPr>
            <a:r>
              <a:rPr lang="en">
                <a:solidFill>
                  <a:srgbClr val="172B4D"/>
                </a:solidFill>
                <a:highlight>
                  <a:srgbClr val="FFFFFF"/>
                </a:highlight>
                <a:latin typeface="Roboto"/>
                <a:ea typeface="Roboto"/>
                <a:cs typeface="Roboto"/>
                <a:sym typeface="Roboto"/>
              </a:rPr>
              <a:t>Keyboard Events</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AutoNum type="arabicPeriod"/>
            </a:pPr>
            <a:r>
              <a:rPr lang="en">
                <a:solidFill>
                  <a:srgbClr val="172B4D"/>
                </a:solidFill>
                <a:highlight>
                  <a:srgbClr val="FFFFFF"/>
                </a:highlight>
                <a:latin typeface="Roboto"/>
                <a:ea typeface="Roboto"/>
                <a:cs typeface="Roboto"/>
                <a:sym typeface="Roboto"/>
              </a:rPr>
              <a:t>Mouse Events</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AutoNum type="arabicPeriod"/>
            </a:pPr>
            <a:r>
              <a:rPr lang="en">
                <a:solidFill>
                  <a:srgbClr val="172B4D"/>
                </a:solidFill>
                <a:highlight>
                  <a:srgbClr val="FFFFFF"/>
                </a:highlight>
                <a:latin typeface="Roboto"/>
                <a:ea typeface="Roboto"/>
                <a:cs typeface="Roboto"/>
                <a:sym typeface="Roboto"/>
              </a:rPr>
              <a:t>Event Handler Arguments</a:t>
            </a:r>
            <a:endParaRPr>
              <a:solidFill>
                <a:srgbClr val="172B4D"/>
              </a:solidFill>
              <a:highlight>
                <a:srgbClr val="FFFFFF"/>
              </a:highlight>
              <a:latin typeface="Roboto"/>
              <a:ea typeface="Roboto"/>
              <a:cs typeface="Roboto"/>
              <a:sym typeface="Roboto"/>
            </a:endParaRPr>
          </a:p>
          <a:p>
            <a:pPr indent="0" lvl="0" marL="45720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Methods</a:t>
            </a:r>
            <a:endParaRPr sz="2800">
              <a:solidFill>
                <a:srgbClr val="000000"/>
              </a:solidFill>
            </a:endParaRPr>
          </a:p>
        </p:txBody>
      </p:sp>
      <p:sp>
        <p:nvSpPr>
          <p:cNvPr id="68" name="Google Shape;68;p1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We can also add functions to our component.  Added in the methods: {} section. </a:t>
            </a:r>
            <a:endParaRPr sz="1800">
              <a:solidFill>
                <a:srgbClr val="595959"/>
              </a:solidFill>
            </a:endParaRPr>
          </a:p>
          <a:p>
            <a:pPr indent="0" lvl="0" marL="0" rtl="0" algn="l">
              <a:lnSpc>
                <a:spcPct val="115000"/>
              </a:lnSpc>
              <a:spcBef>
                <a:spcPts val="1600"/>
              </a:spcBef>
              <a:spcAft>
                <a:spcPts val="0"/>
              </a:spcAft>
              <a:buNone/>
            </a:pPr>
            <a:r>
              <a:rPr b="1" lang="en" sz="1800">
                <a:solidFill>
                  <a:srgbClr val="595959"/>
                </a:solidFill>
              </a:rPr>
              <a:t>Methods are NOT REACTIVE</a:t>
            </a:r>
            <a:r>
              <a:rPr lang="en" sz="1800">
                <a:solidFill>
                  <a:srgbClr val="595959"/>
                </a:solidFill>
              </a:rPr>
              <a:t> - meaning they are not updated when values change, we must call them when there is an update or use them in a computed property and pass them the data to make them reactive - which will the reactive computed property to call the method again when the data is changed.</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Methods can use the </a:t>
            </a:r>
            <a:r>
              <a:rPr b="1" lang="en" sz="1800">
                <a:solidFill>
                  <a:srgbClr val="595959"/>
                </a:solidFill>
              </a:rPr>
              <a:t>this </a:t>
            </a:r>
            <a:r>
              <a:rPr lang="en" sz="1800">
                <a:solidFill>
                  <a:srgbClr val="595959"/>
                </a:solidFill>
              </a:rPr>
              <a:t>keyword.  </a:t>
            </a:r>
            <a:r>
              <a:rPr b="1" lang="en" sz="1800">
                <a:solidFill>
                  <a:srgbClr val="595959"/>
                </a:solidFill>
              </a:rPr>
              <a:t>this</a:t>
            </a:r>
            <a:r>
              <a:rPr lang="en" sz="1800">
                <a:solidFill>
                  <a:srgbClr val="595959"/>
                </a:solidFill>
              </a:rPr>
              <a:t> refers to </a:t>
            </a:r>
            <a:r>
              <a:rPr i="1" lang="en" sz="1800">
                <a:solidFill>
                  <a:srgbClr val="595959"/>
                </a:solidFill>
              </a:rPr>
              <a:t>this component</a:t>
            </a:r>
            <a:r>
              <a:rPr lang="en" sz="1800">
                <a:solidFill>
                  <a:srgbClr val="595959"/>
                </a:solidFill>
              </a:rPr>
              <a:t> and can be used to access the data in the view model.</a:t>
            </a:r>
            <a:endParaRPr sz="1800">
              <a:solidFill>
                <a:srgbClr val="595959"/>
              </a:solidFill>
            </a:endParaRPr>
          </a:p>
          <a:p>
            <a:pPr indent="0" lvl="0" marL="0" rtl="0" algn="l">
              <a:lnSpc>
                <a:spcPct val="115000"/>
              </a:lnSpc>
              <a:spcBef>
                <a:spcPts val="1600"/>
              </a:spcBef>
              <a:spcAft>
                <a:spcPts val="1600"/>
              </a:spcAft>
              <a:buNone/>
            </a:pPr>
            <a:r>
              <a:rPr lang="en" sz="1800">
                <a:solidFill>
                  <a:srgbClr val="595959"/>
                </a:solidFill>
              </a:rPr>
              <a:t>Unlike computed properties, methods can have arguments.  </a:t>
            </a:r>
            <a:endParaRPr sz="1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Handling In Vue</a:t>
            </a:r>
            <a:endParaRPr/>
          </a:p>
        </p:txBody>
      </p:sp>
      <p:sp>
        <p:nvSpPr>
          <p:cNvPr id="74" name="Google Shape;74;p16"/>
          <p:cNvSpPr txBox="1"/>
          <p:nvPr/>
        </p:nvSpPr>
        <p:spPr>
          <a:xfrm>
            <a:off x="424275" y="1489375"/>
            <a:ext cx="4433400" cy="13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highlight>
                  <a:srgbClr val="FFFFFF"/>
                </a:highlight>
              </a:rPr>
              <a:t>Vue handles attaching event listeners for us using the </a:t>
            </a:r>
            <a:r>
              <a:rPr lang="en" sz="1800">
                <a:solidFill>
                  <a:srgbClr val="333333"/>
                </a:solidFill>
                <a:highlight>
                  <a:srgbClr val="F7F7F7"/>
                </a:highlight>
                <a:latin typeface="Courier New"/>
                <a:ea typeface="Courier New"/>
                <a:cs typeface="Courier New"/>
                <a:sym typeface="Courier New"/>
              </a:rPr>
              <a:t>v-on</a:t>
            </a:r>
            <a:r>
              <a:rPr lang="en" sz="1800">
                <a:solidFill>
                  <a:srgbClr val="333333"/>
                </a:solidFill>
                <a:highlight>
                  <a:srgbClr val="FFFFFF"/>
                </a:highlight>
              </a:rPr>
              <a:t> syntax and all event handlers are now just </a:t>
            </a:r>
            <a:r>
              <a:rPr lang="en" sz="1800">
                <a:solidFill>
                  <a:srgbClr val="333333"/>
                </a:solidFill>
                <a:highlight>
                  <a:srgbClr val="F7F7F7"/>
                </a:highlight>
                <a:latin typeface="Courier New"/>
                <a:ea typeface="Courier New"/>
                <a:cs typeface="Courier New"/>
                <a:sym typeface="Courier New"/>
              </a:rPr>
              <a:t>methods</a:t>
            </a:r>
            <a:r>
              <a:rPr lang="en" sz="1800">
                <a:solidFill>
                  <a:srgbClr val="333333"/>
                </a:solidFill>
                <a:highlight>
                  <a:srgbClr val="FFFFFF"/>
                </a:highlight>
              </a:rPr>
              <a:t> on our component. </a:t>
            </a:r>
            <a:endParaRPr sz="1800"/>
          </a:p>
        </p:txBody>
      </p:sp>
      <p:sp>
        <p:nvSpPr>
          <p:cNvPr id="75" name="Google Shape;75;p16"/>
          <p:cNvSpPr txBox="1"/>
          <p:nvPr/>
        </p:nvSpPr>
        <p:spPr>
          <a:xfrm>
            <a:off x="5515750" y="1238250"/>
            <a:ext cx="4130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959A8"/>
                </a:solidFill>
                <a:highlight>
                  <a:srgbClr val="FFFFFF"/>
                </a:highlight>
                <a:latin typeface="Courier New"/>
                <a:ea typeface="Courier New"/>
                <a:cs typeface="Courier New"/>
                <a:sym typeface="Courier New"/>
              </a:rPr>
              <a:t>export</a:t>
            </a:r>
            <a:r>
              <a:rPr lang="en">
                <a:solidFill>
                  <a:srgbClr val="333333"/>
                </a:solidFill>
                <a:highlight>
                  <a:srgbClr val="FFFFFF"/>
                </a:highlight>
                <a:latin typeface="Courier New"/>
                <a:ea typeface="Courier New"/>
                <a:cs typeface="Courier New"/>
                <a:sym typeface="Courier New"/>
              </a:rPr>
              <a:t> </a:t>
            </a:r>
            <a:r>
              <a:rPr lang="en">
                <a:solidFill>
                  <a:srgbClr val="8959A8"/>
                </a:solidFill>
                <a:highlight>
                  <a:srgbClr val="FFFFFF"/>
                </a:highlight>
                <a:latin typeface="Courier New"/>
                <a:ea typeface="Courier New"/>
                <a:cs typeface="Courier New"/>
                <a:sym typeface="Courier New"/>
              </a:rPr>
              <a:t>default</a:t>
            </a: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name: </a:t>
            </a:r>
            <a:r>
              <a:rPr lang="en">
                <a:solidFill>
                  <a:srgbClr val="718C00"/>
                </a:solidFill>
                <a:highlight>
                  <a:srgbClr val="FFFFFF"/>
                </a:highlight>
                <a:latin typeface="Courier New"/>
                <a:ea typeface="Courier New"/>
                <a:cs typeface="Courier New"/>
                <a:sym typeface="Courier New"/>
              </a:rPr>
              <a:t>'order-form'</a:t>
            </a: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methods: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r>
              <a:rPr lang="en">
                <a:solidFill>
                  <a:srgbClr val="333333"/>
                </a:solidFill>
                <a:highlight>
                  <a:srgbClr val="FFFF00"/>
                </a:highlight>
                <a:latin typeface="Courier New"/>
                <a:ea typeface="Courier New"/>
                <a:cs typeface="Courier New"/>
                <a:sym typeface="Courier New"/>
              </a:rPr>
              <a:t>send</a:t>
            </a:r>
            <a:r>
              <a:rPr lang="en">
                <a:solidFill>
                  <a:srgbClr val="333333"/>
                </a:solidFill>
                <a:highlight>
                  <a:srgbClr val="FFFF00"/>
                </a:highlight>
                <a:latin typeface="Courier New"/>
                <a:ea typeface="Courier New"/>
                <a:cs typeface="Courier New"/>
                <a:sym typeface="Courier New"/>
              </a:rPr>
              <a:t>FormData()</a:t>
            </a: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r>
              <a:rPr lang="en">
                <a:solidFill>
                  <a:srgbClr val="8E908C"/>
                </a:solidFill>
                <a:highlight>
                  <a:srgbClr val="FFFFFF"/>
                </a:highlight>
                <a:latin typeface="Courier New"/>
                <a:ea typeface="Courier New"/>
                <a:cs typeface="Courier New"/>
                <a:sym typeface="Courier New"/>
              </a:rPr>
              <a:t>// Method logic goes here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r>
              <a:rPr lang="en">
                <a:solidFill>
                  <a:srgbClr val="333333"/>
                </a:solidFill>
                <a:highlight>
                  <a:srgbClr val="FFFF00"/>
                </a:highlight>
                <a:latin typeface="Courier New"/>
                <a:ea typeface="Courier New"/>
                <a:cs typeface="Courier New"/>
                <a:sym typeface="Courier New"/>
              </a:rPr>
              <a:t>anotherMethod()</a:t>
            </a: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r>
              <a:rPr lang="en">
                <a:solidFill>
                  <a:srgbClr val="8E908C"/>
                </a:solidFill>
                <a:highlight>
                  <a:srgbClr val="FFFFFF"/>
                </a:highlight>
                <a:latin typeface="Courier New"/>
                <a:ea typeface="Courier New"/>
                <a:cs typeface="Courier New"/>
                <a:sym typeface="Courier New"/>
              </a:rPr>
              <a:t>// Method logic goes here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152400" marR="152400" rtl="0" algn="l">
              <a:lnSpc>
                <a:spcPct val="142857"/>
              </a:lnSpc>
              <a:spcBef>
                <a:spcPts val="0"/>
              </a:spcBef>
              <a:spcAft>
                <a:spcPts val="1500"/>
              </a:spcAft>
              <a:buNone/>
            </a:pP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p:txBody>
      </p:sp>
      <p:sp>
        <p:nvSpPr>
          <p:cNvPr id="76" name="Google Shape;76;p16"/>
          <p:cNvSpPr txBox="1"/>
          <p:nvPr/>
        </p:nvSpPr>
        <p:spPr>
          <a:xfrm>
            <a:off x="151225" y="2922525"/>
            <a:ext cx="7931700" cy="15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highlight>
                  <a:srgbClr val="FFFFFF"/>
                </a:highlight>
                <a:latin typeface="Courier New"/>
                <a:ea typeface="Courier New"/>
                <a:cs typeface="Courier New"/>
                <a:sym typeface="Courier New"/>
              </a:rPr>
              <a:t>  </a:t>
            </a:r>
            <a:r>
              <a:rPr lang="en">
                <a:solidFill>
                  <a:srgbClr val="434343"/>
                </a:solidFill>
                <a:highlight>
                  <a:srgbClr val="FFFFFF"/>
                </a:highlight>
                <a:latin typeface="Courier New"/>
                <a:ea typeface="Courier New"/>
                <a:cs typeface="Courier New"/>
                <a:sym typeface="Courier New"/>
              </a:rPr>
              <a:t>&lt;form v-on:submit="</a:t>
            </a:r>
            <a:r>
              <a:rPr lang="en">
                <a:solidFill>
                  <a:srgbClr val="434343"/>
                </a:solidFill>
                <a:highlight>
                  <a:srgbClr val="FFFF00"/>
                </a:highlight>
                <a:latin typeface="Courier New"/>
                <a:ea typeface="Courier New"/>
                <a:cs typeface="Courier New"/>
                <a:sym typeface="Courier New"/>
              </a:rPr>
              <a:t>send</a:t>
            </a:r>
            <a:r>
              <a:rPr lang="en">
                <a:solidFill>
                  <a:srgbClr val="434343"/>
                </a:solidFill>
                <a:highlight>
                  <a:srgbClr val="FFFF00"/>
                </a:highlight>
                <a:latin typeface="Courier New"/>
                <a:ea typeface="Courier New"/>
                <a:cs typeface="Courier New"/>
                <a:sym typeface="Courier New"/>
              </a:rPr>
              <a:t>FormData</a:t>
            </a:r>
            <a:r>
              <a:rPr lang="en">
                <a:solidFill>
                  <a:srgbClr val="434343"/>
                </a:solidFill>
                <a:highlight>
                  <a:srgbClr val="FFFFFF"/>
                </a:highlight>
                <a:latin typeface="Courier New"/>
                <a:ea typeface="Courier New"/>
                <a:cs typeface="Courier New"/>
                <a:sym typeface="Courier New"/>
              </a:rPr>
              <a:t>"&gt;</a:t>
            </a:r>
            <a:endParaRPr>
              <a:solidFill>
                <a:srgbClr val="43434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434343"/>
                </a:solidFill>
                <a:highlight>
                  <a:srgbClr val="FFFFFF"/>
                </a:highlight>
                <a:latin typeface="Courier New"/>
                <a:ea typeface="Courier New"/>
                <a:cs typeface="Courier New"/>
                <a:sym typeface="Courier New"/>
              </a:rPr>
              <a:t>      ...</a:t>
            </a:r>
            <a:endParaRPr>
              <a:solidFill>
                <a:srgbClr val="434343"/>
              </a:solidFill>
              <a:highlight>
                <a:srgbClr val="FFFFFF"/>
              </a:highlight>
              <a:latin typeface="Courier New"/>
              <a:ea typeface="Courier New"/>
              <a:cs typeface="Courier New"/>
              <a:sym typeface="Courier New"/>
            </a:endParaRPr>
          </a:p>
          <a:p>
            <a:pPr indent="0" lvl="0" marL="152400" marR="152400" rtl="0" algn="l">
              <a:lnSpc>
                <a:spcPct val="142857"/>
              </a:lnSpc>
              <a:spcBef>
                <a:spcPts val="0"/>
              </a:spcBef>
              <a:spcAft>
                <a:spcPts val="1500"/>
              </a:spcAft>
              <a:buNone/>
            </a:pPr>
            <a:r>
              <a:rPr lang="en">
                <a:solidFill>
                  <a:srgbClr val="434343"/>
                </a:solidFill>
                <a:highlight>
                  <a:srgbClr val="FFFFFF"/>
                </a:highlight>
                <a:latin typeface="Courier New"/>
                <a:ea typeface="Courier New"/>
                <a:cs typeface="Courier New"/>
                <a:sym typeface="Courier New"/>
              </a:rPr>
              <a:t>&lt;/form&gt;</a:t>
            </a:r>
            <a:br>
              <a:rPr lang="en">
                <a:solidFill>
                  <a:srgbClr val="434343"/>
                </a:solidFill>
                <a:highlight>
                  <a:srgbClr val="FFFFFF"/>
                </a:highlight>
                <a:latin typeface="Courier New"/>
                <a:ea typeface="Courier New"/>
                <a:cs typeface="Courier New"/>
                <a:sym typeface="Courier New"/>
              </a:rPr>
            </a:br>
            <a:br>
              <a:rPr lang="en">
                <a:solidFill>
                  <a:srgbClr val="434343"/>
                </a:solidFill>
                <a:highlight>
                  <a:srgbClr val="FFFFFF"/>
                </a:highlight>
                <a:latin typeface="Courier New"/>
                <a:ea typeface="Courier New"/>
                <a:cs typeface="Courier New"/>
                <a:sym typeface="Courier New"/>
              </a:rPr>
            </a:br>
            <a:r>
              <a:rPr lang="en">
                <a:solidFill>
                  <a:srgbClr val="434343"/>
                </a:solidFill>
                <a:latin typeface="Courier New"/>
                <a:ea typeface="Courier New"/>
                <a:cs typeface="Courier New"/>
                <a:sym typeface="Courier New"/>
              </a:rPr>
              <a:t>&lt;button v-on:click="</a:t>
            </a:r>
            <a:r>
              <a:rPr lang="en">
                <a:solidFill>
                  <a:srgbClr val="434343"/>
                </a:solidFill>
                <a:highlight>
                  <a:srgbClr val="FFFF00"/>
                </a:highlight>
                <a:latin typeface="Courier New"/>
                <a:ea typeface="Courier New"/>
                <a:cs typeface="Courier New"/>
                <a:sym typeface="Courier New"/>
              </a:rPr>
              <a:t>anotherMethod</a:t>
            </a:r>
            <a:r>
              <a:rPr lang="en">
                <a:solidFill>
                  <a:srgbClr val="434343"/>
                </a:solidFill>
                <a:latin typeface="Courier New"/>
                <a:ea typeface="Courier New"/>
                <a:cs typeface="Courier New"/>
                <a:sym typeface="Courier New"/>
              </a:rPr>
              <a:t>"&gt;</a:t>
            </a:r>
            <a:r>
              <a:rPr lang="en">
                <a:solidFill>
                  <a:srgbClr val="434343"/>
                </a:solidFill>
                <a:highlight>
                  <a:srgbClr val="F8F8F8"/>
                </a:highlight>
                <a:latin typeface="Courier New"/>
                <a:ea typeface="Courier New"/>
                <a:cs typeface="Courier New"/>
                <a:sym typeface="Courier New"/>
              </a:rPr>
              <a:t>Click Here</a:t>
            </a:r>
            <a:r>
              <a:rPr lang="en">
                <a:solidFill>
                  <a:srgbClr val="434343"/>
                </a:solidFill>
                <a:latin typeface="Courier New"/>
                <a:ea typeface="Courier New"/>
                <a:cs typeface="Courier New"/>
                <a:sym typeface="Courier New"/>
              </a:rPr>
              <a:t>&lt;/button&gt;</a:t>
            </a:r>
            <a:endParaRPr>
              <a:solidFill>
                <a:srgbClr val="434343"/>
              </a:solidFill>
              <a:highlight>
                <a:srgbClr val="FFFFFF"/>
              </a:highlight>
              <a:latin typeface="Courier New"/>
              <a:ea typeface="Courier New"/>
              <a:cs typeface="Courier New"/>
              <a:sym typeface="Courier New"/>
            </a:endParaRPr>
          </a:p>
        </p:txBody>
      </p:sp>
      <p:sp>
        <p:nvSpPr>
          <p:cNvPr id="77" name="Google Shape;77;p16"/>
          <p:cNvSpPr txBox="1"/>
          <p:nvPr/>
        </p:nvSpPr>
        <p:spPr>
          <a:xfrm>
            <a:off x="1866300" y="4532675"/>
            <a:ext cx="62733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https://vuejs.org/v2/guide/events.html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Listening with v-on</a:t>
            </a:r>
            <a:endParaRPr/>
          </a:p>
        </p:txBody>
      </p:sp>
      <p:sp>
        <p:nvSpPr>
          <p:cNvPr id="83" name="Google Shape;83;p17"/>
          <p:cNvSpPr txBox="1"/>
          <p:nvPr>
            <p:ph idx="1" type="body"/>
          </p:nvPr>
        </p:nvSpPr>
        <p:spPr>
          <a:xfrm>
            <a:off x="311700" y="1152475"/>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Adds an event listener for an element </a:t>
            </a:r>
            <a:endParaRPr/>
          </a:p>
          <a:p>
            <a:pPr indent="-342900" lvl="0" marL="457200" rtl="0" algn="l">
              <a:spcBef>
                <a:spcPts val="0"/>
              </a:spcBef>
              <a:spcAft>
                <a:spcPts val="0"/>
              </a:spcAft>
              <a:buSzPts val="1800"/>
              <a:buChar char="●"/>
            </a:pPr>
            <a:r>
              <a:rPr lang="en" u="sng">
                <a:solidFill>
                  <a:schemeClr val="hlink"/>
                </a:solidFill>
                <a:hlinkClick r:id="rId3"/>
              </a:rPr>
              <a:t>v-on Documentation</a:t>
            </a:r>
            <a:endParaRPr/>
          </a:p>
          <a:p>
            <a:pPr indent="-342900" lvl="0" marL="457200" rtl="0" algn="l">
              <a:spcBef>
                <a:spcPts val="0"/>
              </a:spcBef>
              <a:spcAft>
                <a:spcPts val="0"/>
              </a:spcAft>
              <a:buSzPts val="1800"/>
              <a:buChar char="●"/>
            </a:pPr>
            <a:r>
              <a:rPr lang="en"/>
              <a:t>Syntax:  </a:t>
            </a:r>
            <a:r>
              <a:rPr lang="en" sz="1200">
                <a:solidFill>
                  <a:schemeClr val="dk1"/>
                </a:solidFill>
              </a:rPr>
              <a:t>v-on: &lt;</a:t>
            </a:r>
            <a:r>
              <a:rPr lang="en" sz="1200">
                <a:solidFill>
                  <a:srgbClr val="980000"/>
                </a:solidFill>
              </a:rPr>
              <a:t>event</a:t>
            </a:r>
            <a:r>
              <a:rPr lang="en" sz="1200">
                <a:solidFill>
                  <a:schemeClr val="dk1"/>
                </a:solidFill>
              </a:rPr>
              <a:t>&gt;=” </a:t>
            </a:r>
            <a:r>
              <a:rPr lang="en" sz="1200">
                <a:solidFill>
                  <a:srgbClr val="FF00FF"/>
                </a:solidFill>
              </a:rPr>
              <a:t>&lt;action to take&gt;</a:t>
            </a:r>
            <a:r>
              <a:rPr lang="en" sz="1200">
                <a:solidFill>
                  <a:schemeClr val="dk1"/>
                </a:solidFill>
              </a:rPr>
              <a:t> “ </a:t>
            </a:r>
            <a:endParaRPr sz="1200">
              <a:solidFill>
                <a:schemeClr val="dk1"/>
              </a:solidFill>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Can use @ to alias v-on:</a:t>
            </a:r>
            <a:endParaRPr/>
          </a:p>
          <a:p>
            <a:pPr indent="0" lvl="0" marL="914400" rtl="0" algn="l">
              <a:lnSpc>
                <a:spcPct val="135714"/>
              </a:lnSpc>
              <a:spcBef>
                <a:spcPts val="1600"/>
              </a:spcBef>
              <a:spcAft>
                <a:spcPts val="0"/>
              </a:spcAft>
              <a:buNone/>
            </a:pPr>
            <a:r>
              <a:rPr lang="en" sz="1400">
                <a:solidFill>
                  <a:srgbClr val="980000"/>
                </a:solidFill>
                <a:latin typeface="Courier New"/>
                <a:ea typeface="Courier New"/>
                <a:cs typeface="Courier New"/>
                <a:sym typeface="Courier New"/>
              </a:rPr>
              <a:t>@:</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p>
          <a:p>
            <a:pPr indent="-342900" lvl="0" marL="457200" rtl="0" algn="l">
              <a:spcBef>
                <a:spcPts val="0"/>
              </a:spcBef>
              <a:spcAft>
                <a:spcPts val="0"/>
              </a:spcAft>
              <a:buSzPts val="1800"/>
              <a:buChar char="●"/>
            </a:pPr>
            <a:r>
              <a:rPr lang="en"/>
              <a:t>The Action can either be a single line of JavaScript or a method call</a:t>
            </a:r>
            <a:endParaRPr/>
          </a:p>
          <a:p>
            <a:pPr indent="457200" lvl="0" marL="4572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457200" rtl="0" algn="l">
              <a:lnSpc>
                <a:spcPct val="135714"/>
              </a:lnSpc>
              <a:spcBef>
                <a:spcPts val="9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a:t>
            </a:r>
            <a:r>
              <a:rPr lang="en" sz="1400">
                <a:solidFill>
                  <a:srgbClr val="FF00FF"/>
                </a:solidFill>
                <a:latin typeface="Courier New"/>
                <a:ea typeface="Courier New"/>
                <a:cs typeface="Courier New"/>
                <a:sym typeface="Courier New"/>
              </a:rPr>
              <a:t>()</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457200" rtl="0" algn="l">
              <a:lnSpc>
                <a:spcPct val="135714"/>
              </a:lnSpc>
              <a:spcBef>
                <a:spcPts val="900"/>
              </a:spcBef>
              <a:spcAft>
                <a:spcPts val="0"/>
              </a:spcAft>
              <a:buNone/>
            </a:pPr>
            <a:r>
              <a:t/>
            </a:r>
            <a:endParaRPr/>
          </a:p>
          <a:p>
            <a:pPr indent="0" lvl="0" marL="457200" rtl="0" algn="l">
              <a:lnSpc>
                <a:spcPct val="135714"/>
              </a:lnSpc>
              <a:spcBef>
                <a:spcPts val="900"/>
              </a:spcBef>
              <a:spcAft>
                <a:spcPts val="0"/>
              </a:spcAft>
              <a:buClr>
                <a:schemeClr val="dk1"/>
              </a:buClr>
              <a:buSzPts val="1100"/>
              <a:buFont typeface="Arial"/>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Modifiers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Syntax:  </a:t>
            </a:r>
            <a:r>
              <a:rPr lang="en" sz="1200">
                <a:solidFill>
                  <a:schemeClr val="dk1"/>
                </a:solidFill>
              </a:rPr>
              <a:t>v-on:&lt;</a:t>
            </a:r>
            <a:r>
              <a:rPr lang="en" sz="1200">
                <a:solidFill>
                  <a:srgbClr val="980000"/>
                </a:solidFill>
              </a:rPr>
              <a:t>event</a:t>
            </a:r>
            <a:r>
              <a:rPr lang="en" sz="1200">
                <a:solidFill>
                  <a:schemeClr val="dk1"/>
                </a:solidFill>
              </a:rPr>
              <a:t>&gt;.&lt;</a:t>
            </a:r>
            <a:r>
              <a:rPr lang="en" sz="1200">
                <a:solidFill>
                  <a:srgbClr val="0000FF"/>
                </a:solidFill>
              </a:rPr>
              <a:t>modifier</a:t>
            </a:r>
            <a:r>
              <a:rPr lang="en" sz="1200">
                <a:solidFill>
                  <a:schemeClr val="dk1"/>
                </a:solidFill>
              </a:rPr>
              <a:t> (optional)&gt;=” </a:t>
            </a:r>
            <a:r>
              <a:rPr lang="en" sz="1200">
                <a:solidFill>
                  <a:srgbClr val="FF00FF"/>
                </a:solidFill>
              </a:rPr>
              <a:t>&lt;action to take&gt;</a:t>
            </a:r>
            <a:r>
              <a:rPr lang="en" sz="1200">
                <a:solidFill>
                  <a:schemeClr val="dk1"/>
                </a:solidFill>
              </a:rPr>
              <a:t> “ </a:t>
            </a:r>
            <a:endParaRPr/>
          </a:p>
          <a:p>
            <a:pPr indent="-342900" lvl="0" marL="457200" rtl="0" algn="l">
              <a:spcBef>
                <a:spcPts val="0"/>
              </a:spcBef>
              <a:spcAft>
                <a:spcPts val="0"/>
              </a:spcAft>
              <a:buSzPts val="1800"/>
              <a:buChar char="●"/>
            </a:pPr>
            <a:r>
              <a:rPr lang="en"/>
              <a:t>Modifiers </a:t>
            </a:r>
            <a:r>
              <a:rPr lang="en" sz="1200"/>
              <a:t>(</a:t>
            </a:r>
            <a:r>
              <a:rPr lang="en" sz="1200" u="sng">
                <a:solidFill>
                  <a:schemeClr val="accent5"/>
                </a:solidFill>
                <a:hlinkClick r:id="rId3">
                  <a:extLst>
                    <a:ext uri="{A12FA001-AC4F-418D-AE19-62706E023703}">
                      <ahyp:hlinkClr val="tx"/>
                    </a:ext>
                  </a:extLst>
                </a:hlinkClick>
              </a:rPr>
              <a:t>documentation</a:t>
            </a:r>
            <a:r>
              <a:rPr lang="en" sz="1200"/>
              <a:t>):</a:t>
            </a:r>
            <a:r>
              <a:rPr lang="en"/>
              <a:t> </a:t>
            </a:r>
            <a:endParaRPr/>
          </a:p>
          <a:p>
            <a:pPr indent="-317500" lvl="1" marL="914400" rtl="0" algn="l">
              <a:spcBef>
                <a:spcPts val="0"/>
              </a:spcBef>
              <a:spcAft>
                <a:spcPts val="0"/>
              </a:spcAft>
              <a:buSzPts val="1400"/>
              <a:buChar char="○"/>
            </a:pPr>
            <a:r>
              <a:rPr lang="en"/>
              <a:t>.stop	→ Stops Propagation</a:t>
            </a:r>
            <a:endParaRPr/>
          </a:p>
          <a:p>
            <a:pPr indent="-317500" lvl="1" marL="914400" rtl="0" algn="l">
              <a:spcBef>
                <a:spcPts val="0"/>
              </a:spcBef>
              <a:spcAft>
                <a:spcPts val="0"/>
              </a:spcAft>
              <a:buSzPts val="1400"/>
              <a:buChar char="○"/>
            </a:pPr>
            <a:r>
              <a:rPr lang="en"/>
              <a:t>.prevent → Prevents default behavior</a:t>
            </a:r>
            <a:endParaRPr/>
          </a:p>
          <a:p>
            <a:pPr indent="-317500" lvl="1" marL="914400" rtl="0" algn="l">
              <a:spcBef>
                <a:spcPts val="0"/>
              </a:spcBef>
              <a:spcAft>
                <a:spcPts val="0"/>
              </a:spcAft>
              <a:buSzPts val="1400"/>
              <a:buChar char="○"/>
            </a:pPr>
            <a:r>
              <a:rPr lang="en"/>
              <a:t>.once → Event is triggered only once</a:t>
            </a:r>
            <a:endParaRPr/>
          </a:p>
          <a:p>
            <a:pPr indent="0" lvl="0" marL="9144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0000FF"/>
                </a:solidFill>
                <a:latin typeface="Courier New"/>
                <a:ea typeface="Courier New"/>
                <a:cs typeface="Courier New"/>
                <a:sym typeface="Courier New"/>
              </a:rPr>
              <a:t>prevent</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Modifiers can be chained - and are applied in the order indicated</a:t>
            </a:r>
            <a:endParaRPr/>
          </a:p>
          <a:p>
            <a:pPr indent="457200" lvl="0" marL="4572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0000FF"/>
                </a:solidFill>
                <a:latin typeface="Courier New"/>
                <a:ea typeface="Courier New"/>
                <a:cs typeface="Courier New"/>
                <a:sym typeface="Courier New"/>
              </a:rPr>
              <a:t>prevent.once</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and Mouse Event Modifiers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Alias exist for Keyboard keys and Mouse Buttons for Keyboard and mouse events.   </a:t>
            </a:r>
            <a:endParaRPr/>
          </a:p>
          <a:p>
            <a:pPr indent="-342900" lvl="0" marL="457200" rtl="0" algn="l">
              <a:spcBef>
                <a:spcPts val="0"/>
              </a:spcBef>
              <a:spcAft>
                <a:spcPts val="0"/>
              </a:spcAft>
              <a:buSzPts val="1800"/>
              <a:buChar char="●"/>
            </a:pPr>
            <a:r>
              <a:rPr lang="en"/>
              <a:t>For Keyboard any regular JavaScript </a:t>
            </a:r>
            <a:r>
              <a:rPr lang="en" u="sng">
                <a:solidFill>
                  <a:schemeClr val="hlink"/>
                </a:solidFill>
                <a:hlinkClick r:id="rId3"/>
              </a:rPr>
              <a:t>KeyboardEvent.key</a:t>
            </a:r>
            <a:r>
              <a:rPr lang="en"/>
              <a:t> value can be used by converting them to all lower-kebab-case</a:t>
            </a:r>
            <a:endParaRPr/>
          </a:p>
          <a:p>
            <a:pPr indent="457200" lvl="0" marL="914400" rtl="0" algn="l">
              <a:spcBef>
                <a:spcPts val="1600"/>
              </a:spcBef>
              <a:spcAft>
                <a:spcPts val="0"/>
              </a:spcAft>
              <a:buNone/>
            </a:pPr>
            <a:r>
              <a:rPr lang="en" sz="1000">
                <a:solidFill>
                  <a:srgbClr val="000000"/>
                </a:solidFill>
                <a:highlight>
                  <a:srgbClr val="F8F8F8"/>
                </a:highlight>
                <a:latin typeface="Roboto Mono"/>
                <a:ea typeface="Roboto Mono"/>
                <a:cs typeface="Roboto Mono"/>
                <a:sym typeface="Roboto Mono"/>
              </a:rPr>
              <a:t>Vanilla JavaScript</a:t>
            </a:r>
            <a:r>
              <a:rPr lang="en" sz="1000">
                <a:solidFill>
                  <a:srgbClr val="D63200"/>
                </a:solidFill>
                <a:highlight>
                  <a:srgbClr val="F8F8F8"/>
                </a:highlight>
                <a:latin typeface="Roboto Mono"/>
                <a:ea typeface="Roboto Mono"/>
                <a:cs typeface="Roboto Mono"/>
                <a:sym typeface="Roboto Mono"/>
              </a:rPr>
              <a:t> PageDown : </a:t>
            </a:r>
            <a:r>
              <a:rPr lang="en" sz="1000">
                <a:solidFill>
                  <a:srgbClr val="000000"/>
                </a:solidFill>
                <a:highlight>
                  <a:srgbClr val="F8F8F8"/>
                </a:highlight>
                <a:latin typeface="Roboto Mono"/>
                <a:ea typeface="Roboto Mono"/>
                <a:cs typeface="Roboto Mono"/>
                <a:sym typeface="Roboto Mono"/>
              </a:rPr>
              <a:t>&lt;input v-on:</a:t>
            </a:r>
            <a:r>
              <a:rPr lang="en" sz="1000">
                <a:solidFill>
                  <a:srgbClr val="2973B7"/>
                </a:solidFill>
                <a:highlight>
                  <a:srgbClr val="F8F8F8"/>
                </a:highlight>
                <a:latin typeface="Roboto Mono"/>
                <a:ea typeface="Roboto Mono"/>
                <a:cs typeface="Roboto Mono"/>
                <a:sym typeface="Roboto Mono"/>
              </a:rPr>
              <a:t>keyup.</a:t>
            </a:r>
            <a:r>
              <a:rPr lang="en" sz="1000">
                <a:solidFill>
                  <a:srgbClr val="D63200"/>
                </a:solidFill>
                <a:highlight>
                  <a:srgbClr val="F8F8F8"/>
                </a:highlight>
                <a:latin typeface="Roboto Mono"/>
                <a:ea typeface="Roboto Mono"/>
                <a:cs typeface="Roboto Mono"/>
                <a:sym typeface="Roboto Mono"/>
              </a:rPr>
              <a:t>page-down</a:t>
            </a:r>
            <a:r>
              <a:rPr lang="en" sz="1000">
                <a:solidFill>
                  <a:srgbClr val="000000"/>
                </a:solidFill>
                <a:highlight>
                  <a:srgbClr val="F8F8F8"/>
                </a:highlight>
                <a:latin typeface="Roboto Mono"/>
                <a:ea typeface="Roboto Mono"/>
                <a:cs typeface="Roboto Mono"/>
                <a:sym typeface="Roboto Mono"/>
              </a:rPr>
              <a:t>="onPageDown"</a:t>
            </a:r>
            <a:r>
              <a:rPr lang="en" sz="1000">
                <a:solidFill>
                  <a:srgbClr val="2973B7"/>
                </a:solidFill>
                <a:highlight>
                  <a:srgbClr val="F8F8F8"/>
                </a:highlight>
                <a:latin typeface="Roboto Mono"/>
                <a:ea typeface="Roboto Mono"/>
                <a:cs typeface="Roboto Mono"/>
                <a:sym typeface="Roboto Mono"/>
              </a:rPr>
              <a:t>&gt;</a:t>
            </a:r>
            <a:endParaRPr sz="1000">
              <a:solidFill>
                <a:srgbClr val="2973B7"/>
              </a:solidFill>
              <a:highlight>
                <a:srgbClr val="F8F8F8"/>
              </a:highlight>
              <a:latin typeface="Roboto Mono"/>
              <a:ea typeface="Roboto Mono"/>
              <a:cs typeface="Roboto Mono"/>
              <a:sym typeface="Roboto Mono"/>
            </a:endParaRPr>
          </a:p>
          <a:p>
            <a:pPr indent="-342900" lvl="0" marL="457200" rtl="0" algn="l">
              <a:spcBef>
                <a:spcPts val="1600"/>
              </a:spcBef>
              <a:spcAft>
                <a:spcPts val="0"/>
              </a:spcAft>
              <a:buSzPts val="1800"/>
              <a:buChar char="●"/>
            </a:pPr>
            <a:r>
              <a:rPr lang="en"/>
              <a:t>Mouse events have modifiers that can restrict the event to specific mouse buttons:</a:t>
            </a:r>
            <a:endParaRPr/>
          </a:p>
          <a:p>
            <a:pPr indent="-317500" lvl="1" marL="914400" rtl="0" algn="l">
              <a:spcBef>
                <a:spcPts val="0"/>
              </a:spcBef>
              <a:spcAft>
                <a:spcPts val="0"/>
              </a:spcAft>
              <a:buSzPts val="1400"/>
              <a:buChar char="○"/>
            </a:pPr>
            <a:r>
              <a:rPr lang="en"/>
              <a:t>.left</a:t>
            </a:r>
            <a:endParaRPr/>
          </a:p>
          <a:p>
            <a:pPr indent="-317500" lvl="1" marL="914400" rtl="0" algn="l">
              <a:spcBef>
                <a:spcPts val="0"/>
              </a:spcBef>
              <a:spcAft>
                <a:spcPts val="0"/>
              </a:spcAft>
              <a:buSzPts val="1400"/>
              <a:buChar char="○"/>
            </a:pPr>
            <a:r>
              <a:rPr lang="en"/>
              <a:t>.right</a:t>
            </a:r>
            <a:endParaRPr/>
          </a:p>
          <a:p>
            <a:pPr indent="-317500" lvl="1" marL="914400" rtl="0" algn="l">
              <a:spcBef>
                <a:spcPts val="0"/>
              </a:spcBef>
              <a:spcAft>
                <a:spcPts val="0"/>
              </a:spcAft>
              <a:buSzPts val="1400"/>
              <a:buChar char="○"/>
            </a:pPr>
            <a:r>
              <a:rPr lang="en"/>
              <a:t>.middle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Actions</a:t>
            </a:r>
            <a:endParaRPr/>
          </a:p>
        </p:txBody>
      </p:sp>
      <p:sp>
        <p:nvSpPr>
          <p:cNvPr id="101" name="Google Shape;101;p20"/>
          <p:cNvSpPr txBox="1"/>
          <p:nvPr>
            <p:ph idx="1" type="body"/>
          </p:nvPr>
        </p:nvSpPr>
        <p:spPr>
          <a:xfrm>
            <a:off x="311700" y="1152475"/>
            <a:ext cx="8520600" cy="38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Event actions can be a single line of JavaScript</a:t>
            </a:r>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a:p>
          <a:p>
            <a:pPr indent="-342900" lvl="0" marL="457200" rtl="0" algn="l">
              <a:spcBef>
                <a:spcPts val="0"/>
              </a:spcBef>
              <a:spcAft>
                <a:spcPts val="0"/>
              </a:spcAft>
              <a:buSzPts val="1800"/>
              <a:buChar char="●"/>
            </a:pPr>
            <a:r>
              <a:rPr lang="en"/>
              <a:t>Event actions can also be a method</a:t>
            </a:r>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a:p>
          <a:p>
            <a:pPr indent="-342900" lvl="0" marL="457200" rtl="0" algn="l">
              <a:spcBef>
                <a:spcPts val="0"/>
              </a:spcBef>
              <a:spcAft>
                <a:spcPts val="0"/>
              </a:spcAft>
              <a:buSzPts val="1800"/>
              <a:buChar char="●"/>
            </a:pPr>
            <a:r>
              <a:rPr lang="en"/>
              <a:t>When the action is a method, if no arguments are passed then the parenthesis can be omitted</a:t>
            </a:r>
            <a:endParaRPr/>
          </a:p>
          <a:p>
            <a:pPr indent="457200" lvl="0" marL="4572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Arguments </a:t>
            </a:r>
            <a:r>
              <a:rPr lang="en" sz="1200"/>
              <a:t>(0...n)</a:t>
            </a:r>
            <a:r>
              <a:rPr lang="en"/>
              <a:t> can be passed to to an method from an event action</a:t>
            </a:r>
            <a:endParaRPr/>
          </a:p>
          <a:p>
            <a:pPr indent="0" lvl="0" marL="9144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showFormMethod(2,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Object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Object will be passed as an implicit variable to any method that does not take any arguments</a:t>
            </a:r>
            <a:endParaRPr/>
          </a:p>
          <a:p>
            <a:pPr indent="457200" lvl="0" marL="4572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t>If a method takes other arguments, then the event object can be passed to a method using </a:t>
            </a:r>
            <a:r>
              <a:rPr lang="en">
                <a:latin typeface="Courier New"/>
                <a:ea typeface="Courier New"/>
                <a:cs typeface="Courier New"/>
                <a:sym typeface="Courier New"/>
              </a:rPr>
              <a:t>$event</a:t>
            </a:r>
            <a:endParaRPr>
              <a:latin typeface="Courier New"/>
              <a:ea typeface="Courier New"/>
              <a:cs typeface="Courier New"/>
              <a:sym typeface="Courier New"/>
            </a:endParaRPr>
          </a:p>
          <a:p>
            <a:pPr indent="0" lvl="0" marL="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rgbClr val="FF00FF"/>
                </a:solidFill>
                <a:latin typeface="Courier New"/>
                <a:ea typeface="Courier New"/>
                <a:cs typeface="Courier New"/>
                <a:sym typeface="Courier New"/>
              </a:rPr>
              <a:t>2, $event</a:t>
            </a:r>
            <a:r>
              <a:rPr lang="en" sz="1400">
                <a:solidFill>
                  <a:srgbClr val="FF00FF"/>
                </a:solidFill>
                <a:latin typeface="Courier New"/>
                <a:ea typeface="Courier New"/>
                <a:cs typeface="Courier New"/>
                <a:sym typeface="Courier New"/>
              </a:rPr>
              <a:t>)</a:t>
            </a:r>
            <a:r>
              <a:rPr lang="en" sz="1400">
                <a:solidFill>
                  <a:schemeClr val="dk1"/>
                </a:solidFill>
                <a:latin typeface="Courier New"/>
                <a:ea typeface="Courier New"/>
                <a:cs typeface="Courier New"/>
                <a:sym typeface="Courier New"/>
              </a:rPr>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457200" rtl="0" algn="l">
              <a:spcBef>
                <a:spcPts val="1600"/>
              </a:spcBef>
              <a:spcAft>
                <a:spcPts val="1600"/>
              </a:spcAft>
              <a:buNone/>
            </a:pPr>
            <a:r>
              <a:t/>
            </a:r>
            <a:endParaRPr/>
          </a:p>
        </p:txBody>
      </p:sp>
      <p:sp>
        <p:nvSpPr>
          <p:cNvPr id="108" name="Google Shape;108;p21"/>
          <p:cNvSpPr txBox="1"/>
          <p:nvPr/>
        </p:nvSpPr>
        <p:spPr>
          <a:xfrm>
            <a:off x="4816575" y="1977175"/>
            <a:ext cx="37161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function </a:t>
            </a:r>
            <a:r>
              <a:rPr lang="en">
                <a:solidFill>
                  <a:srgbClr val="FF00FF"/>
                </a:solidFill>
                <a:latin typeface="Courier New"/>
                <a:ea typeface="Courier New"/>
                <a:cs typeface="Courier New"/>
                <a:sym typeface="Courier New"/>
              </a:rPr>
              <a:t>showFormMethod</a:t>
            </a:r>
            <a:r>
              <a:rPr lang="en">
                <a:latin typeface="Courier New"/>
                <a:ea typeface="Courier New"/>
                <a:cs typeface="Courier New"/>
                <a:sym typeface="Courier New"/>
              </a:rPr>
              <a:t>(</a:t>
            </a:r>
            <a:r>
              <a:rPr lang="en">
                <a:solidFill>
                  <a:srgbClr val="0000FF"/>
                </a:solidFill>
                <a:latin typeface="Courier New"/>
                <a:ea typeface="Courier New"/>
                <a:cs typeface="Courier New"/>
                <a:sym typeface="Courier New"/>
              </a:rPr>
              <a:t>event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event.target;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09" name="Google Shape;109;p21"/>
          <p:cNvSpPr txBox="1"/>
          <p:nvPr/>
        </p:nvSpPr>
        <p:spPr>
          <a:xfrm>
            <a:off x="4602900" y="3589825"/>
            <a:ext cx="42294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function </a:t>
            </a:r>
            <a:r>
              <a:rPr lang="en">
                <a:solidFill>
                  <a:srgbClr val="FF00FF"/>
                </a:solidFill>
                <a:latin typeface="Courier New"/>
                <a:ea typeface="Courier New"/>
                <a:cs typeface="Courier New"/>
                <a:sym typeface="Courier New"/>
              </a:rPr>
              <a:t>showFormMethod</a:t>
            </a:r>
            <a:r>
              <a:rPr lang="en">
                <a:latin typeface="Courier New"/>
                <a:ea typeface="Courier New"/>
                <a:cs typeface="Courier New"/>
                <a:sym typeface="Courier New"/>
              </a:rPr>
              <a:t>(num, </a:t>
            </a:r>
            <a:r>
              <a:rPr lang="en">
                <a:solidFill>
                  <a:srgbClr val="0000FF"/>
                </a:solidFill>
                <a:latin typeface="Courier New"/>
                <a:ea typeface="Courier New"/>
                <a:cs typeface="Courier New"/>
                <a:sym typeface="Courier New"/>
              </a:rPr>
              <a:t>event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event.target;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