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Proxima Nova Semibold"/>
      <p:regular r:id="rId30"/>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bold.fntdata"/><Relationship Id="rId30" Type="http://schemas.openxmlformats.org/officeDocument/2006/relationships/font" Target="fonts/ProximaNovaSemibold-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e603fc4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e603fc4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e6431648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e6431648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e6431648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e6431648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e6431648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e643164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e643164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e643164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e6431648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e6431648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e6431648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e6431648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e6431648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e6431648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0fff786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0fff786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2a0916e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2a0916e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e6431648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e6431648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e6431648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e6431648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e6431648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e6431648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e643164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e643164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0fff786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0fff786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0fff786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0fff786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vuex.vuejs.org/"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Vue Component Communication</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M3-12</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7750" y="2015625"/>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51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VueX</a:t>
            </a:r>
            <a:endParaRPr/>
          </a:p>
        </p:txBody>
      </p:sp>
      <p:pic>
        <p:nvPicPr>
          <p:cNvPr id="113" name="Google Shape;113;p22"/>
          <p:cNvPicPr preferRelativeResize="0"/>
          <p:nvPr/>
        </p:nvPicPr>
        <p:blipFill>
          <a:blip r:embed="rId3">
            <a:alphaModFix/>
          </a:blip>
          <a:stretch>
            <a:fillRect/>
          </a:stretch>
        </p:blipFill>
        <p:spPr>
          <a:xfrm>
            <a:off x="3830575" y="1611875"/>
            <a:ext cx="4425250" cy="3478325"/>
          </a:xfrm>
          <a:prstGeom prst="rect">
            <a:avLst/>
          </a:prstGeom>
          <a:noFill/>
          <a:ln>
            <a:noFill/>
          </a:ln>
        </p:spPr>
      </p:pic>
      <p:sp>
        <p:nvSpPr>
          <p:cNvPr id="114" name="Google Shape;114;p22"/>
          <p:cNvSpPr txBox="1"/>
          <p:nvPr>
            <p:ph idx="1" type="body"/>
          </p:nvPr>
        </p:nvSpPr>
        <p:spPr>
          <a:xfrm>
            <a:off x="311700" y="639900"/>
            <a:ext cx="8520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C3E50"/>
                </a:solidFill>
                <a:latin typeface="Roboto"/>
                <a:ea typeface="Roboto"/>
                <a:cs typeface="Roboto"/>
                <a:sym typeface="Roboto"/>
              </a:rPr>
              <a:t>Vuex is a state management pattern + library for Vue.js applications</a:t>
            </a:r>
            <a:r>
              <a:rPr lang="en" sz="1200">
                <a:solidFill>
                  <a:srgbClr val="2C3E50"/>
                </a:solidFill>
                <a:latin typeface="Roboto"/>
                <a:ea typeface="Roboto"/>
                <a:cs typeface="Roboto"/>
                <a:sym typeface="Roboto"/>
              </a:rPr>
              <a:t>. It serves as a </a:t>
            </a:r>
            <a:r>
              <a:rPr b="1" i="1" lang="en" sz="1200">
                <a:solidFill>
                  <a:srgbClr val="2C3E50"/>
                </a:solidFill>
                <a:latin typeface="Roboto"/>
                <a:ea typeface="Roboto"/>
                <a:cs typeface="Roboto"/>
                <a:sym typeface="Roboto"/>
              </a:rPr>
              <a:t>centralized store</a:t>
            </a:r>
            <a:r>
              <a:rPr lang="en" sz="1200">
                <a:solidFill>
                  <a:srgbClr val="2C3E50"/>
                </a:solidFill>
                <a:latin typeface="Roboto"/>
                <a:ea typeface="Roboto"/>
                <a:cs typeface="Roboto"/>
                <a:sym typeface="Roboto"/>
              </a:rPr>
              <a:t> for all the components in an application, with rules ensuring that the state can only be mutated in a predictable fashion. </a:t>
            </a:r>
            <a:endParaRPr sz="1200">
              <a:solidFill>
                <a:srgbClr val="2C3E50"/>
              </a:solidFill>
              <a:latin typeface="Roboto"/>
              <a:ea typeface="Roboto"/>
              <a:cs typeface="Roboto"/>
              <a:sym typeface="Roboto"/>
            </a:endParaRPr>
          </a:p>
          <a:p>
            <a:pPr indent="0" lvl="0" marL="0" rtl="0" algn="l">
              <a:spcBef>
                <a:spcPts val="1600"/>
              </a:spcBef>
              <a:spcAft>
                <a:spcPts val="0"/>
              </a:spcAft>
              <a:buNone/>
            </a:pPr>
            <a:r>
              <a:rPr lang="en" sz="1200">
                <a:solidFill>
                  <a:srgbClr val="2C3E50"/>
                </a:solidFill>
                <a:latin typeface="Roboto"/>
                <a:ea typeface="Roboto"/>
                <a:cs typeface="Roboto"/>
                <a:sym typeface="Roboto"/>
              </a:rPr>
              <a:t>VueX helps us deal with shared state between components with the cost of more concepts and boilerplate code.  It’s a trade off between short-term development costs and long term increased productivity.</a:t>
            </a:r>
            <a:endParaRPr sz="1200">
              <a:solidFill>
                <a:srgbClr val="2C3E50"/>
              </a:solidFill>
              <a:latin typeface="Roboto"/>
              <a:ea typeface="Roboto"/>
              <a:cs typeface="Roboto"/>
              <a:sym typeface="Roboto"/>
            </a:endParaRPr>
          </a:p>
          <a:p>
            <a:pPr indent="0" lvl="0" marL="0" rtl="0" algn="l">
              <a:spcBef>
                <a:spcPts val="1600"/>
              </a:spcBef>
              <a:spcAft>
                <a:spcPts val="0"/>
              </a:spcAft>
              <a:buNone/>
            </a:pPr>
            <a:r>
              <a:t/>
            </a:r>
            <a:endParaRPr sz="1200">
              <a:solidFill>
                <a:srgbClr val="2C3E50"/>
              </a:solidFill>
              <a:latin typeface="Roboto"/>
              <a:ea typeface="Roboto"/>
              <a:cs typeface="Roboto"/>
              <a:sym typeface="Roboto"/>
            </a:endParaRPr>
          </a:p>
          <a:p>
            <a:pPr indent="0" lvl="0" marL="0" rtl="0" algn="l">
              <a:spcBef>
                <a:spcPts val="1600"/>
              </a:spcBef>
              <a:spcAft>
                <a:spcPts val="1600"/>
              </a:spcAft>
              <a:buNone/>
            </a:pPr>
            <a:r>
              <a:t/>
            </a:r>
            <a:endParaRPr sz="1200">
              <a:solidFill>
                <a:srgbClr val="2C3E50"/>
              </a:solidFill>
              <a:latin typeface="Roboto"/>
              <a:ea typeface="Roboto"/>
              <a:cs typeface="Roboto"/>
              <a:sym typeface="Roboto"/>
            </a:endParaRPr>
          </a:p>
        </p:txBody>
      </p:sp>
      <p:sp>
        <p:nvSpPr>
          <p:cNvPr id="115" name="Google Shape;115;p22"/>
          <p:cNvSpPr txBox="1"/>
          <p:nvPr/>
        </p:nvSpPr>
        <p:spPr>
          <a:xfrm>
            <a:off x="106575" y="4645000"/>
            <a:ext cx="2245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VueX Documentation</a:t>
            </a:r>
            <a:endParaRPr/>
          </a:p>
        </p:txBody>
      </p:sp>
      <p:pic>
        <p:nvPicPr>
          <p:cNvPr id="116" name="Google Shape;116;p22"/>
          <p:cNvPicPr preferRelativeResize="0"/>
          <p:nvPr/>
        </p:nvPicPr>
        <p:blipFill>
          <a:blip r:embed="rId5">
            <a:alphaModFix/>
          </a:blip>
          <a:stretch>
            <a:fillRect/>
          </a:stretch>
        </p:blipFill>
        <p:spPr>
          <a:xfrm>
            <a:off x="407250" y="2065700"/>
            <a:ext cx="2755575" cy="26223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0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VueX Store</a:t>
            </a:r>
            <a:endParaRPr/>
          </a:p>
        </p:txBody>
      </p:sp>
      <p:sp>
        <p:nvSpPr>
          <p:cNvPr id="122" name="Google Shape;122;p23"/>
          <p:cNvSpPr txBox="1"/>
          <p:nvPr>
            <p:ph idx="1" type="body"/>
          </p:nvPr>
        </p:nvSpPr>
        <p:spPr>
          <a:xfrm>
            <a:off x="311700" y="860550"/>
            <a:ext cx="8520600" cy="39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VueX adds a shared state “store” that will be used by all components in our application.  It is divided into 5 major parts.</a:t>
            </a:r>
            <a:endParaRPr/>
          </a:p>
          <a:p>
            <a:pPr indent="-342900" lvl="0" marL="457200" rtl="0" algn="l">
              <a:spcBef>
                <a:spcPts val="1600"/>
              </a:spcBef>
              <a:spcAft>
                <a:spcPts val="0"/>
              </a:spcAft>
              <a:buSzPts val="1800"/>
              <a:buAutoNum type="arabicPeriod"/>
            </a:pPr>
            <a:r>
              <a:rPr b="1" lang="en"/>
              <a:t>State</a:t>
            </a:r>
            <a:endParaRPr b="1"/>
          </a:p>
          <a:p>
            <a:pPr indent="-342900" lvl="0" marL="457200" rtl="0" algn="l">
              <a:spcBef>
                <a:spcPts val="0"/>
              </a:spcBef>
              <a:spcAft>
                <a:spcPts val="0"/>
              </a:spcAft>
              <a:buSzPts val="1800"/>
              <a:buAutoNum type="arabicPeriod"/>
            </a:pPr>
            <a:r>
              <a:rPr lang="en"/>
              <a:t>Getters</a:t>
            </a:r>
            <a:endParaRPr/>
          </a:p>
          <a:p>
            <a:pPr indent="-342900" lvl="0" marL="457200" rtl="0" algn="l">
              <a:spcBef>
                <a:spcPts val="0"/>
              </a:spcBef>
              <a:spcAft>
                <a:spcPts val="0"/>
              </a:spcAft>
              <a:buSzPts val="1800"/>
              <a:buAutoNum type="arabicPeriod"/>
            </a:pPr>
            <a:r>
              <a:rPr b="1" lang="en"/>
              <a:t>Mutations</a:t>
            </a:r>
            <a:endParaRPr b="1"/>
          </a:p>
          <a:p>
            <a:pPr indent="-342900" lvl="0" marL="457200" rtl="0" algn="l">
              <a:spcBef>
                <a:spcPts val="0"/>
              </a:spcBef>
              <a:spcAft>
                <a:spcPts val="0"/>
              </a:spcAft>
              <a:buSzPts val="1800"/>
              <a:buAutoNum type="arabicPeriod"/>
            </a:pPr>
            <a:r>
              <a:rPr lang="en"/>
              <a:t>Actions</a:t>
            </a:r>
            <a:endParaRPr/>
          </a:p>
          <a:p>
            <a:pPr indent="-342900" lvl="0" marL="457200" rtl="0" algn="l">
              <a:spcBef>
                <a:spcPts val="0"/>
              </a:spcBef>
              <a:spcAft>
                <a:spcPts val="0"/>
              </a:spcAft>
              <a:buSzPts val="1800"/>
              <a:buAutoNum type="arabicPeriod"/>
            </a:pPr>
            <a:r>
              <a:rPr lang="en"/>
              <a:t>Modules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Not all parts of the VueX store are needed for an application.  Today we will focus on State and Mutations.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VueX Store - State</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State</a:t>
            </a:r>
            <a:r>
              <a:rPr lang="en"/>
              <a:t> is the data.  It contains much of what we added to the data() property of our single component.  </a:t>
            </a:r>
            <a:endParaRPr/>
          </a:p>
          <a:p>
            <a:pPr indent="0" lvl="0" marL="0" rtl="0" algn="l">
              <a:spcBef>
                <a:spcPts val="1600"/>
              </a:spcBef>
              <a:spcAft>
                <a:spcPts val="0"/>
              </a:spcAft>
              <a:buNone/>
            </a:pPr>
            <a:r>
              <a:rPr lang="en"/>
              <a:t>It can be accessed from any component using </a:t>
            </a:r>
            <a:r>
              <a:rPr lang="en">
                <a:latin typeface="Courier New"/>
                <a:ea typeface="Courier New"/>
                <a:cs typeface="Courier New"/>
                <a:sym typeface="Courier New"/>
              </a:rPr>
              <a:t>this.$store.state.reviews</a:t>
            </a:r>
            <a:endParaRPr>
              <a:latin typeface="Courier New"/>
              <a:ea typeface="Courier New"/>
              <a:cs typeface="Courier New"/>
              <a:sym typeface="Courier New"/>
            </a:endParaRPr>
          </a:p>
          <a:p>
            <a:pPr indent="0" lvl="0" marL="0" rtl="0" algn="l">
              <a:spcBef>
                <a:spcPts val="1600"/>
              </a:spcBef>
              <a:spcAft>
                <a:spcPts val="1600"/>
              </a:spcAft>
              <a:buNone/>
            </a:pPr>
            <a:r>
              <a:rPr lang="en"/>
              <a:t>When used in a computed property, then then elements bound to the computed property will be reactively updated when the state changes.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VueX Store - Mutations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value of properties in the state should never be changed directly.  Instead they should be changed by committing mutations.  A mutation is similar to a setter in a Java class, but adds additional functionality.  </a:t>
            </a:r>
            <a:endParaRPr/>
          </a:p>
          <a:p>
            <a:pPr indent="0" lvl="0" marL="0" rtl="0" algn="l">
              <a:spcBef>
                <a:spcPts val="1600"/>
              </a:spcBef>
              <a:spcAft>
                <a:spcPts val="0"/>
              </a:spcAft>
              <a:buNone/>
            </a:pPr>
            <a:r>
              <a:rPr lang="en"/>
              <a:t>Mutations allow for the state to be changed in a way that will be reactive for other components sharing the same state.</a:t>
            </a:r>
            <a:endParaRPr/>
          </a:p>
          <a:p>
            <a:pPr indent="0" lvl="0" marL="0" rtl="0" algn="l">
              <a:spcBef>
                <a:spcPts val="1600"/>
              </a:spcBef>
              <a:spcAft>
                <a:spcPts val="0"/>
              </a:spcAft>
              <a:buNone/>
            </a:pPr>
            <a:r>
              <a:rPr lang="en"/>
              <a:t>Mutations have the added benefit of tracking when and how state was changed.  The view Dev Tools can be used to view and manipulate this history, which is invaluable during debugging.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VueX Store - Getters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C3E50"/>
                </a:solidFill>
                <a:latin typeface="Roboto"/>
                <a:ea typeface="Roboto"/>
                <a:cs typeface="Roboto"/>
                <a:sym typeface="Roboto"/>
              </a:rPr>
              <a:t>Vuex allows us to define "getters" in the store. You can think of them as computed properties for stores. Like computed properties, a getter's result is cached based on its dependencies, and will only re-evaluate when some of its dependencies have changed.</a:t>
            </a:r>
            <a:endParaRPr sz="1600">
              <a:solidFill>
                <a:srgbClr val="2C3E50"/>
              </a:solidFill>
              <a:latin typeface="Roboto"/>
              <a:ea typeface="Roboto"/>
              <a:cs typeface="Roboto"/>
              <a:sym typeface="Roboto"/>
            </a:endParaRPr>
          </a:p>
          <a:p>
            <a:pPr indent="0" lvl="0" marL="0" rtl="0" algn="l">
              <a:spcBef>
                <a:spcPts val="1600"/>
              </a:spcBef>
              <a:spcAft>
                <a:spcPts val="0"/>
              </a:spcAft>
              <a:buNone/>
            </a:pPr>
            <a:r>
              <a:t/>
            </a:r>
            <a:endParaRPr sz="1200">
              <a:solidFill>
                <a:srgbClr val="2C3E50"/>
              </a:solidFill>
              <a:latin typeface="Roboto"/>
              <a:ea typeface="Roboto"/>
              <a:cs typeface="Roboto"/>
              <a:sym typeface="Roboto"/>
            </a:endParaRPr>
          </a:p>
          <a:p>
            <a:pPr indent="0" lvl="0" marL="0" rtl="0" algn="l">
              <a:spcBef>
                <a:spcPts val="1600"/>
              </a:spcBef>
              <a:spcAft>
                <a:spcPts val="1600"/>
              </a:spcAft>
              <a:buNone/>
            </a:pPr>
            <a:r>
              <a:t/>
            </a:r>
            <a:endParaRPr sz="1200">
              <a:solidFill>
                <a:srgbClr val="2C3E5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VueX Store - Actions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work similar to methods that can be called ( dispatched ) to change state or perform other functionality.  </a:t>
            </a:r>
            <a:endParaRPr/>
          </a:p>
          <a:p>
            <a:pPr indent="0" lvl="0" marL="0" rtl="0" algn="l">
              <a:spcBef>
                <a:spcPts val="1600"/>
              </a:spcBef>
              <a:spcAft>
                <a:spcPts val="1600"/>
              </a:spcAft>
              <a:buNone/>
            </a:pPr>
            <a:r>
              <a:rPr lang="en"/>
              <a:t>For example, an Action may load data by calling an API before committing a mutation.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VueX Store - Modules</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allow for groups of state, mutations, actions, and getters to be encapsulated together similar to a class.  </a:t>
            </a:r>
            <a:endParaRPr/>
          </a:p>
          <a:p>
            <a:pPr indent="0" lvl="0" marL="0" rtl="0" algn="l">
              <a:spcBef>
                <a:spcPts val="1600"/>
              </a:spcBef>
              <a:spcAft>
                <a:spcPts val="1600"/>
              </a:spcAft>
              <a:buNone/>
            </a:pPr>
            <a:r>
              <a:rPr lang="en"/>
              <a:t>This allows for each module to have responsibility for one segment of the VueX state store.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Dates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Next Friday </a:t>
            </a:r>
            <a:r>
              <a:rPr lang="en"/>
              <a:t>9:00A</a:t>
            </a:r>
            <a:r>
              <a:rPr lang="en"/>
              <a:t>M (No exceptions) - All HW exercises and any resubmits are due. Nothing will be accepted or rescored after this time.</a:t>
            </a:r>
            <a:br>
              <a:rPr lang="en"/>
            </a:br>
            <a:br>
              <a:rPr lang="en"/>
            </a:br>
            <a:r>
              <a:rPr b="1" lang="en"/>
              <a:t>Next Friday</a:t>
            </a:r>
            <a:r>
              <a:rPr lang="en"/>
              <a:t> afternoon is capstone kickoffs. Each team will do a </a:t>
            </a:r>
            <a:r>
              <a:rPr lang="en"/>
              <a:t>sprint</a:t>
            </a:r>
            <a:r>
              <a:rPr lang="en"/>
              <a:t> planning meeting that afternoon. Plan on being here the full afternoon and for each day the two remaining weeks. </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Nested Components</a:t>
            </a:r>
            <a:endParaRPr/>
          </a:p>
          <a:p>
            <a:pPr indent="-342900" lvl="0" marL="457200" rtl="0" algn="l">
              <a:spcBef>
                <a:spcPts val="0"/>
              </a:spcBef>
              <a:spcAft>
                <a:spcPts val="0"/>
              </a:spcAft>
              <a:buSzPts val="1800"/>
              <a:buAutoNum type="arabicPeriod"/>
            </a:pPr>
            <a:r>
              <a:rPr lang="en"/>
              <a:t>Single Responsibility Principle</a:t>
            </a:r>
            <a:endParaRPr/>
          </a:p>
          <a:p>
            <a:pPr indent="-342900" lvl="0" marL="457200" rtl="0" algn="l">
              <a:spcBef>
                <a:spcPts val="0"/>
              </a:spcBef>
              <a:spcAft>
                <a:spcPts val="0"/>
              </a:spcAft>
              <a:buSzPts val="1800"/>
              <a:buAutoNum type="arabicPeriod"/>
            </a:pPr>
            <a:r>
              <a:rPr lang="en"/>
              <a:t>VueX</a:t>
            </a:r>
            <a:endParaRPr/>
          </a:p>
          <a:p>
            <a:pPr indent="-342900" lvl="0" marL="457200" rtl="0" algn="l">
              <a:spcBef>
                <a:spcPts val="0"/>
              </a:spcBef>
              <a:spcAft>
                <a:spcPts val="0"/>
              </a:spcAft>
              <a:buSzPts val="1800"/>
              <a:buAutoNum type="arabicPeriod"/>
            </a:pPr>
            <a:r>
              <a:rPr lang="en"/>
              <a:t>Component Design</a:t>
            </a:r>
            <a:endParaRPr/>
          </a:p>
          <a:p>
            <a:pPr indent="-342900" lvl="0" marL="457200" rtl="0" algn="l">
              <a:spcBef>
                <a:spcPts val="0"/>
              </a:spcBef>
              <a:spcAft>
                <a:spcPts val="0"/>
              </a:spcAft>
              <a:buSzPts val="1800"/>
              <a:buAutoNum type="arabicPeriod"/>
            </a:pPr>
            <a:r>
              <a:rPr lang="en"/>
              <a:t>Props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 Components</a:t>
            </a:r>
            <a:endParaRPr/>
          </a:p>
        </p:txBody>
      </p:sp>
      <p:sp>
        <p:nvSpPr>
          <p:cNvPr id="74" name="Google Shape;74;p16"/>
          <p:cNvSpPr txBox="1"/>
          <p:nvPr>
            <p:ph idx="1" type="body"/>
          </p:nvPr>
        </p:nvSpPr>
        <p:spPr>
          <a:xfrm>
            <a:off x="311700" y="1152475"/>
            <a:ext cx="8520600" cy="44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Components are meant to be reusable parts </a:t>
            </a:r>
            <a:endParaRPr/>
          </a:p>
          <a:p>
            <a:pPr indent="0" lvl="0" marL="0" rtl="0" algn="l">
              <a:spcBef>
                <a:spcPts val="1600"/>
              </a:spcBef>
              <a:spcAft>
                <a:spcPts val="0"/>
              </a:spcAft>
              <a:buNone/>
            </a:pPr>
            <a:r>
              <a:t/>
            </a:r>
            <a:endParaRPr b="1"/>
          </a:p>
          <a:p>
            <a:pPr indent="0" lvl="0" marL="45720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368525" y="1613175"/>
            <a:ext cx="8319249" cy="321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Responsibility Principle</a:t>
            </a:r>
            <a:endParaRPr/>
          </a:p>
        </p:txBody>
      </p:sp>
      <p:sp>
        <p:nvSpPr>
          <p:cNvPr id="81" name="Google Shape;81;p17"/>
          <p:cNvSpPr txBox="1"/>
          <p:nvPr>
            <p:ph idx="1" type="body"/>
          </p:nvPr>
        </p:nvSpPr>
        <p:spPr>
          <a:xfrm>
            <a:off x="311700" y="1152475"/>
            <a:ext cx="852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650">
                <a:solidFill>
                  <a:srgbClr val="202122"/>
                </a:solidFill>
                <a:highlight>
                  <a:srgbClr val="FFFFFF"/>
                </a:highlight>
              </a:rPr>
              <a:t>T</a:t>
            </a:r>
            <a:r>
              <a:rPr lang="en" sz="1850">
                <a:solidFill>
                  <a:srgbClr val="202122"/>
                </a:solidFill>
                <a:highlight>
                  <a:srgbClr val="FFFFFF"/>
                </a:highlight>
              </a:rPr>
              <a:t>he </a:t>
            </a:r>
            <a:r>
              <a:rPr b="1" lang="en" sz="1850">
                <a:solidFill>
                  <a:srgbClr val="202122"/>
                </a:solidFill>
                <a:highlight>
                  <a:srgbClr val="FFFFFF"/>
                </a:highlight>
              </a:rPr>
              <a:t>single-responsibility principle</a:t>
            </a:r>
            <a:r>
              <a:rPr lang="en" sz="1850">
                <a:solidFill>
                  <a:srgbClr val="202122"/>
                </a:solidFill>
                <a:highlight>
                  <a:srgbClr val="FFFFFF"/>
                </a:highlight>
              </a:rPr>
              <a:t> (</a:t>
            </a:r>
            <a:r>
              <a:rPr b="1" lang="en" sz="1850">
                <a:solidFill>
                  <a:srgbClr val="202122"/>
                </a:solidFill>
                <a:highlight>
                  <a:srgbClr val="FFFFFF"/>
                </a:highlight>
              </a:rPr>
              <a:t>SRP</a:t>
            </a:r>
            <a:r>
              <a:rPr lang="en" sz="1850">
                <a:solidFill>
                  <a:srgbClr val="202122"/>
                </a:solidFill>
                <a:highlight>
                  <a:srgbClr val="FFFFFF"/>
                </a:highlight>
              </a:rPr>
              <a:t>) is a computer-programming principle that states that every module or class should have responsibility over a single part of the functionality provided by the software, and that responsibility should be entirely encapsulated by the class, module or function.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52400" y="152400"/>
            <a:ext cx="2982924" cy="4838703"/>
          </a:xfrm>
          <a:prstGeom prst="rect">
            <a:avLst/>
          </a:prstGeom>
          <a:noFill/>
          <a:ln>
            <a:noFill/>
          </a:ln>
        </p:spPr>
      </p:pic>
      <p:pic>
        <p:nvPicPr>
          <p:cNvPr id="87" name="Google Shape;87;p18"/>
          <p:cNvPicPr preferRelativeResize="0"/>
          <p:nvPr/>
        </p:nvPicPr>
        <p:blipFill>
          <a:blip r:embed="rId4">
            <a:alphaModFix/>
          </a:blip>
          <a:stretch>
            <a:fillRect/>
          </a:stretch>
        </p:blipFill>
        <p:spPr>
          <a:xfrm>
            <a:off x="3287724" y="152400"/>
            <a:ext cx="5703876" cy="3766985"/>
          </a:xfrm>
          <a:prstGeom prst="rect">
            <a:avLst/>
          </a:prstGeom>
          <a:noFill/>
          <a:ln>
            <a:noFill/>
          </a:ln>
        </p:spPr>
      </p:pic>
      <p:cxnSp>
        <p:nvCxnSpPr>
          <p:cNvPr id="88" name="Google Shape;88;p18"/>
          <p:cNvCxnSpPr/>
          <p:nvPr/>
        </p:nvCxnSpPr>
        <p:spPr>
          <a:xfrm flipH="1" rot="10800000">
            <a:off x="3004225" y="1227850"/>
            <a:ext cx="702900" cy="131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A Component Inside Another Component</a:t>
            </a:r>
            <a:endParaRPr/>
          </a:p>
        </p:txBody>
      </p:sp>
      <p:sp>
        <p:nvSpPr>
          <p:cNvPr id="94" name="Google Shape;94;p19"/>
          <p:cNvSpPr txBox="1"/>
          <p:nvPr>
            <p:ph idx="1" type="body"/>
          </p:nvPr>
        </p:nvSpPr>
        <p:spPr>
          <a:xfrm>
            <a:off x="311700" y="1489425"/>
            <a:ext cx="8520600" cy="2731800"/>
          </a:xfrm>
          <a:prstGeom prst="rect">
            <a:avLst/>
          </a:prstGeom>
        </p:spPr>
        <p:txBody>
          <a:bodyPr anchorCtr="0" anchor="t" bIns="91425" lIns="91425" spcFirstLastPara="1" rIns="91425" wrap="square" tIns="91425">
            <a:noAutofit/>
          </a:bodyPr>
          <a:lstStyle/>
          <a:p>
            <a:pPr indent="0" lvl="0" marL="0" rtl="0" algn="l">
              <a:lnSpc>
                <a:spcPct val="170000"/>
              </a:lnSpc>
              <a:spcBef>
                <a:spcPts val="1200"/>
              </a:spcBef>
              <a:spcAft>
                <a:spcPts val="0"/>
              </a:spcAft>
              <a:buClr>
                <a:schemeClr val="dk1"/>
              </a:buClr>
              <a:buSzPts val="1100"/>
              <a:buFont typeface="Arial"/>
              <a:buNone/>
            </a:pPr>
            <a:r>
              <a:rPr lang="en" sz="1700">
                <a:solidFill>
                  <a:srgbClr val="2C3E50"/>
                </a:solidFill>
                <a:highlight>
                  <a:srgbClr val="FFFFFF"/>
                </a:highlight>
                <a:latin typeface="Roboto"/>
                <a:ea typeface="Roboto"/>
                <a:cs typeface="Roboto"/>
                <a:sym typeface="Roboto"/>
              </a:rPr>
              <a:t>To import and use a component within another component, you need to perform these three steps:</a:t>
            </a:r>
            <a:endParaRPr sz="1700">
              <a:solidFill>
                <a:srgbClr val="2C3E50"/>
              </a:solidFill>
              <a:highlight>
                <a:srgbClr val="FFFFFF"/>
              </a:highlight>
              <a:latin typeface="Roboto"/>
              <a:ea typeface="Roboto"/>
              <a:cs typeface="Roboto"/>
              <a:sym typeface="Roboto"/>
            </a:endParaRPr>
          </a:p>
          <a:p>
            <a:pPr indent="-336550" lvl="0" marL="457200" rtl="0" algn="l">
              <a:lnSpc>
                <a:spcPct val="170000"/>
              </a:lnSpc>
              <a:spcBef>
                <a:spcPts val="1200"/>
              </a:spcBef>
              <a:spcAft>
                <a:spcPts val="0"/>
              </a:spcAft>
              <a:buClr>
                <a:srgbClr val="2C3E50"/>
              </a:buClr>
              <a:buSzPts val="1700"/>
              <a:buFont typeface="Roboto"/>
              <a:buAutoNum type="arabicPeriod"/>
            </a:pPr>
            <a:r>
              <a:rPr lang="en" sz="1700">
                <a:solidFill>
                  <a:srgbClr val="2C3E50"/>
                </a:solidFill>
                <a:highlight>
                  <a:srgbClr val="FFFFFF"/>
                </a:highlight>
                <a:latin typeface="Roboto"/>
                <a:ea typeface="Roboto"/>
                <a:cs typeface="Roboto"/>
                <a:sym typeface="Roboto"/>
              </a:rPr>
              <a:t>Import the component.</a:t>
            </a:r>
            <a:endParaRPr sz="1700">
              <a:solidFill>
                <a:srgbClr val="2C3E50"/>
              </a:solidFill>
              <a:highlight>
                <a:srgbClr val="FFFFFF"/>
              </a:highlight>
              <a:latin typeface="Roboto"/>
              <a:ea typeface="Roboto"/>
              <a:cs typeface="Roboto"/>
              <a:sym typeface="Roboto"/>
            </a:endParaRPr>
          </a:p>
          <a:p>
            <a:pPr indent="-336550" lvl="0" marL="457200" rtl="0" algn="l">
              <a:lnSpc>
                <a:spcPct val="170000"/>
              </a:lnSpc>
              <a:spcBef>
                <a:spcPts val="0"/>
              </a:spcBef>
              <a:spcAft>
                <a:spcPts val="0"/>
              </a:spcAft>
              <a:buClr>
                <a:srgbClr val="2C3E50"/>
              </a:buClr>
              <a:buSzPts val="1700"/>
              <a:buFont typeface="Roboto"/>
              <a:buAutoNum type="arabicPeriod"/>
            </a:pPr>
            <a:r>
              <a:rPr lang="en" sz="1700">
                <a:solidFill>
                  <a:srgbClr val="2C3E50"/>
                </a:solidFill>
                <a:highlight>
                  <a:srgbClr val="FFFFFF"/>
                </a:highlight>
                <a:latin typeface="Roboto"/>
                <a:ea typeface="Roboto"/>
                <a:cs typeface="Roboto"/>
                <a:sym typeface="Roboto"/>
              </a:rPr>
              <a:t>Register the component in the components object.</a:t>
            </a:r>
            <a:endParaRPr sz="1700">
              <a:solidFill>
                <a:srgbClr val="2C3E50"/>
              </a:solidFill>
              <a:highlight>
                <a:srgbClr val="FFFFFF"/>
              </a:highlight>
              <a:latin typeface="Roboto"/>
              <a:ea typeface="Roboto"/>
              <a:cs typeface="Roboto"/>
              <a:sym typeface="Roboto"/>
            </a:endParaRPr>
          </a:p>
          <a:p>
            <a:pPr indent="-336550" lvl="0" marL="457200" rtl="0" algn="l">
              <a:lnSpc>
                <a:spcPct val="170000"/>
              </a:lnSpc>
              <a:spcBef>
                <a:spcPts val="0"/>
              </a:spcBef>
              <a:spcAft>
                <a:spcPts val="0"/>
              </a:spcAft>
              <a:buClr>
                <a:srgbClr val="2C3E50"/>
              </a:buClr>
              <a:buSzPts val="1700"/>
              <a:buFont typeface="Roboto"/>
              <a:buAutoNum type="arabicPeriod"/>
            </a:pPr>
            <a:r>
              <a:rPr lang="en" sz="1700">
                <a:solidFill>
                  <a:srgbClr val="2C3E50"/>
                </a:solidFill>
                <a:highlight>
                  <a:srgbClr val="FFFFFF"/>
                </a:highlight>
                <a:latin typeface="Roboto"/>
                <a:ea typeface="Roboto"/>
                <a:cs typeface="Roboto"/>
                <a:sym typeface="Roboto"/>
              </a:rPr>
              <a:t>Use the component in your markup (template).</a:t>
            </a:r>
            <a:endParaRPr sz="1700">
              <a:solidFill>
                <a:srgbClr val="2C3E5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
        <p:nvSpPr>
          <p:cNvPr id="95" name="Google Shape;95;p19"/>
          <p:cNvSpPr txBox="1"/>
          <p:nvPr/>
        </p:nvSpPr>
        <p:spPr>
          <a:xfrm>
            <a:off x="417025" y="4278500"/>
            <a:ext cx="65259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 App.vue is just a component. Any component can import other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how do components share data and work together?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Common Ways Components Share Data </a:t>
            </a:r>
            <a:endParaRPr/>
          </a:p>
        </p:txBody>
      </p:sp>
      <p:sp>
        <p:nvSpPr>
          <p:cNvPr id="106" name="Google Shape;106;p21"/>
          <p:cNvSpPr txBox="1"/>
          <p:nvPr>
            <p:ph idx="1" type="body"/>
          </p:nvPr>
        </p:nvSpPr>
        <p:spPr>
          <a:xfrm>
            <a:off x="116225" y="1152475"/>
            <a:ext cx="894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 </a:t>
            </a:r>
            <a:r>
              <a:rPr b="1" lang="en"/>
              <a:t>Using props</a:t>
            </a:r>
            <a:r>
              <a:rPr lang="en"/>
              <a:t> (passed in via the tag)                                  HelloWorld Component</a:t>
            </a:r>
            <a:br>
              <a:rPr lang="en"/>
            </a:br>
            <a:r>
              <a:rPr lang="en"/>
              <a:t>                                                                                               (inside script section)</a:t>
            </a:r>
            <a:br>
              <a:rPr lang="en"/>
            </a:br>
            <a:endParaRPr/>
          </a:p>
          <a:p>
            <a:pPr indent="0" lvl="0" marL="457200" rtl="0" algn="l">
              <a:spcBef>
                <a:spcPts val="1600"/>
              </a:spcBef>
              <a:spcAft>
                <a:spcPts val="0"/>
              </a:spcAft>
              <a:buNone/>
            </a:pPr>
            <a:r>
              <a:rPr lang="en"/>
              <a:t>&lt;hello-world </a:t>
            </a:r>
            <a:r>
              <a:rPr b="1" lang="en"/>
              <a:t>msg</a:t>
            </a:r>
            <a:r>
              <a:rPr lang="en"/>
              <a:t> = “this value gets passed in…”/&gt;             props {</a:t>
            </a:r>
            <a:br>
              <a:rPr lang="en"/>
            </a:br>
            <a:r>
              <a:rPr lang="en"/>
              <a:t>                                                                                                 </a:t>
            </a:r>
            <a:r>
              <a:rPr b="1" lang="en"/>
              <a:t>msg</a:t>
            </a:r>
            <a:r>
              <a:rPr lang="en"/>
              <a:t>: String</a:t>
            </a:r>
            <a:br>
              <a:rPr lang="en"/>
            </a:br>
            <a:r>
              <a:rPr lang="en"/>
              <a:t>                                                                                              } </a:t>
            </a:r>
            <a:br>
              <a:rPr lang="en"/>
            </a:br>
            <a:br>
              <a:rPr lang="en"/>
            </a:b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b="1" lang="en"/>
              <a:t>Using Vuex Store</a:t>
            </a:r>
            <a:endParaRPr/>
          </a:p>
          <a:p>
            <a:pPr indent="0" lvl="0" marL="457200" rtl="0" algn="l">
              <a:spcBef>
                <a:spcPts val="1600"/>
              </a:spcBef>
              <a:spcAft>
                <a:spcPts val="1600"/>
              </a:spcAft>
              <a:buNone/>
            </a:pPr>
            <a:r>
              <a:t/>
            </a:r>
            <a:endParaRPr/>
          </a:p>
        </p:txBody>
      </p:sp>
      <p:cxnSp>
        <p:nvCxnSpPr>
          <p:cNvPr id="107" name="Google Shape;107;p21"/>
          <p:cNvCxnSpPr/>
          <p:nvPr/>
        </p:nvCxnSpPr>
        <p:spPr>
          <a:xfrm>
            <a:off x="5944200" y="2544950"/>
            <a:ext cx="778200" cy="123600"/>
          </a:xfrm>
          <a:prstGeom prst="straightConnector1">
            <a:avLst/>
          </a:prstGeom>
          <a:noFill/>
          <a:ln cap="flat" cmpd="sng" w="19050">
            <a:solidFill>
              <a:srgbClr val="CC4125"/>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