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roxima Nova"/>
      <p:regular r:id="rId33"/>
      <p:bold r:id="rId34"/>
      <p:italic r:id="rId35"/>
      <p:boldItalic r:id="rId36"/>
    </p:embeddedFont>
    <p:embeddedFont>
      <p:font typeface="Roboto"/>
      <p:regular r:id="rId37"/>
      <p:bold r:id="rId38"/>
      <p:italic r:id="rId39"/>
      <p:boldItalic r:id="rId40"/>
    </p:embeddedFont>
    <p:embeddedFont>
      <p:font typeface="Proxima Nova Semibold"/>
      <p:regular r:id="rId41"/>
      <p:bold r:id="rId42"/>
      <p:boldItalic r:id="rId43"/>
    </p:embeddedFon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ProximaNovaSemibold-bold.fntdata"/><Relationship Id="rId41" Type="http://schemas.openxmlformats.org/officeDocument/2006/relationships/font" Target="fonts/ProximaNovaSemibold-regular.fntdata"/><Relationship Id="rId22" Type="http://schemas.openxmlformats.org/officeDocument/2006/relationships/slide" Target="slides/slide17.xml"/><Relationship Id="rId44" Type="http://schemas.openxmlformats.org/officeDocument/2006/relationships/font" Target="fonts/RobotoMono-regular.fntdata"/><Relationship Id="rId21" Type="http://schemas.openxmlformats.org/officeDocument/2006/relationships/slide" Target="slides/slide16.xml"/><Relationship Id="rId43" Type="http://schemas.openxmlformats.org/officeDocument/2006/relationships/font" Target="fonts/ProximaNovaSemibold-boldItalic.fntdata"/><Relationship Id="rId24" Type="http://schemas.openxmlformats.org/officeDocument/2006/relationships/slide" Target="slides/slide19.xml"/><Relationship Id="rId46" Type="http://schemas.openxmlformats.org/officeDocument/2006/relationships/font" Target="fonts/RobotoMono-italic.fntdata"/><Relationship Id="rId23" Type="http://schemas.openxmlformats.org/officeDocument/2006/relationships/slide" Target="slides/slide18.xml"/><Relationship Id="rId45"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Mon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d0ffb2f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d0ffb2f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2884d20f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2884d20f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2884d20f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2884d20f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2884d20f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2884d20f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2884d20f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2884d20f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d1147b1a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d1147b1a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d1147b1a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d1147b1a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2884d20f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2884d20f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d1147b1a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d1147b1a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d1147b1a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d1147b1a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d1147b1a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d1147b1a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2884d20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2884d20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d1147b1a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d1147b1a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d1147b1a0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d1147b1a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2884d20f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2884d20f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2884d20f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2884d20f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2884d20fc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2884d20f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d1147b1a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d1147b1a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d1147b1a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d1147b1a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20270e1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20270e1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2884d20f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2884d20f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2884d20f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2884d20f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2884d20f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2884d20f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2884d20f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2884d20f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2884d20f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2884d20f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d1147b1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d1147b1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2884d20f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2884d20f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router.vuejs.org/api/#router-lin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vuejs.org/api/composition-api-lifecycle.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v3.router.vuejs.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outer.vuejs.org/guide/essentials/history-mod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Vue Router</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M3-13</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App.vue</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&lt;template&gt;</a:t>
            </a:r>
            <a:endParaRPr sz="1400">
              <a:latin typeface="Courier New"/>
              <a:ea typeface="Courier New"/>
              <a:cs typeface="Courier New"/>
              <a:sym typeface="Courier New"/>
            </a:endParaRPr>
          </a:p>
          <a:p>
            <a:pPr indent="0" lvl="0" marL="0" rtl="0" algn="l">
              <a:lnSpc>
                <a:spcPct val="50000"/>
              </a:lnSpc>
              <a:spcBef>
                <a:spcPts val="1600"/>
              </a:spcBef>
              <a:spcAft>
                <a:spcPts val="0"/>
              </a:spcAft>
              <a:buClr>
                <a:schemeClr val="dk1"/>
              </a:buClr>
              <a:buSzPts val="1100"/>
              <a:buFont typeface="Arial"/>
              <a:buNone/>
            </a:pPr>
            <a:r>
              <a:rPr lang="en" sz="1400">
                <a:latin typeface="Courier New"/>
                <a:ea typeface="Courier New"/>
                <a:cs typeface="Courier New"/>
                <a:sym typeface="Courier New"/>
              </a:rPr>
              <a:t>  &lt;div id="app"&gt;</a:t>
            </a:r>
            <a:endParaRPr sz="1400">
              <a:latin typeface="Courier New"/>
              <a:ea typeface="Courier New"/>
              <a:cs typeface="Courier New"/>
              <a:sym typeface="Courier New"/>
            </a:endParaRPr>
          </a:p>
          <a:p>
            <a:pPr indent="0" lvl="0" marL="0" rtl="0" algn="l">
              <a:lnSpc>
                <a:spcPct val="50000"/>
              </a:lnSpc>
              <a:spcBef>
                <a:spcPts val="1600"/>
              </a:spcBef>
              <a:spcAft>
                <a:spcPts val="0"/>
              </a:spcAft>
              <a:buClr>
                <a:schemeClr val="dk1"/>
              </a:buClr>
              <a:buSzPts val="1100"/>
              <a:buFont typeface="Arial"/>
              <a:buNone/>
            </a:pPr>
            <a:r>
              <a:rPr lang="en" sz="1400">
                <a:latin typeface="Courier New"/>
                <a:ea typeface="Courier New"/>
                <a:cs typeface="Courier New"/>
                <a:sym typeface="Courier New"/>
              </a:rPr>
              <a:t>    &lt;div id="nav"&gt;</a:t>
            </a:r>
            <a:endParaRPr sz="1400">
              <a:latin typeface="Courier New"/>
              <a:ea typeface="Courier New"/>
              <a:cs typeface="Courier New"/>
              <a:sym typeface="Courier New"/>
            </a:endParaRPr>
          </a:p>
          <a:p>
            <a:pPr indent="0" lvl="0" marL="0" rtl="0" algn="l">
              <a:lnSpc>
                <a:spcPct val="50000"/>
              </a:lnSpc>
              <a:spcBef>
                <a:spcPts val="1600"/>
              </a:spcBef>
              <a:spcAft>
                <a:spcPts val="0"/>
              </a:spcAft>
              <a:buClr>
                <a:schemeClr val="dk1"/>
              </a:buClr>
              <a:buSzPts val="1100"/>
              <a:buFont typeface="Arial"/>
              <a:buNone/>
            </a:pPr>
            <a:r>
              <a:rPr b="1" lang="en" sz="1400">
                <a:latin typeface="Courier New"/>
                <a:ea typeface="Courier New"/>
                <a:cs typeface="Courier New"/>
                <a:sym typeface="Courier New"/>
              </a:rPr>
              <a:t>      &lt;router-link to="/"&gt;Home&lt;/router-link&gt; |</a:t>
            </a:r>
            <a:endParaRPr b="1" sz="1400">
              <a:latin typeface="Courier New"/>
              <a:ea typeface="Courier New"/>
              <a:cs typeface="Courier New"/>
              <a:sym typeface="Courier New"/>
            </a:endParaRPr>
          </a:p>
          <a:p>
            <a:pPr indent="0" lvl="0" marL="0" rtl="0" algn="l">
              <a:lnSpc>
                <a:spcPct val="50000"/>
              </a:lnSpc>
              <a:spcBef>
                <a:spcPts val="1600"/>
              </a:spcBef>
              <a:spcAft>
                <a:spcPts val="0"/>
              </a:spcAft>
              <a:buClr>
                <a:schemeClr val="dk1"/>
              </a:buClr>
              <a:buSzPts val="1100"/>
              <a:buFont typeface="Arial"/>
              <a:buNone/>
            </a:pPr>
            <a:r>
              <a:rPr b="1" lang="en" sz="1400">
                <a:latin typeface="Courier New"/>
                <a:ea typeface="Courier New"/>
                <a:cs typeface="Courier New"/>
                <a:sym typeface="Courier New"/>
              </a:rPr>
              <a:t>      &lt;router-link to="/about"&gt;About&lt;/router-link&gt;</a:t>
            </a:r>
            <a:endParaRPr b="1" sz="1400">
              <a:latin typeface="Courier New"/>
              <a:ea typeface="Courier New"/>
              <a:cs typeface="Courier New"/>
              <a:sym typeface="Courier New"/>
            </a:endParaRPr>
          </a:p>
          <a:p>
            <a:pPr indent="0" lvl="0" marL="0" rtl="0" algn="l">
              <a:lnSpc>
                <a:spcPct val="50000"/>
              </a:lnSpc>
              <a:spcBef>
                <a:spcPts val="1600"/>
              </a:spcBef>
              <a:spcAft>
                <a:spcPts val="0"/>
              </a:spcAft>
              <a:buClr>
                <a:schemeClr val="dk1"/>
              </a:buClr>
              <a:buSzPts val="1100"/>
              <a:buFont typeface="Arial"/>
              <a:buNone/>
            </a:pPr>
            <a:r>
              <a:rPr lang="en" sz="1400">
                <a:latin typeface="Courier New"/>
                <a:ea typeface="Courier New"/>
                <a:cs typeface="Courier New"/>
                <a:sym typeface="Courier New"/>
              </a:rPr>
              <a:t>    &lt;/div&gt;</a:t>
            </a:r>
            <a:endParaRPr sz="1400">
              <a:latin typeface="Courier New"/>
              <a:ea typeface="Courier New"/>
              <a:cs typeface="Courier New"/>
              <a:sym typeface="Courier New"/>
            </a:endParaRPr>
          </a:p>
          <a:p>
            <a:pPr indent="0" lvl="0" marL="0" rtl="0" algn="l">
              <a:lnSpc>
                <a:spcPct val="50000"/>
              </a:lnSpc>
              <a:spcBef>
                <a:spcPts val="1600"/>
              </a:spcBef>
              <a:spcAft>
                <a:spcPts val="0"/>
              </a:spcAft>
              <a:buClr>
                <a:schemeClr val="dk1"/>
              </a:buClr>
              <a:buSzPts val="1100"/>
              <a:buFont typeface="Arial"/>
              <a:buNone/>
            </a:pPr>
            <a:r>
              <a:rPr lang="en" sz="1400">
                <a:latin typeface="Courier New"/>
                <a:ea typeface="Courier New"/>
                <a:cs typeface="Courier New"/>
                <a:sym typeface="Courier New"/>
              </a:rPr>
              <a:t>   </a:t>
            </a:r>
            <a:r>
              <a:rPr b="1" lang="en" sz="1400">
                <a:latin typeface="Courier New"/>
                <a:ea typeface="Courier New"/>
                <a:cs typeface="Courier New"/>
                <a:sym typeface="Courier New"/>
              </a:rPr>
              <a:t> &lt;router-view/&gt;</a:t>
            </a:r>
            <a:endParaRPr b="1" sz="1400">
              <a:latin typeface="Courier New"/>
              <a:ea typeface="Courier New"/>
              <a:cs typeface="Courier New"/>
              <a:sym typeface="Courier New"/>
            </a:endParaRPr>
          </a:p>
          <a:p>
            <a:pPr indent="0" lvl="0" marL="0" rtl="0" algn="l">
              <a:lnSpc>
                <a:spcPct val="50000"/>
              </a:lnSpc>
              <a:spcBef>
                <a:spcPts val="1600"/>
              </a:spcBef>
              <a:spcAft>
                <a:spcPts val="0"/>
              </a:spcAft>
              <a:buClr>
                <a:schemeClr val="dk1"/>
              </a:buClr>
              <a:buSzPts val="1100"/>
              <a:buFont typeface="Arial"/>
              <a:buNone/>
            </a:pPr>
            <a:r>
              <a:rPr lang="en" sz="1400">
                <a:latin typeface="Courier New"/>
                <a:ea typeface="Courier New"/>
                <a:cs typeface="Courier New"/>
                <a:sym typeface="Courier New"/>
              </a:rPr>
              <a:t>  &lt;/div&gt;</a:t>
            </a:r>
            <a:endParaRPr sz="1400">
              <a:latin typeface="Courier New"/>
              <a:ea typeface="Courier New"/>
              <a:cs typeface="Courier New"/>
              <a:sym typeface="Courier New"/>
            </a:endParaRPr>
          </a:p>
          <a:p>
            <a:pPr indent="0" lvl="0" marL="0" rtl="0" algn="l">
              <a:lnSpc>
                <a:spcPct val="50000"/>
              </a:lnSpc>
              <a:spcBef>
                <a:spcPts val="1600"/>
              </a:spcBef>
              <a:spcAft>
                <a:spcPts val="0"/>
              </a:spcAft>
              <a:buClr>
                <a:schemeClr val="dk1"/>
              </a:buClr>
              <a:buSzPts val="1100"/>
              <a:buFont typeface="Arial"/>
              <a:buNone/>
            </a:pPr>
            <a:r>
              <a:rPr lang="en" sz="1400">
                <a:latin typeface="Courier New"/>
                <a:ea typeface="Courier New"/>
                <a:cs typeface="Courier New"/>
                <a:sym typeface="Courier New"/>
              </a:rPr>
              <a:t>&lt;/template&gt;</a:t>
            </a:r>
            <a:endParaRPr sz="1400">
              <a:latin typeface="Courier New"/>
              <a:ea typeface="Courier New"/>
              <a:cs typeface="Courier New"/>
              <a:sym typeface="Courier New"/>
            </a:endParaRPr>
          </a:p>
          <a:p>
            <a:pPr indent="0" lvl="0" marL="0" rtl="0" algn="l">
              <a:spcBef>
                <a:spcPts val="1600"/>
              </a:spcBef>
              <a:spcAft>
                <a:spcPts val="1600"/>
              </a:spcAft>
              <a:buNone/>
            </a:pPr>
            <a:r>
              <a:t/>
            </a:r>
            <a:endParaRPr/>
          </a:p>
        </p:txBody>
      </p:sp>
      <p:cxnSp>
        <p:nvCxnSpPr>
          <p:cNvPr id="117" name="Google Shape;117;p22"/>
          <p:cNvCxnSpPr/>
          <p:nvPr/>
        </p:nvCxnSpPr>
        <p:spPr>
          <a:xfrm rot="10800000">
            <a:off x="2636025" y="3172825"/>
            <a:ext cx="1248600" cy="12600"/>
          </a:xfrm>
          <a:prstGeom prst="straightConnector1">
            <a:avLst/>
          </a:prstGeom>
          <a:noFill/>
          <a:ln cap="flat" cmpd="sng" w="28575">
            <a:solidFill>
              <a:srgbClr val="0000FF"/>
            </a:solidFill>
            <a:prstDash val="solid"/>
            <a:round/>
            <a:headEnd len="med" w="med" type="none"/>
            <a:tailEnd len="med" w="med" type="triangle"/>
          </a:ln>
        </p:spPr>
      </p:cxnSp>
      <p:sp>
        <p:nvSpPr>
          <p:cNvPr id="118" name="Google Shape;118;p22"/>
          <p:cNvSpPr txBox="1"/>
          <p:nvPr/>
        </p:nvSpPr>
        <p:spPr>
          <a:xfrm>
            <a:off x="4061200" y="2971000"/>
            <a:ext cx="3115200" cy="9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This is where the ‘route’ will display</a:t>
            </a:r>
            <a:endParaRPr>
              <a:solidFill>
                <a:srgbClr val="0000FF"/>
              </a:solidFill>
            </a:endParaRPr>
          </a:p>
        </p:txBody>
      </p:sp>
      <p:cxnSp>
        <p:nvCxnSpPr>
          <p:cNvPr id="119" name="Google Shape;119;p22"/>
          <p:cNvCxnSpPr/>
          <p:nvPr/>
        </p:nvCxnSpPr>
        <p:spPr>
          <a:xfrm flipH="1">
            <a:off x="5563150" y="2302550"/>
            <a:ext cx="780900" cy="1200"/>
          </a:xfrm>
          <a:prstGeom prst="straightConnector1">
            <a:avLst/>
          </a:prstGeom>
          <a:noFill/>
          <a:ln cap="flat" cmpd="sng" w="28575">
            <a:solidFill>
              <a:srgbClr val="0000FF"/>
            </a:solidFill>
            <a:prstDash val="solid"/>
            <a:round/>
            <a:headEnd len="med" w="med" type="none"/>
            <a:tailEnd len="med" w="med" type="triangle"/>
          </a:ln>
        </p:spPr>
      </p:cxnSp>
      <p:sp>
        <p:nvSpPr>
          <p:cNvPr id="120" name="Google Shape;120;p22"/>
          <p:cNvSpPr txBox="1"/>
          <p:nvPr/>
        </p:nvSpPr>
        <p:spPr>
          <a:xfrm>
            <a:off x="6545850" y="2125975"/>
            <a:ext cx="1715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These are the default routes</a:t>
            </a:r>
            <a:endParaRPr>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views folder</a:t>
            </a:r>
            <a:endParaRPr/>
          </a:p>
        </p:txBody>
      </p:sp>
      <p:sp>
        <p:nvSpPr>
          <p:cNvPr id="126" name="Google Shape;126;p23"/>
          <p:cNvSpPr txBox="1"/>
          <p:nvPr>
            <p:ph idx="1" type="body"/>
          </p:nvPr>
        </p:nvSpPr>
        <p:spPr>
          <a:xfrm>
            <a:off x="311700" y="1152475"/>
            <a:ext cx="8520600" cy="22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views folder is where we create ‘views’. We can think of a view as ‘pages’. </a:t>
            </a:r>
            <a:br>
              <a:rPr lang="en"/>
            </a:br>
            <a:br>
              <a:rPr lang="en"/>
            </a:br>
            <a:r>
              <a:rPr b="1" lang="en"/>
              <a:t>Views are nothing more than components that contain our regular components.</a:t>
            </a:r>
            <a:br>
              <a:rPr b="1" lang="en"/>
            </a:br>
            <a:br>
              <a:rPr lang="en"/>
            </a:br>
            <a:r>
              <a:rPr b="1" lang="en"/>
              <a:t>Views have routes associated with them</a:t>
            </a:r>
            <a:r>
              <a:rPr lang="en"/>
              <a:t> so a different ‘page’ (a view) can be loaded.</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
              <a:t>Per V3, You MUST add ‘View’ to the view component Name</a:t>
            </a:r>
            <a:br>
              <a:rPr b="1" lang="en"/>
            </a:br>
            <a:r>
              <a:rPr b="1" lang="en"/>
              <a:t>(e.g  HomeView.vue,  AboutView.vue)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View Representing A Product Review Page</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3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&lt;template&gt;</a:t>
            </a:r>
            <a:endParaRPr sz="1000">
              <a:latin typeface="Courier New"/>
              <a:ea typeface="Courier New"/>
              <a:cs typeface="Courier New"/>
              <a:sym typeface="Courier New"/>
            </a:endParaRPr>
          </a:p>
          <a:p>
            <a:pPr indent="0" lvl="0" marL="0" rtl="0" algn="l">
              <a:lnSpc>
                <a:spcPct val="35000"/>
              </a:lnSpc>
              <a:spcBef>
                <a:spcPts val="1600"/>
              </a:spcBef>
              <a:spcAft>
                <a:spcPts val="0"/>
              </a:spcAft>
              <a:buClr>
                <a:schemeClr val="dk1"/>
              </a:buClr>
              <a:buSzPts val="1100"/>
              <a:buFont typeface="Arial"/>
              <a:buNone/>
            </a:pPr>
            <a:r>
              <a:rPr lang="en" sz="1000">
                <a:latin typeface="Courier New"/>
                <a:ea typeface="Courier New"/>
                <a:cs typeface="Courier New"/>
                <a:sym typeface="Courier New"/>
              </a:rPr>
              <a:t>  &lt;div class="home"&gt;</a:t>
            </a:r>
            <a:endParaRPr sz="1000">
              <a:latin typeface="Courier New"/>
              <a:ea typeface="Courier New"/>
              <a:cs typeface="Courier New"/>
              <a:sym typeface="Courier New"/>
            </a:endParaRPr>
          </a:p>
          <a:p>
            <a:pPr indent="0" lvl="0" marL="0" rtl="0" algn="l">
              <a:lnSpc>
                <a:spcPct val="35000"/>
              </a:lnSpc>
              <a:spcBef>
                <a:spcPts val="1600"/>
              </a:spcBef>
              <a:spcAft>
                <a:spcPts val="0"/>
              </a:spcAft>
              <a:buClr>
                <a:schemeClr val="dk1"/>
              </a:buClr>
              <a:buSzPts val="1100"/>
              <a:buFont typeface="Arial"/>
              <a:buNone/>
            </a:pPr>
            <a:r>
              <a:rPr lang="en" sz="1000">
                <a:latin typeface="Courier New"/>
                <a:ea typeface="Courier New"/>
                <a:cs typeface="Courier New"/>
                <a:sym typeface="Courier New"/>
              </a:rPr>
              <a:t>    </a:t>
            </a:r>
            <a:r>
              <a:rPr lang="en" sz="1200">
                <a:latin typeface="Courier New"/>
                <a:ea typeface="Courier New"/>
                <a:cs typeface="Courier New"/>
                <a:sym typeface="Courier New"/>
              </a:rPr>
              <a:t> </a:t>
            </a:r>
            <a:r>
              <a:rPr b="1" lang="en" sz="1200">
                <a:latin typeface="Courier New"/>
                <a:ea typeface="Courier New"/>
                <a:cs typeface="Courier New"/>
                <a:sym typeface="Courier New"/>
              </a:rPr>
              <a:t>&lt;product-review /&gt;</a:t>
            </a:r>
            <a:endParaRPr b="1" sz="1200">
              <a:latin typeface="Courier New"/>
              <a:ea typeface="Courier New"/>
              <a:cs typeface="Courier New"/>
              <a:sym typeface="Courier New"/>
            </a:endParaRPr>
          </a:p>
          <a:p>
            <a:pPr indent="0" lvl="0" marL="0" rtl="0" algn="l">
              <a:lnSpc>
                <a:spcPct val="35000"/>
              </a:lnSpc>
              <a:spcBef>
                <a:spcPts val="1600"/>
              </a:spcBef>
              <a:spcAft>
                <a:spcPts val="0"/>
              </a:spcAft>
              <a:buClr>
                <a:schemeClr val="dk1"/>
              </a:buClr>
              <a:buSzPts val="1100"/>
              <a:buFont typeface="Arial"/>
              <a:buNone/>
            </a:pPr>
            <a:r>
              <a:rPr lang="en" sz="1000">
                <a:latin typeface="Courier New"/>
                <a:ea typeface="Courier New"/>
                <a:cs typeface="Courier New"/>
                <a:sym typeface="Courier New"/>
              </a:rPr>
              <a:t>  &lt;/div&gt;</a:t>
            </a:r>
            <a:endParaRPr sz="1000">
              <a:latin typeface="Courier New"/>
              <a:ea typeface="Courier New"/>
              <a:cs typeface="Courier New"/>
              <a:sym typeface="Courier New"/>
            </a:endParaRPr>
          </a:p>
          <a:p>
            <a:pPr indent="0" lvl="0" marL="0" rtl="0" algn="l">
              <a:lnSpc>
                <a:spcPct val="35000"/>
              </a:lnSpc>
              <a:spcBef>
                <a:spcPts val="1600"/>
              </a:spcBef>
              <a:spcAft>
                <a:spcPts val="0"/>
              </a:spcAft>
              <a:buClr>
                <a:schemeClr val="dk1"/>
              </a:buClr>
              <a:buSzPts val="1100"/>
              <a:buFont typeface="Arial"/>
              <a:buNone/>
            </a:pPr>
            <a:r>
              <a:rPr lang="en" sz="1000">
                <a:latin typeface="Courier New"/>
                <a:ea typeface="Courier New"/>
                <a:cs typeface="Courier New"/>
                <a:sym typeface="Courier New"/>
              </a:rPr>
              <a:t>&lt;/template&gt;</a:t>
            </a:r>
            <a:endParaRPr sz="1000">
              <a:latin typeface="Courier New"/>
              <a:ea typeface="Courier New"/>
              <a:cs typeface="Courier New"/>
              <a:sym typeface="Courier New"/>
            </a:endParaRPr>
          </a:p>
          <a:p>
            <a:pPr indent="0" lvl="0" marL="0" rtl="0" algn="l">
              <a:lnSpc>
                <a:spcPct val="35000"/>
              </a:lnSpc>
              <a:spcBef>
                <a:spcPts val="1600"/>
              </a:spcBef>
              <a:spcAft>
                <a:spcPts val="0"/>
              </a:spcAft>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rtl="0" algn="l">
              <a:lnSpc>
                <a:spcPct val="35000"/>
              </a:lnSpc>
              <a:spcBef>
                <a:spcPts val="1600"/>
              </a:spcBef>
              <a:spcAft>
                <a:spcPts val="0"/>
              </a:spcAft>
              <a:buClr>
                <a:schemeClr val="dk1"/>
              </a:buClr>
              <a:buSzPts val="1100"/>
              <a:buFont typeface="Arial"/>
              <a:buNone/>
            </a:pPr>
            <a:r>
              <a:rPr b="1" lang="en" sz="1200">
                <a:latin typeface="Courier New"/>
                <a:ea typeface="Courier New"/>
                <a:cs typeface="Courier New"/>
                <a:sym typeface="Courier New"/>
              </a:rPr>
              <a:t>import ProductReview from '@/components/ProductReview.vue'</a:t>
            </a:r>
            <a:endParaRPr b="1" sz="1200">
              <a:latin typeface="Courier New"/>
              <a:ea typeface="Courier New"/>
              <a:cs typeface="Courier New"/>
              <a:sym typeface="Courier New"/>
            </a:endParaRPr>
          </a:p>
          <a:p>
            <a:pPr indent="0" lvl="0" marL="0" rtl="0" algn="l">
              <a:lnSpc>
                <a:spcPct val="35000"/>
              </a:lnSpc>
              <a:spcBef>
                <a:spcPts val="1600"/>
              </a:spcBef>
              <a:spcAft>
                <a:spcPts val="0"/>
              </a:spcAft>
              <a:buClr>
                <a:schemeClr val="dk1"/>
              </a:buClr>
              <a:buSzPts val="1100"/>
              <a:buFont typeface="Arial"/>
              <a:buNone/>
            </a:pPr>
            <a:r>
              <a:rPr lang="en" sz="1000">
                <a:latin typeface="Courier New"/>
                <a:ea typeface="Courier New"/>
                <a:cs typeface="Courier New"/>
                <a:sym typeface="Courier New"/>
              </a:rPr>
              <a:t>export default {</a:t>
            </a:r>
            <a:endParaRPr sz="1000">
              <a:latin typeface="Courier New"/>
              <a:ea typeface="Courier New"/>
              <a:cs typeface="Courier New"/>
              <a:sym typeface="Courier New"/>
            </a:endParaRPr>
          </a:p>
          <a:p>
            <a:pPr indent="0" lvl="0" marL="0" rtl="0" algn="l">
              <a:lnSpc>
                <a:spcPct val="35000"/>
              </a:lnSpc>
              <a:spcBef>
                <a:spcPts val="1600"/>
              </a:spcBef>
              <a:spcAft>
                <a:spcPts val="0"/>
              </a:spcAft>
              <a:buClr>
                <a:schemeClr val="dk1"/>
              </a:buClr>
              <a:buSzPts val="1100"/>
              <a:buFont typeface="Arial"/>
              <a:buNone/>
            </a:pPr>
            <a:r>
              <a:rPr lang="en" sz="1000">
                <a:latin typeface="Courier New"/>
                <a:ea typeface="Courier New"/>
                <a:cs typeface="Courier New"/>
                <a:sym typeface="Courier New"/>
              </a:rPr>
              <a:t>  name: 'home',</a:t>
            </a:r>
            <a:endParaRPr sz="1000">
              <a:latin typeface="Courier New"/>
              <a:ea typeface="Courier New"/>
              <a:cs typeface="Courier New"/>
              <a:sym typeface="Courier New"/>
            </a:endParaRPr>
          </a:p>
          <a:p>
            <a:pPr indent="0" lvl="0" marL="0" rtl="0" algn="l">
              <a:lnSpc>
                <a:spcPct val="35000"/>
              </a:lnSpc>
              <a:spcBef>
                <a:spcPts val="1600"/>
              </a:spcBef>
              <a:spcAft>
                <a:spcPts val="0"/>
              </a:spcAft>
              <a:buClr>
                <a:schemeClr val="dk1"/>
              </a:buClr>
              <a:buSzPts val="1100"/>
              <a:buFont typeface="Arial"/>
              <a:buNone/>
            </a:pPr>
            <a:r>
              <a:rPr lang="en" sz="1000">
                <a:latin typeface="Courier New"/>
                <a:ea typeface="Courier New"/>
                <a:cs typeface="Courier New"/>
                <a:sym typeface="Courier New"/>
              </a:rPr>
              <a:t>  components: {</a:t>
            </a:r>
            <a:endParaRPr sz="1000">
              <a:latin typeface="Courier New"/>
              <a:ea typeface="Courier New"/>
              <a:cs typeface="Courier New"/>
              <a:sym typeface="Courier New"/>
            </a:endParaRPr>
          </a:p>
          <a:p>
            <a:pPr indent="0" lvl="0" marL="0" rtl="0" algn="l">
              <a:lnSpc>
                <a:spcPct val="35000"/>
              </a:lnSpc>
              <a:spcBef>
                <a:spcPts val="1600"/>
              </a:spcBef>
              <a:spcAft>
                <a:spcPts val="0"/>
              </a:spcAft>
              <a:buClr>
                <a:schemeClr val="dk1"/>
              </a:buClr>
              <a:buSzPts val="1100"/>
              <a:buFont typeface="Arial"/>
              <a:buNone/>
            </a:pPr>
            <a:r>
              <a:rPr lang="en" sz="1000">
                <a:latin typeface="Courier New"/>
                <a:ea typeface="Courier New"/>
                <a:cs typeface="Courier New"/>
                <a:sym typeface="Courier New"/>
              </a:rPr>
              <a:t>    </a:t>
            </a:r>
            <a:r>
              <a:rPr b="1" lang="en" sz="1200">
                <a:latin typeface="Courier New"/>
                <a:ea typeface="Courier New"/>
                <a:cs typeface="Courier New"/>
                <a:sym typeface="Courier New"/>
              </a:rPr>
              <a:t>ProductReview</a:t>
            </a:r>
            <a:endParaRPr b="1" sz="1200">
              <a:latin typeface="Courier New"/>
              <a:ea typeface="Courier New"/>
              <a:cs typeface="Courier New"/>
              <a:sym typeface="Courier New"/>
            </a:endParaRPr>
          </a:p>
          <a:p>
            <a:pPr indent="0" lvl="0" marL="0" rtl="0" algn="l">
              <a:lnSpc>
                <a:spcPct val="35000"/>
              </a:lnSpc>
              <a:spcBef>
                <a:spcPts val="160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35000"/>
              </a:lnSpc>
              <a:spcBef>
                <a:spcPts val="1600"/>
              </a:spcBef>
              <a:spcAft>
                <a:spcPts val="0"/>
              </a:spcAft>
              <a:buClr>
                <a:schemeClr val="dk1"/>
              </a:buClr>
              <a:buSzPts val="1100"/>
              <a:buFont typeface="Arial"/>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35000"/>
              </a:lnSpc>
              <a:spcBef>
                <a:spcPts val="1600"/>
              </a:spcBef>
              <a:spcAft>
                <a:spcPts val="0"/>
              </a:spcAft>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rtl="0" algn="l">
              <a:spcBef>
                <a:spcPts val="1600"/>
              </a:spcBef>
              <a:spcAft>
                <a:spcPts val="1600"/>
              </a:spcAft>
              <a:buNone/>
            </a:pPr>
            <a:r>
              <a:t/>
            </a:r>
            <a:endParaRPr/>
          </a:p>
        </p:txBody>
      </p:sp>
      <p:sp>
        <p:nvSpPr>
          <p:cNvPr id="133" name="Google Shape;133;p24"/>
          <p:cNvSpPr txBox="1"/>
          <p:nvPr/>
        </p:nvSpPr>
        <p:spPr>
          <a:xfrm>
            <a:off x="6736750" y="2223325"/>
            <a:ext cx="2329800" cy="26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Looks like every other component, right?</a:t>
            </a:r>
            <a:endParaRPr/>
          </a:p>
        </p:txBody>
      </p:sp>
      <p:cxnSp>
        <p:nvCxnSpPr>
          <p:cNvPr id="134" name="Google Shape;134;p24"/>
          <p:cNvCxnSpPr/>
          <p:nvPr/>
        </p:nvCxnSpPr>
        <p:spPr>
          <a:xfrm rot="10800000">
            <a:off x="2648600" y="1987200"/>
            <a:ext cx="3960300" cy="5550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24"/>
          <p:cNvCxnSpPr/>
          <p:nvPr/>
        </p:nvCxnSpPr>
        <p:spPr>
          <a:xfrm rot="10800000">
            <a:off x="5789200" y="2819700"/>
            <a:ext cx="718800" cy="126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24"/>
          <p:cNvCxnSpPr/>
          <p:nvPr/>
        </p:nvCxnSpPr>
        <p:spPr>
          <a:xfrm flipH="1">
            <a:off x="2068375" y="3071900"/>
            <a:ext cx="4502700" cy="66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Routes are Often Used In Navbars</a:t>
            </a:r>
            <a:endParaRPr/>
          </a:p>
          <a:p>
            <a:pPr indent="0" lvl="0" marL="0" rtl="0" algn="l">
              <a:spcBef>
                <a:spcPts val="0"/>
              </a:spcBef>
              <a:spcAft>
                <a:spcPts val="0"/>
              </a:spcAft>
              <a:buNone/>
            </a:pPr>
            <a:r>
              <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&lt;template&gt;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id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"app"</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&lt;header&gt;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"nav"</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id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"nav"</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&lt;router-link</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:to</a:t>
            </a:r>
            <a:r>
              <a:rPr lang="en" sz="1050">
                <a:solidFill>
                  <a:schemeClr val="dk1"/>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'home'</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tag</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'li'</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exact</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Home</a:t>
            </a:r>
            <a:r>
              <a:rPr lang="en" sz="1050">
                <a:solidFill>
                  <a:srgbClr val="800000"/>
                </a:solidFill>
                <a:highlight>
                  <a:srgbClr val="FFFFFF"/>
                </a:highlight>
                <a:latin typeface="Courier New"/>
                <a:ea typeface="Courier New"/>
                <a:cs typeface="Courier New"/>
                <a:sym typeface="Courier New"/>
              </a:rPr>
              <a:t>&lt;/router-link&gt;</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&lt;router-link</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:to</a:t>
            </a:r>
            <a:r>
              <a:rPr lang="en" sz="1050">
                <a:solidFill>
                  <a:schemeClr val="dk1"/>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'about'</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tag</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'li'</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About The Author</a:t>
            </a:r>
            <a:r>
              <a:rPr lang="en" sz="1050">
                <a:solidFill>
                  <a:srgbClr val="800000"/>
                </a:solidFill>
                <a:highlight>
                  <a:srgbClr val="FFFFFF"/>
                </a:highlight>
                <a:latin typeface="Courier New"/>
                <a:ea typeface="Courier New"/>
                <a:cs typeface="Courier New"/>
                <a:sym typeface="Courier New"/>
              </a:rPr>
              <a:t>&lt;/router-link&gt;</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&lt;router-link</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:to</a:t>
            </a:r>
            <a:r>
              <a:rPr lang="en" sz="1050">
                <a:solidFill>
                  <a:schemeClr val="dk1"/>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'books'</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tag</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'li'</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Related Books</a:t>
            </a:r>
            <a:r>
              <a:rPr lang="en" sz="1050">
                <a:solidFill>
                  <a:srgbClr val="800000"/>
                </a:solidFill>
                <a:highlight>
                  <a:srgbClr val="FFFFFF"/>
                </a:highlight>
                <a:latin typeface="Courier New"/>
                <a:ea typeface="Courier New"/>
                <a:cs typeface="Courier New"/>
                <a:sym typeface="Courier New"/>
              </a:rPr>
              <a:t>&lt;/router-link&gt;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&lt;/header&gt;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&lt;router-view</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"content"</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&lt;/template&gt;</a:t>
            </a:r>
            <a:endParaRPr sz="105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cxnSp>
        <p:nvCxnSpPr>
          <p:cNvPr id="143" name="Google Shape;143;p25"/>
          <p:cNvCxnSpPr/>
          <p:nvPr/>
        </p:nvCxnSpPr>
        <p:spPr>
          <a:xfrm flipH="1">
            <a:off x="2484725" y="1803575"/>
            <a:ext cx="996300" cy="5298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5"/>
          <p:cNvSpPr txBox="1"/>
          <p:nvPr/>
        </p:nvSpPr>
        <p:spPr>
          <a:xfrm>
            <a:off x="3417975" y="1399975"/>
            <a:ext cx="11541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‘to’ denotes the target route of the link</a:t>
            </a:r>
            <a:endParaRPr/>
          </a:p>
        </p:txBody>
      </p:sp>
      <p:cxnSp>
        <p:nvCxnSpPr>
          <p:cNvPr id="145" name="Google Shape;145;p25"/>
          <p:cNvCxnSpPr/>
          <p:nvPr/>
        </p:nvCxnSpPr>
        <p:spPr>
          <a:xfrm flipH="1">
            <a:off x="4868400" y="1841375"/>
            <a:ext cx="643200" cy="454200"/>
          </a:xfrm>
          <a:prstGeom prst="straightConnector1">
            <a:avLst/>
          </a:prstGeom>
          <a:noFill/>
          <a:ln cap="flat" cmpd="sng" w="9525">
            <a:solidFill>
              <a:schemeClr val="dk2"/>
            </a:solidFill>
            <a:prstDash val="solid"/>
            <a:round/>
            <a:headEnd len="med" w="med" type="none"/>
            <a:tailEnd len="med" w="med" type="triangle"/>
          </a:ln>
        </p:spPr>
      </p:cxnSp>
      <p:sp>
        <p:nvSpPr>
          <p:cNvPr id="146" name="Google Shape;146;p25"/>
          <p:cNvSpPr txBox="1"/>
          <p:nvPr/>
        </p:nvSpPr>
        <p:spPr>
          <a:xfrm>
            <a:off x="5208950" y="1349525"/>
            <a:ext cx="996300" cy="7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25"/>
          <p:cNvCxnSpPr/>
          <p:nvPr/>
        </p:nvCxnSpPr>
        <p:spPr>
          <a:xfrm rot="10800000">
            <a:off x="4250475" y="3165675"/>
            <a:ext cx="403500" cy="87030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25"/>
          <p:cNvSpPr txBox="1"/>
          <p:nvPr/>
        </p:nvSpPr>
        <p:spPr>
          <a:xfrm>
            <a:off x="4868400" y="3632375"/>
            <a:ext cx="2812500" cy="10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tag indicates what is clickable. If left out, the default is an &lt;a&gt; tag. </a:t>
            </a:r>
            <a:endParaRPr>
              <a:solidFill>
                <a:schemeClr val="dk1"/>
              </a:solidFill>
            </a:endParaRPr>
          </a:p>
          <a:p>
            <a:pPr indent="0" lvl="0" marL="0" rtl="0" algn="l">
              <a:spcBef>
                <a:spcPts val="0"/>
              </a:spcBef>
              <a:spcAft>
                <a:spcPts val="0"/>
              </a:spcAft>
              <a:buNone/>
            </a:pPr>
            <a:r>
              <a:t/>
            </a:r>
            <a:endParaRPr/>
          </a:p>
        </p:txBody>
      </p:sp>
      <p:cxnSp>
        <p:nvCxnSpPr>
          <p:cNvPr id="149" name="Google Shape;149;p25"/>
          <p:cNvCxnSpPr/>
          <p:nvPr/>
        </p:nvCxnSpPr>
        <p:spPr>
          <a:xfrm rot="10800000">
            <a:off x="2497225" y="3228650"/>
            <a:ext cx="870300" cy="7821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5"/>
          <p:cNvSpPr txBox="1"/>
          <p:nvPr/>
        </p:nvSpPr>
        <p:spPr>
          <a:xfrm>
            <a:off x="3417975" y="3632375"/>
            <a:ext cx="996300" cy="14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Routes are ‘pushed’ </a:t>
            </a:r>
            <a:r>
              <a:rPr b="1" lang="en" u="sng">
                <a:solidFill>
                  <a:srgbClr val="0000FF"/>
                </a:solidFill>
              </a:rPr>
              <a:t>to</a:t>
            </a:r>
            <a:r>
              <a:rPr b="1" lang="en">
                <a:solidFill>
                  <a:srgbClr val="0000FF"/>
                </a:solidFill>
              </a:rPr>
              <a:t> </a:t>
            </a:r>
            <a:r>
              <a:rPr lang="en"/>
              <a:t>the router</a:t>
            </a:r>
            <a:endParaRPr/>
          </a:p>
        </p:txBody>
      </p:sp>
      <p:sp>
        <p:nvSpPr>
          <p:cNvPr id="151" name="Google Shape;151;p25"/>
          <p:cNvSpPr txBox="1"/>
          <p:nvPr/>
        </p:nvSpPr>
        <p:spPr>
          <a:xfrm>
            <a:off x="5637600" y="1152475"/>
            <a:ext cx="2043300" cy="6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Forces the link to be an exact match (otherwise / will be active for all routes - see router.js)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Router Configuration</a:t>
            </a:r>
            <a:endParaRPr/>
          </a:p>
        </p:txBody>
      </p:sp>
      <p:sp>
        <p:nvSpPr>
          <p:cNvPr id="157" name="Google Shape;15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Configured in </a:t>
            </a:r>
            <a:r>
              <a:rPr b="1" lang="en"/>
              <a:t>index</a:t>
            </a:r>
            <a:r>
              <a:rPr b="1" lang="en"/>
              <a:t>.js inside router folder</a:t>
            </a:r>
            <a:endParaRPr b="1"/>
          </a:p>
          <a:p>
            <a:pPr indent="0" lvl="0" marL="0" rtl="0" algn="l">
              <a:spcBef>
                <a:spcPts val="1600"/>
              </a:spcBef>
              <a:spcAft>
                <a:spcPts val="0"/>
              </a:spcAft>
              <a:buNone/>
            </a:pPr>
            <a:r>
              <a:rPr lang="en"/>
              <a:t>The routes are defined in an array of JavaScript objects that define the path, name, and component to load. </a:t>
            </a:r>
            <a:endParaRPr/>
          </a:p>
          <a:p>
            <a:pPr indent="0" lvl="0" marL="457200" rtl="0" algn="l">
              <a:spcBef>
                <a:spcPts val="1600"/>
              </a:spcBef>
              <a:spcAft>
                <a:spcPts val="0"/>
              </a:spcAft>
              <a:buClr>
                <a:schemeClr val="dk1"/>
              </a:buClr>
              <a:buSzPts val="1100"/>
              <a:buFont typeface="Arial"/>
              <a:buNone/>
            </a:pPr>
            <a:r>
              <a:rPr lang="en" sz="1200">
                <a:solidFill>
                  <a:srgbClr val="172B4D"/>
                </a:solidFill>
                <a:latin typeface="Roboto Mono"/>
                <a:ea typeface="Roboto Mono"/>
                <a:cs typeface="Roboto Mono"/>
                <a:sym typeface="Roboto Mono"/>
              </a:rPr>
              <a:t>routes</a:t>
            </a:r>
            <a:r>
              <a:rPr b="1" lang="en" sz="1200">
                <a:solidFill>
                  <a:srgbClr val="172B4D"/>
                </a:solidFill>
                <a:latin typeface="Roboto Mono"/>
                <a:ea typeface="Roboto Mono"/>
                <a:cs typeface="Roboto Mono"/>
                <a:sym typeface="Roboto Mono"/>
              </a:rPr>
              <a:t>:</a:t>
            </a:r>
            <a:r>
              <a:rPr lang="en" sz="1200">
                <a:solidFill>
                  <a:srgbClr val="172B4D"/>
                </a:solidFill>
                <a:latin typeface="Roboto Mono"/>
                <a:ea typeface="Roboto Mono"/>
                <a:cs typeface="Roboto Mono"/>
                <a:sym typeface="Roboto Mono"/>
              </a:rPr>
              <a:t> [</a:t>
            </a:r>
            <a:endParaRPr sz="1200">
              <a:solidFill>
                <a:srgbClr val="172B4D"/>
              </a:solidFill>
              <a:latin typeface="Roboto Mono"/>
              <a:ea typeface="Roboto Mono"/>
              <a:cs typeface="Roboto Mono"/>
              <a:sym typeface="Roboto Mono"/>
            </a:endParaRPr>
          </a:p>
          <a:p>
            <a:pPr indent="0" lvl="0" marL="457200" rtl="0" algn="l">
              <a:spcBef>
                <a:spcPts val="0"/>
              </a:spcBef>
              <a:spcAft>
                <a:spcPts val="0"/>
              </a:spcAft>
              <a:buClr>
                <a:schemeClr val="dk1"/>
              </a:buClr>
              <a:buSzPts val="1100"/>
              <a:buFont typeface="Arial"/>
              <a:buNone/>
            </a:pPr>
            <a:r>
              <a:rPr lang="en" sz="1200">
                <a:solidFill>
                  <a:srgbClr val="172B4D"/>
                </a:solidFill>
                <a:latin typeface="Roboto Mono"/>
                <a:ea typeface="Roboto Mono"/>
                <a:cs typeface="Roboto Mono"/>
                <a:sym typeface="Roboto Mono"/>
              </a:rPr>
              <a:t>    {</a:t>
            </a:r>
            <a:endParaRPr sz="1200">
              <a:solidFill>
                <a:srgbClr val="172B4D"/>
              </a:solidFill>
              <a:latin typeface="Roboto Mono"/>
              <a:ea typeface="Roboto Mono"/>
              <a:cs typeface="Roboto Mono"/>
              <a:sym typeface="Roboto Mono"/>
            </a:endParaRPr>
          </a:p>
          <a:p>
            <a:pPr indent="0" lvl="0" marL="457200" rtl="0" algn="l">
              <a:spcBef>
                <a:spcPts val="0"/>
              </a:spcBef>
              <a:spcAft>
                <a:spcPts val="0"/>
              </a:spcAft>
              <a:buClr>
                <a:schemeClr val="dk1"/>
              </a:buClr>
              <a:buSzPts val="1100"/>
              <a:buFont typeface="Arial"/>
              <a:buNone/>
            </a:pPr>
            <a:r>
              <a:rPr lang="en" sz="1200">
                <a:solidFill>
                  <a:srgbClr val="172B4D"/>
                </a:solidFill>
                <a:latin typeface="Roboto Mono"/>
                <a:ea typeface="Roboto Mono"/>
                <a:cs typeface="Roboto Mono"/>
                <a:sym typeface="Roboto Mono"/>
              </a:rPr>
              <a:t>      </a:t>
            </a:r>
            <a:r>
              <a:rPr lang="en" sz="1200">
                <a:solidFill>
                  <a:srgbClr val="000000"/>
                </a:solidFill>
                <a:highlight>
                  <a:srgbClr val="FFF2CC"/>
                </a:highlight>
                <a:latin typeface="Roboto Mono"/>
                <a:ea typeface="Roboto Mono"/>
                <a:cs typeface="Roboto Mono"/>
                <a:sym typeface="Roboto Mono"/>
              </a:rPr>
              <a:t>path</a:t>
            </a:r>
            <a:r>
              <a:rPr b="1" lang="en" sz="1200">
                <a:solidFill>
                  <a:srgbClr val="172B4D"/>
                </a:solidFill>
                <a:latin typeface="Roboto Mono"/>
                <a:ea typeface="Roboto Mono"/>
                <a:cs typeface="Roboto Mono"/>
                <a:sym typeface="Roboto Mono"/>
              </a:rPr>
              <a:t>:</a:t>
            </a:r>
            <a:r>
              <a:rPr lang="en" sz="1200">
                <a:solidFill>
                  <a:srgbClr val="172B4D"/>
                </a:solidFill>
                <a:latin typeface="Roboto Mono"/>
                <a:ea typeface="Roboto Mono"/>
                <a:cs typeface="Roboto Mono"/>
                <a:sym typeface="Roboto Mono"/>
              </a:rPr>
              <a:t> </a:t>
            </a:r>
            <a:r>
              <a:rPr lang="en" sz="1200">
                <a:solidFill>
                  <a:srgbClr val="BB8844"/>
                </a:solidFill>
                <a:latin typeface="Roboto Mono"/>
                <a:ea typeface="Roboto Mono"/>
                <a:cs typeface="Roboto Mono"/>
                <a:sym typeface="Roboto Mono"/>
              </a:rPr>
              <a:t>"/about"</a:t>
            </a:r>
            <a:r>
              <a:rPr lang="en" sz="1200">
                <a:solidFill>
                  <a:srgbClr val="172B4D"/>
                </a:solidFill>
                <a:latin typeface="Roboto Mono"/>
                <a:ea typeface="Roboto Mono"/>
                <a:cs typeface="Roboto Mono"/>
                <a:sym typeface="Roboto Mono"/>
              </a:rPr>
              <a:t>,</a:t>
            </a:r>
            <a:endParaRPr sz="1200">
              <a:solidFill>
                <a:srgbClr val="172B4D"/>
              </a:solidFill>
              <a:latin typeface="Roboto Mono"/>
              <a:ea typeface="Roboto Mono"/>
              <a:cs typeface="Roboto Mono"/>
              <a:sym typeface="Roboto Mono"/>
            </a:endParaRPr>
          </a:p>
          <a:p>
            <a:pPr indent="0" lvl="0" marL="457200" rtl="0" algn="l">
              <a:spcBef>
                <a:spcPts val="0"/>
              </a:spcBef>
              <a:spcAft>
                <a:spcPts val="0"/>
              </a:spcAft>
              <a:buClr>
                <a:schemeClr val="dk1"/>
              </a:buClr>
              <a:buSzPts val="1100"/>
              <a:buFont typeface="Arial"/>
              <a:buNone/>
            </a:pPr>
            <a:r>
              <a:rPr lang="en" sz="1200">
                <a:solidFill>
                  <a:srgbClr val="172B4D"/>
                </a:solidFill>
                <a:latin typeface="Roboto Mono"/>
                <a:ea typeface="Roboto Mono"/>
                <a:cs typeface="Roboto Mono"/>
                <a:sym typeface="Roboto Mono"/>
              </a:rPr>
              <a:t>      </a:t>
            </a:r>
            <a:r>
              <a:rPr lang="en" sz="1200">
                <a:solidFill>
                  <a:srgbClr val="172B4D"/>
                </a:solidFill>
                <a:highlight>
                  <a:srgbClr val="FCE5CD"/>
                </a:highlight>
                <a:latin typeface="Roboto Mono"/>
                <a:ea typeface="Roboto Mono"/>
                <a:cs typeface="Roboto Mono"/>
                <a:sym typeface="Roboto Mono"/>
              </a:rPr>
              <a:t>name</a:t>
            </a:r>
            <a:r>
              <a:rPr b="1" lang="en" sz="1200">
                <a:solidFill>
                  <a:srgbClr val="172B4D"/>
                </a:solidFill>
                <a:latin typeface="Roboto Mono"/>
                <a:ea typeface="Roboto Mono"/>
                <a:cs typeface="Roboto Mono"/>
                <a:sym typeface="Roboto Mono"/>
              </a:rPr>
              <a:t>:</a:t>
            </a:r>
            <a:r>
              <a:rPr lang="en" sz="1200">
                <a:solidFill>
                  <a:srgbClr val="172B4D"/>
                </a:solidFill>
                <a:latin typeface="Roboto Mono"/>
                <a:ea typeface="Roboto Mono"/>
                <a:cs typeface="Roboto Mono"/>
                <a:sym typeface="Roboto Mono"/>
              </a:rPr>
              <a:t> </a:t>
            </a:r>
            <a:r>
              <a:rPr lang="en" sz="1200">
                <a:solidFill>
                  <a:srgbClr val="9900FF"/>
                </a:solidFill>
                <a:latin typeface="Roboto Mono"/>
                <a:ea typeface="Roboto Mono"/>
                <a:cs typeface="Roboto Mono"/>
                <a:sym typeface="Roboto Mono"/>
              </a:rPr>
              <a:t>"about"</a:t>
            </a:r>
            <a:r>
              <a:rPr lang="en" sz="1200">
                <a:solidFill>
                  <a:srgbClr val="172B4D"/>
                </a:solidFill>
                <a:latin typeface="Roboto Mono"/>
                <a:ea typeface="Roboto Mono"/>
                <a:cs typeface="Roboto Mono"/>
                <a:sym typeface="Roboto Mono"/>
              </a:rPr>
              <a:t>,</a:t>
            </a:r>
            <a:endParaRPr sz="1200">
              <a:solidFill>
                <a:srgbClr val="172B4D"/>
              </a:solidFill>
              <a:latin typeface="Roboto Mono"/>
              <a:ea typeface="Roboto Mono"/>
              <a:cs typeface="Roboto Mono"/>
              <a:sym typeface="Roboto Mono"/>
            </a:endParaRPr>
          </a:p>
          <a:p>
            <a:pPr indent="0" lvl="0" marL="457200" rtl="0" algn="l">
              <a:spcBef>
                <a:spcPts val="0"/>
              </a:spcBef>
              <a:spcAft>
                <a:spcPts val="0"/>
              </a:spcAft>
              <a:buClr>
                <a:schemeClr val="dk1"/>
              </a:buClr>
              <a:buSzPts val="1100"/>
              <a:buFont typeface="Arial"/>
              <a:buNone/>
            </a:pPr>
            <a:r>
              <a:rPr lang="en" sz="1200">
                <a:solidFill>
                  <a:srgbClr val="172B4D"/>
                </a:solidFill>
                <a:latin typeface="Roboto Mono"/>
                <a:ea typeface="Roboto Mono"/>
                <a:cs typeface="Roboto Mono"/>
                <a:sym typeface="Roboto Mono"/>
              </a:rPr>
              <a:t>      </a:t>
            </a:r>
            <a:r>
              <a:rPr lang="en" sz="1200">
                <a:solidFill>
                  <a:srgbClr val="000000"/>
                </a:solidFill>
                <a:highlight>
                  <a:srgbClr val="C9DAF8"/>
                </a:highlight>
                <a:latin typeface="Roboto Mono"/>
                <a:ea typeface="Roboto Mono"/>
                <a:cs typeface="Roboto Mono"/>
                <a:sym typeface="Roboto Mono"/>
              </a:rPr>
              <a:t>component</a:t>
            </a:r>
            <a:r>
              <a:rPr b="1" lang="en" sz="1200">
                <a:solidFill>
                  <a:srgbClr val="172B4D"/>
                </a:solidFill>
                <a:latin typeface="Roboto Mono"/>
                <a:ea typeface="Roboto Mono"/>
                <a:cs typeface="Roboto Mono"/>
                <a:sym typeface="Roboto Mono"/>
              </a:rPr>
              <a:t>:</a:t>
            </a:r>
            <a:r>
              <a:rPr lang="en" sz="1200">
                <a:solidFill>
                  <a:srgbClr val="172B4D"/>
                </a:solidFill>
                <a:latin typeface="Roboto Mono"/>
                <a:ea typeface="Roboto Mono"/>
                <a:cs typeface="Roboto Mono"/>
                <a:sym typeface="Roboto Mono"/>
              </a:rPr>
              <a:t> </a:t>
            </a:r>
            <a:r>
              <a:rPr b="1" lang="en" sz="1200">
                <a:solidFill>
                  <a:srgbClr val="274E13"/>
                </a:solidFill>
                <a:latin typeface="Roboto Mono"/>
                <a:ea typeface="Roboto Mono"/>
                <a:cs typeface="Roboto Mono"/>
                <a:sym typeface="Roboto Mono"/>
              </a:rPr>
              <a:t>AboutView</a:t>
            </a:r>
            <a:endParaRPr b="1" sz="1200">
              <a:solidFill>
                <a:srgbClr val="274E13"/>
              </a:solidFill>
              <a:latin typeface="Roboto Mono"/>
              <a:ea typeface="Roboto Mono"/>
              <a:cs typeface="Roboto Mono"/>
              <a:sym typeface="Roboto Mono"/>
            </a:endParaRPr>
          </a:p>
          <a:p>
            <a:pPr indent="0" lvl="0" marL="457200" rtl="0" algn="l">
              <a:spcBef>
                <a:spcPts val="0"/>
              </a:spcBef>
              <a:spcAft>
                <a:spcPts val="0"/>
              </a:spcAft>
              <a:buClr>
                <a:schemeClr val="dk1"/>
              </a:buClr>
              <a:buSzPts val="1100"/>
              <a:buFont typeface="Arial"/>
              <a:buNone/>
            </a:pPr>
            <a:r>
              <a:rPr lang="en" sz="1200">
                <a:solidFill>
                  <a:srgbClr val="172B4D"/>
                </a:solidFill>
                <a:latin typeface="Roboto Mono"/>
                <a:ea typeface="Roboto Mono"/>
                <a:cs typeface="Roboto Mono"/>
                <a:sym typeface="Roboto Mono"/>
              </a:rPr>
              <a:t>    }  ]</a:t>
            </a:r>
            <a:endParaRPr sz="1200">
              <a:solidFill>
                <a:srgbClr val="172B4D"/>
              </a:solidFill>
              <a:latin typeface="Roboto Mono"/>
              <a:ea typeface="Roboto Mono"/>
              <a:cs typeface="Roboto Mono"/>
              <a:sym typeface="Roboto Mono"/>
            </a:endParaRPr>
          </a:p>
          <a:p>
            <a:pPr indent="0" lvl="0" marL="0" rtl="0" algn="l">
              <a:spcBef>
                <a:spcPts val="0"/>
              </a:spcBef>
              <a:spcAft>
                <a:spcPts val="1600"/>
              </a:spcAft>
              <a:buNone/>
            </a:pPr>
            <a:r>
              <a:t/>
            </a:r>
            <a:endParaRPr/>
          </a:p>
        </p:txBody>
      </p:sp>
      <p:sp>
        <p:nvSpPr>
          <p:cNvPr id="158" name="Google Shape;158;p26"/>
          <p:cNvSpPr txBox="1"/>
          <p:nvPr/>
        </p:nvSpPr>
        <p:spPr>
          <a:xfrm>
            <a:off x="3369875" y="2527400"/>
            <a:ext cx="5367000" cy="2041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highlight>
                  <a:srgbClr val="FFF2CC"/>
                </a:highlight>
              </a:rPr>
              <a:t>path </a:t>
            </a:r>
            <a:r>
              <a:rPr lang="en"/>
              <a:t>is how the route will appear in the URL</a:t>
            </a:r>
            <a:endParaRPr/>
          </a:p>
          <a:p>
            <a:pPr indent="-317500" lvl="0" marL="457200" rtl="0" algn="l">
              <a:spcBef>
                <a:spcPts val="0"/>
              </a:spcBef>
              <a:spcAft>
                <a:spcPts val="0"/>
              </a:spcAft>
              <a:buSzPts val="1400"/>
              <a:buChar char="●"/>
            </a:pPr>
            <a:r>
              <a:rPr lang="en">
                <a:highlight>
                  <a:srgbClr val="FCE5CD"/>
                </a:highlight>
              </a:rPr>
              <a:t>name </a:t>
            </a:r>
            <a:r>
              <a:rPr lang="en"/>
              <a:t>is the routes name, like a variable name, that we use in the router-link</a:t>
            </a:r>
            <a:endParaRPr/>
          </a:p>
          <a:p>
            <a:pPr indent="-317500" lvl="0" marL="457200" rtl="0" algn="l">
              <a:spcBef>
                <a:spcPts val="0"/>
              </a:spcBef>
              <a:spcAft>
                <a:spcPts val="0"/>
              </a:spcAft>
              <a:buSzPts val="1400"/>
              <a:buChar char="●"/>
            </a:pPr>
            <a:r>
              <a:rPr lang="en">
                <a:highlight>
                  <a:srgbClr val="C9DAF8"/>
                </a:highlight>
              </a:rPr>
              <a:t>component </a:t>
            </a:r>
            <a:r>
              <a:rPr lang="en"/>
              <a:t>identifies the component to load.  The component </a:t>
            </a:r>
            <a:r>
              <a:rPr b="1" lang="en">
                <a:solidFill>
                  <a:srgbClr val="274E13"/>
                </a:solidFill>
              </a:rPr>
              <a:t>name </a:t>
            </a:r>
            <a:r>
              <a:rPr lang="en"/>
              <a:t>matches the </a:t>
            </a:r>
            <a:r>
              <a:rPr b="1" lang="en">
                <a:solidFill>
                  <a:srgbClr val="274E13"/>
                </a:solidFill>
              </a:rPr>
              <a:t>name </a:t>
            </a:r>
            <a:r>
              <a:rPr lang="en"/>
              <a:t>given to the component when importing it into the script.  </a:t>
            </a:r>
            <a:endParaRPr/>
          </a:p>
          <a:p>
            <a:pPr indent="0" lvl="0" marL="457200" rtl="0" algn="l">
              <a:spcBef>
                <a:spcPts val="0"/>
              </a:spcBef>
              <a:spcAft>
                <a:spcPts val="0"/>
              </a:spcAft>
              <a:buNone/>
            </a:pPr>
            <a:r>
              <a:t/>
            </a:r>
            <a:endParaRPr/>
          </a:p>
          <a:p>
            <a:pPr indent="457200" lvl="0" marL="0" rtl="0" algn="l">
              <a:lnSpc>
                <a:spcPct val="135714"/>
              </a:lnSpc>
              <a:spcBef>
                <a:spcPts val="0"/>
              </a:spcBef>
              <a:spcAft>
                <a:spcPts val="0"/>
              </a:spcAft>
              <a:buClr>
                <a:schemeClr val="dk1"/>
              </a:buClr>
              <a:buSzPts val="1100"/>
              <a:buFont typeface="Arial"/>
              <a:buNone/>
            </a:pPr>
            <a:r>
              <a:rPr lang="en" sz="1200">
                <a:latin typeface="Courier New"/>
                <a:ea typeface="Courier New"/>
                <a:cs typeface="Courier New"/>
                <a:sym typeface="Courier New"/>
              </a:rPr>
              <a:t>import </a:t>
            </a:r>
            <a:r>
              <a:rPr b="1" lang="en">
                <a:solidFill>
                  <a:srgbClr val="274E13"/>
                </a:solidFill>
                <a:latin typeface="Courier New"/>
                <a:ea typeface="Courier New"/>
                <a:cs typeface="Courier New"/>
                <a:sym typeface="Courier New"/>
              </a:rPr>
              <a:t>About </a:t>
            </a:r>
            <a:r>
              <a:rPr lang="en" sz="1200">
                <a:latin typeface="Courier New"/>
                <a:ea typeface="Courier New"/>
                <a:cs typeface="Courier New"/>
                <a:sym typeface="Courier New"/>
              </a:rPr>
              <a:t>from './views/AboutView.vue'</a:t>
            </a:r>
            <a:endParaRPr sz="1200">
              <a:latin typeface="Courier New"/>
              <a:ea typeface="Courier New"/>
              <a:cs typeface="Courier New"/>
              <a:sym typeface="Courier New"/>
            </a:endParaRPr>
          </a:p>
          <a:p>
            <a:pPr indent="0" lvl="0" marL="45720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Routing for a View</a:t>
            </a:r>
            <a:endParaRPr/>
          </a:p>
        </p:txBody>
      </p:sp>
      <p:sp>
        <p:nvSpPr>
          <p:cNvPr id="164" name="Google Shape;16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index.js inside router folder</a:t>
            </a:r>
            <a:endParaRPr/>
          </a:p>
          <a:p>
            <a:pPr indent="-342900" lvl="0" marL="457200" rtl="0" algn="l">
              <a:spcBef>
                <a:spcPts val="1600"/>
              </a:spcBef>
              <a:spcAft>
                <a:spcPts val="0"/>
              </a:spcAft>
              <a:buSzPts val="1800"/>
              <a:buAutoNum type="arabicPeriod"/>
            </a:pPr>
            <a:r>
              <a:rPr lang="en"/>
              <a:t>Import the View </a:t>
            </a:r>
            <a:endParaRPr/>
          </a:p>
          <a:p>
            <a:pPr indent="0" lvl="0" marL="457200" rtl="0" algn="l">
              <a:spcBef>
                <a:spcPts val="1600"/>
              </a:spcBef>
              <a:spcAft>
                <a:spcPts val="0"/>
              </a:spcAft>
              <a:buNone/>
            </a:pPr>
            <a:r>
              <a:rPr lang="en" sz="1200">
                <a:solidFill>
                  <a:srgbClr val="000000"/>
                </a:solidFill>
                <a:highlight>
                  <a:srgbClr val="F4F5F7"/>
                </a:highlight>
                <a:latin typeface="Courier New"/>
                <a:ea typeface="Courier New"/>
                <a:cs typeface="Courier New"/>
                <a:sym typeface="Courier New"/>
              </a:rPr>
              <a:t>import </a:t>
            </a:r>
            <a:r>
              <a:rPr b="1" lang="en" sz="1200">
                <a:solidFill>
                  <a:srgbClr val="274E13"/>
                </a:solidFill>
                <a:highlight>
                  <a:srgbClr val="F4F5F7"/>
                </a:highlight>
                <a:latin typeface="Courier New"/>
                <a:ea typeface="Courier New"/>
                <a:cs typeface="Courier New"/>
                <a:sym typeface="Courier New"/>
              </a:rPr>
              <a:t>AboutView</a:t>
            </a:r>
            <a:r>
              <a:rPr b="1" lang="en" sz="1200">
                <a:solidFill>
                  <a:srgbClr val="274E13"/>
                </a:solidFill>
                <a:highlight>
                  <a:srgbClr val="F4F5F7"/>
                </a:highlight>
                <a:latin typeface="Courier New"/>
                <a:ea typeface="Courier New"/>
                <a:cs typeface="Courier New"/>
                <a:sym typeface="Courier New"/>
              </a:rPr>
              <a:t> </a:t>
            </a:r>
            <a:r>
              <a:rPr lang="en" sz="1200">
                <a:solidFill>
                  <a:srgbClr val="000000"/>
                </a:solidFill>
                <a:highlight>
                  <a:srgbClr val="F4F5F7"/>
                </a:highlight>
                <a:latin typeface="Courier New"/>
                <a:ea typeface="Courier New"/>
                <a:cs typeface="Courier New"/>
                <a:sym typeface="Courier New"/>
              </a:rPr>
              <a:t>from "./views/AboutView.vue";</a:t>
            </a:r>
            <a:endParaRPr sz="1200">
              <a:solidFill>
                <a:srgbClr val="000000"/>
              </a:solidFill>
              <a:latin typeface="Courier New"/>
              <a:ea typeface="Courier New"/>
              <a:cs typeface="Courier New"/>
              <a:sym typeface="Courier New"/>
            </a:endParaRPr>
          </a:p>
          <a:p>
            <a:pPr indent="-342900" lvl="0" marL="457200" rtl="0" algn="l">
              <a:spcBef>
                <a:spcPts val="0"/>
              </a:spcBef>
              <a:spcAft>
                <a:spcPts val="0"/>
              </a:spcAft>
              <a:buSzPts val="1800"/>
              <a:buAutoNum type="arabicPeriod"/>
            </a:pPr>
            <a:r>
              <a:rPr lang="en"/>
              <a:t>Add an object to the routes array</a:t>
            </a:r>
            <a:endParaRPr/>
          </a:p>
          <a:p>
            <a:pPr indent="0" lvl="0" marL="457200" rtl="0" algn="l">
              <a:spcBef>
                <a:spcPts val="1600"/>
              </a:spcBef>
              <a:spcAft>
                <a:spcPts val="0"/>
              </a:spcAft>
              <a:buNone/>
            </a:pPr>
            <a:r>
              <a:rPr lang="en" sz="1200">
                <a:solidFill>
                  <a:srgbClr val="172B4D"/>
                </a:solidFill>
                <a:latin typeface="Courier New"/>
                <a:ea typeface="Courier New"/>
                <a:cs typeface="Courier New"/>
                <a:sym typeface="Courier New"/>
              </a:rPr>
              <a:t>    {</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None/>
            </a:pPr>
            <a:r>
              <a:rPr lang="en" sz="1200">
                <a:solidFill>
                  <a:srgbClr val="172B4D"/>
                </a:solidFill>
                <a:latin typeface="Courier New"/>
                <a:ea typeface="Courier New"/>
                <a:cs typeface="Courier New"/>
                <a:sym typeface="Courier New"/>
              </a:rPr>
              <a:t>      path</a:t>
            </a:r>
            <a:r>
              <a:rPr b="1" lang="en" sz="1200">
                <a:solidFill>
                  <a:srgbClr val="172B4D"/>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 </a:t>
            </a:r>
            <a:r>
              <a:rPr lang="en" sz="1200">
                <a:solidFill>
                  <a:srgbClr val="BB8844"/>
                </a:solidFill>
                <a:latin typeface="Courier New"/>
                <a:ea typeface="Courier New"/>
                <a:cs typeface="Courier New"/>
                <a:sym typeface="Courier New"/>
              </a:rPr>
              <a:t>"/about"</a:t>
            </a:r>
            <a:r>
              <a:rPr lang="en" sz="1200">
                <a:solidFill>
                  <a:srgbClr val="172B4D"/>
                </a:solidFill>
                <a:latin typeface="Courier New"/>
                <a:ea typeface="Courier New"/>
                <a:cs typeface="Courier New"/>
                <a:sym typeface="Courier New"/>
              </a:rPr>
              <a:t>,</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None/>
            </a:pPr>
            <a:r>
              <a:rPr lang="en" sz="1200">
                <a:solidFill>
                  <a:srgbClr val="172B4D"/>
                </a:solidFill>
                <a:latin typeface="Courier New"/>
                <a:ea typeface="Courier New"/>
                <a:cs typeface="Courier New"/>
                <a:sym typeface="Courier New"/>
              </a:rPr>
              <a:t>      name</a:t>
            </a:r>
            <a:r>
              <a:rPr b="1" lang="en" sz="1200">
                <a:solidFill>
                  <a:srgbClr val="172B4D"/>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 </a:t>
            </a:r>
            <a:r>
              <a:rPr lang="en" sz="1200">
                <a:solidFill>
                  <a:srgbClr val="9900FF"/>
                </a:solidFill>
                <a:latin typeface="Courier New"/>
                <a:ea typeface="Courier New"/>
                <a:cs typeface="Courier New"/>
                <a:sym typeface="Courier New"/>
              </a:rPr>
              <a:t>"about"</a:t>
            </a:r>
            <a:r>
              <a:rPr lang="en" sz="1200">
                <a:solidFill>
                  <a:srgbClr val="172B4D"/>
                </a:solidFill>
                <a:latin typeface="Courier New"/>
                <a:ea typeface="Courier New"/>
                <a:cs typeface="Courier New"/>
                <a:sym typeface="Courier New"/>
              </a:rPr>
              <a:t>,</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None/>
            </a:pPr>
            <a:r>
              <a:rPr lang="en" sz="1200">
                <a:solidFill>
                  <a:srgbClr val="172B4D"/>
                </a:solidFill>
                <a:latin typeface="Courier New"/>
                <a:ea typeface="Courier New"/>
                <a:cs typeface="Courier New"/>
                <a:sym typeface="Courier New"/>
              </a:rPr>
              <a:t>      component</a:t>
            </a:r>
            <a:r>
              <a:rPr b="1" lang="en" sz="1200">
                <a:solidFill>
                  <a:srgbClr val="172B4D"/>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 </a:t>
            </a:r>
            <a:r>
              <a:rPr b="1" lang="en" sz="1200">
                <a:solidFill>
                  <a:srgbClr val="274E13"/>
                </a:solidFill>
                <a:latin typeface="Courier New"/>
                <a:ea typeface="Courier New"/>
                <a:cs typeface="Courier New"/>
                <a:sym typeface="Courier New"/>
              </a:rPr>
              <a:t>AboutView</a:t>
            </a:r>
            <a:endParaRPr b="1" sz="1200">
              <a:solidFill>
                <a:srgbClr val="274E13"/>
              </a:solidFill>
              <a:latin typeface="Courier New"/>
              <a:ea typeface="Courier New"/>
              <a:cs typeface="Courier New"/>
              <a:sym typeface="Courier New"/>
            </a:endParaRPr>
          </a:p>
          <a:p>
            <a:pPr indent="0" lvl="0" marL="457200" rtl="0" algn="l">
              <a:spcBef>
                <a:spcPts val="0"/>
              </a:spcBef>
              <a:spcAft>
                <a:spcPts val="0"/>
              </a:spcAft>
              <a:buNone/>
            </a:pPr>
            <a:r>
              <a:rPr lang="en" sz="1200">
                <a:solidFill>
                  <a:srgbClr val="172B4D"/>
                </a:solidFill>
                <a:latin typeface="Courier New"/>
                <a:ea typeface="Courier New"/>
                <a:cs typeface="Courier New"/>
                <a:sym typeface="Courier New"/>
              </a:rPr>
              <a:t>    }</a:t>
            </a:r>
            <a:endParaRPr sz="1200">
              <a:latin typeface="Courier New"/>
              <a:ea typeface="Courier New"/>
              <a:cs typeface="Courier New"/>
              <a:sym typeface="Courier New"/>
            </a:endParaRPr>
          </a:p>
        </p:txBody>
      </p:sp>
      <p:sp>
        <p:nvSpPr>
          <p:cNvPr id="165" name="Google Shape;165;p27"/>
          <p:cNvSpPr txBox="1"/>
          <p:nvPr/>
        </p:nvSpPr>
        <p:spPr>
          <a:xfrm>
            <a:off x="4043550" y="3055625"/>
            <a:ext cx="4755600" cy="1685100"/>
          </a:xfrm>
          <a:prstGeom prst="rect">
            <a:avLst/>
          </a:prstGeom>
          <a:solidFill>
            <a:srgbClr val="D0E0E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BB8844"/>
                </a:solidFill>
                <a:latin typeface="Courier New"/>
                <a:ea typeface="Courier New"/>
                <a:cs typeface="Courier New"/>
                <a:sym typeface="Courier New"/>
              </a:rPr>
              <a:t>/about </a:t>
            </a:r>
            <a:r>
              <a:rPr lang="en" sz="1200"/>
              <a:t>is what will appear in the URL</a:t>
            </a:r>
            <a:endParaRPr sz="1200"/>
          </a:p>
          <a:p>
            <a:pPr indent="0" lvl="0" marL="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9900FF"/>
                </a:solidFill>
                <a:latin typeface="Courier New"/>
                <a:ea typeface="Courier New"/>
                <a:cs typeface="Courier New"/>
                <a:sym typeface="Courier New"/>
              </a:rPr>
              <a:t>about</a:t>
            </a:r>
            <a:r>
              <a:rPr lang="en" sz="1200">
                <a:solidFill>
                  <a:srgbClr val="9900FF"/>
                </a:solidFill>
                <a:latin typeface="Courier New"/>
                <a:ea typeface="Courier New"/>
                <a:cs typeface="Courier New"/>
                <a:sym typeface="Courier New"/>
              </a:rPr>
              <a:t> </a:t>
            </a:r>
            <a:r>
              <a:rPr lang="en" sz="1200"/>
              <a:t>is the name we can use in a router-link to reference this route</a:t>
            </a:r>
            <a:endParaRPr sz="1200"/>
          </a:p>
          <a:p>
            <a:pPr indent="0" lvl="0" marL="0" rtl="0" algn="l">
              <a:lnSpc>
                <a:spcPct val="115000"/>
              </a:lnSpc>
              <a:spcBef>
                <a:spcPts val="0"/>
              </a:spcBef>
              <a:spcAft>
                <a:spcPts val="0"/>
              </a:spcAft>
              <a:buNone/>
            </a:pPr>
            <a:r>
              <a:t/>
            </a:r>
            <a:endParaRPr b="1" sz="1200">
              <a:solidFill>
                <a:srgbClr val="274E13"/>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solidFill>
                  <a:srgbClr val="274E13"/>
                </a:solidFill>
                <a:latin typeface="Courier New"/>
                <a:ea typeface="Courier New"/>
                <a:cs typeface="Courier New"/>
                <a:sym typeface="Courier New"/>
              </a:rPr>
              <a:t>AboutView </a:t>
            </a:r>
            <a:r>
              <a:rPr lang="en" sz="1200">
                <a:solidFill>
                  <a:schemeClr val="dk1"/>
                </a:solidFill>
              </a:rPr>
              <a:t>is the name we gave the view in the import</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Routes</a:t>
            </a:r>
            <a:endParaRPr/>
          </a:p>
        </p:txBody>
      </p:sp>
      <p:sp>
        <p:nvSpPr>
          <p:cNvPr id="171" name="Google Shape;17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routes are URLs that contain </a:t>
            </a:r>
            <a:r>
              <a:rPr lang="en">
                <a:solidFill>
                  <a:srgbClr val="0000FF"/>
                </a:solidFill>
              </a:rPr>
              <a:t>variable data</a:t>
            </a:r>
            <a:r>
              <a:rPr lang="en"/>
              <a:t>, such as a product id or a user id.   In Spring Boot we referred to these as PathVariables: </a:t>
            </a:r>
            <a:r>
              <a:rPr lang="en" sz="1400">
                <a:solidFill>
                  <a:srgbClr val="172B4D"/>
                </a:solidFill>
                <a:highlight>
                  <a:srgbClr val="F4F5F7"/>
                </a:highlight>
                <a:latin typeface="Courier New"/>
                <a:ea typeface="Courier New"/>
                <a:cs typeface="Courier New"/>
                <a:sym typeface="Courier New"/>
              </a:rPr>
              <a:t>/users/</a:t>
            </a:r>
            <a:r>
              <a:rPr b="1" lang="en" sz="1400">
                <a:solidFill>
                  <a:srgbClr val="0000FF"/>
                </a:solidFill>
                <a:highlight>
                  <a:srgbClr val="F4F5F7"/>
                </a:highlight>
                <a:latin typeface="Courier New"/>
                <a:ea typeface="Courier New"/>
                <a:cs typeface="Courier New"/>
                <a:sym typeface="Courier New"/>
              </a:rPr>
              <a:t>10</a:t>
            </a:r>
            <a:endParaRPr b="1">
              <a:solidFill>
                <a:srgbClr val="0000FF"/>
              </a:solidFill>
            </a:endParaRPr>
          </a:p>
          <a:p>
            <a:pPr indent="0" lvl="0" marL="0" rtl="0" algn="l">
              <a:spcBef>
                <a:spcPts val="1600"/>
              </a:spcBef>
              <a:spcAft>
                <a:spcPts val="0"/>
              </a:spcAft>
              <a:buNone/>
            </a:pPr>
            <a:r>
              <a:rPr lang="en"/>
              <a:t>In route configuration a dynamic route can be used with a placeholder variable name identified by a colon ( : )</a:t>
            </a:r>
            <a:endParaRPr/>
          </a:p>
          <a:p>
            <a:pPr indent="0" lvl="0" marL="457200" rtl="0" algn="l">
              <a:spcBef>
                <a:spcPts val="1600"/>
              </a:spcBef>
              <a:spcAft>
                <a:spcPts val="0"/>
              </a:spcAft>
              <a:buNone/>
            </a:pPr>
            <a:r>
              <a:rPr lang="en" sz="900">
                <a:solidFill>
                  <a:srgbClr val="172B4D"/>
                </a:solidFill>
                <a:highlight>
                  <a:srgbClr val="F4F5F7"/>
                </a:highlight>
                <a:latin typeface="Roboto Mono"/>
                <a:ea typeface="Roboto Mono"/>
                <a:cs typeface="Roboto Mono"/>
                <a:sym typeface="Roboto Mono"/>
              </a:rPr>
              <a:t> </a:t>
            </a:r>
            <a:r>
              <a:rPr lang="en" sz="1400">
                <a:solidFill>
                  <a:srgbClr val="172B4D"/>
                </a:solidFill>
                <a:highlight>
                  <a:srgbClr val="F4F5F7"/>
                </a:highlight>
                <a:latin typeface="Courier New"/>
                <a:ea typeface="Courier New"/>
                <a:cs typeface="Courier New"/>
                <a:sym typeface="Courier New"/>
              </a:rPr>
              <a:t>   {</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None/>
            </a:pPr>
            <a:r>
              <a:rPr lang="en" sz="1400">
                <a:solidFill>
                  <a:srgbClr val="172B4D"/>
                </a:solidFill>
                <a:highlight>
                  <a:srgbClr val="F4F5F7"/>
                </a:highlight>
                <a:latin typeface="Courier New"/>
                <a:ea typeface="Courier New"/>
                <a:cs typeface="Courier New"/>
                <a:sym typeface="Courier New"/>
              </a:rPr>
              <a:t>      path</a:t>
            </a:r>
            <a:r>
              <a:rPr b="1" lang="en" sz="1400">
                <a:solidFill>
                  <a:srgbClr val="172B4D"/>
                </a:solidFill>
                <a:highlight>
                  <a:srgbClr val="F4F5F7"/>
                </a:highlight>
                <a:latin typeface="Courier New"/>
                <a:ea typeface="Courier New"/>
                <a:cs typeface="Courier New"/>
                <a:sym typeface="Courier New"/>
              </a:rPr>
              <a:t>:</a:t>
            </a:r>
            <a:r>
              <a:rPr lang="en" sz="1400">
                <a:solidFill>
                  <a:srgbClr val="172B4D"/>
                </a:solidFill>
                <a:highlight>
                  <a:srgbClr val="F4F5F7"/>
                </a:highlight>
                <a:latin typeface="Courier New"/>
                <a:ea typeface="Courier New"/>
                <a:cs typeface="Courier New"/>
                <a:sym typeface="Courier New"/>
              </a:rPr>
              <a:t> </a:t>
            </a:r>
            <a:r>
              <a:rPr lang="en" sz="1400">
                <a:solidFill>
                  <a:srgbClr val="BB8844"/>
                </a:solidFill>
                <a:highlight>
                  <a:srgbClr val="F4F5F7"/>
                </a:highlight>
                <a:latin typeface="Courier New"/>
                <a:ea typeface="Courier New"/>
                <a:cs typeface="Courier New"/>
                <a:sym typeface="Courier New"/>
              </a:rPr>
              <a:t>"/user/</a:t>
            </a:r>
            <a:r>
              <a:rPr b="1" lang="en" sz="1400">
                <a:solidFill>
                  <a:srgbClr val="0000FF"/>
                </a:solidFill>
                <a:highlight>
                  <a:srgbClr val="F4F5F7"/>
                </a:highlight>
                <a:latin typeface="Courier New"/>
                <a:ea typeface="Courier New"/>
                <a:cs typeface="Courier New"/>
                <a:sym typeface="Courier New"/>
              </a:rPr>
              <a:t>:id</a:t>
            </a:r>
            <a:r>
              <a:rPr lang="en" sz="1400">
                <a:solidFill>
                  <a:srgbClr val="BB8844"/>
                </a:solidFill>
                <a:highlight>
                  <a:srgbClr val="F4F5F7"/>
                </a:highlight>
                <a:latin typeface="Courier New"/>
                <a:ea typeface="Courier New"/>
                <a:cs typeface="Courier New"/>
                <a:sym typeface="Courier New"/>
              </a:rPr>
              <a:t>"</a:t>
            </a:r>
            <a:r>
              <a:rPr lang="en" sz="1400">
                <a:solidFill>
                  <a:srgbClr val="172B4D"/>
                </a:solidFill>
                <a:highlight>
                  <a:srgbClr val="F4F5F7"/>
                </a:highlight>
                <a:latin typeface="Courier New"/>
                <a:ea typeface="Courier New"/>
                <a:cs typeface="Courier New"/>
                <a:sym typeface="Courier New"/>
              </a:rPr>
              <a:t>,</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None/>
            </a:pPr>
            <a:r>
              <a:rPr lang="en" sz="1400">
                <a:solidFill>
                  <a:srgbClr val="172B4D"/>
                </a:solidFill>
                <a:highlight>
                  <a:srgbClr val="F4F5F7"/>
                </a:highlight>
                <a:latin typeface="Courier New"/>
                <a:ea typeface="Courier New"/>
                <a:cs typeface="Courier New"/>
                <a:sym typeface="Courier New"/>
              </a:rPr>
              <a:t>      name</a:t>
            </a:r>
            <a:r>
              <a:rPr b="1" lang="en" sz="1400">
                <a:solidFill>
                  <a:srgbClr val="172B4D"/>
                </a:solidFill>
                <a:highlight>
                  <a:srgbClr val="F4F5F7"/>
                </a:highlight>
                <a:latin typeface="Courier New"/>
                <a:ea typeface="Courier New"/>
                <a:cs typeface="Courier New"/>
                <a:sym typeface="Courier New"/>
              </a:rPr>
              <a:t>:</a:t>
            </a:r>
            <a:r>
              <a:rPr lang="en" sz="1400">
                <a:solidFill>
                  <a:srgbClr val="172B4D"/>
                </a:solidFill>
                <a:highlight>
                  <a:srgbClr val="F4F5F7"/>
                </a:highlight>
                <a:latin typeface="Courier New"/>
                <a:ea typeface="Courier New"/>
                <a:cs typeface="Courier New"/>
                <a:sym typeface="Courier New"/>
              </a:rPr>
              <a:t> </a:t>
            </a:r>
            <a:r>
              <a:rPr lang="en" sz="1400">
                <a:solidFill>
                  <a:srgbClr val="BB8844"/>
                </a:solidFill>
                <a:highlight>
                  <a:srgbClr val="F4F5F7"/>
                </a:highlight>
                <a:latin typeface="Courier New"/>
                <a:ea typeface="Courier New"/>
                <a:cs typeface="Courier New"/>
                <a:sym typeface="Courier New"/>
              </a:rPr>
              <a:t>"user"</a:t>
            </a:r>
            <a:r>
              <a:rPr lang="en" sz="1400">
                <a:solidFill>
                  <a:srgbClr val="172B4D"/>
                </a:solidFill>
                <a:highlight>
                  <a:srgbClr val="F4F5F7"/>
                </a:highlight>
                <a:latin typeface="Courier New"/>
                <a:ea typeface="Courier New"/>
                <a:cs typeface="Courier New"/>
                <a:sym typeface="Courier New"/>
              </a:rPr>
              <a:t>,</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None/>
            </a:pPr>
            <a:r>
              <a:rPr lang="en" sz="1400">
                <a:solidFill>
                  <a:srgbClr val="172B4D"/>
                </a:solidFill>
                <a:highlight>
                  <a:srgbClr val="F4F5F7"/>
                </a:highlight>
                <a:latin typeface="Courier New"/>
                <a:ea typeface="Courier New"/>
                <a:cs typeface="Courier New"/>
                <a:sym typeface="Courier New"/>
              </a:rPr>
              <a:t>      component</a:t>
            </a:r>
            <a:r>
              <a:rPr b="1" lang="en" sz="1400">
                <a:solidFill>
                  <a:srgbClr val="172B4D"/>
                </a:solidFill>
                <a:highlight>
                  <a:srgbClr val="F4F5F7"/>
                </a:highlight>
                <a:latin typeface="Courier New"/>
                <a:ea typeface="Courier New"/>
                <a:cs typeface="Courier New"/>
                <a:sym typeface="Courier New"/>
              </a:rPr>
              <a:t>:</a:t>
            </a:r>
            <a:r>
              <a:rPr lang="en" sz="1400">
                <a:solidFill>
                  <a:srgbClr val="172B4D"/>
                </a:solidFill>
                <a:highlight>
                  <a:srgbClr val="F4F5F7"/>
                </a:highlight>
                <a:latin typeface="Courier New"/>
                <a:ea typeface="Courier New"/>
                <a:cs typeface="Courier New"/>
                <a:sym typeface="Courier New"/>
              </a:rPr>
              <a:t> User</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400">
                <a:solidFill>
                  <a:srgbClr val="172B4D"/>
                </a:solidFill>
                <a:highlight>
                  <a:srgbClr val="F4F5F7"/>
                </a:highlight>
                <a:latin typeface="Courier New"/>
                <a:ea typeface="Courier New"/>
                <a:cs typeface="Courier New"/>
                <a:sym typeface="Courier New"/>
              </a:rPr>
              <a:t>    }</a:t>
            </a:r>
            <a:endParaRPr sz="14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a parameter from the route</a:t>
            </a:r>
            <a:endParaRPr/>
          </a:p>
        </p:txBody>
      </p:sp>
      <p:sp>
        <p:nvSpPr>
          <p:cNvPr id="177" name="Google Shape;17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 Parameters can be accessed using the </a:t>
            </a:r>
            <a:r>
              <a:rPr b="1" lang="en">
                <a:solidFill>
                  <a:srgbClr val="980000"/>
                </a:solidFill>
              </a:rPr>
              <a:t>$route.param</a:t>
            </a:r>
            <a:r>
              <a:rPr lang="en"/>
              <a:t> object and the </a:t>
            </a:r>
            <a:r>
              <a:rPr lang="en">
                <a:solidFill>
                  <a:srgbClr val="0000FF"/>
                </a:solidFill>
              </a:rPr>
              <a:t>parameter name</a:t>
            </a:r>
            <a:r>
              <a:rPr lang="en"/>
              <a:t> given in the configuration and router-link. </a:t>
            </a:r>
            <a:endParaRPr/>
          </a:p>
          <a:p>
            <a:pPr indent="0" lvl="0" marL="457200" rtl="0" algn="l">
              <a:spcBef>
                <a:spcPts val="1600"/>
              </a:spcBef>
              <a:spcAft>
                <a:spcPts val="0"/>
              </a:spcAft>
              <a:buClr>
                <a:schemeClr val="dk1"/>
              </a:buClr>
              <a:buSzPts val="1100"/>
              <a:buFont typeface="Arial"/>
              <a:buNone/>
            </a:pPr>
            <a:r>
              <a:rPr lang="en" sz="1400">
                <a:solidFill>
                  <a:srgbClr val="172B4D"/>
                </a:solidFill>
                <a:highlight>
                  <a:srgbClr val="F4F5F7"/>
                </a:highlight>
                <a:latin typeface="Courier New"/>
                <a:ea typeface="Courier New"/>
                <a:cs typeface="Courier New"/>
                <a:sym typeface="Courier New"/>
              </a:rPr>
              <a:t>  {</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400">
                <a:solidFill>
                  <a:srgbClr val="172B4D"/>
                </a:solidFill>
                <a:highlight>
                  <a:srgbClr val="F4F5F7"/>
                </a:highlight>
                <a:latin typeface="Courier New"/>
                <a:ea typeface="Courier New"/>
                <a:cs typeface="Courier New"/>
                <a:sym typeface="Courier New"/>
              </a:rPr>
              <a:t>      path</a:t>
            </a:r>
            <a:r>
              <a:rPr b="1" lang="en" sz="1400">
                <a:solidFill>
                  <a:srgbClr val="172B4D"/>
                </a:solidFill>
                <a:highlight>
                  <a:srgbClr val="F4F5F7"/>
                </a:highlight>
                <a:latin typeface="Courier New"/>
                <a:ea typeface="Courier New"/>
                <a:cs typeface="Courier New"/>
                <a:sym typeface="Courier New"/>
              </a:rPr>
              <a:t>:</a:t>
            </a:r>
            <a:r>
              <a:rPr lang="en" sz="1400">
                <a:solidFill>
                  <a:srgbClr val="172B4D"/>
                </a:solidFill>
                <a:highlight>
                  <a:srgbClr val="F4F5F7"/>
                </a:highlight>
                <a:latin typeface="Courier New"/>
                <a:ea typeface="Courier New"/>
                <a:cs typeface="Courier New"/>
                <a:sym typeface="Courier New"/>
              </a:rPr>
              <a:t> </a:t>
            </a:r>
            <a:r>
              <a:rPr lang="en" sz="1400">
                <a:solidFill>
                  <a:srgbClr val="BB8844"/>
                </a:solidFill>
                <a:highlight>
                  <a:srgbClr val="F4F5F7"/>
                </a:highlight>
                <a:latin typeface="Courier New"/>
                <a:ea typeface="Courier New"/>
                <a:cs typeface="Courier New"/>
                <a:sym typeface="Courier New"/>
              </a:rPr>
              <a:t>"/user/</a:t>
            </a:r>
            <a:r>
              <a:rPr b="1" lang="en" sz="1400">
                <a:solidFill>
                  <a:srgbClr val="0000FF"/>
                </a:solidFill>
                <a:highlight>
                  <a:srgbClr val="F4F5F7"/>
                </a:highlight>
                <a:latin typeface="Courier New"/>
                <a:ea typeface="Courier New"/>
                <a:cs typeface="Courier New"/>
                <a:sym typeface="Courier New"/>
              </a:rPr>
              <a:t>:id</a:t>
            </a:r>
            <a:r>
              <a:rPr lang="en" sz="1400">
                <a:solidFill>
                  <a:srgbClr val="BB8844"/>
                </a:solidFill>
                <a:highlight>
                  <a:srgbClr val="F4F5F7"/>
                </a:highlight>
                <a:latin typeface="Courier New"/>
                <a:ea typeface="Courier New"/>
                <a:cs typeface="Courier New"/>
                <a:sym typeface="Courier New"/>
              </a:rPr>
              <a:t>"</a:t>
            </a:r>
            <a:r>
              <a:rPr lang="en" sz="1400">
                <a:solidFill>
                  <a:srgbClr val="172B4D"/>
                </a:solidFill>
                <a:highlight>
                  <a:srgbClr val="F4F5F7"/>
                </a:highlight>
                <a:latin typeface="Courier New"/>
                <a:ea typeface="Courier New"/>
                <a:cs typeface="Courier New"/>
                <a:sym typeface="Courier New"/>
              </a:rPr>
              <a:t>,</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400">
                <a:solidFill>
                  <a:srgbClr val="172B4D"/>
                </a:solidFill>
                <a:highlight>
                  <a:srgbClr val="F4F5F7"/>
                </a:highlight>
                <a:latin typeface="Courier New"/>
                <a:ea typeface="Courier New"/>
                <a:cs typeface="Courier New"/>
                <a:sym typeface="Courier New"/>
              </a:rPr>
              <a:t>      name</a:t>
            </a:r>
            <a:r>
              <a:rPr b="1" lang="en" sz="1400">
                <a:solidFill>
                  <a:srgbClr val="172B4D"/>
                </a:solidFill>
                <a:highlight>
                  <a:srgbClr val="F4F5F7"/>
                </a:highlight>
                <a:latin typeface="Courier New"/>
                <a:ea typeface="Courier New"/>
                <a:cs typeface="Courier New"/>
                <a:sym typeface="Courier New"/>
              </a:rPr>
              <a:t>:</a:t>
            </a:r>
            <a:r>
              <a:rPr lang="en" sz="1400">
                <a:solidFill>
                  <a:srgbClr val="172B4D"/>
                </a:solidFill>
                <a:highlight>
                  <a:srgbClr val="F4F5F7"/>
                </a:highlight>
                <a:latin typeface="Courier New"/>
                <a:ea typeface="Courier New"/>
                <a:cs typeface="Courier New"/>
                <a:sym typeface="Courier New"/>
              </a:rPr>
              <a:t> </a:t>
            </a:r>
            <a:r>
              <a:rPr lang="en" sz="1400">
                <a:solidFill>
                  <a:srgbClr val="BB8844"/>
                </a:solidFill>
                <a:highlight>
                  <a:srgbClr val="F4F5F7"/>
                </a:highlight>
                <a:latin typeface="Courier New"/>
                <a:ea typeface="Courier New"/>
                <a:cs typeface="Courier New"/>
                <a:sym typeface="Courier New"/>
              </a:rPr>
              <a:t>"user"</a:t>
            </a:r>
            <a:r>
              <a:rPr lang="en" sz="1400">
                <a:solidFill>
                  <a:srgbClr val="172B4D"/>
                </a:solidFill>
                <a:highlight>
                  <a:srgbClr val="F4F5F7"/>
                </a:highlight>
                <a:latin typeface="Courier New"/>
                <a:ea typeface="Courier New"/>
                <a:cs typeface="Courier New"/>
                <a:sym typeface="Courier New"/>
              </a:rPr>
              <a:t>,</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400">
                <a:solidFill>
                  <a:srgbClr val="172B4D"/>
                </a:solidFill>
                <a:highlight>
                  <a:srgbClr val="F4F5F7"/>
                </a:highlight>
                <a:latin typeface="Courier New"/>
                <a:ea typeface="Courier New"/>
                <a:cs typeface="Courier New"/>
                <a:sym typeface="Courier New"/>
              </a:rPr>
              <a:t>      component</a:t>
            </a:r>
            <a:r>
              <a:rPr b="1" lang="en" sz="1400">
                <a:solidFill>
                  <a:srgbClr val="172B4D"/>
                </a:solidFill>
                <a:highlight>
                  <a:srgbClr val="F4F5F7"/>
                </a:highlight>
                <a:latin typeface="Courier New"/>
                <a:ea typeface="Courier New"/>
                <a:cs typeface="Courier New"/>
                <a:sym typeface="Courier New"/>
              </a:rPr>
              <a:t>:</a:t>
            </a:r>
            <a:r>
              <a:rPr lang="en" sz="1400">
                <a:solidFill>
                  <a:srgbClr val="172B4D"/>
                </a:solidFill>
                <a:highlight>
                  <a:srgbClr val="F4F5F7"/>
                </a:highlight>
                <a:latin typeface="Courier New"/>
                <a:ea typeface="Courier New"/>
                <a:cs typeface="Courier New"/>
                <a:sym typeface="Courier New"/>
              </a:rPr>
              <a:t> User</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None/>
            </a:pPr>
            <a:r>
              <a:rPr lang="en" sz="1400">
                <a:solidFill>
                  <a:srgbClr val="172B4D"/>
                </a:solidFill>
                <a:highlight>
                  <a:srgbClr val="F4F5F7"/>
                </a:highlight>
                <a:latin typeface="Courier New"/>
                <a:ea typeface="Courier New"/>
                <a:cs typeface="Courier New"/>
                <a:sym typeface="Courier New"/>
              </a:rPr>
              <a:t>    }</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None/>
            </a:pPr>
            <a:r>
              <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400">
                <a:solidFill>
                  <a:srgbClr val="172B4D"/>
                </a:solidFill>
                <a:highlight>
                  <a:srgbClr val="F4F5F7"/>
                </a:highlight>
                <a:latin typeface="Courier New"/>
                <a:ea typeface="Courier New"/>
                <a:cs typeface="Courier New"/>
                <a:sym typeface="Courier New"/>
              </a:rPr>
              <a:t>http://localhost:8080</a:t>
            </a:r>
            <a:r>
              <a:rPr lang="en" sz="1400">
                <a:solidFill>
                  <a:srgbClr val="FF9900"/>
                </a:solidFill>
                <a:highlight>
                  <a:srgbClr val="F4F5F7"/>
                </a:highlight>
                <a:latin typeface="Courier New"/>
                <a:ea typeface="Courier New"/>
                <a:cs typeface="Courier New"/>
                <a:sym typeface="Courier New"/>
              </a:rPr>
              <a:t>/user/</a:t>
            </a:r>
            <a:r>
              <a:rPr lang="en" sz="1500">
                <a:solidFill>
                  <a:srgbClr val="9900FF"/>
                </a:solidFill>
              </a:rPr>
              <a:t>2</a:t>
            </a:r>
            <a:endParaRPr sz="1100">
              <a:solidFill>
                <a:srgbClr val="172B4D"/>
              </a:solidFill>
              <a:highlight>
                <a:srgbClr val="F4F5F7"/>
              </a:highlight>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highlight>
                <a:srgbClr val="F4F5F7"/>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400">
                <a:solidFill>
                  <a:srgbClr val="172B4D"/>
                </a:solidFill>
                <a:highlight>
                  <a:srgbClr val="F4F5F7"/>
                </a:highlight>
                <a:latin typeface="Courier New"/>
                <a:ea typeface="Courier New"/>
                <a:cs typeface="Courier New"/>
                <a:sym typeface="Courier New"/>
              </a:rPr>
              <a:t>this</a:t>
            </a:r>
            <a:r>
              <a:rPr lang="en" sz="1400">
                <a:solidFill>
                  <a:srgbClr val="172B4D"/>
                </a:solidFill>
                <a:highlight>
                  <a:srgbClr val="F4F5F7"/>
                </a:highlight>
                <a:latin typeface="Courier New"/>
                <a:ea typeface="Courier New"/>
                <a:cs typeface="Courier New"/>
                <a:sym typeface="Courier New"/>
              </a:rPr>
              <a:t>.</a:t>
            </a:r>
            <a:r>
              <a:rPr b="1" lang="en" sz="1400">
                <a:solidFill>
                  <a:srgbClr val="980000"/>
                </a:solidFill>
                <a:highlight>
                  <a:srgbClr val="F4F5F7"/>
                </a:highlight>
                <a:latin typeface="Courier New"/>
                <a:ea typeface="Courier New"/>
                <a:cs typeface="Courier New"/>
                <a:sym typeface="Courier New"/>
              </a:rPr>
              <a:t>$route.params</a:t>
            </a:r>
            <a:r>
              <a:rPr lang="en" sz="1400">
                <a:solidFill>
                  <a:srgbClr val="172B4D"/>
                </a:solidFill>
                <a:highlight>
                  <a:srgbClr val="F4F5F7"/>
                </a:highlight>
                <a:latin typeface="Courier New"/>
                <a:ea typeface="Courier New"/>
                <a:cs typeface="Courier New"/>
                <a:sym typeface="Courier New"/>
              </a:rPr>
              <a:t>.</a:t>
            </a:r>
            <a:r>
              <a:rPr b="1" lang="en" sz="1400">
                <a:solidFill>
                  <a:srgbClr val="0000FF"/>
                </a:solidFill>
                <a:highlight>
                  <a:srgbClr val="F4F5F7"/>
                </a:highlight>
                <a:latin typeface="Courier New"/>
                <a:ea typeface="Courier New"/>
                <a:cs typeface="Courier New"/>
                <a:sym typeface="Courier New"/>
              </a:rPr>
              <a:t>id </a:t>
            </a:r>
            <a:r>
              <a:rPr lang="en"/>
              <a:t>will be equal to </a:t>
            </a:r>
            <a:r>
              <a:rPr lang="en">
                <a:solidFill>
                  <a:srgbClr val="9900FF"/>
                </a:solidFill>
              </a:rPr>
              <a:t>2</a:t>
            </a:r>
            <a:endParaRPr sz="1200">
              <a:solidFill>
                <a:schemeClr val="dk1"/>
              </a:solidFill>
              <a:highlight>
                <a:srgbClr val="F4F5F7"/>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Navigation with &lt;router-link&gt;</a:t>
            </a:r>
            <a:endParaRPr/>
          </a:p>
        </p:txBody>
      </p:sp>
      <p:sp>
        <p:nvSpPr>
          <p:cNvPr id="183" name="Google Shape;183;p30"/>
          <p:cNvSpPr txBox="1"/>
          <p:nvPr>
            <p:ph idx="1" type="body"/>
          </p:nvPr>
        </p:nvSpPr>
        <p:spPr>
          <a:xfrm>
            <a:off x="311700" y="1152475"/>
            <a:ext cx="8520600" cy="36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add a navigation to another page the </a:t>
            </a:r>
            <a:r>
              <a:rPr b="1" lang="en"/>
              <a:t>&lt;router-link&gt;</a:t>
            </a:r>
            <a:r>
              <a:rPr lang="en"/>
              <a:t> </a:t>
            </a:r>
            <a:r>
              <a:rPr lang="en" sz="1400"/>
              <a:t>(</a:t>
            </a:r>
            <a:r>
              <a:rPr lang="en" sz="1400" u="sng">
                <a:solidFill>
                  <a:schemeClr val="hlink"/>
                </a:solidFill>
                <a:hlinkClick r:id="rId3"/>
              </a:rPr>
              <a:t>Documentation</a:t>
            </a:r>
            <a:r>
              <a:rPr lang="en" sz="1400"/>
              <a:t>) </a:t>
            </a:r>
            <a:r>
              <a:rPr lang="en"/>
              <a:t>tag can be used.  In Vue this replaces the &lt;a href&gt; tag and instead of sending the request to the server will redirect to the Vue Router to be handled.  </a:t>
            </a:r>
            <a:endParaRPr sz="12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a:t>The router-link can be used with traditional routes, like above, similar to how the routes in Spring</a:t>
            </a:r>
            <a:r>
              <a:rPr lang="en"/>
              <a:t>'s</a:t>
            </a:r>
            <a:r>
              <a:rPr lang="en"/>
              <a:t> @RequestMapping worked:</a:t>
            </a:r>
            <a:endParaRPr/>
          </a:p>
          <a:p>
            <a:pPr indent="0" lvl="0" marL="457200" rtl="0" algn="l">
              <a:lnSpc>
                <a:spcPct val="135714"/>
              </a:lnSpc>
              <a:spcBef>
                <a:spcPts val="1600"/>
              </a:spcBef>
              <a:spcAft>
                <a:spcPts val="0"/>
              </a:spcAft>
              <a:buNone/>
            </a:pPr>
            <a:r>
              <a:rPr lang="en" sz="1200">
                <a:solidFill>
                  <a:schemeClr val="dk1"/>
                </a:solidFill>
                <a:latin typeface="Courier New"/>
                <a:ea typeface="Courier New"/>
                <a:cs typeface="Courier New"/>
                <a:sym typeface="Courier New"/>
              </a:rPr>
              <a:t>&lt;router-link to="</a:t>
            </a:r>
            <a:r>
              <a:rPr lang="en" sz="1200">
                <a:solidFill>
                  <a:srgbClr val="0000FF"/>
                </a:solidFill>
                <a:latin typeface="Courier New"/>
                <a:ea typeface="Courier New"/>
                <a:cs typeface="Courier New"/>
                <a:sym typeface="Courier New"/>
              </a:rPr>
              <a:t>/about</a:t>
            </a:r>
            <a:r>
              <a:rPr lang="en" sz="1200">
                <a:solidFill>
                  <a:schemeClr val="dk1"/>
                </a:solidFill>
                <a:latin typeface="Courier New"/>
                <a:ea typeface="Courier New"/>
                <a:cs typeface="Courier New"/>
                <a:sym typeface="Courier New"/>
              </a:rPr>
              <a:t>"&gt;About&lt;/router-link&gt;</a:t>
            </a:r>
            <a:endParaRPr sz="12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1600"/>
              </a:spcAft>
              <a:buClr>
                <a:schemeClr val="dk1"/>
              </a:buClr>
              <a:buSzPts val="1100"/>
              <a:buFont typeface="Arial"/>
              <a:buNone/>
            </a:pPr>
            <a:r>
              <a:rPr lang="en"/>
              <a:t>However, we will generally want more control over the router-link and can bind it to an object in our router configuration.  This will give us one place to change the route, the router configuration, if our routes change.  </a:t>
            </a:r>
            <a:endParaRPr sz="1200">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Parameters with router-link</a:t>
            </a:r>
            <a:endParaRPr/>
          </a:p>
        </p:txBody>
      </p:sp>
      <p:sp>
        <p:nvSpPr>
          <p:cNvPr id="189" name="Google Shape;189;p31"/>
          <p:cNvSpPr txBox="1"/>
          <p:nvPr>
            <p:ph idx="1" type="body"/>
          </p:nvPr>
        </p:nvSpPr>
        <p:spPr>
          <a:xfrm>
            <a:off x="311700" y="1152475"/>
            <a:ext cx="8520600" cy="39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route object in a bound router-link can include a parameter that will be passed as part of the URL.</a:t>
            </a:r>
            <a:endParaRPr/>
          </a:p>
          <a:p>
            <a:pPr indent="0" lvl="0" marL="0" rtl="0" algn="l">
              <a:spcBef>
                <a:spcPts val="1600"/>
              </a:spcBef>
              <a:spcAft>
                <a:spcPts val="0"/>
              </a:spcAft>
              <a:buNone/>
            </a:pPr>
            <a:r>
              <a:rPr lang="en"/>
              <a:t>Route Configuration:</a:t>
            </a:r>
            <a:endParaRPr/>
          </a:p>
          <a:p>
            <a:pPr indent="0" lvl="0" marL="457200" rtl="0" algn="l">
              <a:spcBef>
                <a:spcPts val="1600"/>
              </a:spcBef>
              <a:spcAft>
                <a:spcPts val="0"/>
              </a:spcAft>
              <a:buClr>
                <a:schemeClr val="dk1"/>
              </a:buClr>
              <a:buSzPts val="1100"/>
              <a:buFont typeface="Arial"/>
              <a:buNone/>
            </a:pPr>
            <a:r>
              <a:rPr lang="en" sz="1200">
                <a:solidFill>
                  <a:srgbClr val="172B4D"/>
                </a:solidFill>
                <a:latin typeface="Courier New"/>
                <a:ea typeface="Courier New"/>
                <a:cs typeface="Courier New"/>
                <a:sym typeface="Courier New"/>
              </a:rPr>
              <a:t>   {</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rgbClr val="172B4D"/>
                </a:solidFill>
                <a:latin typeface="Courier New"/>
                <a:ea typeface="Courier New"/>
                <a:cs typeface="Courier New"/>
                <a:sym typeface="Courier New"/>
              </a:rPr>
              <a:t>      path</a:t>
            </a:r>
            <a:r>
              <a:rPr b="1" lang="en" sz="1200">
                <a:solidFill>
                  <a:srgbClr val="172B4D"/>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 </a:t>
            </a:r>
            <a:r>
              <a:rPr lang="en" sz="1200">
                <a:solidFill>
                  <a:srgbClr val="BB8844"/>
                </a:solidFill>
                <a:latin typeface="Courier New"/>
                <a:ea typeface="Courier New"/>
                <a:cs typeface="Courier New"/>
                <a:sym typeface="Courier New"/>
              </a:rPr>
              <a:t>"/user/</a:t>
            </a:r>
            <a:r>
              <a:rPr b="1" lang="en" sz="1200">
                <a:solidFill>
                  <a:srgbClr val="0000FF"/>
                </a:solidFill>
                <a:latin typeface="Courier New"/>
                <a:ea typeface="Courier New"/>
                <a:cs typeface="Courier New"/>
                <a:sym typeface="Courier New"/>
              </a:rPr>
              <a:t>:id</a:t>
            </a:r>
            <a:r>
              <a:rPr lang="en" sz="1200">
                <a:solidFill>
                  <a:srgbClr val="BB8844"/>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rgbClr val="172B4D"/>
                </a:solidFill>
                <a:latin typeface="Courier New"/>
                <a:ea typeface="Courier New"/>
                <a:cs typeface="Courier New"/>
                <a:sym typeface="Courier New"/>
              </a:rPr>
              <a:t>      name</a:t>
            </a:r>
            <a:r>
              <a:rPr b="1" lang="en" sz="1200">
                <a:solidFill>
                  <a:srgbClr val="172B4D"/>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 </a:t>
            </a:r>
            <a:r>
              <a:rPr lang="en" sz="1200">
                <a:solidFill>
                  <a:srgbClr val="FF0000"/>
                </a:solidFill>
                <a:latin typeface="Courier New"/>
                <a:ea typeface="Courier New"/>
                <a:cs typeface="Courier New"/>
                <a:sym typeface="Courier New"/>
              </a:rPr>
              <a:t>"user"</a:t>
            </a:r>
            <a:r>
              <a:rPr lang="en" sz="1200">
                <a:solidFill>
                  <a:srgbClr val="172B4D"/>
                </a:solidFill>
                <a:latin typeface="Courier New"/>
                <a:ea typeface="Courier New"/>
                <a:cs typeface="Courier New"/>
                <a:sym typeface="Courier New"/>
              </a:rPr>
              <a:t>,</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rgbClr val="172B4D"/>
                </a:solidFill>
                <a:latin typeface="Courier New"/>
                <a:ea typeface="Courier New"/>
                <a:cs typeface="Courier New"/>
                <a:sym typeface="Courier New"/>
              </a:rPr>
              <a:t>      component</a:t>
            </a:r>
            <a:r>
              <a:rPr b="1" lang="en" sz="1200">
                <a:solidFill>
                  <a:srgbClr val="172B4D"/>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 User</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None/>
            </a:pPr>
            <a:r>
              <a:rPr lang="en" sz="1200">
                <a:solidFill>
                  <a:srgbClr val="172B4D"/>
                </a:solidFill>
                <a:latin typeface="Courier New"/>
                <a:ea typeface="Courier New"/>
                <a:cs typeface="Courier New"/>
                <a:sym typeface="Courier New"/>
              </a:rPr>
              <a:t>    }</a:t>
            </a:r>
            <a:endParaRPr sz="1200">
              <a:solidFill>
                <a:srgbClr val="172B4D"/>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t>Router Link with Parameter</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1600"/>
              </a:spcBef>
              <a:spcAft>
                <a:spcPts val="0"/>
              </a:spcAft>
              <a:buNone/>
            </a:pPr>
            <a:r>
              <a:rPr lang="en" sz="1200">
                <a:solidFill>
                  <a:srgbClr val="000000"/>
                </a:solidFill>
                <a:highlight>
                  <a:srgbClr val="F4F5F7"/>
                </a:highlight>
                <a:latin typeface="Courier New"/>
                <a:ea typeface="Courier New"/>
                <a:cs typeface="Courier New"/>
                <a:sym typeface="Courier New"/>
              </a:rPr>
              <a:t>&lt;router-link :to</a:t>
            </a:r>
            <a:r>
              <a:rPr b="1" lang="en" sz="1200">
                <a:solidFill>
                  <a:srgbClr val="000000"/>
                </a:solidFill>
                <a:highlight>
                  <a:srgbClr val="F4F5F7"/>
                </a:highlight>
                <a:latin typeface="Courier New"/>
                <a:ea typeface="Courier New"/>
                <a:cs typeface="Courier New"/>
                <a:sym typeface="Courier New"/>
              </a:rPr>
              <a:t>=</a:t>
            </a:r>
            <a:r>
              <a:rPr lang="en" sz="1200">
                <a:solidFill>
                  <a:srgbClr val="000000"/>
                </a:solidFill>
                <a:highlight>
                  <a:srgbClr val="F4F5F7"/>
                </a:highlight>
                <a:latin typeface="Courier New"/>
                <a:ea typeface="Courier New"/>
                <a:cs typeface="Courier New"/>
                <a:sym typeface="Courier New"/>
              </a:rPr>
              <a:t>"{name: </a:t>
            </a:r>
            <a:r>
              <a:rPr lang="en" sz="1200">
                <a:solidFill>
                  <a:srgbClr val="FF0000"/>
                </a:solidFill>
                <a:latin typeface="Courier New"/>
                <a:ea typeface="Courier New"/>
                <a:cs typeface="Courier New"/>
                <a:sym typeface="Courier New"/>
              </a:rPr>
              <a:t>'user'</a:t>
            </a:r>
            <a:r>
              <a:rPr lang="en" sz="1200">
                <a:solidFill>
                  <a:srgbClr val="000000"/>
                </a:solidFill>
                <a:highlight>
                  <a:srgbClr val="F4F5F7"/>
                </a:highlight>
                <a:latin typeface="Courier New"/>
                <a:ea typeface="Courier New"/>
                <a:cs typeface="Courier New"/>
                <a:sym typeface="Courier New"/>
              </a:rPr>
              <a:t>, </a:t>
            </a:r>
            <a:r>
              <a:rPr lang="en" sz="1200">
                <a:solidFill>
                  <a:srgbClr val="980000"/>
                </a:solidFill>
                <a:highlight>
                  <a:srgbClr val="F4F5F7"/>
                </a:highlight>
                <a:latin typeface="Courier New"/>
                <a:ea typeface="Courier New"/>
                <a:cs typeface="Courier New"/>
                <a:sym typeface="Courier New"/>
              </a:rPr>
              <a:t>params: {</a:t>
            </a:r>
            <a:r>
              <a:rPr b="1" lang="en" sz="1200">
                <a:solidFill>
                  <a:srgbClr val="0000FF"/>
                </a:solidFill>
                <a:highlight>
                  <a:srgbClr val="F4F5F7"/>
                </a:highlight>
                <a:latin typeface="Courier New"/>
                <a:ea typeface="Courier New"/>
                <a:cs typeface="Courier New"/>
                <a:sym typeface="Courier New"/>
              </a:rPr>
              <a:t>id:</a:t>
            </a:r>
            <a:r>
              <a:rPr lang="en" sz="1200">
                <a:solidFill>
                  <a:srgbClr val="000000"/>
                </a:solidFill>
                <a:highlight>
                  <a:srgbClr val="F4F5F7"/>
                </a:highlight>
                <a:latin typeface="Courier New"/>
                <a:ea typeface="Courier New"/>
                <a:cs typeface="Courier New"/>
                <a:sym typeface="Courier New"/>
              </a:rPr>
              <a:t> </a:t>
            </a:r>
            <a:r>
              <a:rPr lang="en" sz="1200">
                <a:solidFill>
                  <a:srgbClr val="9900FF"/>
                </a:solidFill>
                <a:highlight>
                  <a:srgbClr val="F4F5F7"/>
                </a:highlight>
                <a:latin typeface="Courier New"/>
                <a:ea typeface="Courier New"/>
                <a:cs typeface="Courier New"/>
                <a:sym typeface="Courier New"/>
              </a:rPr>
              <a:t>user.id</a:t>
            </a:r>
            <a:r>
              <a:rPr lang="en" sz="1200">
                <a:solidFill>
                  <a:srgbClr val="980000"/>
                </a:solidFill>
                <a:highlight>
                  <a:srgbClr val="F4F5F7"/>
                </a:highlight>
                <a:latin typeface="Courier New"/>
                <a:ea typeface="Courier New"/>
                <a:cs typeface="Courier New"/>
                <a:sym typeface="Courier New"/>
              </a:rPr>
              <a:t>}</a:t>
            </a:r>
            <a:r>
              <a:rPr lang="en" sz="1200">
                <a:solidFill>
                  <a:srgbClr val="000000"/>
                </a:solidFill>
                <a:highlight>
                  <a:srgbClr val="F4F5F7"/>
                </a:highlight>
                <a:latin typeface="Courier New"/>
                <a:ea typeface="Courier New"/>
                <a:cs typeface="Courier New"/>
                <a:sym typeface="Courier New"/>
              </a:rPr>
              <a:t>}"&gt;</a:t>
            </a:r>
            <a:endParaRPr sz="1200">
              <a:solidFill>
                <a:srgbClr val="000000"/>
              </a:solidFill>
              <a:highlight>
                <a:srgbClr val="F4F5F7"/>
              </a:highlight>
              <a:latin typeface="Courier New"/>
              <a:ea typeface="Courier New"/>
              <a:cs typeface="Courier New"/>
              <a:sym typeface="Courier New"/>
            </a:endParaRPr>
          </a:p>
          <a:p>
            <a:pPr indent="0" lvl="0" marL="457200" rtl="0" algn="l">
              <a:spcBef>
                <a:spcPts val="0"/>
              </a:spcBef>
              <a:spcAft>
                <a:spcPts val="0"/>
              </a:spcAft>
              <a:buNone/>
            </a:pPr>
            <a:r>
              <a:t/>
            </a:r>
            <a:endParaRPr sz="1200">
              <a:solidFill>
                <a:srgbClr val="000000"/>
              </a:solidFill>
              <a:highlight>
                <a:srgbClr val="F4F5F7"/>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400">
                <a:solidFill>
                  <a:srgbClr val="000000"/>
                </a:solidFill>
                <a:highlight>
                  <a:srgbClr val="F4F5F7"/>
                </a:highlight>
              </a:rPr>
              <a:t>If  </a:t>
            </a:r>
            <a:r>
              <a:rPr lang="en" sz="1400">
                <a:solidFill>
                  <a:srgbClr val="9900FF"/>
                </a:solidFill>
                <a:highlight>
                  <a:srgbClr val="F4F5F7"/>
                </a:highlight>
              </a:rPr>
              <a:t>user.id = 2</a:t>
            </a:r>
            <a:r>
              <a:rPr lang="en" sz="1400">
                <a:solidFill>
                  <a:srgbClr val="000000"/>
                </a:solidFill>
                <a:highlight>
                  <a:srgbClr val="F4F5F7"/>
                </a:highlight>
              </a:rPr>
              <a:t> then the resulting URL will be: </a:t>
            </a:r>
            <a:r>
              <a:rPr lang="en" sz="1400">
                <a:solidFill>
                  <a:srgbClr val="000000"/>
                </a:solidFill>
                <a:highlight>
                  <a:srgbClr val="F4F5F7"/>
                </a:highlight>
                <a:latin typeface="Courier New"/>
                <a:ea typeface="Courier New"/>
                <a:cs typeface="Courier New"/>
                <a:sym typeface="Courier New"/>
              </a:rPr>
              <a:t> </a:t>
            </a:r>
            <a:r>
              <a:rPr lang="en" sz="1400">
                <a:solidFill>
                  <a:srgbClr val="BB8844"/>
                </a:solidFill>
                <a:highlight>
                  <a:srgbClr val="F4F5F7"/>
                </a:highlight>
                <a:latin typeface="Courier New"/>
                <a:ea typeface="Courier New"/>
                <a:cs typeface="Courier New"/>
                <a:sym typeface="Courier New"/>
              </a:rPr>
              <a:t>/user/</a:t>
            </a:r>
            <a:r>
              <a:rPr b="1" lang="en" sz="1400">
                <a:solidFill>
                  <a:srgbClr val="0000FF"/>
                </a:solidFill>
                <a:highlight>
                  <a:srgbClr val="F4F5F7"/>
                </a:highlight>
                <a:latin typeface="Courier New"/>
                <a:ea typeface="Courier New"/>
                <a:cs typeface="Courier New"/>
                <a:sym typeface="Courier New"/>
              </a:rPr>
              <a:t>2</a:t>
            </a:r>
            <a:endParaRPr b="1" sz="1400">
              <a:solidFill>
                <a:srgbClr val="0000FF"/>
              </a:solidFill>
              <a:highlight>
                <a:srgbClr val="F4F5F7"/>
              </a:highlight>
              <a:latin typeface="Courier New"/>
              <a:ea typeface="Courier New"/>
              <a:cs typeface="Courier New"/>
              <a:sym typeface="Courier New"/>
            </a:endParaRPr>
          </a:p>
        </p:txBody>
      </p:sp>
      <p:sp>
        <p:nvSpPr>
          <p:cNvPr id="190" name="Google Shape;190;p31"/>
          <p:cNvSpPr txBox="1"/>
          <p:nvPr/>
        </p:nvSpPr>
        <p:spPr>
          <a:xfrm>
            <a:off x="5295425" y="2571750"/>
            <a:ext cx="3081600" cy="14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the router-link </a:t>
            </a:r>
            <a:r>
              <a:rPr lang="en">
                <a:solidFill>
                  <a:srgbClr val="980000"/>
                </a:solidFill>
              </a:rPr>
              <a:t>params object</a:t>
            </a:r>
            <a:r>
              <a:rPr lang="en"/>
              <a:t>, the </a:t>
            </a:r>
            <a:r>
              <a:rPr lang="en">
                <a:solidFill>
                  <a:srgbClr val="0000FF"/>
                </a:solidFill>
              </a:rPr>
              <a:t>key (id)</a:t>
            </a:r>
            <a:r>
              <a:rPr lang="en"/>
              <a:t> is the name given to the parameter in the route configuration. The </a:t>
            </a:r>
            <a:r>
              <a:rPr lang="en">
                <a:solidFill>
                  <a:srgbClr val="9900FF"/>
                </a:solidFill>
              </a:rPr>
              <a:t>value (user.id)</a:t>
            </a:r>
            <a:r>
              <a:rPr lang="en"/>
              <a:t> is the value we want to send for the parameter.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2100"/>
              </a:spcBef>
              <a:spcAft>
                <a:spcPts val="0"/>
              </a:spcAft>
              <a:buNone/>
            </a:pPr>
            <a:r>
              <a:t/>
            </a:r>
            <a:endParaRPr>
              <a:solidFill>
                <a:srgbClr val="172B4D"/>
              </a:solidFill>
              <a:highlight>
                <a:srgbClr val="FFFFFF"/>
              </a:highlight>
              <a:latin typeface="Roboto"/>
              <a:ea typeface="Roboto"/>
              <a:cs typeface="Roboto"/>
              <a:sym typeface="Roboto"/>
            </a:endParaRPr>
          </a:p>
          <a:p>
            <a:pPr indent="-342900" lvl="0" marL="457200" rtl="0" algn="l">
              <a:spcBef>
                <a:spcPts val="2100"/>
              </a:spcBef>
              <a:spcAft>
                <a:spcPts val="0"/>
              </a:spcAft>
              <a:buClr>
                <a:srgbClr val="172B4D"/>
              </a:buClr>
              <a:buSzPts val="1800"/>
              <a:buFont typeface="Roboto"/>
              <a:buChar char="●"/>
            </a:pPr>
            <a:r>
              <a:rPr lang="en">
                <a:solidFill>
                  <a:srgbClr val="172B4D"/>
                </a:solidFill>
                <a:highlight>
                  <a:srgbClr val="FFFFFF"/>
                </a:highlight>
                <a:latin typeface="Roboto"/>
                <a:ea typeface="Roboto"/>
                <a:cs typeface="Roboto"/>
                <a:sym typeface="Roboto"/>
              </a:rPr>
              <a:t>Vue Router</a:t>
            </a:r>
            <a:endParaRPr>
              <a:solidFill>
                <a:srgbClr val="172B4D"/>
              </a:solidFill>
              <a:highlight>
                <a:srgbClr val="FFFFFF"/>
              </a:highlight>
              <a:latin typeface="Roboto"/>
              <a:ea typeface="Roboto"/>
              <a:cs typeface="Roboto"/>
              <a:sym typeface="Roboto"/>
            </a:endParaRPr>
          </a:p>
          <a:p>
            <a:pPr indent="-342900" lvl="0" marL="457200" rtl="0" algn="l">
              <a:spcBef>
                <a:spcPts val="0"/>
              </a:spcBef>
              <a:spcAft>
                <a:spcPts val="0"/>
              </a:spcAft>
              <a:buClr>
                <a:srgbClr val="172B4D"/>
              </a:buClr>
              <a:buSzPts val="1800"/>
              <a:buFont typeface="Roboto"/>
              <a:buChar char="●"/>
            </a:pPr>
            <a:r>
              <a:rPr lang="en">
                <a:solidFill>
                  <a:srgbClr val="172B4D"/>
                </a:solidFill>
                <a:highlight>
                  <a:srgbClr val="FFFFFF"/>
                </a:highlight>
                <a:latin typeface="Roboto"/>
                <a:ea typeface="Roboto"/>
                <a:cs typeface="Roboto"/>
                <a:sym typeface="Roboto"/>
              </a:rPr>
              <a:t>Creating views that include components</a:t>
            </a:r>
            <a:endParaRPr>
              <a:solidFill>
                <a:srgbClr val="172B4D"/>
              </a:solidFill>
              <a:highlight>
                <a:srgbClr val="FFFFFF"/>
              </a:highlight>
              <a:latin typeface="Roboto"/>
              <a:ea typeface="Roboto"/>
              <a:cs typeface="Roboto"/>
              <a:sym typeface="Roboto"/>
            </a:endParaRPr>
          </a:p>
          <a:p>
            <a:pPr indent="-342900" lvl="0" marL="457200" rtl="0" algn="l">
              <a:spcBef>
                <a:spcPts val="0"/>
              </a:spcBef>
              <a:spcAft>
                <a:spcPts val="0"/>
              </a:spcAft>
              <a:buClr>
                <a:srgbClr val="172B4D"/>
              </a:buClr>
              <a:buSzPts val="1800"/>
              <a:buFont typeface="Roboto"/>
              <a:buChar char="●"/>
            </a:pPr>
            <a:r>
              <a:rPr lang="en">
                <a:solidFill>
                  <a:srgbClr val="172B4D"/>
                </a:solidFill>
                <a:highlight>
                  <a:srgbClr val="FFFFFF"/>
                </a:highlight>
                <a:latin typeface="Roboto"/>
                <a:ea typeface="Roboto"/>
                <a:cs typeface="Roboto"/>
                <a:sym typeface="Roboto"/>
              </a:rPr>
              <a:t>Creating Dynamic Routes</a:t>
            </a:r>
            <a:endParaRPr>
              <a:solidFill>
                <a:srgbClr val="172B4D"/>
              </a:solidFill>
              <a:highlight>
                <a:srgbClr val="FFFFFF"/>
              </a:highlight>
              <a:latin typeface="Roboto"/>
              <a:ea typeface="Roboto"/>
              <a:cs typeface="Roboto"/>
              <a:sym typeface="Roboto"/>
            </a:endParaRPr>
          </a:p>
          <a:p>
            <a:pPr indent="-342900" lvl="0" marL="457200" rtl="0" algn="l">
              <a:spcBef>
                <a:spcPts val="0"/>
              </a:spcBef>
              <a:spcAft>
                <a:spcPts val="0"/>
              </a:spcAft>
              <a:buClr>
                <a:srgbClr val="172B4D"/>
              </a:buClr>
              <a:buSzPts val="1800"/>
              <a:buFont typeface="Roboto"/>
              <a:buChar char="●"/>
            </a:pPr>
            <a:r>
              <a:rPr lang="en">
                <a:solidFill>
                  <a:srgbClr val="172B4D"/>
                </a:solidFill>
                <a:highlight>
                  <a:srgbClr val="FFFFFF"/>
                </a:highlight>
                <a:latin typeface="Roboto"/>
                <a:ea typeface="Roboto"/>
                <a:cs typeface="Roboto"/>
                <a:sym typeface="Roboto"/>
              </a:rPr>
              <a:t>Understand the Component Lifecycle</a:t>
            </a:r>
            <a:endParaRPr>
              <a:solidFill>
                <a:srgbClr val="172B4D"/>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Router-Link</a:t>
            </a:r>
            <a:endParaRPr/>
          </a:p>
        </p:txBody>
      </p:sp>
      <p:sp>
        <p:nvSpPr>
          <p:cNvPr id="196" name="Google Shape;19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Router-Link can be bound to a router configuration by providing a JavaScript object with a name key that matches the routes name key in the router configuration.  </a:t>
            </a:r>
            <a:endParaRPr/>
          </a:p>
          <a:p>
            <a:pPr indent="0" lvl="0" marL="0" rtl="0" algn="l">
              <a:spcBef>
                <a:spcPts val="1600"/>
              </a:spcBef>
              <a:spcAft>
                <a:spcPts val="0"/>
              </a:spcAft>
              <a:buNone/>
            </a:pPr>
            <a:r>
              <a:rPr lang="en"/>
              <a:t>Syntax:  &lt;router-link </a:t>
            </a:r>
            <a:r>
              <a:rPr lang="en">
                <a:solidFill>
                  <a:srgbClr val="FF0000"/>
                </a:solidFill>
              </a:rPr>
              <a:t>:to=</a:t>
            </a:r>
            <a:r>
              <a:rPr lang="en"/>
              <a:t>”{ name: </a:t>
            </a:r>
            <a:r>
              <a:rPr lang="en">
                <a:solidFill>
                  <a:srgbClr val="9900FF"/>
                </a:solidFill>
              </a:rPr>
              <a:t>‘route_name’</a:t>
            </a:r>
            <a:r>
              <a:rPr lang="en"/>
              <a:t> }”</a:t>
            </a:r>
            <a:endParaRPr/>
          </a:p>
          <a:p>
            <a:pPr indent="457200" lvl="0" marL="0" rtl="0" algn="l">
              <a:spcBef>
                <a:spcPts val="1600"/>
              </a:spcBef>
              <a:spcAft>
                <a:spcPts val="0"/>
              </a:spcAft>
              <a:buNone/>
            </a:pPr>
            <a:r>
              <a:rPr lang="en" sz="1200">
                <a:solidFill>
                  <a:srgbClr val="000000"/>
                </a:solidFill>
                <a:highlight>
                  <a:srgbClr val="F4F5F7"/>
                </a:highlight>
                <a:latin typeface="Courier New"/>
                <a:ea typeface="Courier New"/>
                <a:cs typeface="Courier New"/>
                <a:sym typeface="Courier New"/>
              </a:rPr>
              <a:t>&lt;router-link </a:t>
            </a:r>
            <a:r>
              <a:rPr b="1" lang="en" sz="1200">
                <a:solidFill>
                  <a:srgbClr val="FF0000"/>
                </a:solidFill>
                <a:highlight>
                  <a:srgbClr val="F4F5F7"/>
                </a:highlight>
                <a:latin typeface="Courier New"/>
                <a:ea typeface="Courier New"/>
                <a:cs typeface="Courier New"/>
                <a:sym typeface="Courier New"/>
              </a:rPr>
              <a:t>:to=</a:t>
            </a:r>
            <a:r>
              <a:rPr lang="en" sz="1200">
                <a:solidFill>
                  <a:srgbClr val="000000"/>
                </a:solidFill>
                <a:highlight>
                  <a:srgbClr val="F4F5F7"/>
                </a:highlight>
                <a:latin typeface="Courier New"/>
                <a:ea typeface="Courier New"/>
                <a:cs typeface="Courier New"/>
                <a:sym typeface="Courier New"/>
              </a:rPr>
              <a:t>"{ name: </a:t>
            </a:r>
            <a:r>
              <a:rPr b="1" lang="en" sz="1200">
                <a:solidFill>
                  <a:srgbClr val="9900FF"/>
                </a:solidFill>
                <a:highlight>
                  <a:srgbClr val="F4F5F7"/>
                </a:highlight>
                <a:latin typeface="Courier New"/>
                <a:ea typeface="Courier New"/>
                <a:cs typeface="Courier New"/>
                <a:sym typeface="Courier New"/>
              </a:rPr>
              <a:t>'about'</a:t>
            </a:r>
            <a:r>
              <a:rPr lang="en" sz="1200">
                <a:solidFill>
                  <a:srgbClr val="000000"/>
                </a:solidFill>
                <a:highlight>
                  <a:srgbClr val="F4F5F7"/>
                </a:highlight>
                <a:latin typeface="Courier New"/>
                <a:ea typeface="Courier New"/>
                <a:cs typeface="Courier New"/>
                <a:sym typeface="Courier New"/>
              </a:rPr>
              <a:t> }" &gt;About&lt;/router-link&gt;</a:t>
            </a:r>
            <a:endParaRPr sz="1200">
              <a:solidFill>
                <a:srgbClr val="000000"/>
              </a:solidFill>
              <a:highlight>
                <a:srgbClr val="F4F5F7"/>
              </a:highlight>
              <a:latin typeface="Courier New"/>
              <a:ea typeface="Courier New"/>
              <a:cs typeface="Courier New"/>
              <a:sym typeface="Courier New"/>
            </a:endParaRPr>
          </a:p>
          <a:p>
            <a:pPr indent="457200" lvl="0" marL="0" rtl="0" algn="l">
              <a:spcBef>
                <a:spcPts val="0"/>
              </a:spcBef>
              <a:spcAft>
                <a:spcPts val="0"/>
              </a:spcAft>
              <a:buNone/>
            </a:pPr>
            <a:r>
              <a:t/>
            </a:r>
            <a:endParaRPr sz="1200">
              <a:solidFill>
                <a:srgbClr val="000000"/>
              </a:solidFill>
              <a:highlight>
                <a:srgbClr val="F4F5F7"/>
              </a:highlight>
              <a:latin typeface="Courier New"/>
              <a:ea typeface="Courier New"/>
              <a:cs typeface="Courier New"/>
              <a:sym typeface="Courier New"/>
            </a:endParaRPr>
          </a:p>
          <a:p>
            <a:pPr indent="0" lvl="0" marL="0" rtl="0" algn="l">
              <a:spcBef>
                <a:spcPts val="0"/>
              </a:spcBef>
              <a:spcAft>
                <a:spcPts val="0"/>
              </a:spcAft>
              <a:buNone/>
            </a:pPr>
            <a:r>
              <a:rPr lang="en"/>
              <a:t>Optionally, the router link can specify a </a:t>
            </a:r>
            <a:r>
              <a:rPr lang="en">
                <a:solidFill>
                  <a:srgbClr val="FF00FF"/>
                </a:solidFill>
              </a:rPr>
              <a:t>HTML tag</a:t>
            </a:r>
            <a:r>
              <a:rPr lang="en"/>
              <a:t> to be rendered as: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200">
                <a:solidFill>
                  <a:srgbClr val="000000"/>
                </a:solidFill>
                <a:highlight>
                  <a:srgbClr val="F4F5F7"/>
                </a:highlight>
                <a:latin typeface="Courier New"/>
                <a:ea typeface="Courier New"/>
                <a:cs typeface="Courier New"/>
                <a:sym typeface="Courier New"/>
              </a:rPr>
              <a:t> 	</a:t>
            </a:r>
            <a:r>
              <a:rPr lang="en" sz="1200">
                <a:solidFill>
                  <a:schemeClr val="dk1"/>
                </a:solidFill>
                <a:highlight>
                  <a:srgbClr val="F4F5F7"/>
                </a:highlight>
                <a:latin typeface="Courier New"/>
                <a:ea typeface="Courier New"/>
                <a:cs typeface="Courier New"/>
                <a:sym typeface="Courier New"/>
              </a:rPr>
              <a:t>&lt;router-link </a:t>
            </a:r>
            <a:r>
              <a:rPr b="1" lang="en" sz="1200">
                <a:solidFill>
                  <a:srgbClr val="FF0000"/>
                </a:solidFill>
                <a:highlight>
                  <a:srgbClr val="F4F5F7"/>
                </a:highlight>
                <a:latin typeface="Courier New"/>
                <a:ea typeface="Courier New"/>
                <a:cs typeface="Courier New"/>
                <a:sym typeface="Courier New"/>
              </a:rPr>
              <a:t>:to=</a:t>
            </a:r>
            <a:r>
              <a:rPr lang="en" sz="1200">
                <a:solidFill>
                  <a:schemeClr val="dk1"/>
                </a:solidFill>
                <a:highlight>
                  <a:srgbClr val="F4F5F7"/>
                </a:highlight>
                <a:latin typeface="Courier New"/>
                <a:ea typeface="Courier New"/>
                <a:cs typeface="Courier New"/>
                <a:sym typeface="Courier New"/>
              </a:rPr>
              <a:t>"{ name: </a:t>
            </a:r>
            <a:r>
              <a:rPr b="1" lang="en" sz="1200">
                <a:solidFill>
                  <a:srgbClr val="9900FF"/>
                </a:solidFill>
                <a:highlight>
                  <a:srgbClr val="F4F5F7"/>
                </a:highlight>
                <a:latin typeface="Courier New"/>
                <a:ea typeface="Courier New"/>
                <a:cs typeface="Courier New"/>
                <a:sym typeface="Courier New"/>
              </a:rPr>
              <a:t>'about'</a:t>
            </a:r>
            <a:r>
              <a:rPr lang="en" sz="1200">
                <a:solidFill>
                  <a:schemeClr val="dk1"/>
                </a:solidFill>
                <a:highlight>
                  <a:srgbClr val="F4F5F7"/>
                </a:highlight>
                <a:latin typeface="Courier New"/>
                <a:ea typeface="Courier New"/>
                <a:cs typeface="Courier New"/>
                <a:sym typeface="Courier New"/>
              </a:rPr>
              <a:t> }" </a:t>
            </a:r>
            <a:r>
              <a:rPr b="1" lang="en" sz="1200">
                <a:solidFill>
                  <a:srgbClr val="FF00FF"/>
                </a:solidFill>
                <a:highlight>
                  <a:srgbClr val="F4F5F7"/>
                </a:highlight>
                <a:latin typeface="Courier New"/>
                <a:ea typeface="Courier New"/>
                <a:cs typeface="Courier New"/>
                <a:sym typeface="Courier New"/>
              </a:rPr>
              <a:t>tag=”li”</a:t>
            </a:r>
            <a:r>
              <a:rPr lang="en" sz="1200">
                <a:solidFill>
                  <a:schemeClr val="dk1"/>
                </a:solidFill>
                <a:highlight>
                  <a:srgbClr val="F4F5F7"/>
                </a:highlight>
                <a:latin typeface="Courier New"/>
                <a:ea typeface="Courier New"/>
                <a:cs typeface="Courier New"/>
                <a:sym typeface="Courier New"/>
              </a:rPr>
              <a:t> &gt;About&lt;/router-link&gt;</a:t>
            </a:r>
            <a:endParaRPr sz="1200">
              <a:solidFill>
                <a:srgbClr val="000000"/>
              </a:solidFill>
              <a:highlight>
                <a:srgbClr val="F4F5F7"/>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Router-Link: exact</a:t>
            </a:r>
            <a:endParaRPr/>
          </a:p>
        </p:txBody>
      </p:sp>
      <p:sp>
        <p:nvSpPr>
          <p:cNvPr id="202" name="Google Shape;20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default behavior for router-link is to match the route inclusively.  For example, given the route:  </a:t>
            </a:r>
            <a:r>
              <a:rPr lang="en" sz="1400">
                <a:solidFill>
                  <a:srgbClr val="476582"/>
                </a:solidFill>
                <a:latin typeface="Courier New"/>
                <a:ea typeface="Courier New"/>
                <a:cs typeface="Courier New"/>
                <a:sym typeface="Courier New"/>
              </a:rPr>
              <a:t>&lt;router-link to="/a"&gt; </a:t>
            </a:r>
            <a:r>
              <a:rPr lang="en"/>
              <a:t> then both  </a:t>
            </a:r>
            <a:r>
              <a:rPr lang="en" sz="1400">
                <a:solidFill>
                  <a:srgbClr val="476582"/>
                </a:solidFill>
                <a:latin typeface="Courier New"/>
                <a:ea typeface="Courier New"/>
                <a:cs typeface="Courier New"/>
                <a:sym typeface="Courier New"/>
              </a:rPr>
              <a:t>/a/</a:t>
            </a:r>
            <a:r>
              <a:rPr lang="en" sz="1200">
                <a:solidFill>
                  <a:srgbClr val="2C3E50"/>
                </a:solidFill>
                <a:latin typeface="Roboto"/>
                <a:ea typeface="Roboto"/>
                <a:cs typeface="Roboto"/>
                <a:sym typeface="Roboto"/>
              </a:rPr>
              <a:t> </a:t>
            </a:r>
            <a:r>
              <a:rPr lang="en"/>
              <a:t>or </a:t>
            </a:r>
            <a:r>
              <a:rPr lang="en" sz="1400">
                <a:solidFill>
                  <a:srgbClr val="476582"/>
                </a:solidFill>
                <a:latin typeface="Courier New"/>
                <a:ea typeface="Courier New"/>
                <a:cs typeface="Courier New"/>
                <a:sym typeface="Courier New"/>
              </a:rPr>
              <a:t>/a </a:t>
            </a:r>
            <a:r>
              <a:rPr lang="en"/>
              <a:t>will match. </a:t>
            </a:r>
            <a:endParaRPr/>
          </a:p>
          <a:p>
            <a:pPr indent="0" lvl="0" marL="0" rtl="0" algn="l">
              <a:spcBef>
                <a:spcPts val="1600"/>
              </a:spcBef>
              <a:spcAft>
                <a:spcPts val="0"/>
              </a:spcAft>
              <a:buNone/>
            </a:pPr>
            <a:r>
              <a:rPr lang="en"/>
              <a:t>So if we want to route to the root of the site:  </a:t>
            </a:r>
            <a:r>
              <a:rPr lang="en" sz="1400">
                <a:solidFill>
                  <a:srgbClr val="476582"/>
                </a:solidFill>
                <a:latin typeface="Courier New"/>
                <a:ea typeface="Courier New"/>
                <a:cs typeface="Courier New"/>
                <a:sym typeface="Courier New"/>
              </a:rPr>
              <a:t>&lt;router-link to="/"&gt; </a:t>
            </a:r>
            <a:r>
              <a:rPr lang="en"/>
              <a:t>then all routes ending in /, like </a:t>
            </a:r>
            <a:r>
              <a:rPr lang="en" sz="1400">
                <a:latin typeface="Courier New"/>
                <a:ea typeface="Courier New"/>
                <a:cs typeface="Courier New"/>
                <a:sym typeface="Courier New"/>
              </a:rPr>
              <a:t>/a/</a:t>
            </a:r>
            <a:r>
              <a:rPr lang="en"/>
              <a:t> will match and route to the root.  </a:t>
            </a:r>
            <a:endParaRPr/>
          </a:p>
          <a:p>
            <a:pPr indent="0" lvl="0" marL="0" rtl="0" algn="l">
              <a:spcBef>
                <a:spcPts val="1600"/>
              </a:spcBef>
              <a:spcAft>
                <a:spcPts val="0"/>
              </a:spcAft>
              <a:buNone/>
            </a:pPr>
            <a:r>
              <a:rPr lang="en"/>
              <a:t>Exact mode forces the router link to only route to the location if the pattern matches exactly.  To enable exact matching the keyword </a:t>
            </a:r>
            <a:r>
              <a:rPr b="1" lang="en">
                <a:solidFill>
                  <a:srgbClr val="0000FF"/>
                </a:solidFill>
              </a:rPr>
              <a:t>exact </a:t>
            </a:r>
            <a:r>
              <a:rPr lang="en"/>
              <a:t>can be added to the &lt;router-link&gt; tag as an attribute.</a:t>
            </a:r>
            <a:endParaRPr/>
          </a:p>
          <a:p>
            <a:pPr indent="0" lvl="0" marL="457200" rtl="0" algn="l">
              <a:spcBef>
                <a:spcPts val="1600"/>
              </a:spcBef>
              <a:spcAft>
                <a:spcPts val="0"/>
              </a:spcAft>
              <a:buClr>
                <a:schemeClr val="dk1"/>
              </a:buClr>
              <a:buSzPts val="1100"/>
              <a:buFont typeface="Arial"/>
              <a:buNone/>
            </a:pPr>
            <a:r>
              <a:rPr lang="en" sz="1400">
                <a:solidFill>
                  <a:srgbClr val="000000"/>
                </a:solidFill>
                <a:highlight>
                  <a:srgbClr val="F4F5F7"/>
                </a:highlight>
                <a:latin typeface="Courier New"/>
                <a:ea typeface="Courier New"/>
                <a:cs typeface="Courier New"/>
                <a:sym typeface="Courier New"/>
              </a:rPr>
              <a:t>&lt;router-link :to</a:t>
            </a:r>
            <a:r>
              <a:rPr b="1" lang="en" sz="1400">
                <a:solidFill>
                  <a:srgbClr val="000000"/>
                </a:solidFill>
                <a:highlight>
                  <a:srgbClr val="F4F5F7"/>
                </a:highlight>
                <a:latin typeface="Courier New"/>
                <a:ea typeface="Courier New"/>
                <a:cs typeface="Courier New"/>
                <a:sym typeface="Courier New"/>
              </a:rPr>
              <a:t>=</a:t>
            </a:r>
            <a:r>
              <a:rPr lang="en" sz="1400">
                <a:solidFill>
                  <a:srgbClr val="000000"/>
                </a:solidFill>
                <a:highlight>
                  <a:srgbClr val="F4F5F7"/>
                </a:highlight>
                <a:latin typeface="Courier New"/>
                <a:ea typeface="Courier New"/>
                <a:cs typeface="Courier New"/>
                <a:sym typeface="Courier New"/>
              </a:rPr>
              <a:t>"{ name: 'home' }" tag</a:t>
            </a:r>
            <a:r>
              <a:rPr b="1" lang="en" sz="1400">
                <a:solidFill>
                  <a:srgbClr val="000000"/>
                </a:solidFill>
                <a:highlight>
                  <a:srgbClr val="F4F5F7"/>
                </a:highlight>
                <a:latin typeface="Courier New"/>
                <a:ea typeface="Courier New"/>
                <a:cs typeface="Courier New"/>
                <a:sym typeface="Courier New"/>
              </a:rPr>
              <a:t>=</a:t>
            </a:r>
            <a:r>
              <a:rPr lang="en" sz="1400">
                <a:solidFill>
                  <a:srgbClr val="000000"/>
                </a:solidFill>
                <a:highlight>
                  <a:srgbClr val="F4F5F7"/>
                </a:highlight>
                <a:latin typeface="Courier New"/>
                <a:ea typeface="Courier New"/>
                <a:cs typeface="Courier New"/>
                <a:sym typeface="Courier New"/>
              </a:rPr>
              <a:t>"li" </a:t>
            </a:r>
            <a:r>
              <a:rPr b="1" lang="en" sz="1400">
                <a:solidFill>
                  <a:srgbClr val="0000FF"/>
                </a:solidFill>
                <a:highlight>
                  <a:srgbClr val="F4F5F7"/>
                </a:highlight>
                <a:latin typeface="Courier New"/>
                <a:ea typeface="Courier New"/>
                <a:cs typeface="Courier New"/>
                <a:sym typeface="Courier New"/>
              </a:rPr>
              <a:t>exact</a:t>
            </a:r>
            <a:r>
              <a:rPr lang="en" sz="1400">
                <a:solidFill>
                  <a:srgbClr val="000000"/>
                </a:solidFill>
                <a:highlight>
                  <a:srgbClr val="F4F5F7"/>
                </a:highlight>
                <a:latin typeface="Courier New"/>
                <a:ea typeface="Courier New"/>
                <a:cs typeface="Courier New"/>
                <a:sym typeface="Courier New"/>
              </a:rPr>
              <a:t>&gt;Home&lt;/router-link&gt;</a:t>
            </a:r>
            <a:endParaRPr sz="1400">
              <a:solidFill>
                <a:srgbClr val="000000"/>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Redirects</a:t>
            </a:r>
            <a:endParaRPr/>
          </a:p>
        </p:txBody>
      </p:sp>
      <p:sp>
        <p:nvSpPr>
          <p:cNvPr id="208" name="Google Shape;20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Redirect routes can also be configured.  A redirect route is one that when visited redirects to a different route to be used.  </a:t>
            </a:r>
            <a:endParaRPr/>
          </a:p>
          <a:p>
            <a:pPr indent="0" lvl="0" marL="914400" rtl="0" algn="l">
              <a:spcBef>
                <a:spcPts val="160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routes</a:t>
            </a:r>
            <a:r>
              <a:rPr b="1" lang="en" sz="1200">
                <a:solidFill>
                  <a:srgbClr val="172B4D"/>
                </a:solidFill>
                <a:highlight>
                  <a:srgbClr val="F4F5F7"/>
                </a:highlight>
                <a:latin typeface="Courier New"/>
                <a:ea typeface="Courier New"/>
                <a:cs typeface="Courier New"/>
                <a:sym typeface="Courier New"/>
              </a:rPr>
              <a:t>:</a:t>
            </a:r>
            <a:r>
              <a:rPr lang="en" sz="1200">
                <a:solidFill>
                  <a:srgbClr val="172B4D"/>
                </a:solidFill>
                <a:highlight>
                  <a:srgbClr val="F4F5F7"/>
                </a:highlight>
                <a:latin typeface="Courier New"/>
                <a:ea typeface="Courier New"/>
                <a:cs typeface="Courier New"/>
                <a:sym typeface="Courier New"/>
              </a:rPr>
              <a:t> [</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path</a:t>
            </a:r>
            <a:r>
              <a:rPr b="1" lang="en" sz="1200">
                <a:solidFill>
                  <a:srgbClr val="172B4D"/>
                </a:solidFill>
                <a:highlight>
                  <a:srgbClr val="F4F5F7"/>
                </a:highlight>
                <a:latin typeface="Courier New"/>
                <a:ea typeface="Courier New"/>
                <a:cs typeface="Courier New"/>
                <a:sym typeface="Courier New"/>
              </a:rPr>
              <a:t>:</a:t>
            </a:r>
            <a:r>
              <a:rPr lang="en" sz="1200">
                <a:solidFill>
                  <a:srgbClr val="172B4D"/>
                </a:solidFill>
                <a:highlight>
                  <a:srgbClr val="F4F5F7"/>
                </a:highlight>
                <a:latin typeface="Courier New"/>
                <a:ea typeface="Courier New"/>
                <a:cs typeface="Courier New"/>
                <a:sym typeface="Courier New"/>
              </a:rPr>
              <a:t> </a:t>
            </a:r>
            <a:r>
              <a:rPr lang="en" sz="1200">
                <a:solidFill>
                  <a:srgbClr val="BB8844"/>
                </a:solidFill>
                <a:highlight>
                  <a:srgbClr val="F4F5F7"/>
                </a:highlight>
                <a:latin typeface="Courier New"/>
                <a:ea typeface="Courier New"/>
                <a:cs typeface="Courier New"/>
                <a:sym typeface="Courier New"/>
              </a:rPr>
              <a:t>"/"</a:t>
            </a:r>
            <a:r>
              <a:rPr lang="en" sz="1200">
                <a:solidFill>
                  <a:srgbClr val="172B4D"/>
                </a:solidFill>
                <a:highlight>
                  <a:srgbClr val="F4F5F7"/>
                </a:highlight>
                <a:latin typeface="Courier New"/>
                <a:ea typeface="Courier New"/>
                <a:cs typeface="Courier New"/>
                <a:sym typeface="Courier New"/>
              </a:rPr>
              <a:t>,</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a:t>
            </a:r>
            <a:r>
              <a:rPr b="1" lang="en" sz="1200">
                <a:solidFill>
                  <a:srgbClr val="172B4D"/>
                </a:solidFill>
                <a:highlight>
                  <a:srgbClr val="F4F5F7"/>
                </a:highlight>
                <a:latin typeface="Courier New"/>
                <a:ea typeface="Courier New"/>
                <a:cs typeface="Courier New"/>
                <a:sym typeface="Courier New"/>
              </a:rPr>
              <a:t>redirect:</a:t>
            </a:r>
            <a:r>
              <a:rPr lang="en" sz="1200">
                <a:solidFill>
                  <a:srgbClr val="172B4D"/>
                </a:solidFill>
                <a:highlight>
                  <a:srgbClr val="F4F5F7"/>
                </a:highlight>
                <a:latin typeface="Courier New"/>
                <a:ea typeface="Courier New"/>
                <a:cs typeface="Courier New"/>
                <a:sym typeface="Courier New"/>
              </a:rPr>
              <a:t> { name</a:t>
            </a:r>
            <a:r>
              <a:rPr b="1" lang="en" sz="1200">
                <a:solidFill>
                  <a:srgbClr val="172B4D"/>
                </a:solidFill>
                <a:highlight>
                  <a:srgbClr val="F4F5F7"/>
                </a:highlight>
                <a:latin typeface="Courier New"/>
                <a:ea typeface="Courier New"/>
                <a:cs typeface="Courier New"/>
                <a:sym typeface="Courier New"/>
              </a:rPr>
              <a:t>:</a:t>
            </a:r>
            <a:r>
              <a:rPr lang="en" sz="1200">
                <a:solidFill>
                  <a:srgbClr val="172B4D"/>
                </a:solidFill>
                <a:highlight>
                  <a:srgbClr val="F4F5F7"/>
                </a:highlight>
                <a:latin typeface="Courier New"/>
                <a:ea typeface="Courier New"/>
                <a:cs typeface="Courier New"/>
                <a:sym typeface="Courier New"/>
              </a:rPr>
              <a:t> </a:t>
            </a:r>
            <a:r>
              <a:rPr lang="en" sz="1200">
                <a:solidFill>
                  <a:srgbClr val="FF0000"/>
                </a:solidFill>
                <a:highlight>
                  <a:srgbClr val="F4F5F7"/>
                </a:highlight>
                <a:latin typeface="Courier New"/>
                <a:ea typeface="Courier New"/>
                <a:cs typeface="Courier New"/>
                <a:sym typeface="Courier New"/>
              </a:rPr>
              <a:t>"users"</a:t>
            </a:r>
            <a:r>
              <a:rPr lang="en" sz="1200">
                <a:solidFill>
                  <a:srgbClr val="172B4D"/>
                </a:solidFill>
                <a:highlight>
                  <a:srgbClr val="F4F5F7"/>
                </a:highlight>
                <a:latin typeface="Courier New"/>
                <a:ea typeface="Courier New"/>
                <a:cs typeface="Courier New"/>
                <a:sym typeface="Courier New"/>
              </a:rPr>
              <a:t> }</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path</a:t>
            </a:r>
            <a:r>
              <a:rPr b="1" lang="en" sz="1200">
                <a:solidFill>
                  <a:srgbClr val="172B4D"/>
                </a:solidFill>
                <a:highlight>
                  <a:srgbClr val="F4F5F7"/>
                </a:highlight>
                <a:latin typeface="Courier New"/>
                <a:ea typeface="Courier New"/>
                <a:cs typeface="Courier New"/>
                <a:sym typeface="Courier New"/>
              </a:rPr>
              <a:t>:</a:t>
            </a:r>
            <a:r>
              <a:rPr lang="en" sz="1200">
                <a:solidFill>
                  <a:srgbClr val="172B4D"/>
                </a:solidFill>
                <a:highlight>
                  <a:srgbClr val="F4F5F7"/>
                </a:highlight>
                <a:latin typeface="Courier New"/>
                <a:ea typeface="Courier New"/>
                <a:cs typeface="Courier New"/>
                <a:sym typeface="Courier New"/>
              </a:rPr>
              <a:t> </a:t>
            </a:r>
            <a:r>
              <a:rPr lang="en" sz="1200">
                <a:solidFill>
                  <a:srgbClr val="BB8844"/>
                </a:solidFill>
                <a:highlight>
                  <a:srgbClr val="F4F5F7"/>
                </a:highlight>
                <a:latin typeface="Courier New"/>
                <a:ea typeface="Courier New"/>
                <a:cs typeface="Courier New"/>
                <a:sym typeface="Courier New"/>
              </a:rPr>
              <a:t>"/users"</a:t>
            </a:r>
            <a:r>
              <a:rPr lang="en" sz="1200">
                <a:solidFill>
                  <a:srgbClr val="172B4D"/>
                </a:solidFill>
                <a:highlight>
                  <a:srgbClr val="F4F5F7"/>
                </a:highlight>
                <a:latin typeface="Courier New"/>
                <a:ea typeface="Courier New"/>
                <a:cs typeface="Courier New"/>
                <a:sym typeface="Courier New"/>
              </a:rPr>
              <a:t>,</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name</a:t>
            </a:r>
            <a:r>
              <a:rPr b="1" lang="en" sz="1200">
                <a:solidFill>
                  <a:srgbClr val="172B4D"/>
                </a:solidFill>
                <a:highlight>
                  <a:srgbClr val="F4F5F7"/>
                </a:highlight>
                <a:latin typeface="Courier New"/>
                <a:ea typeface="Courier New"/>
                <a:cs typeface="Courier New"/>
                <a:sym typeface="Courier New"/>
              </a:rPr>
              <a:t>:</a:t>
            </a:r>
            <a:r>
              <a:rPr lang="en" sz="1200">
                <a:solidFill>
                  <a:srgbClr val="172B4D"/>
                </a:solidFill>
                <a:highlight>
                  <a:srgbClr val="F4F5F7"/>
                </a:highlight>
                <a:latin typeface="Courier New"/>
                <a:ea typeface="Courier New"/>
                <a:cs typeface="Courier New"/>
                <a:sym typeface="Courier New"/>
              </a:rPr>
              <a:t> </a:t>
            </a:r>
            <a:r>
              <a:rPr lang="en" sz="1200">
                <a:solidFill>
                  <a:srgbClr val="FF0000"/>
                </a:solidFill>
                <a:highlight>
                  <a:srgbClr val="F4F5F7"/>
                </a:highlight>
                <a:latin typeface="Courier New"/>
                <a:ea typeface="Courier New"/>
                <a:cs typeface="Courier New"/>
                <a:sym typeface="Courier New"/>
              </a:rPr>
              <a:t>"users"</a:t>
            </a:r>
            <a:r>
              <a:rPr lang="en" sz="1200">
                <a:solidFill>
                  <a:srgbClr val="172B4D"/>
                </a:solidFill>
                <a:highlight>
                  <a:srgbClr val="F4F5F7"/>
                </a:highlight>
                <a:latin typeface="Courier New"/>
                <a:ea typeface="Courier New"/>
                <a:cs typeface="Courier New"/>
                <a:sym typeface="Courier New"/>
              </a:rPr>
              <a:t>,</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component</a:t>
            </a:r>
            <a:r>
              <a:rPr b="1" lang="en" sz="1200">
                <a:solidFill>
                  <a:srgbClr val="172B4D"/>
                </a:solidFill>
                <a:highlight>
                  <a:srgbClr val="F4F5F7"/>
                </a:highlight>
                <a:latin typeface="Courier New"/>
                <a:ea typeface="Courier New"/>
                <a:cs typeface="Courier New"/>
                <a:sym typeface="Courier New"/>
              </a:rPr>
              <a:t>:</a:t>
            </a:r>
            <a:r>
              <a:rPr lang="en" sz="1200">
                <a:solidFill>
                  <a:srgbClr val="172B4D"/>
                </a:solidFill>
                <a:highlight>
                  <a:srgbClr val="F4F5F7"/>
                </a:highlight>
                <a:latin typeface="Courier New"/>
                <a:ea typeface="Courier New"/>
                <a:cs typeface="Courier New"/>
                <a:sym typeface="Courier New"/>
              </a:rPr>
              <a:t> Users</a:t>
            </a:r>
            <a:endParaRPr sz="1200">
              <a:solidFill>
                <a:srgbClr val="172B4D"/>
              </a:solidFill>
              <a:highlight>
                <a:srgbClr val="F4F5F7"/>
              </a:highlight>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200">
                <a:solidFill>
                  <a:srgbClr val="172B4D"/>
                </a:solidFill>
                <a:highlight>
                  <a:srgbClr val="F4F5F7"/>
                </a:highlight>
                <a:latin typeface="Courier New"/>
                <a:ea typeface="Courier New"/>
                <a:cs typeface="Courier New"/>
                <a:sym typeface="Courier New"/>
              </a:rPr>
              <a:t>    }</a:t>
            </a:r>
            <a:endParaRPr sz="1200">
              <a:latin typeface="Courier New"/>
              <a:ea typeface="Courier New"/>
              <a:cs typeface="Courier New"/>
              <a:sym typeface="Courier New"/>
            </a:endParaRPr>
          </a:p>
        </p:txBody>
      </p:sp>
      <p:sp>
        <p:nvSpPr>
          <p:cNvPr id="209" name="Google Shape;209;p34"/>
          <p:cNvSpPr txBox="1"/>
          <p:nvPr/>
        </p:nvSpPr>
        <p:spPr>
          <a:xfrm>
            <a:off x="5176050" y="2376425"/>
            <a:ext cx="2973300" cy="10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When a user goes to the root route </a:t>
            </a:r>
            <a:r>
              <a:rPr lang="en">
                <a:solidFill>
                  <a:srgbClr val="BB8844"/>
                </a:solidFill>
              </a:rPr>
              <a:t>“/”</a:t>
            </a:r>
            <a:r>
              <a:rPr lang="en"/>
              <a:t> in their browser, the redirect will automatically send them to the route named in the redirect, </a:t>
            </a:r>
            <a:r>
              <a:rPr lang="en">
                <a:solidFill>
                  <a:srgbClr val="FF0000"/>
                </a:solidFill>
              </a:rPr>
              <a:t>users</a:t>
            </a:r>
            <a:r>
              <a:rPr lang="en"/>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Parameters with router-link</a:t>
            </a:r>
            <a:endParaRPr/>
          </a:p>
        </p:txBody>
      </p:sp>
      <p:sp>
        <p:nvSpPr>
          <p:cNvPr id="215" name="Google Shape;215;p35"/>
          <p:cNvSpPr txBox="1"/>
          <p:nvPr>
            <p:ph idx="1" type="body"/>
          </p:nvPr>
        </p:nvSpPr>
        <p:spPr>
          <a:xfrm>
            <a:off x="311700" y="1152475"/>
            <a:ext cx="8520600" cy="39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route object in a bound router-link can include a parameter that will be passed as part of the URL.</a:t>
            </a:r>
            <a:endParaRPr/>
          </a:p>
          <a:p>
            <a:pPr indent="0" lvl="0" marL="0" rtl="0" algn="l">
              <a:spcBef>
                <a:spcPts val="1600"/>
              </a:spcBef>
              <a:spcAft>
                <a:spcPts val="0"/>
              </a:spcAft>
              <a:buNone/>
            </a:pPr>
            <a:r>
              <a:rPr lang="en"/>
              <a:t>Route Configuration:</a:t>
            </a:r>
            <a:endParaRPr/>
          </a:p>
          <a:p>
            <a:pPr indent="0" lvl="0" marL="457200" rtl="0" algn="l">
              <a:spcBef>
                <a:spcPts val="1600"/>
              </a:spcBef>
              <a:spcAft>
                <a:spcPts val="0"/>
              </a:spcAft>
              <a:buClr>
                <a:schemeClr val="dk1"/>
              </a:buClr>
              <a:buSzPts val="1100"/>
              <a:buFont typeface="Arial"/>
              <a:buNone/>
            </a:pPr>
            <a:r>
              <a:rPr lang="en" sz="1200">
                <a:solidFill>
                  <a:srgbClr val="172B4D"/>
                </a:solidFill>
                <a:latin typeface="Courier New"/>
                <a:ea typeface="Courier New"/>
                <a:cs typeface="Courier New"/>
                <a:sym typeface="Courier New"/>
              </a:rPr>
              <a:t>   {</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rgbClr val="172B4D"/>
                </a:solidFill>
                <a:latin typeface="Courier New"/>
                <a:ea typeface="Courier New"/>
                <a:cs typeface="Courier New"/>
                <a:sym typeface="Courier New"/>
              </a:rPr>
              <a:t>      path</a:t>
            </a:r>
            <a:r>
              <a:rPr b="1" lang="en" sz="1200">
                <a:solidFill>
                  <a:srgbClr val="172B4D"/>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 </a:t>
            </a:r>
            <a:r>
              <a:rPr lang="en" sz="1200">
                <a:solidFill>
                  <a:srgbClr val="BB8844"/>
                </a:solidFill>
                <a:latin typeface="Courier New"/>
                <a:ea typeface="Courier New"/>
                <a:cs typeface="Courier New"/>
                <a:sym typeface="Courier New"/>
              </a:rPr>
              <a:t>"/user/</a:t>
            </a:r>
            <a:r>
              <a:rPr b="1" lang="en" sz="1200">
                <a:solidFill>
                  <a:srgbClr val="0000FF"/>
                </a:solidFill>
                <a:latin typeface="Courier New"/>
                <a:ea typeface="Courier New"/>
                <a:cs typeface="Courier New"/>
                <a:sym typeface="Courier New"/>
              </a:rPr>
              <a:t>:id</a:t>
            </a:r>
            <a:r>
              <a:rPr lang="en" sz="1200">
                <a:solidFill>
                  <a:srgbClr val="BB8844"/>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rgbClr val="172B4D"/>
                </a:solidFill>
                <a:latin typeface="Courier New"/>
                <a:ea typeface="Courier New"/>
                <a:cs typeface="Courier New"/>
                <a:sym typeface="Courier New"/>
              </a:rPr>
              <a:t>      name</a:t>
            </a:r>
            <a:r>
              <a:rPr b="1" lang="en" sz="1200">
                <a:solidFill>
                  <a:srgbClr val="172B4D"/>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 </a:t>
            </a:r>
            <a:r>
              <a:rPr lang="en" sz="1200">
                <a:solidFill>
                  <a:srgbClr val="FF0000"/>
                </a:solidFill>
                <a:latin typeface="Courier New"/>
                <a:ea typeface="Courier New"/>
                <a:cs typeface="Courier New"/>
                <a:sym typeface="Courier New"/>
              </a:rPr>
              <a:t>"user"</a:t>
            </a:r>
            <a:r>
              <a:rPr lang="en" sz="1200">
                <a:solidFill>
                  <a:srgbClr val="172B4D"/>
                </a:solidFill>
                <a:latin typeface="Courier New"/>
                <a:ea typeface="Courier New"/>
                <a:cs typeface="Courier New"/>
                <a:sym typeface="Courier New"/>
              </a:rPr>
              <a:t>,</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rgbClr val="172B4D"/>
                </a:solidFill>
                <a:latin typeface="Courier New"/>
                <a:ea typeface="Courier New"/>
                <a:cs typeface="Courier New"/>
                <a:sym typeface="Courier New"/>
              </a:rPr>
              <a:t>      component</a:t>
            </a:r>
            <a:r>
              <a:rPr b="1" lang="en" sz="1200">
                <a:solidFill>
                  <a:srgbClr val="172B4D"/>
                </a:solidFill>
                <a:latin typeface="Courier New"/>
                <a:ea typeface="Courier New"/>
                <a:cs typeface="Courier New"/>
                <a:sym typeface="Courier New"/>
              </a:rPr>
              <a:t>:</a:t>
            </a:r>
            <a:r>
              <a:rPr lang="en" sz="1200">
                <a:solidFill>
                  <a:srgbClr val="172B4D"/>
                </a:solidFill>
                <a:latin typeface="Courier New"/>
                <a:ea typeface="Courier New"/>
                <a:cs typeface="Courier New"/>
                <a:sym typeface="Courier New"/>
              </a:rPr>
              <a:t> User</a:t>
            </a:r>
            <a:endParaRPr sz="1200">
              <a:solidFill>
                <a:srgbClr val="172B4D"/>
              </a:solidFill>
              <a:latin typeface="Courier New"/>
              <a:ea typeface="Courier New"/>
              <a:cs typeface="Courier New"/>
              <a:sym typeface="Courier New"/>
            </a:endParaRPr>
          </a:p>
          <a:p>
            <a:pPr indent="0" lvl="0" marL="457200" rtl="0" algn="l">
              <a:spcBef>
                <a:spcPts val="0"/>
              </a:spcBef>
              <a:spcAft>
                <a:spcPts val="0"/>
              </a:spcAft>
              <a:buNone/>
            </a:pPr>
            <a:r>
              <a:rPr lang="en" sz="1200">
                <a:solidFill>
                  <a:srgbClr val="172B4D"/>
                </a:solidFill>
                <a:latin typeface="Courier New"/>
                <a:ea typeface="Courier New"/>
                <a:cs typeface="Courier New"/>
                <a:sym typeface="Courier New"/>
              </a:rPr>
              <a:t>    }</a:t>
            </a:r>
            <a:endParaRPr sz="1200">
              <a:solidFill>
                <a:srgbClr val="172B4D"/>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t>Router Link with Parameter</a:t>
            </a:r>
            <a:endParaRPr sz="1400">
              <a:solidFill>
                <a:srgbClr val="172B4D"/>
              </a:solidFill>
              <a:highlight>
                <a:srgbClr val="F4F5F7"/>
              </a:highlight>
              <a:latin typeface="Courier New"/>
              <a:ea typeface="Courier New"/>
              <a:cs typeface="Courier New"/>
              <a:sym typeface="Courier New"/>
            </a:endParaRPr>
          </a:p>
          <a:p>
            <a:pPr indent="0" lvl="0" marL="457200" rtl="0" algn="l">
              <a:spcBef>
                <a:spcPts val="1600"/>
              </a:spcBef>
              <a:spcAft>
                <a:spcPts val="0"/>
              </a:spcAft>
              <a:buNone/>
            </a:pPr>
            <a:r>
              <a:rPr lang="en" sz="1200">
                <a:solidFill>
                  <a:srgbClr val="000000"/>
                </a:solidFill>
                <a:highlight>
                  <a:srgbClr val="F4F5F7"/>
                </a:highlight>
                <a:latin typeface="Courier New"/>
                <a:ea typeface="Courier New"/>
                <a:cs typeface="Courier New"/>
                <a:sym typeface="Courier New"/>
              </a:rPr>
              <a:t>&lt;router-link :to</a:t>
            </a:r>
            <a:r>
              <a:rPr b="1" lang="en" sz="1200">
                <a:solidFill>
                  <a:srgbClr val="000000"/>
                </a:solidFill>
                <a:highlight>
                  <a:srgbClr val="F4F5F7"/>
                </a:highlight>
                <a:latin typeface="Courier New"/>
                <a:ea typeface="Courier New"/>
                <a:cs typeface="Courier New"/>
                <a:sym typeface="Courier New"/>
              </a:rPr>
              <a:t>=</a:t>
            </a:r>
            <a:r>
              <a:rPr lang="en" sz="1200">
                <a:solidFill>
                  <a:srgbClr val="000000"/>
                </a:solidFill>
                <a:highlight>
                  <a:srgbClr val="F4F5F7"/>
                </a:highlight>
                <a:latin typeface="Courier New"/>
                <a:ea typeface="Courier New"/>
                <a:cs typeface="Courier New"/>
                <a:sym typeface="Courier New"/>
              </a:rPr>
              <a:t>"{name: </a:t>
            </a:r>
            <a:r>
              <a:rPr lang="en" sz="1200">
                <a:solidFill>
                  <a:srgbClr val="FF0000"/>
                </a:solidFill>
                <a:latin typeface="Courier New"/>
                <a:ea typeface="Courier New"/>
                <a:cs typeface="Courier New"/>
                <a:sym typeface="Courier New"/>
              </a:rPr>
              <a:t>'user'</a:t>
            </a:r>
            <a:r>
              <a:rPr lang="en" sz="1200">
                <a:solidFill>
                  <a:srgbClr val="000000"/>
                </a:solidFill>
                <a:highlight>
                  <a:srgbClr val="F4F5F7"/>
                </a:highlight>
                <a:latin typeface="Courier New"/>
                <a:ea typeface="Courier New"/>
                <a:cs typeface="Courier New"/>
                <a:sym typeface="Courier New"/>
              </a:rPr>
              <a:t>, </a:t>
            </a:r>
            <a:r>
              <a:rPr lang="en" sz="1200">
                <a:solidFill>
                  <a:srgbClr val="980000"/>
                </a:solidFill>
                <a:highlight>
                  <a:srgbClr val="F4F5F7"/>
                </a:highlight>
                <a:latin typeface="Courier New"/>
                <a:ea typeface="Courier New"/>
                <a:cs typeface="Courier New"/>
                <a:sym typeface="Courier New"/>
              </a:rPr>
              <a:t>params: {</a:t>
            </a:r>
            <a:r>
              <a:rPr b="1" lang="en" sz="1200">
                <a:solidFill>
                  <a:srgbClr val="0000FF"/>
                </a:solidFill>
                <a:highlight>
                  <a:srgbClr val="F4F5F7"/>
                </a:highlight>
                <a:latin typeface="Courier New"/>
                <a:ea typeface="Courier New"/>
                <a:cs typeface="Courier New"/>
                <a:sym typeface="Courier New"/>
              </a:rPr>
              <a:t>id:</a:t>
            </a:r>
            <a:r>
              <a:rPr lang="en" sz="1200">
                <a:solidFill>
                  <a:srgbClr val="000000"/>
                </a:solidFill>
                <a:highlight>
                  <a:srgbClr val="F4F5F7"/>
                </a:highlight>
                <a:latin typeface="Courier New"/>
                <a:ea typeface="Courier New"/>
                <a:cs typeface="Courier New"/>
                <a:sym typeface="Courier New"/>
              </a:rPr>
              <a:t> </a:t>
            </a:r>
            <a:r>
              <a:rPr lang="en" sz="1200">
                <a:solidFill>
                  <a:srgbClr val="9900FF"/>
                </a:solidFill>
                <a:highlight>
                  <a:srgbClr val="F4F5F7"/>
                </a:highlight>
                <a:latin typeface="Courier New"/>
                <a:ea typeface="Courier New"/>
                <a:cs typeface="Courier New"/>
                <a:sym typeface="Courier New"/>
              </a:rPr>
              <a:t>user.id</a:t>
            </a:r>
            <a:r>
              <a:rPr lang="en" sz="1200">
                <a:solidFill>
                  <a:srgbClr val="980000"/>
                </a:solidFill>
                <a:highlight>
                  <a:srgbClr val="F4F5F7"/>
                </a:highlight>
                <a:latin typeface="Courier New"/>
                <a:ea typeface="Courier New"/>
                <a:cs typeface="Courier New"/>
                <a:sym typeface="Courier New"/>
              </a:rPr>
              <a:t>}</a:t>
            </a:r>
            <a:r>
              <a:rPr lang="en" sz="1200">
                <a:solidFill>
                  <a:srgbClr val="000000"/>
                </a:solidFill>
                <a:highlight>
                  <a:srgbClr val="F4F5F7"/>
                </a:highlight>
                <a:latin typeface="Courier New"/>
                <a:ea typeface="Courier New"/>
                <a:cs typeface="Courier New"/>
                <a:sym typeface="Courier New"/>
              </a:rPr>
              <a:t>}"&gt;</a:t>
            </a:r>
            <a:endParaRPr sz="1200">
              <a:solidFill>
                <a:srgbClr val="000000"/>
              </a:solidFill>
              <a:highlight>
                <a:srgbClr val="F4F5F7"/>
              </a:highlight>
              <a:latin typeface="Courier New"/>
              <a:ea typeface="Courier New"/>
              <a:cs typeface="Courier New"/>
              <a:sym typeface="Courier New"/>
            </a:endParaRPr>
          </a:p>
          <a:p>
            <a:pPr indent="0" lvl="0" marL="457200" rtl="0" algn="l">
              <a:spcBef>
                <a:spcPts val="0"/>
              </a:spcBef>
              <a:spcAft>
                <a:spcPts val="0"/>
              </a:spcAft>
              <a:buNone/>
            </a:pPr>
            <a:r>
              <a:t/>
            </a:r>
            <a:endParaRPr sz="1200">
              <a:solidFill>
                <a:srgbClr val="000000"/>
              </a:solidFill>
              <a:highlight>
                <a:srgbClr val="F4F5F7"/>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400">
                <a:solidFill>
                  <a:srgbClr val="000000"/>
                </a:solidFill>
                <a:highlight>
                  <a:srgbClr val="F4F5F7"/>
                </a:highlight>
              </a:rPr>
              <a:t>If  </a:t>
            </a:r>
            <a:r>
              <a:rPr lang="en" sz="1400">
                <a:solidFill>
                  <a:srgbClr val="9900FF"/>
                </a:solidFill>
                <a:highlight>
                  <a:srgbClr val="F4F5F7"/>
                </a:highlight>
              </a:rPr>
              <a:t>user.id = 2</a:t>
            </a:r>
            <a:r>
              <a:rPr lang="en" sz="1400">
                <a:solidFill>
                  <a:srgbClr val="000000"/>
                </a:solidFill>
                <a:highlight>
                  <a:srgbClr val="F4F5F7"/>
                </a:highlight>
              </a:rPr>
              <a:t> then the resulting URL will be: </a:t>
            </a:r>
            <a:r>
              <a:rPr lang="en" sz="1400">
                <a:solidFill>
                  <a:srgbClr val="000000"/>
                </a:solidFill>
                <a:highlight>
                  <a:srgbClr val="F4F5F7"/>
                </a:highlight>
                <a:latin typeface="Courier New"/>
                <a:ea typeface="Courier New"/>
                <a:cs typeface="Courier New"/>
                <a:sym typeface="Courier New"/>
              </a:rPr>
              <a:t> </a:t>
            </a:r>
            <a:r>
              <a:rPr lang="en" sz="1400">
                <a:solidFill>
                  <a:srgbClr val="BB8844"/>
                </a:solidFill>
                <a:highlight>
                  <a:srgbClr val="F4F5F7"/>
                </a:highlight>
                <a:latin typeface="Courier New"/>
                <a:ea typeface="Courier New"/>
                <a:cs typeface="Courier New"/>
                <a:sym typeface="Courier New"/>
              </a:rPr>
              <a:t>/user/</a:t>
            </a:r>
            <a:r>
              <a:rPr b="1" lang="en" sz="1400">
                <a:solidFill>
                  <a:srgbClr val="0000FF"/>
                </a:solidFill>
                <a:highlight>
                  <a:srgbClr val="F4F5F7"/>
                </a:highlight>
                <a:latin typeface="Courier New"/>
                <a:ea typeface="Courier New"/>
                <a:cs typeface="Courier New"/>
                <a:sym typeface="Courier New"/>
              </a:rPr>
              <a:t>2</a:t>
            </a:r>
            <a:endParaRPr b="1" sz="1400">
              <a:solidFill>
                <a:srgbClr val="0000FF"/>
              </a:solidFill>
              <a:highlight>
                <a:srgbClr val="F4F5F7"/>
              </a:highlight>
              <a:latin typeface="Courier New"/>
              <a:ea typeface="Courier New"/>
              <a:cs typeface="Courier New"/>
              <a:sym typeface="Courier New"/>
            </a:endParaRPr>
          </a:p>
        </p:txBody>
      </p:sp>
      <p:sp>
        <p:nvSpPr>
          <p:cNvPr id="216" name="Google Shape;216;p35"/>
          <p:cNvSpPr txBox="1"/>
          <p:nvPr/>
        </p:nvSpPr>
        <p:spPr>
          <a:xfrm>
            <a:off x="5295425" y="2571750"/>
            <a:ext cx="3081600" cy="14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the router-link </a:t>
            </a:r>
            <a:r>
              <a:rPr lang="en">
                <a:solidFill>
                  <a:srgbClr val="980000"/>
                </a:solidFill>
              </a:rPr>
              <a:t>params object</a:t>
            </a:r>
            <a:r>
              <a:rPr lang="en"/>
              <a:t>, the </a:t>
            </a:r>
            <a:r>
              <a:rPr lang="en">
                <a:solidFill>
                  <a:srgbClr val="0000FF"/>
                </a:solidFill>
              </a:rPr>
              <a:t>key (id)</a:t>
            </a:r>
            <a:r>
              <a:rPr lang="en"/>
              <a:t> is the name given to the parameter in the route configuration. The </a:t>
            </a:r>
            <a:r>
              <a:rPr lang="en">
                <a:solidFill>
                  <a:srgbClr val="9900FF"/>
                </a:solidFill>
              </a:rPr>
              <a:t>value (user.id)</a:t>
            </a:r>
            <a:r>
              <a:rPr lang="en"/>
              <a:t> is the value we want to send for the parameter.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a parameter from the route</a:t>
            </a:r>
            <a:endParaRPr/>
          </a:p>
        </p:txBody>
      </p:sp>
      <p:sp>
        <p:nvSpPr>
          <p:cNvPr id="222" name="Google Shape;22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 Parameters can be accessed using the </a:t>
            </a:r>
            <a:r>
              <a:rPr b="1" lang="en">
                <a:solidFill>
                  <a:srgbClr val="980000"/>
                </a:solidFill>
              </a:rPr>
              <a:t>$route.param</a:t>
            </a:r>
            <a:r>
              <a:rPr lang="en"/>
              <a:t> object and the </a:t>
            </a:r>
            <a:r>
              <a:rPr lang="en">
                <a:solidFill>
                  <a:srgbClr val="0000FF"/>
                </a:solidFill>
              </a:rPr>
              <a:t>parameter name</a:t>
            </a:r>
            <a:r>
              <a:rPr lang="en"/>
              <a:t> given in the configuration and router-link. </a:t>
            </a:r>
            <a:endParaRPr/>
          </a:p>
          <a:p>
            <a:pPr indent="0" lvl="0" marL="457200" rtl="0" algn="l">
              <a:spcBef>
                <a:spcPts val="1600"/>
              </a:spcBef>
              <a:spcAft>
                <a:spcPts val="0"/>
              </a:spcAft>
              <a:buNone/>
            </a:pPr>
            <a:r>
              <a:rPr lang="en"/>
              <a:t>Given this router-link that sets</a:t>
            </a:r>
            <a:r>
              <a:rPr lang="en">
                <a:solidFill>
                  <a:srgbClr val="0000FF"/>
                </a:solidFill>
              </a:rPr>
              <a:t> id</a:t>
            </a:r>
            <a:r>
              <a:rPr lang="en"/>
              <a:t> = </a:t>
            </a:r>
            <a:r>
              <a:rPr lang="en">
                <a:solidFill>
                  <a:srgbClr val="9900FF"/>
                </a:solidFill>
              </a:rPr>
              <a:t>2</a:t>
            </a:r>
            <a:endParaRPr>
              <a:solidFill>
                <a:srgbClr val="9900FF"/>
              </a:solidFill>
            </a:endParaRPr>
          </a:p>
          <a:p>
            <a:pPr indent="0" lvl="0" marL="914400" rtl="0" algn="l">
              <a:spcBef>
                <a:spcPts val="0"/>
              </a:spcBef>
              <a:spcAft>
                <a:spcPts val="0"/>
              </a:spcAft>
              <a:buNone/>
            </a:pPr>
            <a:r>
              <a:rPr lang="en" sz="1200">
                <a:solidFill>
                  <a:schemeClr val="dk1"/>
                </a:solidFill>
                <a:highlight>
                  <a:srgbClr val="F4F5F7"/>
                </a:highlight>
                <a:latin typeface="Courier New"/>
                <a:ea typeface="Courier New"/>
                <a:cs typeface="Courier New"/>
                <a:sym typeface="Courier New"/>
              </a:rPr>
              <a:t>&lt;router-link :to</a:t>
            </a:r>
            <a:r>
              <a:rPr b="1" lang="en" sz="1200">
                <a:solidFill>
                  <a:schemeClr val="dk1"/>
                </a:solidFill>
                <a:highlight>
                  <a:srgbClr val="F4F5F7"/>
                </a:highlight>
                <a:latin typeface="Courier New"/>
                <a:ea typeface="Courier New"/>
                <a:cs typeface="Courier New"/>
                <a:sym typeface="Courier New"/>
              </a:rPr>
              <a:t>=</a:t>
            </a:r>
            <a:r>
              <a:rPr lang="en" sz="1200">
                <a:solidFill>
                  <a:schemeClr val="dk1"/>
                </a:solidFill>
                <a:highlight>
                  <a:srgbClr val="F4F5F7"/>
                </a:highlight>
                <a:latin typeface="Courier New"/>
                <a:ea typeface="Courier New"/>
                <a:cs typeface="Courier New"/>
                <a:sym typeface="Courier New"/>
              </a:rPr>
              <a:t>"{name: </a:t>
            </a:r>
            <a:r>
              <a:rPr lang="en" sz="1200">
                <a:solidFill>
                  <a:srgbClr val="FF0000"/>
                </a:solidFill>
                <a:latin typeface="Courier New"/>
                <a:ea typeface="Courier New"/>
                <a:cs typeface="Courier New"/>
                <a:sym typeface="Courier New"/>
              </a:rPr>
              <a:t>'user'</a:t>
            </a:r>
            <a:r>
              <a:rPr lang="en" sz="1200">
                <a:solidFill>
                  <a:schemeClr val="dk1"/>
                </a:solidFill>
                <a:highlight>
                  <a:srgbClr val="F4F5F7"/>
                </a:highlight>
                <a:latin typeface="Courier New"/>
                <a:ea typeface="Courier New"/>
                <a:cs typeface="Courier New"/>
                <a:sym typeface="Courier New"/>
              </a:rPr>
              <a:t>, </a:t>
            </a:r>
            <a:r>
              <a:rPr lang="en" sz="1200">
                <a:solidFill>
                  <a:srgbClr val="980000"/>
                </a:solidFill>
                <a:highlight>
                  <a:srgbClr val="F4F5F7"/>
                </a:highlight>
                <a:latin typeface="Courier New"/>
                <a:ea typeface="Courier New"/>
                <a:cs typeface="Courier New"/>
                <a:sym typeface="Courier New"/>
              </a:rPr>
              <a:t>params: {</a:t>
            </a:r>
            <a:r>
              <a:rPr b="1" lang="en" sz="1200">
                <a:solidFill>
                  <a:srgbClr val="0000FF"/>
                </a:solidFill>
                <a:highlight>
                  <a:srgbClr val="F4F5F7"/>
                </a:highlight>
                <a:latin typeface="Courier New"/>
                <a:ea typeface="Courier New"/>
                <a:cs typeface="Courier New"/>
                <a:sym typeface="Courier New"/>
              </a:rPr>
              <a:t>id:</a:t>
            </a:r>
            <a:r>
              <a:rPr b="1" lang="en" sz="1200">
                <a:solidFill>
                  <a:schemeClr val="dk1"/>
                </a:solidFill>
                <a:highlight>
                  <a:srgbClr val="F4F5F7"/>
                </a:highlight>
                <a:latin typeface="Courier New"/>
                <a:ea typeface="Courier New"/>
                <a:cs typeface="Courier New"/>
                <a:sym typeface="Courier New"/>
              </a:rPr>
              <a:t> </a:t>
            </a:r>
            <a:r>
              <a:rPr b="1" lang="en" sz="1200">
                <a:solidFill>
                  <a:srgbClr val="9900FF"/>
                </a:solidFill>
                <a:highlight>
                  <a:srgbClr val="F4F5F7"/>
                </a:highlight>
                <a:latin typeface="Courier New"/>
                <a:ea typeface="Courier New"/>
                <a:cs typeface="Courier New"/>
                <a:sym typeface="Courier New"/>
              </a:rPr>
              <a:t>2</a:t>
            </a:r>
            <a:r>
              <a:rPr lang="en" sz="1200">
                <a:solidFill>
                  <a:srgbClr val="980000"/>
                </a:solidFill>
                <a:highlight>
                  <a:srgbClr val="F4F5F7"/>
                </a:highlight>
                <a:latin typeface="Courier New"/>
                <a:ea typeface="Courier New"/>
                <a:cs typeface="Courier New"/>
                <a:sym typeface="Courier New"/>
              </a:rPr>
              <a:t>}</a:t>
            </a:r>
            <a:r>
              <a:rPr lang="en" sz="1200">
                <a:solidFill>
                  <a:schemeClr val="dk1"/>
                </a:solidFill>
                <a:highlight>
                  <a:srgbClr val="F4F5F7"/>
                </a:highlight>
                <a:latin typeface="Courier New"/>
                <a:ea typeface="Courier New"/>
                <a:cs typeface="Courier New"/>
                <a:sym typeface="Courier New"/>
              </a:rPr>
              <a:t>}"&gt;</a:t>
            </a:r>
            <a:endParaRPr sz="1200">
              <a:solidFill>
                <a:schemeClr val="dk1"/>
              </a:solidFill>
              <a:highlight>
                <a:srgbClr val="F4F5F7"/>
              </a:highlight>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highlight>
                <a:srgbClr val="F4F5F7"/>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400">
                <a:solidFill>
                  <a:srgbClr val="172B4D"/>
                </a:solidFill>
                <a:highlight>
                  <a:srgbClr val="F4F5F7"/>
                </a:highlight>
                <a:latin typeface="Courier New"/>
                <a:ea typeface="Courier New"/>
                <a:cs typeface="Courier New"/>
                <a:sym typeface="Courier New"/>
              </a:rPr>
              <a:t>this</a:t>
            </a:r>
            <a:r>
              <a:rPr lang="en" sz="1400">
                <a:solidFill>
                  <a:srgbClr val="172B4D"/>
                </a:solidFill>
                <a:highlight>
                  <a:srgbClr val="F4F5F7"/>
                </a:highlight>
                <a:latin typeface="Courier New"/>
                <a:ea typeface="Courier New"/>
                <a:cs typeface="Courier New"/>
                <a:sym typeface="Courier New"/>
              </a:rPr>
              <a:t>.</a:t>
            </a:r>
            <a:r>
              <a:rPr b="1" lang="en" sz="1400">
                <a:solidFill>
                  <a:srgbClr val="980000"/>
                </a:solidFill>
                <a:highlight>
                  <a:srgbClr val="F4F5F7"/>
                </a:highlight>
                <a:latin typeface="Courier New"/>
                <a:ea typeface="Courier New"/>
                <a:cs typeface="Courier New"/>
                <a:sym typeface="Courier New"/>
              </a:rPr>
              <a:t>$route.params</a:t>
            </a:r>
            <a:r>
              <a:rPr lang="en" sz="1400">
                <a:solidFill>
                  <a:srgbClr val="172B4D"/>
                </a:solidFill>
                <a:highlight>
                  <a:srgbClr val="F4F5F7"/>
                </a:highlight>
                <a:latin typeface="Courier New"/>
                <a:ea typeface="Courier New"/>
                <a:cs typeface="Courier New"/>
                <a:sym typeface="Courier New"/>
              </a:rPr>
              <a:t>.</a:t>
            </a:r>
            <a:r>
              <a:rPr b="1" lang="en" sz="1400">
                <a:solidFill>
                  <a:srgbClr val="0000FF"/>
                </a:solidFill>
                <a:highlight>
                  <a:srgbClr val="F4F5F7"/>
                </a:highlight>
                <a:latin typeface="Courier New"/>
                <a:ea typeface="Courier New"/>
                <a:cs typeface="Courier New"/>
                <a:sym typeface="Courier New"/>
              </a:rPr>
              <a:t>id </a:t>
            </a:r>
            <a:r>
              <a:rPr lang="en"/>
              <a:t>will be equal to </a:t>
            </a:r>
            <a:r>
              <a:rPr lang="en">
                <a:solidFill>
                  <a:srgbClr val="9900FF"/>
                </a:solidFill>
              </a:rPr>
              <a:t>2</a:t>
            </a:r>
            <a:endParaRPr sz="1200">
              <a:solidFill>
                <a:schemeClr val="dk1"/>
              </a:solidFill>
              <a:highlight>
                <a:srgbClr val="F4F5F7"/>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Of Vue Router Lecture</a:t>
            </a:r>
            <a:endParaRPr/>
          </a:p>
        </p:txBody>
      </p:sp>
      <p:sp>
        <p:nvSpPr>
          <p:cNvPr id="228" name="Google Shape;22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Covering Lifecycle Hooks….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nvSpPr>
        <p:spPr>
          <a:xfrm>
            <a:off x="236700" y="91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Vue Lifecycle Hooks</a:t>
            </a:r>
            <a:endParaRPr sz="2800">
              <a:solidFill>
                <a:srgbClr val="000000"/>
              </a:solidFill>
            </a:endParaRPr>
          </a:p>
        </p:txBody>
      </p:sp>
      <p:sp>
        <p:nvSpPr>
          <p:cNvPr id="234" name="Google Shape;234;p38"/>
          <p:cNvSpPr txBox="1"/>
          <p:nvPr/>
        </p:nvSpPr>
        <p:spPr>
          <a:xfrm>
            <a:off x="311700" y="1023900"/>
            <a:ext cx="8167500" cy="368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595959"/>
                </a:solidFill>
              </a:rPr>
              <a:t>As a Vue component is used it goes through a set lifecycle of activity including a time when it is setup, compiles the template, mounts the HTML to the DOM, updates the DOM, etc.  During each of these stages it calls a method called a </a:t>
            </a:r>
            <a:r>
              <a:rPr b="1" lang="en">
                <a:solidFill>
                  <a:srgbClr val="595959"/>
                </a:solidFill>
              </a:rPr>
              <a:t>lifecycle hook</a:t>
            </a:r>
            <a:r>
              <a:rPr lang="en">
                <a:solidFill>
                  <a:srgbClr val="595959"/>
                </a:solidFill>
              </a:rPr>
              <a:t>.  Code can be added to these methods to run custom code at each of these specific stages.   </a:t>
            </a:r>
            <a:r>
              <a:rPr lang="en" u="sng">
                <a:solidFill>
                  <a:schemeClr val="hlink"/>
                </a:solidFill>
                <a:hlinkClick r:id="rId3"/>
              </a:rPr>
              <a:t>Documentation</a:t>
            </a:r>
            <a:endParaRPr>
              <a:solidFill>
                <a:srgbClr val="595959"/>
              </a:solidFill>
            </a:endParaRPr>
          </a:p>
          <a:p>
            <a:pPr indent="0" lvl="0" marL="0" rtl="0" algn="l">
              <a:lnSpc>
                <a:spcPct val="115000"/>
              </a:lnSpc>
              <a:spcBef>
                <a:spcPts val="1600"/>
              </a:spcBef>
              <a:spcAft>
                <a:spcPts val="0"/>
              </a:spcAft>
              <a:buNone/>
            </a:pPr>
            <a:r>
              <a:rPr lang="en">
                <a:solidFill>
                  <a:srgbClr val="595959"/>
                </a:solidFill>
              </a:rPr>
              <a:t>To add code for a lifecycle hook the method for it is added to the view model along with data(), methods:, computed:, etc.</a:t>
            </a:r>
            <a:endParaRPr>
              <a:solidFill>
                <a:srgbClr val="595959"/>
              </a:solidFill>
            </a:endParaRPr>
          </a:p>
          <a:p>
            <a:pPr indent="0" lvl="0" marL="457200" rtl="0" algn="l">
              <a:lnSpc>
                <a:spcPct val="135714"/>
              </a:lnSpc>
              <a:spcBef>
                <a:spcPts val="1600"/>
              </a:spcBef>
              <a:spcAft>
                <a:spcPts val="0"/>
              </a:spcAft>
              <a:buNone/>
            </a:pPr>
            <a:r>
              <a:rPr lang="en" sz="1050">
                <a:latin typeface="Courier New"/>
                <a:ea typeface="Courier New"/>
                <a:cs typeface="Courier New"/>
                <a:sym typeface="Courier New"/>
              </a:rPr>
              <a:t>data() {</a:t>
            </a:r>
            <a:endParaRPr sz="1050">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latin typeface="Courier New"/>
                <a:ea typeface="Courier New"/>
                <a:cs typeface="Courier New"/>
                <a:sym typeface="Courier New"/>
              </a:rPr>
              <a:t>   return {</a:t>
            </a:r>
            <a:endParaRPr sz="1050">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200">
                <a:latin typeface="Courier New"/>
                <a:ea typeface="Courier New"/>
                <a:cs typeface="Courier New"/>
                <a:sym typeface="Courier New"/>
              </a:rPr>
              <a:t>created()</a:t>
            </a: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latin typeface="Courier New"/>
                <a:ea typeface="Courier New"/>
                <a:cs typeface="Courier New"/>
                <a:sym typeface="Courier New"/>
              </a:rPr>
              <a:t>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p:nvPr/>
        </p:nvSpPr>
        <p:spPr>
          <a:xfrm>
            <a:off x="5401575" y="2149675"/>
            <a:ext cx="1291800" cy="1625100"/>
          </a:xfrm>
          <a:prstGeom prst="ellipse">
            <a:avLst/>
          </a:prstGeom>
          <a:solidFill>
            <a:srgbClr val="F3F3F3"/>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Mounted</a:t>
            </a:r>
            <a:endParaRPr/>
          </a:p>
        </p:txBody>
      </p:sp>
      <p:sp>
        <p:nvSpPr>
          <p:cNvPr id="240" name="Google Shape;240;p39"/>
          <p:cNvSpPr txBox="1"/>
          <p:nvPr>
            <p:ph type="title"/>
          </p:nvPr>
        </p:nvSpPr>
        <p:spPr>
          <a:xfrm>
            <a:off x="311700" y="99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Vue3 Composition API Lifecycle Hooks</a:t>
            </a:r>
            <a:endParaRPr/>
          </a:p>
        </p:txBody>
      </p:sp>
      <p:sp>
        <p:nvSpPr>
          <p:cNvPr id="241" name="Google Shape;241;p39"/>
          <p:cNvSpPr/>
          <p:nvPr/>
        </p:nvSpPr>
        <p:spPr>
          <a:xfrm>
            <a:off x="1154475" y="2642050"/>
            <a:ext cx="10014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rPr>
              <a:t>beforeCreate()</a:t>
            </a:r>
            <a:endParaRPr sz="900">
              <a:solidFill>
                <a:schemeClr val="lt1"/>
              </a:solidFill>
            </a:endParaRPr>
          </a:p>
        </p:txBody>
      </p:sp>
      <p:sp>
        <p:nvSpPr>
          <p:cNvPr id="242" name="Google Shape;242;p39"/>
          <p:cNvSpPr/>
          <p:nvPr/>
        </p:nvSpPr>
        <p:spPr>
          <a:xfrm>
            <a:off x="2241625" y="2642050"/>
            <a:ext cx="9099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rPr>
              <a:t>created()</a:t>
            </a:r>
            <a:endParaRPr sz="900">
              <a:solidFill>
                <a:schemeClr val="lt1"/>
              </a:solidFill>
            </a:endParaRPr>
          </a:p>
        </p:txBody>
      </p:sp>
      <p:sp>
        <p:nvSpPr>
          <p:cNvPr id="243" name="Google Shape;243;p39"/>
          <p:cNvSpPr/>
          <p:nvPr/>
        </p:nvSpPr>
        <p:spPr>
          <a:xfrm>
            <a:off x="3242975" y="2642050"/>
            <a:ext cx="9804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rPr>
              <a:t>beforeMount()</a:t>
            </a:r>
            <a:endParaRPr sz="800">
              <a:solidFill>
                <a:schemeClr val="lt1"/>
              </a:solidFill>
            </a:endParaRPr>
          </a:p>
        </p:txBody>
      </p:sp>
      <p:sp>
        <p:nvSpPr>
          <p:cNvPr id="244" name="Google Shape;244;p39"/>
          <p:cNvSpPr/>
          <p:nvPr/>
        </p:nvSpPr>
        <p:spPr>
          <a:xfrm>
            <a:off x="4293825" y="2642050"/>
            <a:ext cx="9099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rPr>
              <a:t>mounted()</a:t>
            </a:r>
            <a:endParaRPr sz="1000">
              <a:solidFill>
                <a:schemeClr val="lt1"/>
              </a:solidFill>
            </a:endParaRPr>
          </a:p>
        </p:txBody>
      </p:sp>
      <p:sp>
        <p:nvSpPr>
          <p:cNvPr id="245" name="Google Shape;245;p39"/>
          <p:cNvSpPr/>
          <p:nvPr/>
        </p:nvSpPr>
        <p:spPr>
          <a:xfrm>
            <a:off x="5518650" y="1708850"/>
            <a:ext cx="10719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rPr>
              <a:t>beforeUpdate()</a:t>
            </a:r>
            <a:endParaRPr sz="900">
              <a:solidFill>
                <a:schemeClr val="lt1"/>
              </a:solidFill>
            </a:endParaRPr>
          </a:p>
        </p:txBody>
      </p:sp>
      <p:sp>
        <p:nvSpPr>
          <p:cNvPr id="246" name="Google Shape;246;p39"/>
          <p:cNvSpPr/>
          <p:nvPr/>
        </p:nvSpPr>
        <p:spPr>
          <a:xfrm>
            <a:off x="5518650" y="3538725"/>
            <a:ext cx="10719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rPr>
              <a:t>updated()</a:t>
            </a:r>
            <a:endParaRPr sz="900">
              <a:solidFill>
                <a:schemeClr val="lt1"/>
              </a:solidFill>
            </a:endParaRPr>
          </a:p>
        </p:txBody>
      </p:sp>
      <p:sp>
        <p:nvSpPr>
          <p:cNvPr id="247" name="Google Shape;247;p39"/>
          <p:cNvSpPr/>
          <p:nvPr/>
        </p:nvSpPr>
        <p:spPr>
          <a:xfrm>
            <a:off x="6852900" y="2565850"/>
            <a:ext cx="11325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rPr>
              <a:t>beforeUnmount()</a:t>
            </a:r>
            <a:endParaRPr sz="900">
              <a:solidFill>
                <a:schemeClr val="lt1"/>
              </a:solidFill>
            </a:endParaRPr>
          </a:p>
        </p:txBody>
      </p:sp>
      <p:sp>
        <p:nvSpPr>
          <p:cNvPr id="248" name="Google Shape;248;p39"/>
          <p:cNvSpPr/>
          <p:nvPr/>
        </p:nvSpPr>
        <p:spPr>
          <a:xfrm>
            <a:off x="8061825" y="2565850"/>
            <a:ext cx="10014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rPr>
              <a:t>unmounted()</a:t>
            </a:r>
            <a:endParaRPr sz="900">
              <a:solidFill>
                <a:schemeClr val="lt1"/>
              </a:solidFill>
            </a:endParaRPr>
          </a:p>
        </p:txBody>
      </p:sp>
      <p:cxnSp>
        <p:nvCxnSpPr>
          <p:cNvPr id="249" name="Google Shape;249;p39"/>
          <p:cNvCxnSpPr>
            <a:stCxn id="247" idx="0"/>
            <a:endCxn id="248" idx="0"/>
          </p:cNvCxnSpPr>
          <p:nvPr/>
        </p:nvCxnSpPr>
        <p:spPr>
          <a:xfrm flipH="1" rot="-5400000">
            <a:off x="7990500" y="1994500"/>
            <a:ext cx="600" cy="1143300"/>
          </a:xfrm>
          <a:prstGeom prst="curvedConnector3">
            <a:avLst>
              <a:gd fmla="val -39687500" name="adj1"/>
            </a:avLst>
          </a:prstGeom>
          <a:noFill/>
          <a:ln cap="flat" cmpd="sng" w="9525">
            <a:solidFill>
              <a:schemeClr val="dk2"/>
            </a:solidFill>
            <a:prstDash val="solid"/>
            <a:round/>
            <a:headEnd len="med" w="med" type="none"/>
            <a:tailEnd len="med" w="med" type="triangle"/>
          </a:ln>
        </p:spPr>
      </p:cxnSp>
      <p:sp>
        <p:nvSpPr>
          <p:cNvPr id="250" name="Google Shape;250;p39"/>
          <p:cNvSpPr txBox="1"/>
          <p:nvPr/>
        </p:nvSpPr>
        <p:spPr>
          <a:xfrm>
            <a:off x="1190775" y="3495475"/>
            <a:ext cx="980400" cy="47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rPr>
              <a:t>starts loading</a:t>
            </a:r>
            <a:endParaRPr sz="900">
              <a:solidFill>
                <a:schemeClr val="dk1"/>
              </a:solidFill>
            </a:endParaRPr>
          </a:p>
          <a:p>
            <a:pPr indent="0" lvl="0" marL="0" rtl="0" algn="ctr">
              <a:spcBef>
                <a:spcPts val="0"/>
              </a:spcBef>
              <a:spcAft>
                <a:spcPts val="0"/>
              </a:spcAft>
              <a:buNone/>
            </a:pPr>
            <a:r>
              <a:t/>
            </a:r>
            <a:endParaRPr sz="900">
              <a:solidFill>
                <a:schemeClr val="dk1"/>
              </a:solidFill>
            </a:endParaRPr>
          </a:p>
          <a:p>
            <a:pPr indent="0" lvl="0" marL="0" rtl="0" algn="ctr">
              <a:spcBef>
                <a:spcPts val="0"/>
              </a:spcBef>
              <a:spcAft>
                <a:spcPts val="0"/>
              </a:spcAft>
              <a:buNone/>
            </a:pPr>
            <a:r>
              <a:rPr i="1" lang="en" sz="900">
                <a:solidFill>
                  <a:schemeClr val="dk1"/>
                </a:solidFill>
              </a:rPr>
              <a:t>props loaded</a:t>
            </a:r>
            <a:endParaRPr i="1" sz="900">
              <a:solidFill>
                <a:schemeClr val="dk1"/>
              </a:solidFill>
            </a:endParaRPr>
          </a:p>
        </p:txBody>
      </p:sp>
      <p:sp>
        <p:nvSpPr>
          <p:cNvPr id="251" name="Google Shape;251;p39"/>
          <p:cNvSpPr txBox="1"/>
          <p:nvPr/>
        </p:nvSpPr>
        <p:spPr>
          <a:xfrm>
            <a:off x="2287363" y="3538725"/>
            <a:ext cx="909900" cy="110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rPr>
              <a:t>ViewModel created</a:t>
            </a:r>
            <a:endParaRPr sz="900">
              <a:solidFill>
                <a:schemeClr val="dk1"/>
              </a:solidFill>
            </a:endParaRPr>
          </a:p>
          <a:p>
            <a:pPr indent="0" lvl="0" marL="0" rtl="0" algn="ctr">
              <a:spcBef>
                <a:spcPts val="0"/>
              </a:spcBef>
              <a:spcAft>
                <a:spcPts val="0"/>
              </a:spcAft>
              <a:buNone/>
            </a:pPr>
            <a:r>
              <a:t/>
            </a:r>
            <a:endParaRPr i="1" sz="900">
              <a:solidFill>
                <a:schemeClr val="dk1"/>
              </a:solidFill>
            </a:endParaRPr>
          </a:p>
          <a:p>
            <a:pPr indent="0" lvl="0" marL="0" rtl="0" algn="ctr">
              <a:spcBef>
                <a:spcPts val="0"/>
              </a:spcBef>
              <a:spcAft>
                <a:spcPts val="0"/>
              </a:spcAft>
              <a:buNone/>
            </a:pPr>
            <a:r>
              <a:rPr i="1" lang="en" sz="900">
                <a:solidFill>
                  <a:schemeClr val="dk1"/>
                </a:solidFill>
              </a:rPr>
              <a:t>data(), computed, and methods loaded</a:t>
            </a:r>
            <a:endParaRPr i="1" sz="900">
              <a:solidFill>
                <a:schemeClr val="dk1"/>
              </a:solidFill>
            </a:endParaRPr>
          </a:p>
        </p:txBody>
      </p:sp>
      <p:sp>
        <p:nvSpPr>
          <p:cNvPr id="252" name="Google Shape;252;p39"/>
          <p:cNvSpPr txBox="1"/>
          <p:nvPr/>
        </p:nvSpPr>
        <p:spPr>
          <a:xfrm>
            <a:off x="3313475" y="3528425"/>
            <a:ext cx="909900" cy="9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rPr>
              <a:t>Template created</a:t>
            </a:r>
            <a:endParaRPr sz="900">
              <a:solidFill>
                <a:schemeClr val="dk1"/>
              </a:solidFill>
            </a:endParaRPr>
          </a:p>
          <a:p>
            <a:pPr indent="0" lvl="0" marL="0" rtl="0" algn="ctr">
              <a:spcBef>
                <a:spcPts val="0"/>
              </a:spcBef>
              <a:spcAft>
                <a:spcPts val="0"/>
              </a:spcAft>
              <a:buNone/>
            </a:pPr>
            <a:r>
              <a:t/>
            </a:r>
            <a:endParaRPr sz="900">
              <a:solidFill>
                <a:schemeClr val="dk1"/>
              </a:solidFill>
            </a:endParaRPr>
          </a:p>
          <a:p>
            <a:pPr indent="0" lvl="0" marL="0" rtl="0" algn="ctr">
              <a:spcBef>
                <a:spcPts val="0"/>
              </a:spcBef>
              <a:spcAft>
                <a:spcPts val="0"/>
              </a:spcAft>
              <a:buNone/>
            </a:pPr>
            <a:r>
              <a:rPr i="1" lang="en" sz="900">
                <a:solidFill>
                  <a:schemeClr val="dk1"/>
                </a:solidFill>
              </a:rPr>
              <a:t>HTML created with data and text</a:t>
            </a:r>
            <a:endParaRPr i="1" sz="900">
              <a:solidFill>
                <a:schemeClr val="dk1"/>
              </a:solidFill>
            </a:endParaRPr>
          </a:p>
        </p:txBody>
      </p:sp>
      <p:sp>
        <p:nvSpPr>
          <p:cNvPr id="253" name="Google Shape;253;p39"/>
          <p:cNvSpPr txBox="1"/>
          <p:nvPr/>
        </p:nvSpPr>
        <p:spPr>
          <a:xfrm>
            <a:off x="4315250" y="3495475"/>
            <a:ext cx="909900" cy="9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rPr>
              <a:t>Page Rendered in DOM</a:t>
            </a:r>
            <a:br>
              <a:rPr lang="en" sz="900">
                <a:solidFill>
                  <a:schemeClr val="dk1"/>
                </a:solidFill>
              </a:rPr>
            </a:br>
            <a:br>
              <a:rPr i="1" lang="en" sz="900">
                <a:solidFill>
                  <a:schemeClr val="dk1"/>
                </a:solidFill>
              </a:rPr>
            </a:br>
            <a:r>
              <a:rPr i="1" lang="en" sz="900">
                <a:solidFill>
                  <a:schemeClr val="dk1"/>
                </a:solidFill>
              </a:rPr>
              <a:t>Everything available</a:t>
            </a:r>
            <a:endParaRPr i="1" sz="900">
              <a:solidFill>
                <a:schemeClr val="dk1"/>
              </a:solidFill>
            </a:endParaRPr>
          </a:p>
        </p:txBody>
      </p:sp>
      <p:cxnSp>
        <p:nvCxnSpPr>
          <p:cNvPr id="254" name="Google Shape;254;p39"/>
          <p:cNvCxnSpPr/>
          <p:nvPr/>
        </p:nvCxnSpPr>
        <p:spPr>
          <a:xfrm flipH="1">
            <a:off x="5298875" y="943650"/>
            <a:ext cx="11100" cy="38541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39"/>
          <p:cNvCxnSpPr/>
          <p:nvPr/>
        </p:nvCxnSpPr>
        <p:spPr>
          <a:xfrm flipH="1">
            <a:off x="6784975" y="925475"/>
            <a:ext cx="4800" cy="3844800"/>
          </a:xfrm>
          <a:prstGeom prst="straightConnector1">
            <a:avLst/>
          </a:prstGeom>
          <a:noFill/>
          <a:ln cap="flat" cmpd="sng" w="9525">
            <a:solidFill>
              <a:schemeClr val="dk2"/>
            </a:solidFill>
            <a:prstDash val="solid"/>
            <a:round/>
            <a:headEnd len="med" w="med" type="none"/>
            <a:tailEnd len="med" w="med" type="none"/>
          </a:ln>
        </p:spPr>
      </p:cxnSp>
      <p:sp>
        <p:nvSpPr>
          <p:cNvPr id="256" name="Google Shape;256;p39"/>
          <p:cNvSpPr txBox="1"/>
          <p:nvPr/>
        </p:nvSpPr>
        <p:spPr>
          <a:xfrm>
            <a:off x="6921125" y="3495475"/>
            <a:ext cx="1001400" cy="8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rPr>
              <a:t>Leaving the Page</a:t>
            </a:r>
            <a:br>
              <a:rPr lang="en" sz="900">
                <a:solidFill>
                  <a:schemeClr val="dk1"/>
                </a:solidFill>
              </a:rPr>
            </a:br>
            <a:br>
              <a:rPr lang="en" sz="900">
                <a:solidFill>
                  <a:schemeClr val="dk1"/>
                </a:solidFill>
              </a:rPr>
            </a:br>
            <a:r>
              <a:rPr i="1" lang="en" sz="900">
                <a:solidFill>
                  <a:schemeClr val="dk1"/>
                </a:solidFill>
              </a:rPr>
              <a:t>Everything available</a:t>
            </a:r>
            <a:endParaRPr i="1" sz="900">
              <a:solidFill>
                <a:schemeClr val="dk1"/>
              </a:solidFill>
            </a:endParaRPr>
          </a:p>
        </p:txBody>
      </p:sp>
      <p:sp>
        <p:nvSpPr>
          <p:cNvPr id="257" name="Google Shape;257;p39"/>
          <p:cNvSpPr txBox="1"/>
          <p:nvPr/>
        </p:nvSpPr>
        <p:spPr>
          <a:xfrm>
            <a:off x="8053875" y="3505275"/>
            <a:ext cx="1001400" cy="6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rPr>
              <a:t>Removed from DOM</a:t>
            </a:r>
            <a:br>
              <a:rPr lang="en" sz="900">
                <a:solidFill>
                  <a:schemeClr val="dk1"/>
                </a:solidFill>
              </a:rPr>
            </a:br>
            <a:br>
              <a:rPr lang="en" sz="900">
                <a:solidFill>
                  <a:schemeClr val="dk1"/>
                </a:solidFill>
              </a:rPr>
            </a:br>
            <a:r>
              <a:rPr i="1" lang="en" sz="900">
                <a:solidFill>
                  <a:schemeClr val="dk1"/>
                </a:solidFill>
              </a:rPr>
              <a:t>Nothing loaded</a:t>
            </a:r>
            <a:endParaRPr i="1" sz="900">
              <a:solidFill>
                <a:schemeClr val="dk1"/>
              </a:solidFill>
            </a:endParaRPr>
          </a:p>
        </p:txBody>
      </p:sp>
      <p:sp>
        <p:nvSpPr>
          <p:cNvPr id="258" name="Google Shape;258;p39"/>
          <p:cNvSpPr txBox="1"/>
          <p:nvPr/>
        </p:nvSpPr>
        <p:spPr>
          <a:xfrm>
            <a:off x="107275" y="791250"/>
            <a:ext cx="52026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666666"/>
                </a:solidFill>
              </a:rPr>
              <a:t>Loading</a:t>
            </a:r>
            <a:endParaRPr b="1" sz="1800">
              <a:solidFill>
                <a:srgbClr val="666666"/>
              </a:solidFill>
            </a:endParaRPr>
          </a:p>
        </p:txBody>
      </p:sp>
      <p:sp>
        <p:nvSpPr>
          <p:cNvPr id="259" name="Google Shape;259;p39"/>
          <p:cNvSpPr txBox="1"/>
          <p:nvPr/>
        </p:nvSpPr>
        <p:spPr>
          <a:xfrm>
            <a:off x="5298875" y="755300"/>
            <a:ext cx="1490700" cy="6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666666"/>
                </a:solidFill>
              </a:rPr>
              <a:t>Loaded</a:t>
            </a:r>
            <a:br>
              <a:rPr b="1" lang="en" sz="1800">
                <a:solidFill>
                  <a:srgbClr val="666666"/>
                </a:solidFill>
              </a:rPr>
            </a:br>
            <a:r>
              <a:rPr b="1" lang="en" sz="1000">
                <a:solidFill>
                  <a:srgbClr val="666666"/>
                </a:solidFill>
              </a:rPr>
              <a:t>(reactive changes)</a:t>
            </a:r>
            <a:endParaRPr b="1" sz="1000">
              <a:solidFill>
                <a:srgbClr val="666666"/>
              </a:solidFill>
            </a:endParaRPr>
          </a:p>
        </p:txBody>
      </p:sp>
      <p:sp>
        <p:nvSpPr>
          <p:cNvPr id="260" name="Google Shape;260;p39"/>
          <p:cNvSpPr txBox="1"/>
          <p:nvPr/>
        </p:nvSpPr>
        <p:spPr>
          <a:xfrm>
            <a:off x="6789775" y="715050"/>
            <a:ext cx="2354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666666"/>
                </a:solidFill>
              </a:rPr>
              <a:t>Leaving</a:t>
            </a:r>
            <a:endParaRPr b="1" sz="1800">
              <a:solidFill>
                <a:srgbClr val="666666"/>
              </a:solidFill>
            </a:endParaRPr>
          </a:p>
        </p:txBody>
      </p:sp>
      <p:sp>
        <p:nvSpPr>
          <p:cNvPr id="261" name="Google Shape;261;p39"/>
          <p:cNvSpPr txBox="1"/>
          <p:nvPr/>
        </p:nvSpPr>
        <p:spPr>
          <a:xfrm>
            <a:off x="5553900" y="1338950"/>
            <a:ext cx="1001400" cy="4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rPr>
              <a:t>Change to data()</a:t>
            </a:r>
            <a:endParaRPr sz="900">
              <a:solidFill>
                <a:schemeClr val="dk1"/>
              </a:solidFill>
            </a:endParaRPr>
          </a:p>
        </p:txBody>
      </p:sp>
      <p:sp>
        <p:nvSpPr>
          <p:cNvPr id="262" name="Google Shape;262;p39"/>
          <p:cNvSpPr txBox="1"/>
          <p:nvPr/>
        </p:nvSpPr>
        <p:spPr>
          <a:xfrm>
            <a:off x="5553900" y="4127225"/>
            <a:ext cx="1001400" cy="4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rPr>
              <a:t>DOM Updated</a:t>
            </a:r>
            <a:endParaRPr sz="900">
              <a:solidFill>
                <a:schemeClr val="dk1"/>
              </a:solidFill>
            </a:endParaRPr>
          </a:p>
        </p:txBody>
      </p:sp>
      <p:sp>
        <p:nvSpPr>
          <p:cNvPr id="263" name="Google Shape;263;p39"/>
          <p:cNvSpPr/>
          <p:nvPr/>
        </p:nvSpPr>
        <p:spPr>
          <a:xfrm>
            <a:off x="2463700" y="2048413"/>
            <a:ext cx="488100" cy="431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9"/>
          <p:cNvSpPr txBox="1"/>
          <p:nvPr/>
        </p:nvSpPr>
        <p:spPr>
          <a:xfrm>
            <a:off x="1871050" y="1572913"/>
            <a:ext cx="1577700" cy="47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Proxima Nova"/>
                <a:ea typeface="Proxima Nova"/>
                <a:cs typeface="Proxima Nova"/>
                <a:sym typeface="Proxima Nova"/>
              </a:rPr>
              <a:t>You mostly just care</a:t>
            </a:r>
            <a:br>
              <a:rPr b="0" i="0" lang="en" sz="1000" u="none" cap="none" strike="noStrike">
                <a:solidFill>
                  <a:schemeClr val="dk2"/>
                </a:solidFill>
                <a:latin typeface="Proxima Nova"/>
                <a:ea typeface="Proxima Nova"/>
                <a:cs typeface="Proxima Nova"/>
                <a:sym typeface="Proxima Nova"/>
              </a:rPr>
            </a:br>
            <a:r>
              <a:rPr b="0" i="0" lang="en" sz="1000" u="none" cap="none" strike="noStrike">
                <a:solidFill>
                  <a:schemeClr val="dk2"/>
                </a:solidFill>
                <a:latin typeface="Proxima Nova"/>
                <a:ea typeface="Proxima Nova"/>
                <a:cs typeface="Proxima Nova"/>
                <a:sym typeface="Proxima Nova"/>
              </a:rPr>
              <a:t>about this one</a:t>
            </a:r>
            <a:endParaRPr b="0" i="0" sz="1000" u="none" cap="none" strike="noStrike">
              <a:solidFill>
                <a:schemeClr val="dk2"/>
              </a:solidFill>
              <a:latin typeface="Proxima Nova"/>
              <a:ea typeface="Proxima Nova"/>
              <a:cs typeface="Proxima Nova"/>
              <a:sym typeface="Proxima Nova"/>
            </a:endParaRPr>
          </a:p>
        </p:txBody>
      </p:sp>
      <p:sp>
        <p:nvSpPr>
          <p:cNvPr id="265" name="Google Shape;265;p39"/>
          <p:cNvSpPr/>
          <p:nvPr/>
        </p:nvSpPr>
        <p:spPr>
          <a:xfrm>
            <a:off x="107275" y="2642050"/>
            <a:ext cx="10014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rPr>
              <a:t>setup()</a:t>
            </a:r>
            <a:endParaRPr sz="900">
              <a:solidFill>
                <a:schemeClr val="lt1"/>
              </a:solidFill>
            </a:endParaRPr>
          </a:p>
        </p:txBody>
      </p:sp>
      <p:cxnSp>
        <p:nvCxnSpPr>
          <p:cNvPr id="266" name="Google Shape;266;p39"/>
          <p:cNvCxnSpPr>
            <a:stCxn id="265" idx="2"/>
            <a:endCxn id="241" idx="2"/>
          </p:cNvCxnSpPr>
          <p:nvPr/>
        </p:nvCxnSpPr>
        <p:spPr>
          <a:xfrm flipH="1" rot="-5400000">
            <a:off x="1131325" y="2746900"/>
            <a:ext cx="600" cy="1047300"/>
          </a:xfrm>
          <a:prstGeom prst="curvedConnector3">
            <a:avLst>
              <a:gd fmla="val 39687500" name="adj1"/>
            </a:avLst>
          </a:prstGeom>
          <a:noFill/>
          <a:ln cap="flat" cmpd="sng" w="9525">
            <a:solidFill>
              <a:schemeClr val="dk2"/>
            </a:solidFill>
            <a:prstDash val="solid"/>
            <a:round/>
            <a:headEnd len="med" w="med" type="none"/>
            <a:tailEnd len="med" w="med" type="triangle"/>
          </a:ln>
        </p:spPr>
      </p:cxnSp>
      <p:cxnSp>
        <p:nvCxnSpPr>
          <p:cNvPr id="267" name="Google Shape;267;p39"/>
          <p:cNvCxnSpPr>
            <a:stCxn id="241" idx="0"/>
            <a:endCxn id="242" idx="0"/>
          </p:cNvCxnSpPr>
          <p:nvPr/>
        </p:nvCxnSpPr>
        <p:spPr>
          <a:xfrm flipH="1" rot="-5400000">
            <a:off x="2175525" y="2121700"/>
            <a:ext cx="600" cy="1041300"/>
          </a:xfrm>
          <a:prstGeom prst="curvedConnector3">
            <a:avLst>
              <a:gd fmla="val -39687500" name="adj1"/>
            </a:avLst>
          </a:prstGeom>
          <a:noFill/>
          <a:ln cap="flat" cmpd="sng" w="9525">
            <a:solidFill>
              <a:schemeClr val="dk2"/>
            </a:solidFill>
            <a:prstDash val="solid"/>
            <a:round/>
            <a:headEnd len="med" w="med" type="none"/>
            <a:tailEnd len="med" w="med" type="triangle"/>
          </a:ln>
        </p:spPr>
      </p:cxnSp>
      <p:cxnSp>
        <p:nvCxnSpPr>
          <p:cNvPr id="268" name="Google Shape;268;p39"/>
          <p:cNvCxnSpPr>
            <a:stCxn id="242" idx="2"/>
            <a:endCxn id="243" idx="2"/>
          </p:cNvCxnSpPr>
          <p:nvPr/>
        </p:nvCxnSpPr>
        <p:spPr>
          <a:xfrm flipH="1" rot="-5400000">
            <a:off x="3214525" y="2752300"/>
            <a:ext cx="600" cy="1036500"/>
          </a:xfrm>
          <a:prstGeom prst="curvedConnector3">
            <a:avLst>
              <a:gd fmla="val 39687500" name="adj1"/>
            </a:avLst>
          </a:prstGeom>
          <a:noFill/>
          <a:ln cap="flat" cmpd="sng" w="9525">
            <a:solidFill>
              <a:schemeClr val="dk2"/>
            </a:solidFill>
            <a:prstDash val="solid"/>
            <a:round/>
            <a:headEnd len="med" w="med" type="none"/>
            <a:tailEnd len="med" w="med" type="triangle"/>
          </a:ln>
        </p:spPr>
      </p:cxnSp>
      <p:cxnSp>
        <p:nvCxnSpPr>
          <p:cNvPr id="269" name="Google Shape;269;p39"/>
          <p:cNvCxnSpPr>
            <a:stCxn id="243" idx="0"/>
            <a:endCxn id="244" idx="0"/>
          </p:cNvCxnSpPr>
          <p:nvPr/>
        </p:nvCxnSpPr>
        <p:spPr>
          <a:xfrm flipH="1" rot="-5400000">
            <a:off x="4240625" y="2134600"/>
            <a:ext cx="600" cy="1015500"/>
          </a:xfrm>
          <a:prstGeom prst="curvedConnector3">
            <a:avLst>
              <a:gd fmla="val -39687500" name="adj1"/>
            </a:avLst>
          </a:prstGeom>
          <a:noFill/>
          <a:ln cap="flat" cmpd="sng" w="9525">
            <a:solidFill>
              <a:schemeClr val="dk2"/>
            </a:solidFill>
            <a:prstDash val="solid"/>
            <a:round/>
            <a:headEnd len="med" w="med" type="none"/>
            <a:tailEnd len="med" w="med" type="triangle"/>
          </a:ln>
        </p:spPr>
      </p:cxnSp>
      <p:sp>
        <p:nvSpPr>
          <p:cNvPr id="270" name="Google Shape;270;p39"/>
          <p:cNvSpPr txBox="1"/>
          <p:nvPr/>
        </p:nvSpPr>
        <p:spPr>
          <a:xfrm>
            <a:off x="94175" y="3528425"/>
            <a:ext cx="980400" cy="4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rPr>
              <a:t>Nothing loaded</a:t>
            </a:r>
            <a:endParaRPr sz="9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78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with Single Page Applications (SPA)</a:t>
            </a:r>
            <a:endParaRPr/>
          </a:p>
        </p:txBody>
      </p:sp>
      <p:sp>
        <p:nvSpPr>
          <p:cNvPr id="68" name="Google Shape;68;p15"/>
          <p:cNvSpPr txBox="1"/>
          <p:nvPr>
            <p:ph idx="1" type="body"/>
          </p:nvPr>
        </p:nvSpPr>
        <p:spPr>
          <a:xfrm>
            <a:off x="367125" y="751675"/>
            <a:ext cx="8520600" cy="110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Browsers tracks individual pages by the HTTP Request/Responses and the resources they return.  In a traditional web application each individual page is a separate resource (html/jsp) and has its URL.</a:t>
            </a:r>
            <a:endParaRPr sz="1400"/>
          </a:p>
        </p:txBody>
      </p:sp>
      <p:pic>
        <p:nvPicPr>
          <p:cNvPr id="69" name="Google Shape;69;p15"/>
          <p:cNvPicPr preferRelativeResize="0"/>
          <p:nvPr/>
        </p:nvPicPr>
        <p:blipFill>
          <a:blip r:embed="rId3">
            <a:alphaModFix/>
          </a:blip>
          <a:stretch>
            <a:fillRect/>
          </a:stretch>
        </p:blipFill>
        <p:spPr>
          <a:xfrm>
            <a:off x="4054350" y="1416025"/>
            <a:ext cx="4614225" cy="1256175"/>
          </a:xfrm>
          <a:prstGeom prst="rect">
            <a:avLst/>
          </a:prstGeom>
          <a:noFill/>
          <a:ln>
            <a:noFill/>
          </a:ln>
        </p:spPr>
      </p:pic>
      <p:sp>
        <p:nvSpPr>
          <p:cNvPr id="70" name="Google Shape;70;p15"/>
          <p:cNvSpPr txBox="1"/>
          <p:nvPr>
            <p:ph idx="1" type="body"/>
          </p:nvPr>
        </p:nvSpPr>
        <p:spPr>
          <a:xfrm>
            <a:off x="367125" y="2855050"/>
            <a:ext cx="8520600" cy="22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a SPA site only one resource is returned, the index.html, so there is only 1 URL for the browser to track.  Since most websites have multiple pages, how can the browser track what page the user is on, when they all use the same resource and different pages are created by API calls and DOM manipulation of that resource?</a:t>
            </a:r>
            <a:endParaRPr sz="1400"/>
          </a:p>
          <a:p>
            <a:pPr indent="0" lvl="0" marL="0" rtl="0" algn="l">
              <a:spcBef>
                <a:spcPts val="1600"/>
              </a:spcBef>
              <a:spcAft>
                <a:spcPts val="1600"/>
              </a:spcAft>
              <a:buNone/>
            </a:pPr>
            <a:r>
              <a:rPr lang="en" sz="1400"/>
              <a:t>.</a:t>
            </a:r>
            <a:endParaRPr sz="1400"/>
          </a:p>
        </p:txBody>
      </p:sp>
      <p:pic>
        <p:nvPicPr>
          <p:cNvPr id="71" name="Google Shape;71;p15"/>
          <p:cNvPicPr preferRelativeResize="0"/>
          <p:nvPr/>
        </p:nvPicPr>
        <p:blipFill>
          <a:blip r:embed="rId4">
            <a:alphaModFix/>
          </a:blip>
          <a:stretch>
            <a:fillRect/>
          </a:stretch>
        </p:blipFill>
        <p:spPr>
          <a:xfrm>
            <a:off x="3805150" y="3720051"/>
            <a:ext cx="4614226" cy="12929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with SPA continued...</a:t>
            </a:r>
            <a:endParaRPr/>
          </a:p>
        </p:txBody>
      </p:sp>
      <p:sp>
        <p:nvSpPr>
          <p:cNvPr id="77" name="Google Shape;77;p16"/>
          <p:cNvSpPr txBox="1"/>
          <p:nvPr>
            <p:ph idx="1" type="body"/>
          </p:nvPr>
        </p:nvSpPr>
        <p:spPr>
          <a:xfrm>
            <a:off x="311700" y="1152475"/>
            <a:ext cx="8520600" cy="36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Answer:</a:t>
            </a:r>
            <a:r>
              <a:rPr lang="en" sz="1400"/>
              <a:t> the browser can’t track what internal page the user is on since  it sees all the pages as a </a:t>
            </a:r>
            <a:br>
              <a:rPr lang="en" sz="1400"/>
            </a:br>
            <a:r>
              <a:rPr lang="en" sz="1400"/>
              <a:t>	    single URL</a:t>
            </a:r>
            <a:endParaRPr sz="1400"/>
          </a:p>
          <a:p>
            <a:pPr indent="0" lvl="0" marL="0" rtl="0" algn="l">
              <a:spcBef>
                <a:spcPts val="1600"/>
              </a:spcBef>
              <a:spcAft>
                <a:spcPts val="0"/>
              </a:spcAft>
              <a:buNone/>
            </a:pPr>
            <a:r>
              <a:rPr b="1" lang="en" sz="1400"/>
              <a:t>The problems this creates:</a:t>
            </a:r>
            <a:endParaRPr b="1" sz="1400"/>
          </a:p>
          <a:p>
            <a:pPr indent="-317500" lvl="0" marL="457200" rtl="0" algn="l">
              <a:spcBef>
                <a:spcPts val="1600"/>
              </a:spcBef>
              <a:spcAft>
                <a:spcPts val="0"/>
              </a:spcAft>
              <a:buSzPts val="1400"/>
              <a:buAutoNum type="arabicPeriod"/>
            </a:pPr>
            <a:r>
              <a:rPr lang="en" sz="1400"/>
              <a:t>The Back button doesn’t work for internal pages, instead they go “back” to the last resource, which is most likely a different site.</a:t>
            </a:r>
            <a:endParaRPr sz="1400"/>
          </a:p>
          <a:p>
            <a:pPr indent="-317500" lvl="0" marL="457200" rtl="0" algn="l">
              <a:spcBef>
                <a:spcPts val="0"/>
              </a:spcBef>
              <a:spcAft>
                <a:spcPts val="0"/>
              </a:spcAft>
              <a:buSzPts val="1400"/>
              <a:buAutoNum type="arabicPeriod"/>
            </a:pPr>
            <a:r>
              <a:rPr lang="en" sz="1400"/>
              <a:t>The Refresh button doesn’t refresh the internal page, instead it repeats the browsers last HTTP Request, which reloads the index.html, or the starting page.  </a:t>
            </a:r>
            <a:endParaRPr sz="1400"/>
          </a:p>
          <a:p>
            <a:pPr indent="-317500" lvl="0" marL="457200" rtl="0" algn="l">
              <a:spcBef>
                <a:spcPts val="0"/>
              </a:spcBef>
              <a:spcAft>
                <a:spcPts val="0"/>
              </a:spcAft>
              <a:buSzPts val="1400"/>
              <a:buAutoNum type="arabicPeriod"/>
            </a:pPr>
            <a:r>
              <a:rPr lang="en" sz="1400"/>
              <a:t>Browser History doesn’t track internal pages, instead the entire visit to the site is represented in history as a single request for the initial index.html</a:t>
            </a:r>
            <a:endParaRPr sz="1400"/>
          </a:p>
          <a:p>
            <a:pPr indent="-317500" lvl="0" marL="457200" rtl="0" algn="l">
              <a:spcBef>
                <a:spcPts val="0"/>
              </a:spcBef>
              <a:spcAft>
                <a:spcPts val="0"/>
              </a:spcAft>
              <a:buSzPts val="1400"/>
              <a:buAutoNum type="arabicPeriod"/>
            </a:pPr>
            <a:r>
              <a:rPr lang="en" sz="1400"/>
              <a:t>Users can’t bookmark an internal page.  If they do and come back the browser correctly sends the request, but the server does not know what the URL means so can’t load the bookmarked page, and can only respond with a 404.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 Solution - The Router</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SPA Frameworks like Vue, Angular, and React solve this problem by providing a Router that allows fine-grained navigation, bookmarking of pages, and traditional use of a URL.  </a:t>
            </a:r>
            <a:endParaRPr sz="1400"/>
          </a:p>
          <a:p>
            <a:pPr indent="0" lvl="0" marL="0" rtl="0" algn="l">
              <a:spcBef>
                <a:spcPts val="1600"/>
              </a:spcBef>
              <a:spcAft>
                <a:spcPts val="0"/>
              </a:spcAft>
              <a:buNone/>
            </a:pPr>
            <a:r>
              <a:rPr lang="en" sz="1400"/>
              <a:t>Vue provides the </a:t>
            </a:r>
            <a:r>
              <a:rPr b="1" lang="en" sz="1400"/>
              <a:t>Vue Router</a:t>
            </a:r>
            <a:r>
              <a:rPr lang="en" sz="1400"/>
              <a:t> for this purpose.   </a:t>
            </a:r>
            <a:r>
              <a:rPr lang="en" sz="1400" u="sng">
                <a:solidFill>
                  <a:schemeClr val="hlink"/>
                </a:solidFill>
                <a:hlinkClick r:id="rId3"/>
              </a:rPr>
              <a:t>Documentation</a:t>
            </a:r>
            <a:endParaRPr sz="1400"/>
          </a:p>
          <a:p>
            <a:pPr indent="0" lvl="0" marL="0" rtl="0" algn="l">
              <a:spcBef>
                <a:spcPts val="1600"/>
              </a:spcBef>
              <a:spcAft>
                <a:spcPts val="1600"/>
              </a:spcAft>
              <a:buNone/>
            </a:pPr>
            <a:r>
              <a:rPr lang="en" sz="1400"/>
              <a:t>The router allows definition of URL routes for “internal” pages of a Single Page Application giving users a traditional web application experience.   This works by not loading the routes on the server, but by the server still responding with the index.html when a bookmark, back button, or refresh button are used.  The Vue Framework then uses the URL to load the correct View and load the data on the client side.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Vue Router?</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Vue Router allows us to give the appearance of having multiple pages inside a single application and it allows us to navigate between them. </a:t>
            </a:r>
            <a:br>
              <a:rPr lang="en"/>
            </a:br>
            <a:br>
              <a:rPr lang="en"/>
            </a:br>
            <a:r>
              <a:rPr lang="en"/>
              <a:t>The Vue Router package allows us to create ‘routes’ that help us drive navigation and get us around our application.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Install Vue Router</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can install Vue Router during the creation of a new application (as part of the CLI program (</a:t>
            </a:r>
            <a:r>
              <a:rPr lang="en">
                <a:latin typeface="Courier New"/>
                <a:ea typeface="Courier New"/>
                <a:cs typeface="Courier New"/>
                <a:sym typeface="Courier New"/>
              </a:rPr>
              <a:t>vue create myappName</a:t>
            </a:r>
            <a:r>
              <a:rPr lang="en"/>
              <a:t>)</a:t>
            </a:r>
            <a:br>
              <a:rPr lang="en"/>
            </a:br>
            <a:endParaRPr/>
          </a:p>
          <a:p>
            <a:pPr indent="-342900" lvl="0" marL="457200" rtl="0" algn="l">
              <a:spcBef>
                <a:spcPts val="0"/>
              </a:spcBef>
              <a:spcAft>
                <a:spcPts val="0"/>
              </a:spcAft>
              <a:buSzPts val="1800"/>
              <a:buAutoNum type="arabicPeriod"/>
            </a:pPr>
            <a:r>
              <a:rPr lang="en"/>
              <a:t>We can add Vue Router to an existing application</a:t>
            </a:r>
            <a:br>
              <a:rPr lang="en"/>
            </a:br>
            <a:br>
              <a:rPr lang="en"/>
            </a:br>
            <a:r>
              <a:rPr lang="en">
                <a:latin typeface="Courier New"/>
                <a:ea typeface="Courier New"/>
                <a:cs typeface="Courier New"/>
                <a:sym typeface="Courier New"/>
              </a:rPr>
              <a:t>vue add router</a:t>
            </a:r>
            <a:br>
              <a:rPr lang="en"/>
            </a:br>
            <a:br>
              <a:rPr lang="en"/>
            </a:br>
            <a:r>
              <a:rPr lang="en"/>
              <a:t>Be sure to select ‘</a:t>
            </a:r>
            <a:r>
              <a:rPr lang="en">
                <a:latin typeface="Courier New"/>
                <a:ea typeface="Courier New"/>
                <a:cs typeface="Courier New"/>
                <a:sym typeface="Courier New"/>
              </a:rPr>
              <a:t>history mode</a:t>
            </a:r>
            <a:r>
              <a:rPr lang="en"/>
              <a:t>’ - History mode gives us what looks like a normal URL pattern: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23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Router History Mode</a:t>
            </a:r>
            <a:endParaRPr/>
          </a:p>
        </p:txBody>
      </p:sp>
      <p:sp>
        <p:nvSpPr>
          <p:cNvPr id="101" name="Google Shape;101;p20"/>
          <p:cNvSpPr txBox="1"/>
          <p:nvPr>
            <p:ph idx="1" type="body"/>
          </p:nvPr>
        </p:nvSpPr>
        <p:spPr>
          <a:xfrm>
            <a:off x="311700" y="796025"/>
            <a:ext cx="8520600" cy="41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When you run </a:t>
            </a:r>
            <a:r>
              <a:rPr b="1" i="1" lang="en" sz="1400"/>
              <a:t>vue add router</a:t>
            </a:r>
            <a:r>
              <a:rPr lang="en" sz="1400"/>
              <a:t> you will be asked if you want to use </a:t>
            </a:r>
            <a:r>
              <a:rPr b="1" lang="en" sz="1400"/>
              <a:t>history mode  </a:t>
            </a:r>
            <a:r>
              <a:rPr lang="en" sz="1400"/>
              <a:t>(</a:t>
            </a:r>
            <a:r>
              <a:rPr lang="en" sz="1400" u="sng">
                <a:solidFill>
                  <a:schemeClr val="hlink"/>
                </a:solidFill>
                <a:hlinkClick r:id="rId3"/>
              </a:rPr>
              <a:t>Documentation</a:t>
            </a:r>
            <a:r>
              <a:rPr lang="en" sz="1400"/>
              <a:t>)</a:t>
            </a:r>
            <a:endParaRPr sz="1400"/>
          </a:p>
          <a:p>
            <a:pPr indent="0" lvl="0" marL="0" rtl="0" algn="l">
              <a:spcBef>
                <a:spcPts val="1600"/>
              </a:spcBef>
              <a:spcAft>
                <a:spcPts val="0"/>
              </a:spcAft>
              <a:buNone/>
            </a:pPr>
            <a:r>
              <a:rPr lang="en" sz="1400"/>
              <a:t>The default mode for vue router is to use </a:t>
            </a:r>
            <a:r>
              <a:rPr b="1" lang="en" sz="1400"/>
              <a:t>hash mode</a:t>
            </a:r>
            <a:r>
              <a:rPr lang="en" sz="1400"/>
              <a:t> which simulates a full URL, but adds the client side portion of the URL after a #.  This works because the # indicates a </a:t>
            </a:r>
            <a:r>
              <a:rPr b="1" lang="en" sz="1400"/>
              <a:t>fragment </a:t>
            </a:r>
            <a:r>
              <a:rPr lang="en" sz="1400"/>
              <a:t>in the URL that is ignored by the server and is for use by the client.</a:t>
            </a:r>
            <a:endParaRPr sz="1400"/>
          </a:p>
          <a:p>
            <a:pPr indent="0" lvl="0" marL="457200" rtl="0" algn="l">
              <a:lnSpc>
                <a:spcPct val="100000"/>
              </a:lnSpc>
              <a:spcBef>
                <a:spcPts val="1600"/>
              </a:spcBef>
              <a:spcAft>
                <a:spcPts val="0"/>
              </a:spcAft>
              <a:buNone/>
            </a:pPr>
            <a:r>
              <a:rPr lang="en" sz="1400">
                <a:solidFill>
                  <a:schemeClr val="dk1"/>
                </a:solidFill>
                <a:highlight>
                  <a:srgbClr val="FFFFFF"/>
                </a:highlight>
              </a:rPr>
              <a:t> http://localhost:8080/app/#/Home/#/page1</a:t>
            </a:r>
            <a:endParaRPr sz="1400">
              <a:solidFill>
                <a:schemeClr val="dk1"/>
              </a:solidFill>
              <a:highlight>
                <a:srgbClr val="FFFFFF"/>
              </a:highlight>
            </a:endParaRPr>
          </a:p>
          <a:p>
            <a:pPr indent="0" lvl="0" marL="457200" rtl="0" algn="l">
              <a:lnSpc>
                <a:spcPct val="100000"/>
              </a:lnSpc>
              <a:spcBef>
                <a:spcPts val="600"/>
              </a:spcBef>
              <a:spcAft>
                <a:spcPts val="0"/>
              </a:spcAft>
              <a:buNone/>
            </a:pPr>
            <a:r>
              <a:t/>
            </a:r>
            <a:endParaRPr sz="1400">
              <a:solidFill>
                <a:schemeClr val="dk1"/>
              </a:solidFill>
              <a:highlight>
                <a:srgbClr val="FFFFFF"/>
              </a:highlight>
            </a:endParaRPr>
          </a:p>
          <a:p>
            <a:pPr indent="0" lvl="0" marL="0" rtl="0" algn="l">
              <a:spcBef>
                <a:spcPts val="0"/>
              </a:spcBef>
              <a:spcAft>
                <a:spcPts val="0"/>
              </a:spcAft>
              <a:buNone/>
            </a:pPr>
            <a:r>
              <a:rPr lang="en" sz="1400"/>
              <a:t>History mode allows cleaner looking URLs:</a:t>
            </a:r>
            <a:br>
              <a:rPr lang="en" sz="1400"/>
            </a:br>
            <a:br>
              <a:rPr lang="en" sz="1400"/>
            </a:br>
            <a:r>
              <a:rPr lang="en" sz="1400"/>
              <a:t>         </a:t>
            </a:r>
            <a:r>
              <a:rPr lang="en" sz="1400">
                <a:solidFill>
                  <a:schemeClr val="dk1"/>
                </a:solidFill>
                <a:highlight>
                  <a:srgbClr val="FFFFFF"/>
                </a:highlight>
              </a:rPr>
              <a:t> http://localhost:8080/app/Home</a:t>
            </a:r>
            <a:endParaRPr sz="1400">
              <a:solidFill>
                <a:schemeClr val="dk1"/>
              </a:solidFill>
              <a:highlight>
                <a:srgbClr val="FFFFFF"/>
              </a:highlight>
            </a:endParaRPr>
          </a:p>
          <a:p>
            <a:pPr indent="0" lvl="0" marL="457200" rtl="0" algn="l">
              <a:lnSpc>
                <a:spcPct val="100000"/>
              </a:lnSpc>
              <a:spcBef>
                <a:spcPts val="1600"/>
              </a:spcBef>
              <a:spcAft>
                <a:spcPts val="0"/>
              </a:spcAft>
              <a:buNone/>
            </a:pPr>
            <a:r>
              <a:t/>
            </a:r>
            <a:endParaRPr sz="1400">
              <a:solidFill>
                <a:schemeClr val="dk1"/>
              </a:solidFill>
              <a:highlight>
                <a:srgbClr val="FFFFFF"/>
              </a:highlight>
            </a:endParaRPr>
          </a:p>
          <a:p>
            <a:pPr indent="0" lvl="0" marL="0" rtl="0" algn="l">
              <a:lnSpc>
                <a:spcPct val="100000"/>
              </a:lnSpc>
              <a:spcBef>
                <a:spcPts val="600"/>
              </a:spcBef>
              <a:spcAft>
                <a:spcPts val="0"/>
              </a:spcAft>
              <a:buClr>
                <a:schemeClr val="dk1"/>
              </a:buClr>
              <a:buSzPts val="1100"/>
              <a:buFont typeface="Arial"/>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main.js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000000"/>
                </a:solidFill>
                <a:highlight>
                  <a:srgbClr val="FFFFFF"/>
                </a:highlight>
                <a:latin typeface="Courier New"/>
                <a:ea typeface="Courier New"/>
                <a:cs typeface="Courier New"/>
                <a:sym typeface="Courier New"/>
              </a:rPr>
              <a:t>import Vue from 'vue'</a:t>
            </a:r>
            <a:endParaRPr>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000000"/>
                </a:solidFill>
                <a:highlight>
                  <a:srgbClr val="FFFFFF"/>
                </a:highlight>
                <a:latin typeface="Courier New"/>
                <a:ea typeface="Courier New"/>
                <a:cs typeface="Courier New"/>
                <a:sym typeface="Courier New"/>
              </a:rPr>
              <a:t>import App from './App.vue'</a:t>
            </a:r>
            <a:endParaRPr>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a:solidFill>
                  <a:srgbClr val="0000FF"/>
                </a:solidFill>
                <a:highlight>
                  <a:srgbClr val="FFFFFF"/>
                </a:highlight>
                <a:latin typeface="Courier New"/>
                <a:ea typeface="Courier New"/>
                <a:cs typeface="Courier New"/>
                <a:sym typeface="Courier New"/>
              </a:rPr>
              <a:t>import router from './router'</a:t>
            </a:r>
            <a:endParaRPr b="1">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000000"/>
                </a:solidFill>
                <a:highlight>
                  <a:srgbClr val="FFFFFF"/>
                </a:highlight>
                <a:latin typeface="Courier New"/>
                <a:ea typeface="Courier New"/>
                <a:cs typeface="Courier New"/>
                <a:sym typeface="Courier New"/>
              </a:rPr>
              <a:t>Vue.config.productionTip = false</a:t>
            </a:r>
            <a:endParaRPr>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000000"/>
                </a:solidFill>
                <a:highlight>
                  <a:srgbClr val="FFFFFF"/>
                </a:highlight>
                <a:latin typeface="Courier New"/>
                <a:ea typeface="Courier New"/>
                <a:cs typeface="Courier New"/>
                <a:sym typeface="Courier New"/>
              </a:rPr>
              <a:t>new Vue({</a:t>
            </a:r>
            <a:endParaRPr>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0000FF"/>
                </a:solidFill>
                <a:highlight>
                  <a:srgbClr val="FFFFFF"/>
                </a:highlight>
                <a:latin typeface="Courier New"/>
                <a:ea typeface="Courier New"/>
                <a:cs typeface="Courier New"/>
                <a:sym typeface="Courier New"/>
              </a:rPr>
              <a:t> </a:t>
            </a:r>
            <a:r>
              <a:rPr b="1" lang="en">
                <a:solidFill>
                  <a:srgbClr val="0000FF"/>
                </a:solidFill>
                <a:highlight>
                  <a:srgbClr val="FFFFFF"/>
                </a:highlight>
                <a:latin typeface="Courier New"/>
                <a:ea typeface="Courier New"/>
                <a:cs typeface="Courier New"/>
                <a:sym typeface="Courier New"/>
              </a:rPr>
              <a:t>router,</a:t>
            </a:r>
            <a:endParaRPr b="1">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000000"/>
                </a:solidFill>
                <a:highlight>
                  <a:srgbClr val="FFFFFF"/>
                </a:highlight>
                <a:latin typeface="Courier New"/>
                <a:ea typeface="Courier New"/>
                <a:cs typeface="Courier New"/>
                <a:sym typeface="Courier New"/>
              </a:rPr>
              <a:t> render: h =&gt; h(App)</a:t>
            </a:r>
            <a:endParaRPr>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a:solidFill>
                  <a:srgbClr val="000000"/>
                </a:solidFill>
                <a:highlight>
                  <a:srgbClr val="FFFFFF"/>
                </a:highlight>
                <a:latin typeface="Courier New"/>
                <a:ea typeface="Courier New"/>
                <a:cs typeface="Courier New"/>
                <a:sym typeface="Courier New"/>
              </a:rPr>
              <a:t>}).$mount('#app')</a:t>
            </a:r>
            <a:endParaRPr>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cxnSp>
        <p:nvCxnSpPr>
          <p:cNvPr id="108" name="Google Shape;108;p21"/>
          <p:cNvCxnSpPr/>
          <p:nvPr/>
        </p:nvCxnSpPr>
        <p:spPr>
          <a:xfrm rot="10800000">
            <a:off x="4628700" y="1936875"/>
            <a:ext cx="1475700" cy="6810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21"/>
          <p:cNvCxnSpPr/>
          <p:nvPr/>
        </p:nvCxnSpPr>
        <p:spPr>
          <a:xfrm flipH="1">
            <a:off x="1778125" y="2617875"/>
            <a:ext cx="4338900" cy="6684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21"/>
          <p:cNvSpPr txBox="1"/>
          <p:nvPr/>
        </p:nvSpPr>
        <p:spPr>
          <a:xfrm>
            <a:off x="6255750" y="2176425"/>
            <a:ext cx="2169300" cy="19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a:p>
            <a:pPr indent="0" lvl="0" marL="0" rtl="0" algn="l">
              <a:spcBef>
                <a:spcPts val="0"/>
              </a:spcBef>
              <a:spcAft>
                <a:spcPts val="0"/>
              </a:spcAft>
              <a:buNone/>
            </a:pPr>
            <a:r>
              <a:rPr lang="en">
                <a:solidFill>
                  <a:srgbClr val="0000FF"/>
                </a:solidFill>
              </a:rPr>
              <a:t>This wires in the router into the Vue runtime. </a:t>
            </a:r>
            <a:r>
              <a:rPr b="1" lang="en">
                <a:solidFill>
                  <a:srgbClr val="0000FF"/>
                </a:solidFill>
              </a:rPr>
              <a:t>This is done for you when you install router.</a:t>
            </a:r>
            <a:endParaRPr b="1">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