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Proxima Nova Semibold"/>
      <p:regular r:id="rId21"/>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ProximaNovaSemibold-bold.fntdata"/><Relationship Id="rId10" Type="http://schemas.openxmlformats.org/officeDocument/2006/relationships/slide" Target="slides/slide5.xml"/><Relationship Id="rId21"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d0ffb2f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0ffb2f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73387cb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173387cb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9cea468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79cea4689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73387c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73387c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173387cb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173387c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73387cb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73387cb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73387c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73387c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73387c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73387c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173387cb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173387cb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173387cb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173387cb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73387cb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73387cb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pmjs.com/package/axios" TargetMode="External"/><Relationship Id="rId4" Type="http://schemas.openxmlformats.org/officeDocument/2006/relationships/hyperlink" Target="https://kapeli.com/cheat_sheets/Axios.docset/Contents/Resources/Documents/inde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Web Services Using Vue</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M3-16</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br>
              <a:rPr lang="en" sz="1400">
                <a:solidFill>
                  <a:srgbClr val="FFFFFF"/>
                </a:solidFill>
              </a:rPr>
            </a:b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311700" y="186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  </a:t>
            </a:r>
            <a:r>
              <a:rPr lang="en" sz="1400"/>
              <a:t>deleteCard(cardID) {</a:t>
            </a:r>
            <a:endParaRPr sz="1400"/>
          </a:p>
          <a:p>
            <a:pPr indent="0" lvl="0" marL="0" rtl="0" algn="l">
              <a:spcBef>
                <a:spcPts val="1600"/>
              </a:spcBef>
              <a:spcAft>
                <a:spcPts val="0"/>
              </a:spcAft>
              <a:buNone/>
            </a:pPr>
            <a:r>
              <a:rPr lang="en" sz="1400"/>
              <a:t>    return http.delete(`/cards/${cardID}`);</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  addBoard(board) {</a:t>
            </a:r>
            <a:endParaRPr sz="1400"/>
          </a:p>
          <a:p>
            <a:pPr indent="0" lvl="0" marL="0" rtl="0" algn="l">
              <a:spcBef>
                <a:spcPts val="1600"/>
              </a:spcBef>
              <a:spcAft>
                <a:spcPts val="0"/>
              </a:spcAft>
              <a:buNone/>
            </a:pPr>
            <a:r>
              <a:rPr lang="en" sz="1400"/>
              <a:t>    return http.post('/boards', board);</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p:nvPr/>
        </p:nvSpPr>
        <p:spPr>
          <a:xfrm>
            <a:off x="5401575" y="2149675"/>
            <a:ext cx="1291800" cy="1625100"/>
          </a:xfrm>
          <a:prstGeom prst="ellipse">
            <a:avLst/>
          </a:prstGeom>
          <a:solidFill>
            <a:srgbClr val="F3F3F3"/>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Mounted</a:t>
            </a:r>
            <a:endParaRPr b="0" i="0" sz="1400" u="none" cap="none" strike="noStrike">
              <a:solidFill>
                <a:srgbClr val="000000"/>
              </a:solidFill>
              <a:latin typeface="Arial"/>
              <a:ea typeface="Arial"/>
              <a:cs typeface="Arial"/>
              <a:sym typeface="Arial"/>
            </a:endParaRPr>
          </a:p>
        </p:txBody>
      </p:sp>
      <p:sp>
        <p:nvSpPr>
          <p:cNvPr id="116" name="Google Shape;116;p23"/>
          <p:cNvSpPr txBox="1"/>
          <p:nvPr>
            <p:ph type="title"/>
          </p:nvPr>
        </p:nvSpPr>
        <p:spPr>
          <a:xfrm>
            <a:off x="311700" y="99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Vue3 Composition API Lifecycle Hooks</a:t>
            </a:r>
            <a:endParaRPr/>
          </a:p>
        </p:txBody>
      </p:sp>
      <p:sp>
        <p:nvSpPr>
          <p:cNvPr id="117" name="Google Shape;117;p23"/>
          <p:cNvSpPr/>
          <p:nvPr/>
        </p:nvSpPr>
        <p:spPr>
          <a:xfrm>
            <a:off x="1154475" y="2642050"/>
            <a:ext cx="1001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beforeCreate()</a:t>
            </a:r>
            <a:endParaRPr b="0" i="0" sz="900" u="none" cap="none" strike="noStrike">
              <a:solidFill>
                <a:schemeClr val="lt1"/>
              </a:solidFill>
              <a:latin typeface="Arial"/>
              <a:ea typeface="Arial"/>
              <a:cs typeface="Arial"/>
              <a:sym typeface="Arial"/>
            </a:endParaRPr>
          </a:p>
        </p:txBody>
      </p:sp>
      <p:sp>
        <p:nvSpPr>
          <p:cNvPr id="118" name="Google Shape;118;p23"/>
          <p:cNvSpPr/>
          <p:nvPr/>
        </p:nvSpPr>
        <p:spPr>
          <a:xfrm>
            <a:off x="2241625" y="2642050"/>
            <a:ext cx="909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created()</a:t>
            </a:r>
            <a:endParaRPr b="0" i="0" sz="900" u="none" cap="none" strike="noStrike">
              <a:solidFill>
                <a:schemeClr val="lt1"/>
              </a:solidFill>
              <a:latin typeface="Arial"/>
              <a:ea typeface="Arial"/>
              <a:cs typeface="Arial"/>
              <a:sym typeface="Arial"/>
            </a:endParaRPr>
          </a:p>
        </p:txBody>
      </p:sp>
      <p:sp>
        <p:nvSpPr>
          <p:cNvPr id="119" name="Google Shape;119;p23"/>
          <p:cNvSpPr/>
          <p:nvPr/>
        </p:nvSpPr>
        <p:spPr>
          <a:xfrm>
            <a:off x="3242975" y="2642050"/>
            <a:ext cx="980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beforeMount()</a:t>
            </a:r>
            <a:endParaRPr b="0" i="0" sz="800" u="none" cap="none" strike="noStrike">
              <a:solidFill>
                <a:schemeClr val="lt1"/>
              </a:solidFill>
              <a:latin typeface="Arial"/>
              <a:ea typeface="Arial"/>
              <a:cs typeface="Arial"/>
              <a:sym typeface="Arial"/>
            </a:endParaRPr>
          </a:p>
        </p:txBody>
      </p:sp>
      <p:sp>
        <p:nvSpPr>
          <p:cNvPr id="120" name="Google Shape;120;p23"/>
          <p:cNvSpPr/>
          <p:nvPr/>
        </p:nvSpPr>
        <p:spPr>
          <a:xfrm>
            <a:off x="4293825" y="2642050"/>
            <a:ext cx="909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mounted()</a:t>
            </a:r>
            <a:endParaRPr b="0" i="0" sz="1000" u="none" cap="none" strike="noStrike">
              <a:solidFill>
                <a:schemeClr val="lt1"/>
              </a:solidFill>
              <a:latin typeface="Arial"/>
              <a:ea typeface="Arial"/>
              <a:cs typeface="Arial"/>
              <a:sym typeface="Arial"/>
            </a:endParaRPr>
          </a:p>
        </p:txBody>
      </p:sp>
      <p:sp>
        <p:nvSpPr>
          <p:cNvPr id="121" name="Google Shape;121;p23"/>
          <p:cNvSpPr/>
          <p:nvPr/>
        </p:nvSpPr>
        <p:spPr>
          <a:xfrm>
            <a:off x="5518650" y="1708850"/>
            <a:ext cx="1071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beforeUpdate()</a:t>
            </a:r>
            <a:endParaRPr b="0" i="0" sz="900" u="none" cap="none" strike="noStrike">
              <a:solidFill>
                <a:schemeClr val="lt1"/>
              </a:solidFill>
              <a:latin typeface="Arial"/>
              <a:ea typeface="Arial"/>
              <a:cs typeface="Arial"/>
              <a:sym typeface="Arial"/>
            </a:endParaRPr>
          </a:p>
        </p:txBody>
      </p:sp>
      <p:sp>
        <p:nvSpPr>
          <p:cNvPr id="122" name="Google Shape;122;p23"/>
          <p:cNvSpPr/>
          <p:nvPr/>
        </p:nvSpPr>
        <p:spPr>
          <a:xfrm>
            <a:off x="5518650" y="3538725"/>
            <a:ext cx="10719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updated()</a:t>
            </a:r>
            <a:endParaRPr b="0" i="0" sz="900" u="none" cap="none" strike="noStrike">
              <a:solidFill>
                <a:schemeClr val="lt1"/>
              </a:solidFill>
              <a:latin typeface="Arial"/>
              <a:ea typeface="Arial"/>
              <a:cs typeface="Arial"/>
              <a:sym typeface="Arial"/>
            </a:endParaRPr>
          </a:p>
        </p:txBody>
      </p:sp>
      <p:sp>
        <p:nvSpPr>
          <p:cNvPr id="123" name="Google Shape;123;p23"/>
          <p:cNvSpPr/>
          <p:nvPr/>
        </p:nvSpPr>
        <p:spPr>
          <a:xfrm>
            <a:off x="6852900" y="2565850"/>
            <a:ext cx="11325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beforeUnmount()</a:t>
            </a:r>
            <a:endParaRPr b="0" i="0" sz="900" u="none" cap="none" strike="noStrike">
              <a:solidFill>
                <a:schemeClr val="lt1"/>
              </a:solidFill>
              <a:latin typeface="Arial"/>
              <a:ea typeface="Arial"/>
              <a:cs typeface="Arial"/>
              <a:sym typeface="Arial"/>
            </a:endParaRPr>
          </a:p>
        </p:txBody>
      </p:sp>
      <p:sp>
        <p:nvSpPr>
          <p:cNvPr id="124" name="Google Shape;124;p23"/>
          <p:cNvSpPr/>
          <p:nvPr/>
        </p:nvSpPr>
        <p:spPr>
          <a:xfrm>
            <a:off x="8061825" y="2565850"/>
            <a:ext cx="1001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unmounted()</a:t>
            </a:r>
            <a:endParaRPr b="0" i="0" sz="900" u="none" cap="none" strike="noStrike">
              <a:solidFill>
                <a:schemeClr val="lt1"/>
              </a:solidFill>
              <a:latin typeface="Arial"/>
              <a:ea typeface="Arial"/>
              <a:cs typeface="Arial"/>
              <a:sym typeface="Arial"/>
            </a:endParaRPr>
          </a:p>
        </p:txBody>
      </p:sp>
      <p:cxnSp>
        <p:nvCxnSpPr>
          <p:cNvPr id="125" name="Google Shape;125;p23"/>
          <p:cNvCxnSpPr>
            <a:stCxn id="123" idx="0"/>
            <a:endCxn id="124" idx="0"/>
          </p:cNvCxnSpPr>
          <p:nvPr/>
        </p:nvCxnSpPr>
        <p:spPr>
          <a:xfrm flipH="1" rot="-5400000">
            <a:off x="7990500" y="1994500"/>
            <a:ext cx="600" cy="1143300"/>
          </a:xfrm>
          <a:prstGeom prst="curvedConnector3">
            <a:avLst>
              <a:gd fmla="val -39687500" name="adj1"/>
            </a:avLst>
          </a:prstGeom>
          <a:noFill/>
          <a:ln cap="flat" cmpd="sng" w="9525">
            <a:solidFill>
              <a:schemeClr val="dk2"/>
            </a:solidFill>
            <a:prstDash val="solid"/>
            <a:round/>
            <a:headEnd len="sm" w="sm" type="none"/>
            <a:tailEnd len="med" w="med" type="triangle"/>
          </a:ln>
        </p:spPr>
      </p:cxnSp>
      <p:sp>
        <p:nvSpPr>
          <p:cNvPr id="126" name="Google Shape;126;p23"/>
          <p:cNvSpPr txBox="1"/>
          <p:nvPr/>
        </p:nvSpPr>
        <p:spPr>
          <a:xfrm>
            <a:off x="1190775" y="3495475"/>
            <a:ext cx="980400" cy="47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starts loading</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1" lang="en" sz="900" u="none" cap="none" strike="noStrike">
                <a:solidFill>
                  <a:schemeClr val="dk1"/>
                </a:solidFill>
                <a:latin typeface="Arial"/>
                <a:ea typeface="Arial"/>
                <a:cs typeface="Arial"/>
                <a:sym typeface="Arial"/>
              </a:rPr>
              <a:t>props loaded</a:t>
            </a:r>
            <a:endParaRPr b="0" i="1" sz="900" u="none" cap="none" strike="noStrike">
              <a:solidFill>
                <a:schemeClr val="dk1"/>
              </a:solidFill>
              <a:latin typeface="Arial"/>
              <a:ea typeface="Arial"/>
              <a:cs typeface="Arial"/>
              <a:sym typeface="Arial"/>
            </a:endParaRPr>
          </a:p>
        </p:txBody>
      </p:sp>
      <p:sp>
        <p:nvSpPr>
          <p:cNvPr id="127" name="Google Shape;127;p23"/>
          <p:cNvSpPr txBox="1"/>
          <p:nvPr/>
        </p:nvSpPr>
        <p:spPr>
          <a:xfrm>
            <a:off x="2287363" y="3538725"/>
            <a:ext cx="909900" cy="110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ViewModel created</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1"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1" lang="en" sz="900" u="none" cap="none" strike="noStrike">
                <a:solidFill>
                  <a:schemeClr val="dk1"/>
                </a:solidFill>
                <a:latin typeface="Arial"/>
                <a:ea typeface="Arial"/>
                <a:cs typeface="Arial"/>
                <a:sym typeface="Arial"/>
              </a:rPr>
              <a:t>data(), computed, and methods loaded</a:t>
            </a:r>
            <a:endParaRPr b="0" i="1" sz="900" u="none" cap="none" strike="noStrike">
              <a:solidFill>
                <a:schemeClr val="dk1"/>
              </a:solidFill>
              <a:latin typeface="Arial"/>
              <a:ea typeface="Arial"/>
              <a:cs typeface="Arial"/>
              <a:sym typeface="Arial"/>
            </a:endParaRPr>
          </a:p>
        </p:txBody>
      </p:sp>
      <p:sp>
        <p:nvSpPr>
          <p:cNvPr id="128" name="Google Shape;128;p23"/>
          <p:cNvSpPr txBox="1"/>
          <p:nvPr/>
        </p:nvSpPr>
        <p:spPr>
          <a:xfrm>
            <a:off x="3313475" y="3528425"/>
            <a:ext cx="909900" cy="9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Template created</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1" lang="en" sz="900" u="none" cap="none" strike="noStrike">
                <a:solidFill>
                  <a:schemeClr val="dk1"/>
                </a:solidFill>
                <a:latin typeface="Arial"/>
                <a:ea typeface="Arial"/>
                <a:cs typeface="Arial"/>
                <a:sym typeface="Arial"/>
              </a:rPr>
              <a:t>HTML created with data and text</a:t>
            </a:r>
            <a:endParaRPr b="0" i="1" sz="900" u="none" cap="none" strike="noStrike">
              <a:solidFill>
                <a:schemeClr val="dk1"/>
              </a:solidFill>
              <a:latin typeface="Arial"/>
              <a:ea typeface="Arial"/>
              <a:cs typeface="Arial"/>
              <a:sym typeface="Arial"/>
            </a:endParaRPr>
          </a:p>
        </p:txBody>
      </p:sp>
      <p:sp>
        <p:nvSpPr>
          <p:cNvPr id="129" name="Google Shape;129;p23"/>
          <p:cNvSpPr txBox="1"/>
          <p:nvPr/>
        </p:nvSpPr>
        <p:spPr>
          <a:xfrm>
            <a:off x="4315250" y="3495475"/>
            <a:ext cx="909900" cy="95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Page Rendered in DOM</a:t>
            </a:r>
            <a:br>
              <a:rPr b="0" i="0" lang="en" sz="900" u="none" cap="none" strike="noStrike">
                <a:solidFill>
                  <a:schemeClr val="dk1"/>
                </a:solidFill>
                <a:latin typeface="Arial"/>
                <a:ea typeface="Arial"/>
                <a:cs typeface="Arial"/>
                <a:sym typeface="Arial"/>
              </a:rPr>
            </a:br>
            <a:br>
              <a:rPr b="0" i="1" lang="en" sz="900" u="none" cap="none" strike="noStrike">
                <a:solidFill>
                  <a:schemeClr val="dk1"/>
                </a:solidFill>
                <a:latin typeface="Arial"/>
                <a:ea typeface="Arial"/>
                <a:cs typeface="Arial"/>
                <a:sym typeface="Arial"/>
              </a:rPr>
            </a:br>
            <a:r>
              <a:rPr b="0" i="1" lang="en" sz="900" u="none" cap="none" strike="noStrike">
                <a:solidFill>
                  <a:schemeClr val="dk1"/>
                </a:solidFill>
                <a:latin typeface="Arial"/>
                <a:ea typeface="Arial"/>
                <a:cs typeface="Arial"/>
                <a:sym typeface="Arial"/>
              </a:rPr>
              <a:t>Everything available</a:t>
            </a:r>
            <a:endParaRPr b="0" i="1" sz="900" u="none" cap="none" strike="noStrike">
              <a:solidFill>
                <a:schemeClr val="dk1"/>
              </a:solidFill>
              <a:latin typeface="Arial"/>
              <a:ea typeface="Arial"/>
              <a:cs typeface="Arial"/>
              <a:sym typeface="Arial"/>
            </a:endParaRPr>
          </a:p>
        </p:txBody>
      </p:sp>
      <p:cxnSp>
        <p:nvCxnSpPr>
          <p:cNvPr id="130" name="Google Shape;130;p23"/>
          <p:cNvCxnSpPr/>
          <p:nvPr/>
        </p:nvCxnSpPr>
        <p:spPr>
          <a:xfrm flipH="1">
            <a:off x="5298875" y="943650"/>
            <a:ext cx="11100" cy="3854100"/>
          </a:xfrm>
          <a:prstGeom prst="straightConnector1">
            <a:avLst/>
          </a:prstGeom>
          <a:noFill/>
          <a:ln cap="flat" cmpd="sng" w="9525">
            <a:solidFill>
              <a:schemeClr val="dk2"/>
            </a:solidFill>
            <a:prstDash val="solid"/>
            <a:round/>
            <a:headEnd len="sm" w="sm" type="none"/>
            <a:tailEnd len="sm" w="sm" type="none"/>
          </a:ln>
        </p:spPr>
      </p:cxnSp>
      <p:cxnSp>
        <p:nvCxnSpPr>
          <p:cNvPr id="131" name="Google Shape;131;p23"/>
          <p:cNvCxnSpPr/>
          <p:nvPr/>
        </p:nvCxnSpPr>
        <p:spPr>
          <a:xfrm flipH="1">
            <a:off x="6784975" y="925475"/>
            <a:ext cx="4800" cy="3844800"/>
          </a:xfrm>
          <a:prstGeom prst="straightConnector1">
            <a:avLst/>
          </a:prstGeom>
          <a:noFill/>
          <a:ln cap="flat" cmpd="sng" w="9525">
            <a:solidFill>
              <a:schemeClr val="dk2"/>
            </a:solidFill>
            <a:prstDash val="solid"/>
            <a:round/>
            <a:headEnd len="sm" w="sm" type="none"/>
            <a:tailEnd len="sm" w="sm" type="none"/>
          </a:ln>
        </p:spPr>
      </p:cxnSp>
      <p:sp>
        <p:nvSpPr>
          <p:cNvPr id="132" name="Google Shape;132;p23"/>
          <p:cNvSpPr txBox="1"/>
          <p:nvPr/>
        </p:nvSpPr>
        <p:spPr>
          <a:xfrm>
            <a:off x="6921125" y="3495475"/>
            <a:ext cx="1001400" cy="8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Leaving the Page</a:t>
            </a:r>
            <a:br>
              <a:rPr b="0" i="0" lang="en" sz="900" u="none" cap="none" strike="noStrike">
                <a:solidFill>
                  <a:schemeClr val="dk1"/>
                </a:solidFill>
                <a:latin typeface="Arial"/>
                <a:ea typeface="Arial"/>
                <a:cs typeface="Arial"/>
                <a:sym typeface="Arial"/>
              </a:rPr>
            </a:br>
            <a:br>
              <a:rPr b="0" i="0" lang="en" sz="900" u="none" cap="none" strike="noStrike">
                <a:solidFill>
                  <a:schemeClr val="dk1"/>
                </a:solidFill>
                <a:latin typeface="Arial"/>
                <a:ea typeface="Arial"/>
                <a:cs typeface="Arial"/>
                <a:sym typeface="Arial"/>
              </a:rPr>
            </a:br>
            <a:r>
              <a:rPr b="0" i="1" lang="en" sz="900" u="none" cap="none" strike="noStrike">
                <a:solidFill>
                  <a:schemeClr val="dk1"/>
                </a:solidFill>
                <a:latin typeface="Arial"/>
                <a:ea typeface="Arial"/>
                <a:cs typeface="Arial"/>
                <a:sym typeface="Arial"/>
              </a:rPr>
              <a:t>Everything available</a:t>
            </a:r>
            <a:endParaRPr b="0" i="1" sz="900" u="none" cap="none" strike="noStrike">
              <a:solidFill>
                <a:schemeClr val="dk1"/>
              </a:solidFill>
              <a:latin typeface="Arial"/>
              <a:ea typeface="Arial"/>
              <a:cs typeface="Arial"/>
              <a:sym typeface="Arial"/>
            </a:endParaRPr>
          </a:p>
        </p:txBody>
      </p:sp>
      <p:sp>
        <p:nvSpPr>
          <p:cNvPr id="133" name="Google Shape;133;p23"/>
          <p:cNvSpPr txBox="1"/>
          <p:nvPr/>
        </p:nvSpPr>
        <p:spPr>
          <a:xfrm>
            <a:off x="8053875" y="3505275"/>
            <a:ext cx="1001400" cy="69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Removed from DOM</a:t>
            </a:r>
            <a:br>
              <a:rPr b="0" i="0" lang="en" sz="900" u="none" cap="none" strike="noStrike">
                <a:solidFill>
                  <a:schemeClr val="dk1"/>
                </a:solidFill>
                <a:latin typeface="Arial"/>
                <a:ea typeface="Arial"/>
                <a:cs typeface="Arial"/>
                <a:sym typeface="Arial"/>
              </a:rPr>
            </a:br>
            <a:br>
              <a:rPr b="0" i="0" lang="en" sz="900" u="none" cap="none" strike="noStrike">
                <a:solidFill>
                  <a:schemeClr val="dk1"/>
                </a:solidFill>
                <a:latin typeface="Arial"/>
                <a:ea typeface="Arial"/>
                <a:cs typeface="Arial"/>
                <a:sym typeface="Arial"/>
              </a:rPr>
            </a:br>
            <a:r>
              <a:rPr b="0" i="1" lang="en" sz="900" u="none" cap="none" strike="noStrike">
                <a:solidFill>
                  <a:schemeClr val="dk1"/>
                </a:solidFill>
                <a:latin typeface="Arial"/>
                <a:ea typeface="Arial"/>
                <a:cs typeface="Arial"/>
                <a:sym typeface="Arial"/>
              </a:rPr>
              <a:t>Nothing loaded</a:t>
            </a:r>
            <a:endParaRPr b="0" i="1" sz="900" u="none" cap="none" strike="noStrike">
              <a:solidFill>
                <a:schemeClr val="dk1"/>
              </a:solidFill>
              <a:latin typeface="Arial"/>
              <a:ea typeface="Arial"/>
              <a:cs typeface="Arial"/>
              <a:sym typeface="Arial"/>
            </a:endParaRPr>
          </a:p>
        </p:txBody>
      </p:sp>
      <p:sp>
        <p:nvSpPr>
          <p:cNvPr id="134" name="Google Shape;134;p23"/>
          <p:cNvSpPr txBox="1"/>
          <p:nvPr/>
        </p:nvSpPr>
        <p:spPr>
          <a:xfrm>
            <a:off x="107275" y="791250"/>
            <a:ext cx="52026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666666"/>
                </a:solidFill>
                <a:latin typeface="Arial"/>
                <a:ea typeface="Arial"/>
                <a:cs typeface="Arial"/>
                <a:sym typeface="Arial"/>
              </a:rPr>
              <a:t>Loading</a:t>
            </a:r>
            <a:endParaRPr b="1" i="0" sz="1800" u="none" cap="none" strike="noStrike">
              <a:solidFill>
                <a:srgbClr val="666666"/>
              </a:solidFill>
              <a:latin typeface="Arial"/>
              <a:ea typeface="Arial"/>
              <a:cs typeface="Arial"/>
              <a:sym typeface="Arial"/>
            </a:endParaRPr>
          </a:p>
        </p:txBody>
      </p:sp>
      <p:sp>
        <p:nvSpPr>
          <p:cNvPr id="135" name="Google Shape;135;p23"/>
          <p:cNvSpPr txBox="1"/>
          <p:nvPr/>
        </p:nvSpPr>
        <p:spPr>
          <a:xfrm>
            <a:off x="5298875" y="755300"/>
            <a:ext cx="1490700" cy="62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666666"/>
                </a:solidFill>
                <a:latin typeface="Arial"/>
                <a:ea typeface="Arial"/>
                <a:cs typeface="Arial"/>
                <a:sym typeface="Arial"/>
              </a:rPr>
              <a:t>Loaded</a:t>
            </a:r>
            <a:br>
              <a:rPr b="1" i="0" lang="en" sz="1800" u="none" cap="none" strike="noStrike">
                <a:solidFill>
                  <a:srgbClr val="666666"/>
                </a:solidFill>
                <a:latin typeface="Arial"/>
                <a:ea typeface="Arial"/>
                <a:cs typeface="Arial"/>
                <a:sym typeface="Arial"/>
              </a:rPr>
            </a:br>
            <a:r>
              <a:rPr b="1" i="0" lang="en" sz="1000" u="none" cap="none" strike="noStrike">
                <a:solidFill>
                  <a:srgbClr val="666666"/>
                </a:solidFill>
                <a:latin typeface="Arial"/>
                <a:ea typeface="Arial"/>
                <a:cs typeface="Arial"/>
                <a:sym typeface="Arial"/>
              </a:rPr>
              <a:t>(reactive changes)</a:t>
            </a:r>
            <a:endParaRPr b="1" i="0" sz="1000" u="none" cap="none" strike="noStrike">
              <a:solidFill>
                <a:srgbClr val="666666"/>
              </a:solidFill>
              <a:latin typeface="Arial"/>
              <a:ea typeface="Arial"/>
              <a:cs typeface="Arial"/>
              <a:sym typeface="Arial"/>
            </a:endParaRPr>
          </a:p>
        </p:txBody>
      </p:sp>
      <p:sp>
        <p:nvSpPr>
          <p:cNvPr id="136" name="Google Shape;136;p23"/>
          <p:cNvSpPr txBox="1"/>
          <p:nvPr/>
        </p:nvSpPr>
        <p:spPr>
          <a:xfrm>
            <a:off x="6789775" y="715050"/>
            <a:ext cx="23541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666666"/>
                </a:solidFill>
                <a:latin typeface="Arial"/>
                <a:ea typeface="Arial"/>
                <a:cs typeface="Arial"/>
                <a:sym typeface="Arial"/>
              </a:rPr>
              <a:t>Leaving</a:t>
            </a:r>
            <a:endParaRPr b="1" i="0" sz="1800" u="none" cap="none" strike="noStrike">
              <a:solidFill>
                <a:srgbClr val="666666"/>
              </a:solidFill>
              <a:latin typeface="Arial"/>
              <a:ea typeface="Arial"/>
              <a:cs typeface="Arial"/>
              <a:sym typeface="Arial"/>
            </a:endParaRPr>
          </a:p>
        </p:txBody>
      </p:sp>
      <p:sp>
        <p:nvSpPr>
          <p:cNvPr id="137" name="Google Shape;137;p23"/>
          <p:cNvSpPr txBox="1"/>
          <p:nvPr/>
        </p:nvSpPr>
        <p:spPr>
          <a:xfrm>
            <a:off x="5553900" y="1338950"/>
            <a:ext cx="1001400" cy="44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Change to data()</a:t>
            </a:r>
            <a:endParaRPr b="0" i="0" sz="900" u="none" cap="none" strike="noStrike">
              <a:solidFill>
                <a:schemeClr val="dk1"/>
              </a:solidFill>
              <a:latin typeface="Arial"/>
              <a:ea typeface="Arial"/>
              <a:cs typeface="Arial"/>
              <a:sym typeface="Arial"/>
            </a:endParaRPr>
          </a:p>
        </p:txBody>
      </p:sp>
      <p:sp>
        <p:nvSpPr>
          <p:cNvPr id="138" name="Google Shape;138;p23"/>
          <p:cNvSpPr txBox="1"/>
          <p:nvPr/>
        </p:nvSpPr>
        <p:spPr>
          <a:xfrm>
            <a:off x="5553900" y="4127225"/>
            <a:ext cx="1001400" cy="44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DOM Updated</a:t>
            </a:r>
            <a:endParaRPr b="0" i="0" sz="900" u="none" cap="none" strike="noStrike">
              <a:solidFill>
                <a:schemeClr val="dk1"/>
              </a:solidFill>
              <a:latin typeface="Arial"/>
              <a:ea typeface="Arial"/>
              <a:cs typeface="Arial"/>
              <a:sym typeface="Arial"/>
            </a:endParaRPr>
          </a:p>
        </p:txBody>
      </p:sp>
      <p:sp>
        <p:nvSpPr>
          <p:cNvPr id="139" name="Google Shape;139;p23"/>
          <p:cNvSpPr/>
          <p:nvPr/>
        </p:nvSpPr>
        <p:spPr>
          <a:xfrm>
            <a:off x="2463700" y="2048413"/>
            <a:ext cx="488100" cy="4317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3"/>
          <p:cNvSpPr txBox="1"/>
          <p:nvPr/>
        </p:nvSpPr>
        <p:spPr>
          <a:xfrm>
            <a:off x="1871050" y="1572913"/>
            <a:ext cx="1577700" cy="47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Proxima Nova"/>
                <a:ea typeface="Proxima Nova"/>
                <a:cs typeface="Proxima Nova"/>
                <a:sym typeface="Proxima Nova"/>
              </a:rPr>
              <a:t>You mostly just care</a:t>
            </a:r>
            <a:br>
              <a:rPr b="0" i="0" lang="en" sz="1000" u="none" cap="none" strike="noStrike">
                <a:solidFill>
                  <a:schemeClr val="dk2"/>
                </a:solidFill>
                <a:latin typeface="Proxima Nova"/>
                <a:ea typeface="Proxima Nova"/>
                <a:cs typeface="Proxima Nova"/>
                <a:sym typeface="Proxima Nova"/>
              </a:rPr>
            </a:br>
            <a:r>
              <a:rPr b="0" i="0" lang="en" sz="1000" u="none" cap="none" strike="noStrike">
                <a:solidFill>
                  <a:schemeClr val="dk2"/>
                </a:solidFill>
                <a:latin typeface="Proxima Nova"/>
                <a:ea typeface="Proxima Nova"/>
                <a:cs typeface="Proxima Nova"/>
                <a:sym typeface="Proxima Nova"/>
              </a:rPr>
              <a:t>about this one</a:t>
            </a:r>
            <a:endParaRPr b="0" i="0" sz="1000" u="none" cap="none" strike="noStrike">
              <a:solidFill>
                <a:schemeClr val="dk2"/>
              </a:solidFill>
              <a:latin typeface="Proxima Nova"/>
              <a:ea typeface="Proxima Nova"/>
              <a:cs typeface="Proxima Nova"/>
              <a:sym typeface="Proxima Nova"/>
            </a:endParaRPr>
          </a:p>
        </p:txBody>
      </p:sp>
      <p:sp>
        <p:nvSpPr>
          <p:cNvPr id="141" name="Google Shape;141;p23"/>
          <p:cNvSpPr/>
          <p:nvPr/>
        </p:nvSpPr>
        <p:spPr>
          <a:xfrm>
            <a:off x="107275" y="2642050"/>
            <a:ext cx="1001400" cy="6282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setup()</a:t>
            </a:r>
            <a:endParaRPr b="0" i="0" sz="900" u="none" cap="none" strike="noStrike">
              <a:solidFill>
                <a:schemeClr val="lt1"/>
              </a:solidFill>
              <a:latin typeface="Arial"/>
              <a:ea typeface="Arial"/>
              <a:cs typeface="Arial"/>
              <a:sym typeface="Arial"/>
            </a:endParaRPr>
          </a:p>
        </p:txBody>
      </p:sp>
      <p:cxnSp>
        <p:nvCxnSpPr>
          <p:cNvPr id="142" name="Google Shape;142;p23"/>
          <p:cNvCxnSpPr>
            <a:stCxn id="141" idx="2"/>
            <a:endCxn id="117" idx="2"/>
          </p:cNvCxnSpPr>
          <p:nvPr/>
        </p:nvCxnSpPr>
        <p:spPr>
          <a:xfrm flipH="1" rot="-5400000">
            <a:off x="1131325" y="2746900"/>
            <a:ext cx="600" cy="1047300"/>
          </a:xfrm>
          <a:prstGeom prst="curvedConnector3">
            <a:avLst>
              <a:gd fmla="val 39687500" name="adj1"/>
            </a:avLst>
          </a:prstGeom>
          <a:noFill/>
          <a:ln cap="flat" cmpd="sng" w="9525">
            <a:solidFill>
              <a:schemeClr val="dk2"/>
            </a:solidFill>
            <a:prstDash val="solid"/>
            <a:round/>
            <a:headEnd len="sm" w="sm" type="none"/>
            <a:tailEnd len="med" w="med" type="triangle"/>
          </a:ln>
        </p:spPr>
      </p:cxnSp>
      <p:cxnSp>
        <p:nvCxnSpPr>
          <p:cNvPr id="143" name="Google Shape;143;p23"/>
          <p:cNvCxnSpPr>
            <a:stCxn id="117" idx="0"/>
            <a:endCxn id="118" idx="0"/>
          </p:cNvCxnSpPr>
          <p:nvPr/>
        </p:nvCxnSpPr>
        <p:spPr>
          <a:xfrm flipH="1" rot="-5400000">
            <a:off x="2175525" y="2121700"/>
            <a:ext cx="600" cy="1041300"/>
          </a:xfrm>
          <a:prstGeom prst="curvedConnector3">
            <a:avLst>
              <a:gd fmla="val -39687500" name="adj1"/>
            </a:avLst>
          </a:prstGeom>
          <a:noFill/>
          <a:ln cap="flat" cmpd="sng" w="9525">
            <a:solidFill>
              <a:schemeClr val="dk2"/>
            </a:solidFill>
            <a:prstDash val="solid"/>
            <a:round/>
            <a:headEnd len="sm" w="sm" type="none"/>
            <a:tailEnd len="med" w="med" type="triangle"/>
          </a:ln>
        </p:spPr>
      </p:cxnSp>
      <p:cxnSp>
        <p:nvCxnSpPr>
          <p:cNvPr id="144" name="Google Shape;144;p23"/>
          <p:cNvCxnSpPr>
            <a:stCxn id="118" idx="2"/>
            <a:endCxn id="119" idx="2"/>
          </p:cNvCxnSpPr>
          <p:nvPr/>
        </p:nvCxnSpPr>
        <p:spPr>
          <a:xfrm flipH="1" rot="-5400000">
            <a:off x="3214525" y="2752300"/>
            <a:ext cx="600" cy="1036500"/>
          </a:xfrm>
          <a:prstGeom prst="curvedConnector3">
            <a:avLst>
              <a:gd fmla="val 39687500" name="adj1"/>
            </a:avLst>
          </a:prstGeom>
          <a:noFill/>
          <a:ln cap="flat" cmpd="sng" w="9525">
            <a:solidFill>
              <a:schemeClr val="dk2"/>
            </a:solidFill>
            <a:prstDash val="solid"/>
            <a:round/>
            <a:headEnd len="sm" w="sm" type="none"/>
            <a:tailEnd len="med" w="med" type="triangle"/>
          </a:ln>
        </p:spPr>
      </p:cxnSp>
      <p:cxnSp>
        <p:nvCxnSpPr>
          <p:cNvPr id="145" name="Google Shape;145;p23"/>
          <p:cNvCxnSpPr>
            <a:stCxn id="119" idx="0"/>
            <a:endCxn id="120" idx="0"/>
          </p:cNvCxnSpPr>
          <p:nvPr/>
        </p:nvCxnSpPr>
        <p:spPr>
          <a:xfrm flipH="1" rot="-5400000">
            <a:off x="4240625" y="2134600"/>
            <a:ext cx="600" cy="1015500"/>
          </a:xfrm>
          <a:prstGeom prst="curvedConnector3">
            <a:avLst>
              <a:gd fmla="val -39687500" name="adj1"/>
            </a:avLst>
          </a:prstGeom>
          <a:noFill/>
          <a:ln cap="flat" cmpd="sng" w="9525">
            <a:solidFill>
              <a:schemeClr val="dk2"/>
            </a:solidFill>
            <a:prstDash val="solid"/>
            <a:round/>
            <a:headEnd len="sm" w="sm" type="none"/>
            <a:tailEnd len="med" w="med" type="triangle"/>
          </a:ln>
        </p:spPr>
      </p:cxnSp>
      <p:sp>
        <p:nvSpPr>
          <p:cNvPr id="146" name="Google Shape;146;p23"/>
          <p:cNvSpPr txBox="1"/>
          <p:nvPr/>
        </p:nvSpPr>
        <p:spPr>
          <a:xfrm>
            <a:off x="94175" y="3528425"/>
            <a:ext cx="980400" cy="44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Nothing loaded</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Axios JS Library</a:t>
            </a:r>
            <a:endParaRPr/>
          </a:p>
          <a:p>
            <a:pPr indent="-342900" lvl="0" marL="457200" rtl="0" algn="l">
              <a:spcBef>
                <a:spcPts val="0"/>
              </a:spcBef>
              <a:spcAft>
                <a:spcPts val="0"/>
              </a:spcAft>
              <a:buSzPts val="1800"/>
              <a:buAutoNum type="arabicPeriod"/>
            </a:pPr>
            <a:r>
              <a:rPr lang="en"/>
              <a:t>Asynchronous vs Synchronous Programming</a:t>
            </a:r>
            <a:endParaRPr/>
          </a:p>
          <a:p>
            <a:pPr indent="-342900" lvl="0" marL="457200" rtl="0" algn="l">
              <a:spcBef>
                <a:spcPts val="0"/>
              </a:spcBef>
              <a:spcAft>
                <a:spcPts val="0"/>
              </a:spcAft>
              <a:buSzPts val="1800"/>
              <a:buAutoNum type="arabicPeriod"/>
            </a:pPr>
            <a:r>
              <a:rPr lang="en"/>
              <a:t>Promises</a:t>
            </a:r>
            <a:endParaRPr/>
          </a:p>
          <a:p>
            <a:pPr indent="-342900" lvl="0" marL="457200" rtl="0" algn="l">
              <a:spcBef>
                <a:spcPts val="0"/>
              </a:spcBef>
              <a:spcAft>
                <a:spcPts val="0"/>
              </a:spcAft>
              <a:buSzPts val="1800"/>
              <a:buAutoNum type="arabicPeriod"/>
            </a:pPr>
            <a:r>
              <a:rPr lang="en"/>
              <a:t>Service Objects</a:t>
            </a:r>
            <a:endParaRPr/>
          </a:p>
          <a:p>
            <a:pPr indent="-342900" lvl="0" marL="457200" rtl="0" algn="l">
              <a:spcBef>
                <a:spcPts val="0"/>
              </a:spcBef>
              <a:spcAft>
                <a:spcPts val="0"/>
              </a:spcAft>
              <a:buSzPts val="1800"/>
              <a:buAutoNum type="arabicPeriod"/>
            </a:pPr>
            <a:r>
              <a:rPr lang="en"/>
              <a:t>GET Requests</a:t>
            </a:r>
            <a:endParaRPr/>
          </a:p>
          <a:p>
            <a:pPr indent="-342900" lvl="0" marL="457200" rtl="0" algn="l">
              <a:spcBef>
                <a:spcPts val="0"/>
              </a:spcBef>
              <a:spcAft>
                <a:spcPts val="0"/>
              </a:spcAft>
              <a:buSzPts val="1800"/>
              <a:buAutoNum type="arabicPeriod"/>
            </a:pPr>
            <a:r>
              <a:rPr lang="en"/>
              <a:t>POST Requests</a:t>
            </a:r>
            <a:endParaRPr/>
          </a:p>
          <a:p>
            <a:pPr indent="-342900" lvl="0" marL="457200" rtl="0" algn="l">
              <a:spcBef>
                <a:spcPts val="0"/>
              </a:spcBef>
              <a:spcAft>
                <a:spcPts val="0"/>
              </a:spcAft>
              <a:buSzPts val="1800"/>
              <a:buAutoNum type="arabicPeriod"/>
            </a:pPr>
            <a:r>
              <a:rPr lang="en"/>
              <a:t>PUT Requests</a:t>
            </a:r>
            <a:endParaRPr/>
          </a:p>
          <a:p>
            <a:pPr indent="-342900" lvl="0" marL="457200" rtl="0" algn="l">
              <a:spcBef>
                <a:spcPts val="0"/>
              </a:spcBef>
              <a:spcAft>
                <a:spcPts val="0"/>
              </a:spcAft>
              <a:buSzPts val="1800"/>
              <a:buAutoNum type="arabicPeriod"/>
            </a:pPr>
            <a:r>
              <a:rPr lang="en"/>
              <a:t>DELETE Requests</a:t>
            </a:r>
            <a:endParaRPr/>
          </a:p>
          <a:p>
            <a:pPr indent="-342900" lvl="0" marL="457200" rtl="0" algn="l">
              <a:spcBef>
                <a:spcPts val="0"/>
              </a:spcBef>
              <a:spcAft>
                <a:spcPts val="0"/>
              </a:spcAft>
              <a:buSzPts val="1800"/>
              <a:buAutoNum type="arabicPeriod"/>
            </a:pPr>
            <a:r>
              <a:rPr lang="en"/>
              <a:t>Error Handling with catch()</a:t>
            </a:r>
            <a:endParaRPr/>
          </a:p>
          <a:p>
            <a:pPr indent="-342900" lvl="0" marL="457200" rtl="0" algn="l">
              <a:spcBef>
                <a:spcPts val="0"/>
              </a:spcBef>
              <a:spcAft>
                <a:spcPts val="0"/>
              </a:spcAft>
              <a:buSzPts val="1800"/>
              <a:buAutoNum type="arabicPeriod"/>
            </a:pPr>
            <a:r>
              <a:rPr lang="en"/>
              <a:t>VUEX Store Actions / Getters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Axios JS Library</a:t>
            </a:r>
            <a:endParaRPr/>
          </a:p>
        </p:txBody>
      </p:sp>
      <p:sp>
        <p:nvSpPr>
          <p:cNvPr id="68" name="Google Shape;68;p15"/>
          <p:cNvSpPr txBox="1"/>
          <p:nvPr>
            <p:ph idx="1" type="body"/>
          </p:nvPr>
        </p:nvSpPr>
        <p:spPr>
          <a:xfrm>
            <a:off x="311700" y="1163175"/>
            <a:ext cx="8520600" cy="30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Promise based HTTP Client for the browser and Node.js.</a:t>
            </a:r>
            <a:endParaRPr sz="1600"/>
          </a:p>
          <a:p>
            <a:pPr indent="0" lvl="0" marL="0" rtl="0" algn="l">
              <a:spcBef>
                <a:spcPts val="1600"/>
              </a:spcBef>
              <a:spcAft>
                <a:spcPts val="0"/>
              </a:spcAft>
              <a:buNone/>
            </a:pPr>
            <a:r>
              <a:rPr lang="en" sz="1600"/>
              <a:t>Allows for HTTP GET, POST, PUT, and DELETE requests to be made from JavaScript, similar to what the RestTemplate allows for Java.</a:t>
            </a:r>
            <a:endParaRPr sz="1600"/>
          </a:p>
          <a:p>
            <a:pPr indent="0" lvl="0" marL="0" rtl="0" algn="l">
              <a:spcBef>
                <a:spcPts val="1600"/>
              </a:spcBef>
              <a:spcAft>
                <a:spcPts val="0"/>
              </a:spcAft>
              <a:buNone/>
            </a:pPr>
            <a:r>
              <a:rPr lang="en" sz="1600"/>
              <a:t>Automatically converts the response from JSON to JavaScript objects. </a:t>
            </a:r>
            <a:endParaRPr sz="1600"/>
          </a:p>
          <a:p>
            <a:pPr indent="0" lvl="0" marL="0" rtl="0" algn="l">
              <a:spcBef>
                <a:spcPts val="1600"/>
              </a:spcBef>
              <a:spcAft>
                <a:spcPts val="0"/>
              </a:spcAft>
              <a:buNone/>
            </a:pPr>
            <a:r>
              <a:rPr lang="en" sz="1600"/>
              <a:t>Is Asynchronous and returns a Promise to handle the response. </a:t>
            </a:r>
            <a:endParaRPr sz="1600"/>
          </a:p>
          <a:p>
            <a:pPr indent="0" lvl="0" marL="0" rtl="0" algn="l">
              <a:spcBef>
                <a:spcPts val="1600"/>
              </a:spcBef>
              <a:spcAft>
                <a:spcPts val="0"/>
              </a:spcAft>
              <a:buNone/>
            </a:pPr>
            <a:r>
              <a:rPr lang="en" sz="1600"/>
              <a:t>Can be added to a project using:  </a:t>
            </a:r>
            <a:r>
              <a:rPr lang="en" sz="1600" u="sng">
                <a:solidFill>
                  <a:schemeClr val="hlink"/>
                </a:solidFill>
                <a:hlinkClick r:id="rId3"/>
              </a:rPr>
              <a:t>npm install axios</a:t>
            </a:r>
            <a:endParaRPr sz="16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69" name="Google Shape;69;p15"/>
          <p:cNvSpPr txBox="1"/>
          <p:nvPr/>
        </p:nvSpPr>
        <p:spPr>
          <a:xfrm>
            <a:off x="7146925" y="4391175"/>
            <a:ext cx="16437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Axios Cheatsheet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Asynchronous vs Synchronous </a:t>
            </a:r>
            <a:endParaRPr sz="2800">
              <a:solidFill>
                <a:srgbClr val="000000"/>
              </a:solidFill>
            </a:endParaRPr>
          </a:p>
        </p:txBody>
      </p:sp>
      <p:sp>
        <p:nvSpPr>
          <p:cNvPr id="75" name="Google Shape;75;p1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Synchronous Programming</a:t>
            </a:r>
            <a:endParaRPr sz="18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lang="en">
                <a:solidFill>
                  <a:srgbClr val="595959"/>
                </a:solidFill>
              </a:rPr>
              <a:t>Make a request and wait on the response</a:t>
            </a:r>
            <a:endParaRPr>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lang="en">
                <a:solidFill>
                  <a:srgbClr val="595959"/>
                </a:solidFill>
              </a:rPr>
              <a:t>While we are response all further execution is held up</a:t>
            </a:r>
            <a:endParaRPr>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lang="en">
                <a:solidFill>
                  <a:srgbClr val="595959"/>
                </a:solidFill>
              </a:rPr>
              <a:t>This is how method calls in Java and JavaScript work</a:t>
            </a:r>
            <a:endParaRPr>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Asynchronous Programming</a:t>
            </a:r>
            <a:endParaRPr sz="18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lang="en">
                <a:solidFill>
                  <a:srgbClr val="595959"/>
                </a:solidFill>
              </a:rPr>
              <a:t>Make a request and DO NOT wait on the response, instead the ask the responder to tell us when the response ready and then we pause and handle it</a:t>
            </a:r>
            <a:endParaRPr>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lang="en">
                <a:solidFill>
                  <a:srgbClr val="595959"/>
                </a:solidFill>
              </a:rPr>
              <a:t>Example:  Do a fetch, which return a promise that will notify us when the response is ready, while waiting the rest of our code will continue to execute </a:t>
            </a:r>
            <a:endParaRPr>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Promises</a:t>
            </a:r>
            <a:endParaRPr sz="2800">
              <a:solidFill>
                <a:srgbClr val="000000"/>
              </a:solidFill>
            </a:endParaRPr>
          </a:p>
        </p:txBody>
      </p:sp>
      <p:sp>
        <p:nvSpPr>
          <p:cNvPr id="81" name="Google Shape;81;p1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A JavaScript Object that notifies us when an asynchronous process is complete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Promises have 3 states</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a:solidFill>
                  <a:srgbClr val="595959"/>
                </a:solidFill>
              </a:rPr>
              <a:t>Pending - initial state, running and neither fulfilled or reject </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en">
                <a:solidFill>
                  <a:srgbClr val="595959"/>
                </a:solidFill>
              </a:rPr>
              <a:t>Fulfilled  - the operation completed successfully</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en">
                <a:solidFill>
                  <a:srgbClr val="595959"/>
                </a:solidFill>
              </a:rPr>
              <a:t>Rejected - the operation failed</a:t>
            </a:r>
            <a:endParaRPr>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with Axios</a:t>
            </a:r>
            <a:endParaRPr/>
          </a:p>
        </p:txBody>
      </p:sp>
      <p:sp>
        <p:nvSpPr>
          <p:cNvPr id="87" name="Google Shape;87;p18"/>
          <p:cNvSpPr txBox="1"/>
          <p:nvPr>
            <p:ph idx="1" type="body"/>
          </p:nvPr>
        </p:nvSpPr>
        <p:spPr>
          <a:xfrm>
            <a:off x="311700" y="1152475"/>
            <a:ext cx="8520600" cy="1312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500">
                <a:solidFill>
                  <a:schemeClr val="dk1"/>
                </a:solidFill>
                <a:highlight>
                  <a:srgbClr val="F8F8F8"/>
                </a:highlight>
                <a:latin typeface="Courier New"/>
                <a:ea typeface="Courier New"/>
                <a:cs typeface="Courier New"/>
                <a:sym typeface="Courier New"/>
              </a:rPr>
              <a:t>axios.</a:t>
            </a:r>
            <a:r>
              <a:rPr b="1" lang="en" sz="1500">
                <a:solidFill>
                  <a:srgbClr val="9900FF"/>
                </a:solidFill>
                <a:highlight>
                  <a:srgbClr val="F8F8F8"/>
                </a:highlight>
                <a:latin typeface="Courier New"/>
                <a:ea typeface="Courier New"/>
                <a:cs typeface="Courier New"/>
                <a:sym typeface="Courier New"/>
              </a:rPr>
              <a:t>get</a:t>
            </a:r>
            <a:r>
              <a:rPr lang="en" sz="1500">
                <a:solidFill>
                  <a:schemeClr val="dk1"/>
                </a:solidFill>
                <a:highlight>
                  <a:srgbClr val="F8F8F8"/>
                </a:highlight>
                <a:latin typeface="Courier New"/>
                <a:ea typeface="Courier New"/>
                <a:cs typeface="Courier New"/>
                <a:sym typeface="Courier New"/>
              </a:rPr>
              <a:t>(</a:t>
            </a:r>
            <a:r>
              <a:rPr b="1" lang="en" sz="1500">
                <a:solidFill>
                  <a:srgbClr val="DD1144"/>
                </a:solidFill>
                <a:highlight>
                  <a:srgbClr val="F8F8F8"/>
                </a:highlight>
                <a:latin typeface="Courier New"/>
                <a:ea typeface="Courier New"/>
                <a:cs typeface="Courier New"/>
                <a:sym typeface="Courier New"/>
              </a:rPr>
              <a:t>url</a:t>
            </a:r>
            <a:r>
              <a:rPr lang="en" sz="1500">
                <a:solidFill>
                  <a:schemeClr val="dk1"/>
                </a:solidFill>
                <a:highlight>
                  <a:srgbClr val="F8F8F8"/>
                </a:highlight>
                <a:latin typeface="Courier New"/>
                <a:ea typeface="Courier New"/>
                <a:cs typeface="Courier New"/>
                <a:sym typeface="Courier New"/>
              </a:rPr>
              <a:t>)</a:t>
            </a:r>
            <a:endParaRPr sz="1500">
              <a:solidFill>
                <a:schemeClr val="dk1"/>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500">
                <a:solidFill>
                  <a:schemeClr val="dk1"/>
                </a:solidFill>
                <a:highlight>
                  <a:srgbClr val="F8F8F8"/>
                </a:highlight>
                <a:latin typeface="Courier New"/>
                <a:ea typeface="Courier New"/>
                <a:cs typeface="Courier New"/>
                <a:sym typeface="Courier New"/>
              </a:rPr>
              <a:t>  .</a:t>
            </a:r>
            <a:r>
              <a:rPr b="1" lang="en" sz="1500">
                <a:solidFill>
                  <a:srgbClr val="FF9900"/>
                </a:solidFill>
                <a:latin typeface="Courier New"/>
                <a:ea typeface="Courier New"/>
                <a:cs typeface="Courier New"/>
                <a:sym typeface="Courier New"/>
              </a:rPr>
              <a:t>then</a:t>
            </a:r>
            <a:r>
              <a:rPr lang="en" sz="1500">
                <a:solidFill>
                  <a:schemeClr val="dk1"/>
                </a:solidFill>
                <a:highlight>
                  <a:srgbClr val="F8F8F8"/>
                </a:highlight>
                <a:latin typeface="Courier New"/>
                <a:ea typeface="Courier New"/>
                <a:cs typeface="Courier New"/>
                <a:sym typeface="Courier New"/>
              </a:rPr>
              <a:t>((</a:t>
            </a:r>
            <a:r>
              <a:rPr b="1" lang="en" sz="1500">
                <a:solidFill>
                  <a:srgbClr val="0000FF"/>
                </a:solidFill>
                <a:highlight>
                  <a:srgbClr val="F8F8F8"/>
                </a:highlight>
                <a:latin typeface="Courier New"/>
                <a:ea typeface="Courier New"/>
                <a:cs typeface="Courier New"/>
                <a:sym typeface="Courier New"/>
              </a:rPr>
              <a:t>response</a:t>
            </a:r>
            <a:r>
              <a:rPr lang="en" sz="1500">
                <a:solidFill>
                  <a:schemeClr val="dk1"/>
                </a:solidFill>
                <a:highlight>
                  <a:srgbClr val="F8F8F8"/>
                </a:highlight>
                <a:latin typeface="Courier New"/>
                <a:ea typeface="Courier New"/>
                <a:cs typeface="Courier New"/>
                <a:sym typeface="Courier New"/>
              </a:rPr>
              <a:t>) =&gt; {</a:t>
            </a:r>
            <a:endParaRPr sz="1500">
              <a:solidFill>
                <a:schemeClr val="dk1"/>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500">
                <a:solidFill>
                  <a:schemeClr val="dk1"/>
                </a:solidFill>
                <a:highlight>
                  <a:srgbClr val="F8F8F8"/>
                </a:highlight>
                <a:latin typeface="Courier New"/>
                <a:ea typeface="Courier New"/>
                <a:cs typeface="Courier New"/>
                <a:sym typeface="Courier New"/>
              </a:rPr>
              <a:t>    console.log(response);</a:t>
            </a:r>
            <a:endParaRPr sz="1500">
              <a:solidFill>
                <a:schemeClr val="dk1"/>
              </a:solidFill>
              <a:highlight>
                <a:srgbClr val="F8F8F8"/>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500">
                <a:solidFill>
                  <a:schemeClr val="dk1"/>
                </a:solidFill>
                <a:highlight>
                  <a:srgbClr val="F8F8F8"/>
                </a:highlight>
                <a:latin typeface="Courier New"/>
                <a:ea typeface="Courier New"/>
                <a:cs typeface="Courier New"/>
                <a:sym typeface="Courier New"/>
              </a:rPr>
              <a:t>  })</a:t>
            </a:r>
            <a:endParaRPr sz="2100"/>
          </a:p>
        </p:txBody>
      </p:sp>
      <p:sp>
        <p:nvSpPr>
          <p:cNvPr id="88" name="Google Shape;88;p18"/>
          <p:cNvSpPr txBox="1"/>
          <p:nvPr/>
        </p:nvSpPr>
        <p:spPr>
          <a:xfrm>
            <a:off x="4200525" y="1074625"/>
            <a:ext cx="4821900" cy="14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DD1144"/>
                </a:solidFill>
                <a:latin typeface="Courier New"/>
                <a:ea typeface="Courier New"/>
                <a:cs typeface="Courier New"/>
                <a:sym typeface="Courier New"/>
              </a:rPr>
              <a:t>url</a:t>
            </a:r>
            <a:r>
              <a:rPr b="1" lang="en">
                <a:solidFill>
                  <a:srgbClr val="DD1144"/>
                </a:solidFill>
                <a:latin typeface="Courier New"/>
                <a:ea typeface="Courier New"/>
                <a:cs typeface="Courier New"/>
                <a:sym typeface="Courier New"/>
              </a:rPr>
              <a:t> </a:t>
            </a:r>
            <a:r>
              <a:rPr lang="en" sz="1500">
                <a:latin typeface="Courier New"/>
                <a:ea typeface="Courier New"/>
                <a:cs typeface="Courier New"/>
                <a:sym typeface="Courier New"/>
              </a:rPr>
              <a:t>- The full URL of the API</a:t>
            </a:r>
            <a:r>
              <a:rPr b="1" lang="en" sz="1500">
                <a:solidFill>
                  <a:srgbClr val="DD1144"/>
                </a:solidFill>
                <a:latin typeface="Courier New"/>
                <a:ea typeface="Courier New"/>
                <a:cs typeface="Courier New"/>
                <a:sym typeface="Courier New"/>
              </a:rPr>
              <a:t> </a:t>
            </a:r>
            <a:endParaRPr b="1" sz="1500">
              <a:solidFill>
                <a:srgbClr val="DD114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500">
              <a:solidFill>
                <a:srgbClr val="DD1144"/>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600">
                <a:solidFill>
                  <a:srgbClr val="0000FF"/>
                </a:solidFill>
                <a:latin typeface="Courier New"/>
                <a:ea typeface="Courier New"/>
                <a:cs typeface="Courier New"/>
                <a:sym typeface="Courier New"/>
              </a:rPr>
              <a:t>response </a:t>
            </a:r>
            <a:r>
              <a:rPr lang="en" sz="1500">
                <a:solidFill>
                  <a:schemeClr val="dk1"/>
                </a:solidFill>
                <a:latin typeface="Courier New"/>
                <a:ea typeface="Courier New"/>
                <a:cs typeface="Courier New"/>
                <a:sym typeface="Courier New"/>
              </a:rPr>
              <a:t>- The APIs JSON response, converted to a JavaScript object</a:t>
            </a:r>
            <a:endParaRPr b="1" sz="1600">
              <a:solidFill>
                <a:srgbClr val="DD1144"/>
              </a:solidFill>
              <a:latin typeface="Courier New"/>
              <a:ea typeface="Courier New"/>
              <a:cs typeface="Courier New"/>
              <a:sym typeface="Courier New"/>
            </a:endParaRPr>
          </a:p>
        </p:txBody>
      </p:sp>
      <p:sp>
        <p:nvSpPr>
          <p:cNvPr id="89" name="Google Shape;89;p18"/>
          <p:cNvSpPr txBox="1"/>
          <p:nvPr/>
        </p:nvSpPr>
        <p:spPr>
          <a:xfrm>
            <a:off x="671775" y="2734825"/>
            <a:ext cx="7115100" cy="19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sz="1600">
                <a:solidFill>
                  <a:srgbClr val="9900FF"/>
                </a:solidFill>
              </a:rPr>
              <a:t>get() </a:t>
            </a:r>
            <a:r>
              <a:rPr lang="en"/>
              <a:t>method returns a Promise.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Promise is </a:t>
            </a:r>
            <a:r>
              <a:rPr i="1" lang="en"/>
              <a:t>fulfilled</a:t>
            </a:r>
            <a:r>
              <a:rPr i="1" lang="en"/>
              <a:t> </a:t>
            </a:r>
            <a:r>
              <a:rPr lang="en"/>
              <a:t>then the </a:t>
            </a:r>
            <a:r>
              <a:rPr b="1" lang="en" sz="1600">
                <a:solidFill>
                  <a:srgbClr val="FF9900"/>
                </a:solidFill>
              </a:rPr>
              <a:t>.then()</a:t>
            </a:r>
            <a:r>
              <a:rPr lang="en"/>
              <a:t> is called.</a:t>
            </a:r>
            <a:br>
              <a:rPr lang="en"/>
            </a:br>
            <a:br>
              <a:rPr lang="en"/>
            </a:br>
            <a:br>
              <a:rPr lang="en"/>
            </a:br>
            <a:r>
              <a:rPr lang="en"/>
              <a:t>WE WILL SOMETIMES PUT AXIOS IN A (service).js FILE AND HAVE OUR CODE DO THE PROMISE (SEE LECTURE CODE FOR EXAMPLE)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Objects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service object in JavaScript is JS file that encapsulates related functionality, for example, an API.  </a:t>
            </a:r>
            <a:endParaRPr/>
          </a:p>
          <a:p>
            <a:pPr indent="0" lvl="0" marL="0" rtl="0" algn="l">
              <a:spcBef>
                <a:spcPts val="1600"/>
              </a:spcBef>
              <a:spcAft>
                <a:spcPts val="0"/>
              </a:spcAft>
              <a:buNone/>
            </a:pPr>
            <a:r>
              <a:rPr lang="en"/>
              <a:t>An API Service Object may include the import of the Axios library, setting the BaseURL, creating the Axios object, and exposing methods to be used for the CRUD operations of the API. </a:t>
            </a:r>
            <a:endParaRPr/>
          </a:p>
          <a:p>
            <a:pPr indent="0" lvl="0" marL="0" rtl="0" algn="l">
              <a:spcBef>
                <a:spcPts val="1600"/>
              </a:spcBef>
              <a:spcAft>
                <a:spcPts val="1600"/>
              </a:spcAft>
              <a:buNone/>
            </a:pPr>
            <a:br>
              <a:rPr lang="en"/>
            </a:br>
            <a:r>
              <a:rPr lang="en"/>
              <a:t>We call service objects from the components create (if data is needed to load the component,  OR in the method section if based on an action after </a:t>
            </a:r>
            <a:r>
              <a:rPr lang="en"/>
              <a:t>component</a:t>
            </a:r>
            <a:r>
              <a:rPr lang="en"/>
              <a:t> is loaded (ex: user submits a form,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186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import axios from 'axios';</a:t>
            </a:r>
            <a:endParaRPr sz="1200"/>
          </a:p>
          <a:p>
            <a:pPr indent="0" lvl="0" marL="0" rtl="0" algn="l">
              <a:spcBef>
                <a:spcPts val="1600"/>
              </a:spcBef>
              <a:spcAft>
                <a:spcPts val="0"/>
              </a:spcAft>
              <a:buClr>
                <a:schemeClr val="dk1"/>
              </a:buClr>
              <a:buSzPts val="1100"/>
              <a:buFont typeface="Arial"/>
              <a:buNone/>
            </a:pPr>
            <a:r>
              <a:rPr lang="en" sz="1200"/>
              <a:t>const http = axios.create({</a:t>
            </a:r>
            <a:endParaRPr sz="1200"/>
          </a:p>
          <a:p>
            <a:pPr indent="0" lvl="0" marL="0" rtl="0" algn="l">
              <a:spcBef>
                <a:spcPts val="1600"/>
              </a:spcBef>
              <a:spcAft>
                <a:spcPts val="0"/>
              </a:spcAft>
              <a:buClr>
                <a:schemeClr val="dk1"/>
              </a:buClr>
              <a:buSzPts val="1100"/>
              <a:buFont typeface="Arial"/>
              <a:buNone/>
            </a:pPr>
            <a:r>
              <a:rPr lang="en" sz="1200"/>
              <a:t>  baseURL: "http://localhost:3000"</a:t>
            </a:r>
            <a:endParaRPr sz="1200"/>
          </a:p>
          <a:p>
            <a:pPr indent="0" lvl="0" marL="0" rtl="0" algn="l">
              <a:spcBef>
                <a:spcPts val="1600"/>
              </a:spcBef>
              <a:spcAft>
                <a:spcPts val="0"/>
              </a:spcAft>
              <a:buClr>
                <a:schemeClr val="dk1"/>
              </a:buClr>
              <a:buSzPts val="1100"/>
              <a:buFont typeface="Arial"/>
              <a:buNone/>
            </a:pPr>
            <a:r>
              <a:rPr lang="en" sz="1200"/>
              <a:t>});</a:t>
            </a:r>
            <a:endParaRPr sz="1200"/>
          </a:p>
          <a:p>
            <a:pPr indent="0" lvl="0" marL="0" rtl="0" algn="l">
              <a:spcBef>
                <a:spcPts val="1600"/>
              </a:spcBef>
              <a:spcAft>
                <a:spcPts val="0"/>
              </a:spcAft>
              <a:buClr>
                <a:schemeClr val="dk1"/>
              </a:buClr>
              <a:buSzPts val="1100"/>
              <a:buFont typeface="Arial"/>
              <a:buNone/>
            </a:pPr>
            <a:r>
              <a:rPr lang="en" sz="1200"/>
              <a:t>export default {        </a:t>
            </a:r>
            <a:endParaRPr sz="1200"/>
          </a:p>
          <a:p>
            <a:pPr indent="0" lvl="0" marL="0" rtl="0" algn="l">
              <a:spcBef>
                <a:spcPts val="1600"/>
              </a:spcBef>
              <a:spcAft>
                <a:spcPts val="0"/>
              </a:spcAft>
              <a:buClr>
                <a:schemeClr val="dk1"/>
              </a:buClr>
              <a:buSzPts val="1100"/>
              <a:buFont typeface="Arial"/>
              <a:buNone/>
            </a:pPr>
            <a:r>
              <a:rPr lang="en" sz="1200"/>
              <a:t>  getBoards() {</a:t>
            </a:r>
            <a:endParaRPr sz="1200"/>
          </a:p>
          <a:p>
            <a:pPr indent="0" lvl="0" marL="0" rtl="0" algn="l">
              <a:spcBef>
                <a:spcPts val="1600"/>
              </a:spcBef>
              <a:spcAft>
                <a:spcPts val="0"/>
              </a:spcAft>
              <a:buClr>
                <a:schemeClr val="dk1"/>
              </a:buClr>
              <a:buSzPts val="1100"/>
              <a:buFont typeface="Arial"/>
              <a:buNone/>
            </a:pPr>
            <a:r>
              <a:rPr lang="en" sz="1200"/>
              <a:t>    return http.get('/boards');</a:t>
            </a:r>
            <a:endParaRPr sz="1200"/>
          </a:p>
          <a:p>
            <a:pPr indent="0" lvl="0" marL="0" rtl="0" algn="l">
              <a:spcBef>
                <a:spcPts val="1600"/>
              </a:spcBef>
              <a:spcAft>
                <a:spcPts val="0"/>
              </a:spcAft>
              <a:buClr>
                <a:schemeClr val="dk1"/>
              </a:buClr>
              <a:buSzPts val="1100"/>
              <a:buFont typeface="Arial"/>
              <a:buNone/>
            </a:pPr>
            <a:r>
              <a:rPr lang="en" sz="1200"/>
              <a:t>  },</a:t>
            </a:r>
            <a:endParaRPr sz="1200"/>
          </a:p>
          <a:p>
            <a:pPr indent="0" lvl="0" marL="0" rtl="0" algn="l">
              <a:spcBef>
                <a:spcPts val="1600"/>
              </a:spcBef>
              <a:spcAft>
                <a:spcPts val="0"/>
              </a:spcAft>
              <a:buClr>
                <a:schemeClr val="dk1"/>
              </a:buClr>
              <a:buSzPts val="1100"/>
              <a:buFont typeface="Arial"/>
              <a:buNone/>
            </a:pPr>
            <a:r>
              <a:rPr lang="en" sz="1200"/>
              <a:t>  getCards(boardID) {</a:t>
            </a:r>
            <a:endParaRPr sz="1200"/>
          </a:p>
          <a:p>
            <a:pPr indent="0" lvl="0" marL="0" rtl="0" algn="l">
              <a:spcBef>
                <a:spcPts val="1600"/>
              </a:spcBef>
              <a:spcAft>
                <a:spcPts val="0"/>
              </a:spcAft>
              <a:buClr>
                <a:schemeClr val="dk1"/>
              </a:buClr>
              <a:buSzPts val="1100"/>
              <a:buFont typeface="Arial"/>
              <a:buNone/>
            </a:pPr>
            <a:r>
              <a:rPr lang="en" sz="1200"/>
              <a:t>    return http.get(`/boards/${boardID}`)</a:t>
            </a:r>
            <a:endParaRPr sz="1200"/>
          </a:p>
          <a:p>
            <a:pPr indent="0" lvl="0" marL="0" rtl="0" algn="l">
              <a:spcBef>
                <a:spcPts val="1600"/>
              </a:spcBef>
              <a:spcAft>
                <a:spcPts val="0"/>
              </a:spcAft>
              <a:buClr>
                <a:schemeClr val="dk1"/>
              </a:buClr>
              <a:buSzPts val="1100"/>
              <a:buFont typeface="Arial"/>
              <a:buNone/>
            </a:pPr>
            <a:r>
              <a:rPr lang="en" sz="1200"/>
              <a:t>  },</a:t>
            </a:r>
            <a:endParaRPr sz="12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86450"/>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getCard(cardID) {</a:t>
            </a:r>
            <a:endParaRPr sz="1400"/>
          </a:p>
          <a:p>
            <a:pPr indent="0" lvl="0" marL="0" rtl="0" algn="l">
              <a:spcBef>
                <a:spcPts val="1600"/>
              </a:spcBef>
              <a:spcAft>
                <a:spcPts val="0"/>
              </a:spcAft>
              <a:buNone/>
            </a:pPr>
            <a:r>
              <a:rPr lang="en" sz="1400"/>
              <a:t>    return http.get(`/cards/${cardID}`)</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rPr lang="en" sz="1400"/>
              <a:t>  addCard(card) {      </a:t>
            </a:r>
            <a:endParaRPr sz="1400"/>
          </a:p>
          <a:p>
            <a:pPr indent="0" lvl="0" marL="0" rtl="0" algn="l">
              <a:spcBef>
                <a:spcPts val="1600"/>
              </a:spcBef>
              <a:spcAft>
                <a:spcPts val="0"/>
              </a:spcAft>
              <a:buNone/>
            </a:pPr>
            <a:r>
              <a:rPr lang="en" sz="1400"/>
              <a:t>    return http.post('/cards', card);</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rPr lang="en" sz="1400"/>
              <a:t>  updateCard(card) {      //we pass in a card AND append the id to the URL (and send card obj inside body)</a:t>
            </a:r>
            <a:endParaRPr sz="1400"/>
          </a:p>
          <a:p>
            <a:pPr indent="0" lvl="0" marL="0" rtl="0" algn="l">
              <a:spcBef>
                <a:spcPts val="1600"/>
              </a:spcBef>
              <a:spcAft>
                <a:spcPts val="0"/>
              </a:spcAft>
              <a:buNone/>
            </a:pPr>
            <a:r>
              <a:rPr lang="en" sz="1400"/>
              <a:t>    return http.put(`/cards/${card.id}`, card);</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