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Proxima Nova"/>
      <p:regular r:id="rId57"/>
      <p:bold r:id="rId58"/>
      <p:italic r:id="rId59"/>
      <p:boldItalic r:id="rId60"/>
    </p:embeddedFont>
    <p:embeddedFont>
      <p:font typeface="Roboto"/>
      <p:regular r:id="rId61"/>
      <p:bold r:id="rId62"/>
      <p:italic r:id="rId63"/>
      <p:boldItalic r:id="rId64"/>
    </p:embeddedFont>
    <p:embeddedFont>
      <p:font typeface="Proxima Nova Extrabold"/>
      <p:bold r:id="rId65"/>
    </p:embeddedFont>
    <p:embeddedFont>
      <p:font typeface="Proxima Nova Semibold"/>
      <p:regular r:id="rId66"/>
      <p:bold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9" roundtripDataSignature="AMtx7mjFc3pih72JVxb67eadffaS/BFa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5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7.xml"/><Relationship Id="rId66" Type="http://schemas.openxmlformats.org/officeDocument/2006/relationships/font" Target="fonts/ProximaNovaSemibold-regular.fntdata"/><Relationship Id="rId21" Type="http://schemas.openxmlformats.org/officeDocument/2006/relationships/slide" Target="slides/slide16.xml"/><Relationship Id="rId65" Type="http://schemas.openxmlformats.org/officeDocument/2006/relationships/font" Target="fonts/ProximaNovaExtrabold-bold.fntdata"/><Relationship Id="rId24" Type="http://schemas.openxmlformats.org/officeDocument/2006/relationships/slide" Target="slides/slide19.xml"/><Relationship Id="rId68" Type="http://schemas.openxmlformats.org/officeDocument/2006/relationships/font" Target="fonts/ProximaNovaSemibold-boldItalic.fntdata"/><Relationship Id="rId23" Type="http://schemas.openxmlformats.org/officeDocument/2006/relationships/slide" Target="slides/slide18.xml"/><Relationship Id="rId67" Type="http://schemas.openxmlformats.org/officeDocument/2006/relationships/font" Target="fonts/ProximaNovaSemibold-bold.fntdata"/><Relationship Id="rId60" Type="http://schemas.openxmlformats.org/officeDocument/2006/relationships/font" Target="fonts/ProximaNova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58" Type="http://schemas.openxmlformats.org/officeDocument/2006/relationships/font" Target="fonts/ProximaNov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25864e0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b25864e0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2021c68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b2021c68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3312455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b3312455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26177e8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b26177e8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2021c68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b2021c68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2021c684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b2021c684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2021c684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b2021c684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26177e8c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b26177e8c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26177e8c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b26177e8c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26177e8c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b26177e8c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2895197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b2895197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33124552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b33124552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26177e8c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b26177e8c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33124552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b33124552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3312455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331245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3312455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b3312455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26177e8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b26177e8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26177e8c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b26177e8c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33124552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b33124552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33124552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b33124552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9fac8a7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9fac8a7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86525ef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86525ef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3312455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3312455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9ed8702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e9ed8702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86525ef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786525e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86525ef1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86525ef1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9ed8702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9ed8702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854f273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7854f273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85b2ccc2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85b2ccc2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85b2ccc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85b2ccc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9fac8a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e9fac8a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85b2ccc2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785b2ccc2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785b2ccc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785b2ccc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85b2ccc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2785b2ccc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85b2ccc2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785b2ccc2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785b2ccc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785b2ccc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785b2ccc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785b2ccc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785b2ccc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785b2ccc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85b2ccc2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785b2ccc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85b2ccc2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785b2ccc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785b2ccc2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785b2ccc2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5d4946d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b15d4946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785b2ccc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785b2ccc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e9ed870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2e9ed870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15d4946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b15d4946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9fac8a7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e9fac8a7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0f50022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b0f50022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2021c6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b2021c6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8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hyperlink" Target="https://maven.apache.org/" TargetMode="External"/><Relationship Id="rId6" Type="http://schemas.openxmlformats.org/officeDocument/2006/relationships/hyperlink" Target="https://phoenixnap.com/kb/install-maven-window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hyperlink" Target="https://start.spring.i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maven.apache.org/maven-features.html" TargetMode="External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447475" y="1270250"/>
            <a:ext cx="2612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62450" y="1041300"/>
            <a:ext cx="56367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</a:t>
            </a: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Integration Maven, Docker, </a:t>
            </a:r>
            <a:b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&amp; Cloud</a:t>
            </a:r>
            <a:endParaRPr b="0" i="0" sz="3600" u="none" cap="none" strike="noStrike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25864e005_0_1"/>
          <p:cNvSpPr txBox="1"/>
          <p:nvPr/>
        </p:nvSpPr>
        <p:spPr>
          <a:xfrm>
            <a:off x="189150" y="1741800"/>
            <a:ext cx="87657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Maven</a:t>
            </a:r>
            <a:b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Dependency</a:t>
            </a:r>
            <a:b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Management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123" name="Google Shape;123;g2b25864e005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b25864e005_0_1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2021c684e_0_14"/>
          <p:cNvSpPr txBox="1"/>
          <p:nvPr/>
        </p:nvSpPr>
        <p:spPr>
          <a:xfrm>
            <a:off x="189150" y="194450"/>
            <a:ext cx="8765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Maven Architecture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g2b2021c684e_0_14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g2b2021c684e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63" y="2017700"/>
            <a:ext cx="5976025" cy="296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b2021c684e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925" y="981425"/>
            <a:ext cx="982725" cy="96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g2b2021c684e_0_14"/>
          <p:cNvCxnSpPr/>
          <p:nvPr/>
        </p:nvCxnSpPr>
        <p:spPr>
          <a:xfrm>
            <a:off x="323688" y="2230450"/>
            <a:ext cx="6117900" cy="5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g2b2021c684e_0_14"/>
          <p:cNvSpPr txBox="1"/>
          <p:nvPr/>
        </p:nvSpPr>
        <p:spPr>
          <a:xfrm>
            <a:off x="323688" y="3818225"/>
            <a:ext cx="2421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C:\Users\Student\.m2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g2b2021c684e_0_14"/>
          <p:cNvSpPr txBox="1"/>
          <p:nvPr/>
        </p:nvSpPr>
        <p:spPr>
          <a:xfrm>
            <a:off x="6024650" y="2686375"/>
            <a:ext cx="2306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r>
              <a:rPr lang="en" sz="1800">
                <a:solidFill>
                  <a:schemeClr val="dk2"/>
                </a:solidFill>
              </a:rPr>
              <a:t>entral Repo or</a:t>
            </a:r>
            <a:r>
              <a:rPr lang="en" sz="1800">
                <a:solidFill>
                  <a:schemeClr val="dk2"/>
                </a:solidFill>
              </a:rPr>
              <a:t> Mirrored Repos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g2b2021c684e_0_14"/>
          <p:cNvSpPr txBox="1"/>
          <p:nvPr/>
        </p:nvSpPr>
        <p:spPr>
          <a:xfrm>
            <a:off x="4649150" y="3873100"/>
            <a:ext cx="36822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* </a:t>
            </a:r>
            <a:r>
              <a:rPr b="1" lang="en" sz="1800">
                <a:solidFill>
                  <a:schemeClr val="dk2"/>
                </a:solidFill>
              </a:rPr>
              <a:t>These ARE NOT git repos, these are Maven repos (contain jar files, etc)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7" name="Google Shape;137;g2b2021c684e_0_14"/>
          <p:cNvSpPr/>
          <p:nvPr/>
        </p:nvSpPr>
        <p:spPr>
          <a:xfrm>
            <a:off x="2929593" y="2838197"/>
            <a:ext cx="1164300" cy="4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pom.xml</a:t>
            </a:r>
            <a:endParaRPr>
              <a:highlight>
                <a:srgbClr val="B6D7A8"/>
              </a:highlight>
            </a:endParaRPr>
          </a:p>
        </p:txBody>
      </p:sp>
      <p:pic>
        <p:nvPicPr>
          <p:cNvPr descr="tagline.png" id="138" name="Google Shape;138;g2b2021c684e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33124552d_0_21"/>
          <p:cNvSpPr txBox="1"/>
          <p:nvPr/>
        </p:nvSpPr>
        <p:spPr>
          <a:xfrm>
            <a:off x="189150" y="194450"/>
            <a:ext cx="8765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Repository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144" name="Google Shape;144;g2b33124552d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b33124552d_0_21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Google Shape;146;g2b33124552d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300" y="1117500"/>
            <a:ext cx="5506125" cy="236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g2b33124552d_0_21"/>
          <p:cNvCxnSpPr/>
          <p:nvPr/>
        </p:nvCxnSpPr>
        <p:spPr>
          <a:xfrm flipH="1">
            <a:off x="5954675" y="1140425"/>
            <a:ext cx="992400" cy="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g2b33124552d_0_21"/>
          <p:cNvSpPr txBox="1"/>
          <p:nvPr/>
        </p:nvSpPr>
        <p:spPr>
          <a:xfrm>
            <a:off x="6947075" y="944700"/>
            <a:ext cx="1870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your user directory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g2b33124552d_0_21"/>
          <p:cNvSpPr txBox="1"/>
          <p:nvPr/>
        </p:nvSpPr>
        <p:spPr>
          <a:xfrm>
            <a:off x="381700" y="1727225"/>
            <a:ext cx="20802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Can you find yours on your machine? 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Note: .m2 may be a hidden file on your system.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g2b33124552d_0_21"/>
          <p:cNvSpPr txBox="1"/>
          <p:nvPr/>
        </p:nvSpPr>
        <p:spPr>
          <a:xfrm>
            <a:off x="1164200" y="4141525"/>
            <a:ext cx="5782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Note to self:  Show this in class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26177e8c4_0_0"/>
          <p:cNvSpPr txBox="1"/>
          <p:nvPr/>
        </p:nvSpPr>
        <p:spPr>
          <a:xfrm>
            <a:off x="189150" y="194450"/>
            <a:ext cx="87657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Object Model (pom.xml)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156" name="Google Shape;156;g2b26177e8c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b26177e8c4_0_0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g2b26177e8c4_0_0"/>
          <p:cNvSpPr txBox="1"/>
          <p:nvPr/>
        </p:nvSpPr>
        <p:spPr>
          <a:xfrm>
            <a:off x="265050" y="1368250"/>
            <a:ext cx="3567600" cy="2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Contains the information related to the project which is built or to be built in. </a:t>
            </a:r>
            <a:br>
              <a:rPr b="1" lang="en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b="1" lang="en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en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contains all the necessary information about the configuration details, dependencies included and plug-ins included in the project.</a:t>
            </a:r>
            <a:endParaRPr b="1" sz="2700">
              <a:solidFill>
                <a:schemeClr val="dk2"/>
              </a:solidFill>
            </a:endParaRPr>
          </a:p>
        </p:txBody>
      </p:sp>
      <p:pic>
        <p:nvPicPr>
          <p:cNvPr id="159" name="Google Shape;159;g2b26177e8c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300" y="1368253"/>
            <a:ext cx="5213675" cy="25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2021c684e_0_24"/>
          <p:cNvSpPr txBox="1"/>
          <p:nvPr/>
        </p:nvSpPr>
        <p:spPr>
          <a:xfrm>
            <a:off x="189150" y="1741800"/>
            <a:ext cx="87657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How to install Maven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165" name="Google Shape;165;g2b2021c684e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b2021c684e_0_24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g2b2021c684e_0_24"/>
          <p:cNvSpPr txBox="1"/>
          <p:nvPr/>
        </p:nvSpPr>
        <p:spPr>
          <a:xfrm>
            <a:off x="2206400" y="2593250"/>
            <a:ext cx="44700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 sz="2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(Hint: it may already be installed)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2021c684e_0_41"/>
          <p:cNvSpPr txBox="1"/>
          <p:nvPr/>
        </p:nvSpPr>
        <p:spPr>
          <a:xfrm>
            <a:off x="189150" y="194450"/>
            <a:ext cx="87657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Verify Maven is installed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173" name="Google Shape;173;g2b2021c684e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b2021c684e_0_41"/>
          <p:cNvSpPr txBox="1"/>
          <p:nvPr/>
        </p:nvSpPr>
        <p:spPr>
          <a:xfrm>
            <a:off x="737875" y="1054025"/>
            <a:ext cx="78585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Open a terminal program like gitbash, or terminal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Run ‘mvn -version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5" name="Google Shape;175;g2b2021c684e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424" y="1740700"/>
            <a:ext cx="7084696" cy="12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b2021c684e_0_41"/>
          <p:cNvSpPr txBox="1"/>
          <p:nvPr/>
        </p:nvSpPr>
        <p:spPr>
          <a:xfrm>
            <a:off x="853425" y="3130500"/>
            <a:ext cx="6904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** If you get an error, you may need to install Maven on your computer to use the command line:  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https://maven.apache.org/</a:t>
            </a:r>
            <a:r>
              <a:rPr lang="en" sz="1700">
                <a:solidFill>
                  <a:schemeClr val="dk2"/>
                </a:solidFill>
              </a:rPr>
              <a:t> </a:t>
            </a:r>
            <a:r>
              <a:rPr b="1" lang="en" sz="1900">
                <a:solidFill>
                  <a:schemeClr val="dk2"/>
                </a:solidFill>
              </a:rPr>
              <a:t> or</a:t>
            </a:r>
            <a:r>
              <a:rPr lang="en" sz="1700">
                <a:solidFill>
                  <a:schemeClr val="dk2"/>
                </a:solidFill>
              </a:rPr>
              <a:t> add to path variable to access the command line. </a:t>
            </a:r>
            <a:br>
              <a:rPr lang="en" sz="1700">
                <a:solidFill>
                  <a:schemeClr val="dk2"/>
                </a:solidFill>
              </a:rPr>
            </a:br>
            <a:br>
              <a:rPr lang="en" sz="1700">
                <a:solidFill>
                  <a:schemeClr val="dk2"/>
                </a:solidFill>
              </a:rPr>
            </a:br>
            <a:r>
              <a:rPr lang="en" sz="1700">
                <a:solidFill>
                  <a:schemeClr val="dk2"/>
                </a:solidFill>
              </a:rPr>
              <a:t>Full install tutorial →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https://phoenixnap.com/kb/install-maven-windows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2021c684e_0_53"/>
          <p:cNvSpPr txBox="1"/>
          <p:nvPr/>
        </p:nvSpPr>
        <p:spPr>
          <a:xfrm>
            <a:off x="189150" y="194450"/>
            <a:ext cx="87657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2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Adding to the system path</a:t>
            </a:r>
            <a:br>
              <a:rPr lang="en" sz="32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" sz="32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(mac)</a:t>
            </a: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182" name="Google Shape;182;g2b2021c684e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b2021c684e_0_53"/>
          <p:cNvSpPr txBox="1"/>
          <p:nvPr/>
        </p:nvSpPr>
        <p:spPr>
          <a:xfrm>
            <a:off x="919350" y="3624275"/>
            <a:ext cx="71064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You have to relaunch terminal to pick up changes.  </a:t>
            </a:r>
            <a:r>
              <a:rPr b="1" lang="en" sz="1500">
                <a:solidFill>
                  <a:schemeClr val="dk2"/>
                </a:solidFill>
              </a:rPr>
              <a:t>You may or may not have a </a:t>
            </a:r>
            <a:br>
              <a:rPr b="1" lang="en" sz="1500">
                <a:solidFill>
                  <a:schemeClr val="dk2"/>
                </a:solidFill>
              </a:rPr>
            </a:br>
            <a:r>
              <a:rPr b="1" lang="en" sz="1500">
                <a:solidFill>
                  <a:schemeClr val="dk2"/>
                </a:solidFill>
              </a:rPr>
              <a:t>.bash_profile file.  If not create one, BUT make sure you have the leading dot and make sure you create a backup if there is an existing one before changing this file.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184" name="Google Shape;184;g2b2021c684e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" y="1519238"/>
            <a:ext cx="7848600" cy="210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g2b2021c684e_0_53"/>
          <p:cNvCxnSpPr/>
          <p:nvPr/>
        </p:nvCxnSpPr>
        <p:spPr>
          <a:xfrm rot="10800000">
            <a:off x="5200900" y="2141875"/>
            <a:ext cx="1504500" cy="19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g2b2021c684e_0_53"/>
          <p:cNvCxnSpPr/>
          <p:nvPr/>
        </p:nvCxnSpPr>
        <p:spPr>
          <a:xfrm>
            <a:off x="4298200" y="2048800"/>
            <a:ext cx="90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26177e8c4_0_21"/>
          <p:cNvSpPr txBox="1"/>
          <p:nvPr/>
        </p:nvSpPr>
        <p:spPr>
          <a:xfrm>
            <a:off x="189150" y="195900"/>
            <a:ext cx="87657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How to set up a Maven project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192" name="Google Shape;192;g2b26177e8c4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b26177e8c4_0_21"/>
          <p:cNvSpPr txBox="1"/>
          <p:nvPr/>
        </p:nvSpPr>
        <p:spPr>
          <a:xfrm>
            <a:off x="875150" y="2832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4" name="Google Shape;194;g2b26177e8c4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4925" y="2140000"/>
            <a:ext cx="982725" cy="9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b26177e8c4_0_21"/>
          <p:cNvSpPr txBox="1"/>
          <p:nvPr/>
        </p:nvSpPr>
        <p:spPr>
          <a:xfrm>
            <a:off x="3349475" y="1990188"/>
            <a:ext cx="43038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Spring Initialzr (if using Spring)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Using IntelliJ (basic projects)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Modify existing existing projects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2b26177e8c4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800" y="380425"/>
            <a:ext cx="7387649" cy="4116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b26177e8c4_0_71"/>
          <p:cNvSpPr txBox="1"/>
          <p:nvPr/>
        </p:nvSpPr>
        <p:spPr>
          <a:xfrm>
            <a:off x="153350" y="51200"/>
            <a:ext cx="8765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Option 1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202" name="Google Shape;202;g2b26177e8c4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b26177e8c4_0_71"/>
          <p:cNvSpPr txBox="1"/>
          <p:nvPr/>
        </p:nvSpPr>
        <p:spPr>
          <a:xfrm>
            <a:off x="4749925" y="45413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https://start.spring.io/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2b26177e8c4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50" y="1312500"/>
            <a:ext cx="6538024" cy="372146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b26177e8c4_0_86"/>
          <p:cNvSpPr txBox="1"/>
          <p:nvPr/>
        </p:nvSpPr>
        <p:spPr>
          <a:xfrm>
            <a:off x="141050" y="36850"/>
            <a:ext cx="8765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Option 2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210" name="Google Shape;210;g2b26177e8c4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b26177e8c4_0_86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g2b26177e8c4_0_86"/>
          <p:cNvSpPr txBox="1"/>
          <p:nvPr/>
        </p:nvSpPr>
        <p:spPr>
          <a:xfrm>
            <a:off x="451300" y="737850"/>
            <a:ext cx="783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Basic Projects - IntelliJ can create “basic” Maven applications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13" name="Google Shape;213;g2b26177e8c4_0_86"/>
          <p:cNvSpPr txBox="1"/>
          <p:nvPr/>
        </p:nvSpPr>
        <p:spPr>
          <a:xfrm>
            <a:off x="3001550" y="2929925"/>
            <a:ext cx="760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</a:rPr>
              <a:t>org.apache.maven.archetypes:maven-archetype-quickstart</a:t>
            </a:r>
            <a:endParaRPr sz="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/>
        </p:nvSpPr>
        <p:spPr>
          <a:xfrm>
            <a:off x="205500" y="154700"/>
            <a:ext cx="87657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AGENDA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64" name="Google Shape;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 txBox="1"/>
          <p:nvPr/>
        </p:nvSpPr>
        <p:spPr>
          <a:xfrm>
            <a:off x="872375" y="1077225"/>
            <a:ext cx="7782300" cy="22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Continuous Integration(CI) </a:t>
            </a:r>
            <a:b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 to Maven?</a:t>
            </a:r>
            <a:b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 to Docker?</a:t>
            </a:r>
            <a:b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 to Microservices</a:t>
            </a:r>
            <a:b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 to Cloud</a:t>
            </a:r>
            <a:endParaRPr b="1"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2895197d5_0_5"/>
          <p:cNvSpPr txBox="1"/>
          <p:nvPr/>
        </p:nvSpPr>
        <p:spPr>
          <a:xfrm>
            <a:off x="141050" y="36850"/>
            <a:ext cx="8765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Option 2 (continued)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219" name="Google Shape;219;g2b2895197d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b2895197d5_0_5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g2b2895197d5_0_5"/>
          <p:cNvSpPr txBox="1"/>
          <p:nvPr/>
        </p:nvSpPr>
        <p:spPr>
          <a:xfrm>
            <a:off x="3001550" y="2929925"/>
            <a:ext cx="760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</a:rPr>
              <a:t>org.apache.maven.archetypes:maven-archetype-quickstart</a:t>
            </a:r>
            <a:endParaRPr sz="800">
              <a:solidFill>
                <a:schemeClr val="accent6"/>
              </a:solidFill>
            </a:endParaRPr>
          </a:p>
        </p:txBody>
      </p:sp>
      <p:pic>
        <p:nvPicPr>
          <p:cNvPr id="222" name="Google Shape;222;g2b2895197d5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00" y="1642583"/>
            <a:ext cx="9144001" cy="155741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b2895197d5_0_5"/>
          <p:cNvSpPr txBox="1"/>
          <p:nvPr/>
        </p:nvSpPr>
        <p:spPr>
          <a:xfrm>
            <a:off x="450200" y="902650"/>
            <a:ext cx="8632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Creating the project will </a:t>
            </a:r>
            <a:r>
              <a:rPr lang="en" sz="1800">
                <a:solidFill>
                  <a:schemeClr val="dk2"/>
                </a:solidFill>
              </a:rPr>
              <a:t>build</a:t>
            </a:r>
            <a:r>
              <a:rPr lang="en" sz="1800">
                <a:solidFill>
                  <a:schemeClr val="dk2"/>
                </a:solidFill>
              </a:rPr>
              <a:t> the structure for a basic java application.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However, when running App.java </a:t>
            </a:r>
            <a:r>
              <a:rPr lang="en" sz="1800">
                <a:solidFill>
                  <a:schemeClr val="dk2"/>
                </a:solidFill>
              </a:rPr>
              <a:t>you may get the following error: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4" name="Google Shape;224;g2b2895197d5_0_5"/>
          <p:cNvSpPr txBox="1"/>
          <p:nvPr/>
        </p:nvSpPr>
        <p:spPr>
          <a:xfrm>
            <a:off x="465625" y="3409900"/>
            <a:ext cx="8073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you do, you need to add the </a:t>
            </a:r>
            <a:r>
              <a:rPr lang="en" sz="1800">
                <a:solidFill>
                  <a:schemeClr val="dk2"/>
                </a:solidFill>
              </a:rPr>
              <a:t>maven</a:t>
            </a:r>
            <a:r>
              <a:rPr lang="en" sz="1800">
                <a:solidFill>
                  <a:schemeClr val="dk2"/>
                </a:solidFill>
              </a:rPr>
              <a:t> build plugin to your pom.xml 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(See resources slide).  After adding,  right-click on pom.xml → Maven → reload project.  Now App.java should run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33124552d_0_39"/>
          <p:cNvSpPr txBox="1"/>
          <p:nvPr/>
        </p:nvSpPr>
        <p:spPr>
          <a:xfrm>
            <a:off x="162225" y="36850"/>
            <a:ext cx="8981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1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Option 3 (copy from existing project) </a:t>
            </a:r>
            <a:endParaRPr b="0" i="0" sz="3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230" name="Google Shape;230;g2b33124552d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b33124552d_0_39"/>
          <p:cNvSpPr txBox="1"/>
          <p:nvPr/>
        </p:nvSpPr>
        <p:spPr>
          <a:xfrm>
            <a:off x="2576525" y="1717675"/>
            <a:ext cx="58878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E.g.  Use final capstone project as a template 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         In the workplace, we rarely build pom.xml from 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         scratch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g2b33124552d_0_39"/>
          <p:cNvSpPr txBox="1"/>
          <p:nvPr/>
        </p:nvSpPr>
        <p:spPr>
          <a:xfrm>
            <a:off x="2798675" y="3161750"/>
            <a:ext cx="5219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is what most dev’s do. Honestly is  it usually a less pain in the a$$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26177e8c4_0_42"/>
          <p:cNvSpPr txBox="1"/>
          <p:nvPr/>
        </p:nvSpPr>
        <p:spPr>
          <a:xfrm>
            <a:off x="189150" y="194450"/>
            <a:ext cx="8765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Common </a:t>
            </a: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Maven Commands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238" name="Google Shape;238;g2b26177e8c4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b26177e8c4_0_42"/>
          <p:cNvSpPr txBox="1"/>
          <p:nvPr/>
        </p:nvSpPr>
        <p:spPr>
          <a:xfrm>
            <a:off x="629800" y="1112550"/>
            <a:ext cx="80349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</a:rPr>
              <a:t>mvn clean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: Removes all the generated build output from the 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 directory.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</a:rPr>
              <a:t>mvn compile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: Compiles the source code into class files.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</a:rPr>
              <a:t>mvn test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: Executes unit tests.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</a:rPr>
              <a:t>mvn package: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 Packages the compiled classes into a JAR file.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</a:rPr>
              <a:t>mvn install: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 Installs the JAR file into the local Maven repository.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</a:rPr>
              <a:t>mvn clean install: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 Combines the above steps: clean, compile, test, package, and install.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33124552d_0_70"/>
          <p:cNvSpPr txBox="1"/>
          <p:nvPr/>
        </p:nvSpPr>
        <p:spPr>
          <a:xfrm>
            <a:off x="189150" y="194450"/>
            <a:ext cx="8765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Common Maven Commands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245" name="Google Shape;245;g2b33124552d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b33124552d_0_70"/>
          <p:cNvSpPr txBox="1"/>
          <p:nvPr/>
        </p:nvSpPr>
        <p:spPr>
          <a:xfrm>
            <a:off x="629800" y="1112550"/>
            <a:ext cx="80349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</a:rPr>
              <a:t>mvn clean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: Removes all the generated build output from the 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 directory.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</a:rPr>
              <a:t>mvn compile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: Compiles the source code into class files.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</a:rPr>
              <a:t>mvn test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: Executes unit tests.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</a:rPr>
              <a:t>mvn package: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 Packages the compiled classes into a JAR file.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</a:rPr>
              <a:t>mvn install: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 Installs the JAR file into the local Maven repository.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</a:rPr>
              <a:t>mvn clean install: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 Combines the above steps: clean, compile, test, package, and install.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sp>
        <p:nvSpPr>
          <p:cNvPr id="247" name="Google Shape;247;g2b33124552d_0_70"/>
          <p:cNvSpPr txBox="1"/>
          <p:nvPr/>
        </p:nvSpPr>
        <p:spPr>
          <a:xfrm>
            <a:off x="1221825" y="3350175"/>
            <a:ext cx="6394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Let’s build a jar file:   </a:t>
            </a:r>
            <a:r>
              <a:rPr lang="en" sz="1800">
                <a:solidFill>
                  <a:schemeClr val="dk2"/>
                </a:solidFill>
              </a:rPr>
              <a:t>mvn</a:t>
            </a:r>
            <a:r>
              <a:rPr lang="en" sz="1800">
                <a:solidFill>
                  <a:schemeClr val="dk2"/>
                </a:solidFill>
              </a:rPr>
              <a:t> package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33124552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Deployment / Packaging</a:t>
            </a:r>
            <a:endParaRPr/>
          </a:p>
        </p:txBody>
      </p:sp>
      <p:pic>
        <p:nvPicPr>
          <p:cNvPr id="253" name="Google Shape;253;g2b33124552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675" y="1136150"/>
            <a:ext cx="4411925" cy="35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33124552d_0_77"/>
          <p:cNvSpPr txBox="1"/>
          <p:nvPr/>
        </p:nvSpPr>
        <p:spPr>
          <a:xfrm>
            <a:off x="189150" y="194450"/>
            <a:ext cx="8765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Running a java program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259" name="Google Shape;259;g2b33124552d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b33124552d_0_77"/>
          <p:cNvSpPr txBox="1"/>
          <p:nvPr/>
        </p:nvSpPr>
        <p:spPr>
          <a:xfrm>
            <a:off x="1024775" y="1330225"/>
            <a:ext cx="6394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java -jar untitled-1.0-SNAPSHOT.jar org.example.App Steve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If your application includes more than one jar, you may have to use the -cp options, or you could use the </a:t>
            </a:r>
            <a:r>
              <a:rPr lang="en" sz="1800">
                <a:solidFill>
                  <a:schemeClr val="dk2"/>
                </a:solidFill>
              </a:rPr>
              <a:t>maven</a:t>
            </a:r>
            <a:r>
              <a:rPr lang="en" sz="1800">
                <a:solidFill>
                  <a:schemeClr val="dk2"/>
                </a:solidFill>
              </a:rPr>
              <a:t> exec plugin to do something like: 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 mvn exec:java -Dexec.mainCLass="org.example.App"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^^^ This last one won’t work without adding/configuring another plugin. Only showing so you know it exists.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26177e8c4_0_55"/>
          <p:cNvSpPr txBox="1"/>
          <p:nvPr/>
        </p:nvSpPr>
        <p:spPr>
          <a:xfrm>
            <a:off x="189150" y="1999675"/>
            <a:ext cx="8765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Maven Resources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266" name="Google Shape;266;g2b26177e8c4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26177e8c4_0_61"/>
          <p:cNvSpPr txBox="1"/>
          <p:nvPr/>
        </p:nvSpPr>
        <p:spPr>
          <a:xfrm>
            <a:off x="189150" y="194450"/>
            <a:ext cx="8765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Build plugin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272" name="Google Shape;272;g2b26177e8c4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b26177e8c4_0_61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g2b26177e8c4_0_61"/>
          <p:cNvSpPr txBox="1"/>
          <p:nvPr/>
        </p:nvSpPr>
        <p:spPr>
          <a:xfrm>
            <a:off x="1005350" y="1060250"/>
            <a:ext cx="75219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b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&lt;build&gt;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&lt;plugins&gt;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&lt;plugin&gt;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&lt;artifactId&gt;maven-compiler-plugin&lt;/artifactId&gt;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&lt;version&gt;3.1&lt;/version&gt;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&lt;configuration&gt;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&lt;source&gt;11&lt;/source&gt;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&lt;target&gt;11&lt;/target&gt;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&lt;/configuration&gt;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&lt;/plugin&gt;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&lt;/plugins&gt;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&lt;/build&gt;</a:t>
            </a:r>
            <a:b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&lt;/projects&gt;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33124552d_0_53"/>
          <p:cNvSpPr txBox="1"/>
          <p:nvPr/>
        </p:nvSpPr>
        <p:spPr>
          <a:xfrm>
            <a:off x="189150" y="194450"/>
            <a:ext cx="8765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Dependencies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280" name="Google Shape;280;g2b33124552d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b33124552d_0_53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g2b33124552d_0_53"/>
          <p:cNvSpPr txBox="1"/>
          <p:nvPr/>
        </p:nvSpPr>
        <p:spPr>
          <a:xfrm>
            <a:off x="1005350" y="1060250"/>
            <a:ext cx="75219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&lt;dependency&gt;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&lt;groupId&gt;org.junit.jupiter&lt;/groupId&gt;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&lt;artifactId&gt;junit-jupiter-api&lt;/artifactId&gt;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&lt;version&gt;5.9.1&lt;/version&gt;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&lt;/dependency&gt;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&lt;dependency&gt;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&lt;groupId&gt;org.junit.jupiter&lt;/groupId&gt;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&lt;artifactId&gt;junit-jupiter-engine&lt;/artifactId&gt;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&lt;version&gt;5.9.1&lt;/version&gt;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&lt;/dependency&gt;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&lt;dependency&gt;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&lt;groupId&gt;org.junit.vintage&lt;/groupId&gt;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&lt;artifactId&gt;junit-vintage-engine&lt;/artifactId&gt;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&lt;version&gt;5.9.1&lt;/version&gt;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&lt;/dependency&gt;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33124552d_0_62"/>
          <p:cNvSpPr txBox="1"/>
          <p:nvPr/>
        </p:nvSpPr>
        <p:spPr>
          <a:xfrm>
            <a:off x="189150" y="194450"/>
            <a:ext cx="8765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Manifest for jar file..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288" name="Google Shape;288;g2b33124552d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b33124552d_0_62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g2b33124552d_0_62"/>
          <p:cNvSpPr txBox="1"/>
          <p:nvPr/>
        </p:nvSpPr>
        <p:spPr>
          <a:xfrm>
            <a:off x="1005350" y="1060250"/>
            <a:ext cx="75219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&lt;plugin&gt;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&lt;groupId&gt;org.apache.maven.plugins&lt;/groupId&gt;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&lt;artifactId&gt;maven-jar-plugin&lt;/artifactId&gt;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&lt;version&gt;2.4&lt;/version&gt;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&lt;configuration&gt;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&lt;archive&gt;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&lt;manifest&gt;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&lt;mainClass&gt;org.example.App&lt;/mainClass&gt;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&lt;/manifest&gt;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&lt;/archive&gt;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&lt;/configuration&gt;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&lt;/plugin&gt;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9fac8a76b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1" name="Google Shape;71;g2e9fac8a76b_0_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To learn enough fundamentals to understand the basic concepts and interoperability of these topics so that you can explore further post-Tech Elevator. 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2"/>
          <p:cNvSpPr txBox="1"/>
          <p:nvPr/>
        </p:nvSpPr>
        <p:spPr>
          <a:xfrm>
            <a:off x="439675" y="1373500"/>
            <a:ext cx="8566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DOCKER</a:t>
            </a:r>
            <a:endParaRPr b="1" i="0" sz="4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86525ef1f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talk about Docker …</a:t>
            </a:r>
            <a:endParaRPr/>
          </a:p>
        </p:txBody>
      </p:sp>
      <p:pic>
        <p:nvPicPr>
          <p:cNvPr id="301" name="Google Shape;301;g2786525ef1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6175"/>
            <a:ext cx="2994451" cy="17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2786525ef1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500" y="1313400"/>
            <a:ext cx="2597000" cy="28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2786525ef1f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125" y="1277188"/>
            <a:ext cx="2631275" cy="25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33124552d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pic>
        <p:nvPicPr>
          <p:cNvPr id="309" name="Google Shape;309;g2b33124552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769" y="445019"/>
            <a:ext cx="121972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2b33124552d_0_7"/>
          <p:cNvSpPr txBox="1"/>
          <p:nvPr/>
        </p:nvSpPr>
        <p:spPr>
          <a:xfrm>
            <a:off x="542750" y="1310925"/>
            <a:ext cx="7448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Docker is an open-source platform for developing, delivering, and running applications.</a:t>
            </a:r>
            <a:b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Docker detaches applications from infrastructure, through its container approach.</a:t>
            </a:r>
            <a:b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9ed870286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containers?</a:t>
            </a:r>
            <a:endParaRPr/>
          </a:p>
        </p:txBody>
      </p:sp>
      <p:sp>
        <p:nvSpPr>
          <p:cNvPr id="316" name="Google Shape;316;g2e9ed870286_0_18"/>
          <p:cNvSpPr txBox="1"/>
          <p:nvPr/>
        </p:nvSpPr>
        <p:spPr>
          <a:xfrm>
            <a:off x="542750" y="1310925"/>
            <a:ext cx="7448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Containers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provide loosely, isolated environments that can run concurrently on a host.  They run in the  </a:t>
            </a:r>
            <a:r>
              <a:rPr b="1" i="1"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Docker Engine</a:t>
            </a:r>
            <a:br>
              <a:rPr b="1" i="1"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Containers can be shared, or deployed rapidly in servers or in the cloud. </a:t>
            </a:r>
            <a:b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Containers are highly portable and lightweight.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Cloud deployments use containers to “scale” an application as demand increases, and reclaim resources as instances are removed when demand decrease. 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(Containers can be loads in seconds vs minutes(VMs))</a:t>
            </a:r>
            <a:b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786525ef1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terminology you should know:</a:t>
            </a:r>
            <a:endParaRPr/>
          </a:p>
        </p:txBody>
      </p:sp>
      <p:sp>
        <p:nvSpPr>
          <p:cNvPr id="322" name="Google Shape;322;g2786525ef1f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 File</a:t>
            </a:r>
            <a:r>
              <a:rPr lang="en"/>
              <a:t> → A Dockerfile is a text file containing instructions for building your source code. It is used to build a </a:t>
            </a:r>
            <a:r>
              <a:rPr i="1" lang="en"/>
              <a:t>docker image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b="1" lang="en"/>
              <a:t>Docker Image</a:t>
            </a:r>
            <a:r>
              <a:rPr lang="en"/>
              <a:t> → Docker images are read-only templates that </a:t>
            </a:r>
            <a:r>
              <a:rPr i="1" lang="en"/>
              <a:t>contain instructions for creating a container</a:t>
            </a:r>
            <a:r>
              <a:rPr lang="en"/>
              <a:t>. A Docker image is a snapshot or blueprint of the libraries and dependencies required inside a container for an application to run</a:t>
            </a:r>
            <a:br>
              <a:rPr lang="en"/>
            </a:br>
            <a:br>
              <a:rPr lang="en"/>
            </a:br>
            <a:r>
              <a:rPr lang="en"/>
              <a:t>* </a:t>
            </a:r>
            <a:r>
              <a:rPr b="1" lang="en"/>
              <a:t>Kubernetes</a:t>
            </a:r>
            <a:r>
              <a:rPr lang="en"/>
              <a:t> →  Kubernetes is a portable, extensible, open source platform for managing containerized workloads and services.  (Kubernetes is not part of Docker per se, but often used in projects to manage deployment)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786525ef1f_1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Desktop or command line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e9ed870286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Deployment Example w/Docker</a:t>
            </a:r>
            <a:endParaRPr/>
          </a:p>
        </p:txBody>
      </p:sp>
      <p:pic>
        <p:nvPicPr>
          <p:cNvPr id="333" name="Google Shape;333;g2e9ed87028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100" y="1459550"/>
            <a:ext cx="7541875" cy="323223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2e9ed870286_0_5"/>
          <p:cNvSpPr txBox="1"/>
          <p:nvPr/>
        </p:nvSpPr>
        <p:spPr>
          <a:xfrm>
            <a:off x="5696975" y="1374125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Kubernetes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is an open-source system for automating deployment, scaling, and management of containerized applications.</a:t>
            </a:r>
            <a:endParaRPr/>
          </a:p>
        </p:txBody>
      </p:sp>
      <p:pic>
        <p:nvPicPr>
          <p:cNvPr id="335" name="Google Shape;335;g2e9ed870286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044" y="1611144"/>
            <a:ext cx="121972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g2e9ed870286_0_5"/>
          <p:cNvCxnSpPr/>
          <p:nvPr/>
        </p:nvCxnSpPr>
        <p:spPr>
          <a:xfrm>
            <a:off x="3275200" y="1520350"/>
            <a:ext cx="12765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g2e9ed870286_0_5"/>
          <p:cNvCxnSpPr/>
          <p:nvPr/>
        </p:nvCxnSpPr>
        <p:spPr>
          <a:xfrm>
            <a:off x="2051675" y="1841725"/>
            <a:ext cx="534300" cy="6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g2e9ed870286_0_5"/>
          <p:cNvSpPr txBox="1"/>
          <p:nvPr/>
        </p:nvSpPr>
        <p:spPr>
          <a:xfrm>
            <a:off x="1164225" y="1459550"/>
            <a:ext cx="10497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Maven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9" name="Google Shape;339;g2e9ed870286_0_5"/>
          <p:cNvSpPr txBox="1"/>
          <p:nvPr/>
        </p:nvSpPr>
        <p:spPr>
          <a:xfrm>
            <a:off x="3047700" y="3239725"/>
            <a:ext cx="801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7854f2739b_0_0"/>
          <p:cNvSpPr txBox="1"/>
          <p:nvPr/>
        </p:nvSpPr>
        <p:spPr>
          <a:xfrm>
            <a:off x="439675" y="1373500"/>
            <a:ext cx="8566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Microservices</a:t>
            </a:r>
            <a:endParaRPr b="1" i="0" sz="4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85b2ccc26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microservices?</a:t>
            </a:r>
            <a:endParaRPr/>
          </a:p>
        </p:txBody>
      </p:sp>
      <p:sp>
        <p:nvSpPr>
          <p:cNvPr id="350" name="Google Shape;350;g2785b2ccc26_0_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is an architectural style for developing applications as a collection of smaller, independent services.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service runs in its own process and communicates with other services and clients using lightweight protocols, such as HTTP or messaging.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g2785b2ccc26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77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9fac8a76b_0_0"/>
          <p:cNvSpPr txBox="1"/>
          <p:nvPr/>
        </p:nvSpPr>
        <p:spPr>
          <a:xfrm>
            <a:off x="364525" y="480075"/>
            <a:ext cx="8566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Continuous</a:t>
            </a:r>
            <a:r>
              <a:rPr lang="en" sz="34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br>
              <a:rPr lang="en" sz="34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" sz="34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Integration/Deployment</a:t>
            </a:r>
            <a:br>
              <a:rPr lang="en" sz="34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" sz="34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(CI/CD)</a:t>
            </a:r>
            <a:endParaRPr b="1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g2785b2ccc26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75" y="164838"/>
            <a:ext cx="7012575" cy="48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g2785b2ccc26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63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785b2ccc26_0_0"/>
          <p:cNvSpPr txBox="1"/>
          <p:nvPr/>
        </p:nvSpPr>
        <p:spPr>
          <a:xfrm>
            <a:off x="439675" y="1373500"/>
            <a:ext cx="8566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Cloud</a:t>
            </a:r>
            <a:endParaRPr b="1" i="0" sz="4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85b2ccc26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Cloud Computing?</a:t>
            </a:r>
            <a:endParaRPr b="1"/>
          </a:p>
        </p:txBody>
      </p:sp>
      <p:sp>
        <p:nvSpPr>
          <p:cNvPr id="376" name="Google Shape;376;g2785b2ccc26_0_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delivery of different services through the Internet which includes tools and applications such as data storage, servers, databases, networking, and software.</a:t>
            </a:r>
            <a:br>
              <a:rPr lang="en" sz="2600"/>
            </a:br>
            <a:br>
              <a:rPr lang="en" sz="2600"/>
            </a:br>
            <a:r>
              <a:rPr i="1" lang="en" sz="2600"/>
              <a:t>Usually a pay for use model with flexible capacity. No need to invest in a data center, servers, or other resources,</a:t>
            </a:r>
            <a:endParaRPr i="1" sz="2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g2785b2ccc26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785b2ccc26_0_4"/>
          <p:cNvSpPr txBox="1"/>
          <p:nvPr>
            <p:ph type="title"/>
          </p:nvPr>
        </p:nvSpPr>
        <p:spPr>
          <a:xfrm>
            <a:off x="1521250" y="21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</a:t>
            </a:r>
            <a:r>
              <a:rPr lang="en"/>
              <a:t> type of cloud offerings </a:t>
            </a:r>
            <a:endParaRPr/>
          </a:p>
        </p:txBody>
      </p:sp>
      <p:pic>
        <p:nvPicPr>
          <p:cNvPr id="387" name="Google Shape;387;g2785b2ccc2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800" y="919900"/>
            <a:ext cx="6613998" cy="422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g2785b2ccc26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g2785b2ccc26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850755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g2785b2ccc26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399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g2785b2ccc26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13" y="0"/>
            <a:ext cx="8914761" cy="50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5d4946d4_0_3"/>
          <p:cNvSpPr txBox="1"/>
          <p:nvPr/>
        </p:nvSpPr>
        <p:spPr>
          <a:xfrm>
            <a:off x="189150" y="187300"/>
            <a:ext cx="87657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CI / CD?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82" name="Google Shape;82;g2b15d4946d4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b15d4946d4_0_3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g2b15d4946d4_0_3"/>
          <p:cNvSpPr txBox="1"/>
          <p:nvPr/>
        </p:nvSpPr>
        <p:spPr>
          <a:xfrm>
            <a:off x="554775" y="1218425"/>
            <a:ext cx="84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80809"/>
                </a:solidFill>
                <a:highlight>
                  <a:srgbClr val="FFFFFF"/>
                </a:highlight>
              </a:rPr>
              <a:t>Continuous integration(CI)</a:t>
            </a:r>
            <a:r>
              <a:rPr lang="en" sz="2000">
                <a:solidFill>
                  <a:srgbClr val="080809"/>
                </a:solidFill>
                <a:highlight>
                  <a:srgbClr val="FFFFFF"/>
                </a:highlight>
              </a:rPr>
              <a:t> and </a:t>
            </a:r>
            <a:r>
              <a:rPr b="1" lang="en" sz="2000">
                <a:solidFill>
                  <a:srgbClr val="080809"/>
                </a:solidFill>
                <a:highlight>
                  <a:srgbClr val="FFFFFF"/>
                </a:highlight>
              </a:rPr>
              <a:t>continuous deployment</a:t>
            </a:r>
            <a:r>
              <a:rPr b="1" lang="en" sz="2000">
                <a:solidFill>
                  <a:srgbClr val="080809"/>
                </a:solidFill>
                <a:highlight>
                  <a:srgbClr val="FFFFFF"/>
                </a:highlight>
              </a:rPr>
              <a:t>(CD)</a:t>
            </a:r>
            <a:r>
              <a:rPr lang="en" sz="2000">
                <a:solidFill>
                  <a:srgbClr val="080809"/>
                </a:solidFill>
                <a:highlight>
                  <a:srgbClr val="FFFFFF"/>
                </a:highlight>
              </a:rPr>
              <a:t> is a set of </a:t>
            </a:r>
            <a:r>
              <a:rPr i="1" lang="en" sz="2000">
                <a:solidFill>
                  <a:srgbClr val="080809"/>
                </a:solidFill>
                <a:highlight>
                  <a:srgbClr val="FFFFFF"/>
                </a:highlight>
              </a:rPr>
              <a:t>ideas</a:t>
            </a:r>
            <a:r>
              <a:rPr lang="en" sz="2000">
                <a:solidFill>
                  <a:srgbClr val="080809"/>
                </a:solidFill>
                <a:highlight>
                  <a:srgbClr val="FFFFFF"/>
                </a:highlight>
              </a:rPr>
              <a:t>, </a:t>
            </a:r>
            <a:r>
              <a:rPr i="1" lang="en" sz="2000">
                <a:solidFill>
                  <a:srgbClr val="080809"/>
                </a:solidFill>
                <a:highlight>
                  <a:srgbClr val="FFFFFF"/>
                </a:highlight>
              </a:rPr>
              <a:t>processes</a:t>
            </a:r>
            <a:r>
              <a:rPr lang="en" sz="2000">
                <a:solidFill>
                  <a:srgbClr val="080809"/>
                </a:solidFill>
                <a:highlight>
                  <a:srgbClr val="FFFFFF"/>
                </a:highlight>
              </a:rPr>
              <a:t>, and </a:t>
            </a:r>
            <a:r>
              <a:rPr i="1" lang="en" sz="2000">
                <a:solidFill>
                  <a:srgbClr val="080809"/>
                </a:solidFill>
                <a:highlight>
                  <a:srgbClr val="FFFFFF"/>
                </a:highlight>
              </a:rPr>
              <a:t>capabilities</a:t>
            </a:r>
            <a:r>
              <a:rPr lang="en" sz="2000">
                <a:solidFill>
                  <a:srgbClr val="080809"/>
                </a:solidFill>
                <a:highlight>
                  <a:srgbClr val="FFFFFF"/>
                </a:highlight>
              </a:rPr>
              <a:t> that enables software changes to be delivered to users in a timely, repeatable, and secure manner</a:t>
            </a:r>
            <a:endParaRPr sz="1900"/>
          </a:p>
        </p:txBody>
      </p:sp>
      <p:sp>
        <p:nvSpPr>
          <p:cNvPr id="85" name="Google Shape;85;g2b15d4946d4_0_3"/>
          <p:cNvSpPr txBox="1"/>
          <p:nvPr/>
        </p:nvSpPr>
        <p:spPr>
          <a:xfrm>
            <a:off x="554775" y="3032050"/>
            <a:ext cx="865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80809"/>
                </a:solidFill>
                <a:highlight>
                  <a:srgbClr val="FFFFFF"/>
                </a:highlight>
              </a:rPr>
              <a:t>The goal is</a:t>
            </a:r>
            <a:r>
              <a:rPr lang="en" sz="2000">
                <a:solidFill>
                  <a:srgbClr val="080809"/>
                </a:solidFill>
                <a:highlight>
                  <a:srgbClr val="FFFFFF"/>
                </a:highlight>
              </a:rPr>
              <a:t> to create a </a:t>
            </a:r>
            <a:r>
              <a:rPr b="1" i="1" lang="en" sz="2000">
                <a:solidFill>
                  <a:srgbClr val="080809"/>
                </a:solidFill>
                <a:highlight>
                  <a:srgbClr val="FFFFFF"/>
                </a:highlight>
              </a:rPr>
              <a:t>standardized</a:t>
            </a:r>
            <a:r>
              <a:rPr lang="en" sz="2000">
                <a:solidFill>
                  <a:srgbClr val="080809"/>
                </a:solidFill>
                <a:highlight>
                  <a:srgbClr val="FFFFFF"/>
                </a:highlight>
              </a:rPr>
              <a:t> and </a:t>
            </a:r>
            <a:r>
              <a:rPr b="1" i="1" lang="en" sz="2000">
                <a:solidFill>
                  <a:srgbClr val="080809"/>
                </a:solidFill>
                <a:highlight>
                  <a:srgbClr val="FFFFFF"/>
                </a:highlight>
              </a:rPr>
              <a:t>automated</a:t>
            </a:r>
            <a:r>
              <a:rPr lang="en" sz="2000">
                <a:solidFill>
                  <a:srgbClr val="080809"/>
                </a:solidFill>
                <a:highlight>
                  <a:srgbClr val="FFFFFF"/>
                </a:highlight>
              </a:rPr>
              <a:t> process for </a:t>
            </a:r>
            <a:r>
              <a:rPr b="1" lang="en" sz="2000">
                <a:solidFill>
                  <a:srgbClr val="080809"/>
                </a:solidFill>
                <a:highlight>
                  <a:srgbClr val="FFFFFF"/>
                </a:highlight>
              </a:rPr>
              <a:t>developing, packaging, testing and deploying</a:t>
            </a:r>
            <a:r>
              <a:rPr lang="en" sz="2000">
                <a:solidFill>
                  <a:srgbClr val="080809"/>
                </a:solidFill>
                <a:highlight>
                  <a:srgbClr val="FFFFFF"/>
                </a:highlight>
              </a:rPr>
              <a:t> applications.</a:t>
            </a:r>
            <a:endParaRPr sz="19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g2785b2ccc2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40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e9ed870286_0_0"/>
          <p:cNvSpPr txBox="1"/>
          <p:nvPr/>
        </p:nvSpPr>
        <p:spPr>
          <a:xfrm>
            <a:off x="439675" y="1373500"/>
            <a:ext cx="8566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4800" u="none" cap="none" strike="noStrike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HAPPY</a:t>
            </a:r>
            <a:br>
              <a:rPr b="0" i="0" lang="en" sz="4800" u="none" cap="none" strike="noStrike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b="0" i="0" lang="en" sz="4800" u="none" cap="none" strike="noStrike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CODING!</a:t>
            </a:r>
            <a:endParaRPr b="1" i="0" sz="4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5d4946d4_0_12"/>
          <p:cNvSpPr txBox="1"/>
          <p:nvPr/>
        </p:nvSpPr>
        <p:spPr>
          <a:xfrm>
            <a:off x="189150" y="187300"/>
            <a:ext cx="87657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CI / CD?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91" name="Google Shape;91;g2b15d4946d4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b15d4946d4_0_12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g2b15d4946d4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450" y="931150"/>
            <a:ext cx="6895402" cy="35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b15d4946d4_0_12"/>
          <p:cNvSpPr/>
          <p:nvPr/>
        </p:nvSpPr>
        <p:spPr>
          <a:xfrm>
            <a:off x="6079550" y="1141400"/>
            <a:ext cx="19056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9fac8a76b_0_4"/>
          <p:cNvSpPr txBox="1"/>
          <p:nvPr/>
        </p:nvSpPr>
        <p:spPr>
          <a:xfrm>
            <a:off x="364525" y="480075"/>
            <a:ext cx="8566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Intro to Maven</a:t>
            </a:r>
            <a:endParaRPr b="1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0f50022dc_1_0"/>
          <p:cNvSpPr txBox="1"/>
          <p:nvPr/>
        </p:nvSpPr>
        <p:spPr>
          <a:xfrm>
            <a:off x="205500" y="154700"/>
            <a:ext cx="87657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MAVEN</a:t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105" name="Google Shape;105;g2b0f50022d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b0f50022dc_1_0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1F1F"/>
                </a:solidFill>
                <a:highlight>
                  <a:srgbClr val="FFFFFF"/>
                </a:highlight>
              </a:rPr>
              <a:t>Apache Maven</a:t>
            </a:r>
            <a:r>
              <a:rPr lang="en" sz="1800">
                <a:solidFill>
                  <a:srgbClr val="1F1F1F"/>
                </a:solidFill>
                <a:highlight>
                  <a:srgbClr val="FFFFFF"/>
                </a:highlight>
              </a:rPr>
              <a:t> is a set of tools and utilities that helps development teams: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g2b0f50022dc_1_0"/>
          <p:cNvSpPr txBox="1"/>
          <p:nvPr/>
        </p:nvSpPr>
        <p:spPr>
          <a:xfrm>
            <a:off x="937400" y="1809600"/>
            <a:ext cx="79605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Manage software builds (mvn commands)</a:t>
            </a:r>
            <a:b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</a:b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Manage libraries and dependencies (pom.xml)</a:t>
            </a:r>
            <a:b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</a:b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Maintain a matter of convention (directory structure)</a:t>
            </a:r>
            <a:b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</a:b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Documentation (javadoc)</a:t>
            </a:r>
            <a:b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</a:b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Plus other things: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https://maven.apache.org/maven-features.html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g2b0f50022dc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0325" y="4172463"/>
            <a:ext cx="46577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2021c684e_0_0"/>
          <p:cNvSpPr txBox="1"/>
          <p:nvPr/>
        </p:nvSpPr>
        <p:spPr>
          <a:xfrm>
            <a:off x="189150" y="187300"/>
            <a:ext cx="87657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MAVEN DIRECTORY STRUCTURE</a:t>
            </a:r>
            <a:endParaRPr b="0" i="0" sz="3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tagline.png" id="114" name="Google Shape;114;g2b2021c684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00" y="4768850"/>
            <a:ext cx="2657675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b2021c684e_0_0"/>
          <p:cNvSpPr txBox="1"/>
          <p:nvPr/>
        </p:nvSpPr>
        <p:spPr>
          <a:xfrm>
            <a:off x="875150" y="1218425"/>
            <a:ext cx="778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g2b2021c684e_0_0"/>
          <p:cNvPicPr preferRelativeResize="0"/>
          <p:nvPr/>
        </p:nvPicPr>
        <p:blipFill rotWithShape="1">
          <a:blip r:embed="rId4">
            <a:alphaModFix/>
          </a:blip>
          <a:srcRect b="-43657" l="0" r="-95963" t="0"/>
          <a:stretch/>
        </p:blipFill>
        <p:spPr>
          <a:xfrm>
            <a:off x="4765425" y="1334825"/>
            <a:ext cx="4998625" cy="49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b2021c684e_0_0"/>
          <p:cNvSpPr txBox="1"/>
          <p:nvPr/>
        </p:nvSpPr>
        <p:spPr>
          <a:xfrm>
            <a:off x="265050" y="2177775"/>
            <a:ext cx="46995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Convention &gt; Configuration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