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2" r:id="rId8"/>
    <p:sldId id="264" r:id="rId9"/>
    <p:sldId id="263" r:id="rId10"/>
    <p:sldId id="268" r:id="rId11"/>
    <p:sldId id="265" r:id="rId12"/>
    <p:sldId id="266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D086AD-7726-8AED-4300-BBEE29AF5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C5917DC-3D6B-84D5-FB67-74CDA8692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F424E94-E412-9F50-CEAE-38BB0AF4B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E42A-1998-4C9D-8E3F-A3707EA1570C}" type="datetimeFigureOut">
              <a:rPr lang="pl-PL" smtClean="0"/>
              <a:t>11.03.2023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19849EF-90E7-EC77-3E81-A58B7C20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B386180-A4B2-68AC-7E08-F086DEE3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54C9-D756-4EBF-BF2B-C8C1DE6E57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1336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EDA045-C5F2-B5B1-72ED-BDA2F1E37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EA1A612-B7A8-599B-2BD7-A183B72A9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72D7202-DE15-E1B3-0075-07BEC5E72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E42A-1998-4C9D-8E3F-A3707EA1570C}" type="datetimeFigureOut">
              <a:rPr lang="pl-PL" smtClean="0"/>
              <a:t>11.03.2023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E9871F2-5310-7F5A-BB3E-73E15FA8E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CACA0C4-75DD-3391-851A-23A92712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54C9-D756-4EBF-BF2B-C8C1DE6E57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9939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6313C90-CD64-120D-56E0-6746AD189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176CE75-F01E-565C-35D9-D185B65AB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CEB2646-1623-50C7-B8D2-8539C31BA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E42A-1998-4C9D-8E3F-A3707EA1570C}" type="datetimeFigureOut">
              <a:rPr lang="pl-PL" smtClean="0"/>
              <a:t>11.03.2023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16B2B84-0C53-1FE8-B007-83470EB0F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0A8666B-B3C2-D1B1-46CA-0B7960DD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54C9-D756-4EBF-BF2B-C8C1DE6E57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953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DEF6E3-244F-5575-F3F0-D7DA4461D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16F0717-AE00-A1BD-4FBD-A68CDE3F1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D2AF913-928A-A3A6-675E-C1B165736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E42A-1998-4C9D-8E3F-A3707EA1570C}" type="datetimeFigureOut">
              <a:rPr lang="pl-PL" smtClean="0"/>
              <a:t>11.03.2023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D64B932-BCA6-F874-0164-5EF044514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56941D6-E164-D2D3-2778-940B4F1A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54C9-D756-4EBF-BF2B-C8C1DE6E57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488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B252E6-2216-FEC3-51EE-BBBAFA51B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542DFF5-65CB-A6BD-8FD9-BFB87E3F3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D70E4A6-EFA3-D20C-F1BF-02BAF7A05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E42A-1998-4C9D-8E3F-A3707EA1570C}" type="datetimeFigureOut">
              <a:rPr lang="pl-PL" smtClean="0"/>
              <a:t>11.03.2023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DE5CBEF-EF91-EA4E-192C-A6D723E04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03784D6-09AA-6D9F-BF3C-712AE1B2B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54C9-D756-4EBF-BF2B-C8C1DE6E57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770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B38568-665C-8D2A-4CF7-3EF862D9A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DAF7C4-8D8E-EC55-6AFD-F460DA9C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298F0BE-E707-3DA5-E099-799CB0423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71510C6-0E0E-2B53-9B15-0ADCC973C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E42A-1998-4C9D-8E3F-A3707EA1570C}" type="datetimeFigureOut">
              <a:rPr lang="pl-PL" smtClean="0"/>
              <a:t>11.03.2023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95BD5F4-E03E-2B76-D7C4-6692760C7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E78797F-5208-1DD5-D9C3-7B1B35858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54C9-D756-4EBF-BF2B-C8C1DE6E57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112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E68E9B-7E1F-185C-A49F-8017FB49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74C17E3-396F-E779-008E-AD62AD3E2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DAAFE87-4C48-4959-5D14-F330DB532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62741C77-D371-D5A7-E6A2-091BF05BDD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0D4D769-66D5-B65A-1F13-3BEA0BD38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BBF7877-192E-9BCB-9F18-3B7BA7EDA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E42A-1998-4C9D-8E3F-A3707EA1570C}" type="datetimeFigureOut">
              <a:rPr lang="pl-PL" smtClean="0"/>
              <a:t>11.03.2023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68284AC8-BB76-9663-F6C3-8EFCB0D93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5BC1B820-E0DD-DFF9-4422-9F0B99019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54C9-D756-4EBF-BF2B-C8C1DE6E57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6749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2B2D304-E12F-1A8D-82B7-18BB3E9E2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C1467DF-2FCC-4DEF-D3C5-6738BD07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E42A-1998-4C9D-8E3F-A3707EA1570C}" type="datetimeFigureOut">
              <a:rPr lang="pl-PL" smtClean="0"/>
              <a:t>11.03.2023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3277EF1-690A-427F-314F-4AFCAD3D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89EF9E5-A5CC-20B0-E292-A026AF38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54C9-D756-4EBF-BF2B-C8C1DE6E57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5769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F57D83FC-890E-70AA-7CFC-6459FE691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E42A-1998-4C9D-8E3F-A3707EA1570C}" type="datetimeFigureOut">
              <a:rPr lang="pl-PL" smtClean="0"/>
              <a:t>11.03.2023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60A1662E-7B1B-D91E-BFA8-C01A5FE25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4B1ACCA-1EE9-DD58-1078-01CE06595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54C9-D756-4EBF-BF2B-C8C1DE6E57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937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4AA60C-4D29-BB0B-0D8E-22A7765F6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EDFFA19-09BD-ECA9-7EB7-14143AE69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ABC5E06-FA52-C218-AE41-CC1CFADAB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61E5B5B-24EB-329F-74E9-BF92FA59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E42A-1998-4C9D-8E3F-A3707EA1570C}" type="datetimeFigureOut">
              <a:rPr lang="pl-PL" smtClean="0"/>
              <a:t>11.03.2023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BD18206-AB2F-5AD2-2390-3931050EA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2E9A707-393F-1748-C4B1-A670CB5CD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54C9-D756-4EBF-BF2B-C8C1DE6E57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991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71B4F6-0FFC-F676-304F-BE7597655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F437507-6B72-75F7-1550-64992AD23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99F0805-F70F-6E9D-9E3A-736B4D95B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E2A6FD0-A2FF-1BDE-4449-6F4879AAE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E42A-1998-4C9D-8E3F-A3707EA1570C}" type="datetimeFigureOut">
              <a:rPr lang="pl-PL" smtClean="0"/>
              <a:t>11.03.2023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B4FEAD4-5053-1C7B-A597-C7CA81C57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F9C7300-1618-E6D4-CB84-6146E7510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54C9-D756-4EBF-BF2B-C8C1DE6E57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0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4E808CEA-2737-D228-06C0-FA0D19266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7ABFD7D-0635-F4FD-08E0-2A8166949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C5103B3-AC7C-36C2-1425-E78277772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6E42A-1998-4C9D-8E3F-A3707EA1570C}" type="datetimeFigureOut">
              <a:rPr lang="pl-PL" smtClean="0"/>
              <a:t>11.03.2023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3050111-6A68-7227-5EB5-9E6DC6143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77B6A8D-57C0-C2DA-0BD9-86162AA99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654C9-D756-4EBF-BF2B-C8C1DE6E57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960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869D69-B549-964E-311C-952D6C7BE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Laboratorium 1, zadanie 3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514248C-B034-FED9-4F4E-638708B084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31886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066EF4-BDDE-A48D-1113-D6C36D189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235"/>
            <a:ext cx="10515600" cy="1325563"/>
          </a:xfrm>
        </p:spPr>
        <p:txBody>
          <a:bodyPr/>
          <a:lstStyle/>
          <a:p>
            <a:r>
              <a:rPr lang="pl-PL" dirty="0"/>
              <a:t>Wyniki dla dużych argumentów</a:t>
            </a:r>
            <a:br>
              <a:rPr lang="pl-PL" dirty="0"/>
            </a:br>
            <a:r>
              <a:rPr lang="pl-PL" dirty="0"/>
              <a:t>(najciekawsze)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6AC56B48-DCC6-0749-4B3D-701DB68219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260783"/>
              </p:ext>
            </p:extLst>
          </p:nvPr>
        </p:nvGraphicFramePr>
        <p:xfrm>
          <a:off x="838200" y="1774578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26090727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1291988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9995331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2527574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39078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Typ argumentu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Wartość argumentu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f(x)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g(x)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|f(x) – g(x)|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220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Float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8^4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4095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4095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0.000244141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9508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Float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8^21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9.22337e+18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9.22337e+18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70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Float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8^22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inf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nan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nan</a:t>
                      </a:r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13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Double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7.06226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7.06226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8.88178e-16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74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Double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8^2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63.0078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63.0078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7.10543e-15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0674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Double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8^170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3.35195e+153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3.35195e+153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5171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Double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8^171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inf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nan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nan</a:t>
                      </a:r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4797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Long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Double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7.06226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7.06226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8.67362e-19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610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err="1"/>
                        <a:t>Long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Double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8^2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63.0078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63.0078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3.46945e-18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9406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Long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Double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8^341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8.98847e+307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8.98847e+307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5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Long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Double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8^342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inf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nan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nan</a:t>
                      </a:r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9568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29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A8A005-2EC7-DDE9-7972-49AB93308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Obliczanie wyniku dla dużych argumentów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A82BDB2-522E-86B7-B2DF-F523ABE21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Dla dużych argumentów nastąpi problem wyjścia z zakresu, nasz argument dla komputera będzie tożsamy z nieskończonością, przez co wartości funkcji f będą tożsame z nieskończonością. Natomiast wartości dla funkcji g będą utożsamiane jako </a:t>
            </a:r>
            <a:r>
              <a:rPr lang="pl-PL" dirty="0" err="1"/>
              <a:t>nan</a:t>
            </a:r>
            <a:r>
              <a:rPr lang="pl-PL" dirty="0"/>
              <a:t> (nie liczba), ponieważ mamy do czynienie z dzieleniem dwóch wartości które dla danej reprezentacji są już nieskończonością.</a:t>
            </a:r>
            <a:endParaRPr lang="pl-P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505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53D440-2AFB-674B-4454-91BAF483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obliczać z kolei wartości dla dużych argumentów?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FD93FCD-EF6F-DD30-D505-2EE74DB64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Jeżeli chcemy policzyć wartość dla dużego argumentu np. bliskiego największej wartości </a:t>
            </a:r>
            <a:r>
              <a:rPr lang="pl-PL" dirty="0" err="1"/>
              <a:t>double</a:t>
            </a:r>
            <a:r>
              <a:rPr lang="pl-PL" dirty="0"/>
              <a:t>, musimy wybrać typ zmiennej z większym zakresem, w przypadku tego języka </a:t>
            </a:r>
            <a:r>
              <a:rPr lang="pl-PL" dirty="0" err="1"/>
              <a:t>long</a:t>
            </a:r>
            <a:r>
              <a:rPr lang="pl-PL" dirty="0"/>
              <a:t> </a:t>
            </a:r>
            <a:r>
              <a:rPr lang="pl-PL" dirty="0" err="1"/>
              <a:t>double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489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35E777-3AF3-A531-735C-225D756D7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Badane funkcje oraz argumenty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F209358-A672-7F99-EAF1-2CF742511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f(x) = sqrt(x </a:t>
            </a:r>
            <a:r>
              <a:rPr lang="pl-PL" dirty="0"/>
              <a:t>^ </a:t>
            </a:r>
            <a:r>
              <a:rPr lang="en-US" dirty="0"/>
              <a:t>2 + 1) </a:t>
            </a:r>
            <a:r>
              <a:rPr lang="pl-PL" dirty="0"/>
              <a:t>–</a:t>
            </a:r>
            <a:r>
              <a:rPr lang="en-US" dirty="0"/>
              <a:t> 1</a:t>
            </a:r>
            <a:endParaRPr lang="pl-PL" dirty="0"/>
          </a:p>
          <a:p>
            <a:r>
              <a:rPr lang="pl-PL" dirty="0"/>
              <a:t>g(x) = x^2/ (</a:t>
            </a:r>
            <a:r>
              <a:rPr lang="pl-PL" dirty="0" err="1"/>
              <a:t>sqrt</a:t>
            </a:r>
            <a:r>
              <a:rPr lang="pl-PL" dirty="0"/>
              <a:t>(x^2 + 1) + 1)</a:t>
            </a:r>
          </a:p>
          <a:p>
            <a:r>
              <a:rPr lang="pl-PL" dirty="0"/>
              <a:t>x = 8^-1, 8^-2, …</a:t>
            </a:r>
          </a:p>
          <a:p>
            <a:pPr marL="0" indent="0">
              <a:buNone/>
            </a:pPr>
            <a:r>
              <a:rPr lang="pl-PL" sz="4400" dirty="0">
                <a:latin typeface="+mj-lt"/>
              </a:rPr>
              <a:t>Informacje</a:t>
            </a:r>
            <a:r>
              <a:rPr lang="pl-PL" sz="4400" dirty="0">
                <a:latin typeface="Calibri nagłówki"/>
              </a:rPr>
              <a:t> </a:t>
            </a:r>
            <a:r>
              <a:rPr lang="pl-PL" sz="4400" dirty="0">
                <a:latin typeface="+mj-lt"/>
              </a:rPr>
              <a:t>techniczne</a:t>
            </a:r>
            <a:r>
              <a:rPr lang="pl-PL" sz="4400" dirty="0">
                <a:latin typeface="Calibri nagłówki"/>
              </a:rPr>
              <a:t>:</a:t>
            </a:r>
          </a:p>
          <a:p>
            <a:r>
              <a:rPr lang="pl-PL" dirty="0"/>
              <a:t>Kod pisany w C++</a:t>
            </a:r>
          </a:p>
          <a:p>
            <a:pPr marL="0" indent="0">
              <a:buNone/>
            </a:pPr>
            <a:endParaRPr lang="pl-PL" dirty="0">
              <a:latin typeface="Calibri nagłówki"/>
            </a:endParaRPr>
          </a:p>
        </p:txBody>
      </p:sp>
    </p:spTree>
    <p:extLst>
      <p:ext uri="{BB962C8B-B14F-4D97-AF65-F5344CB8AC3E}">
        <p14:creationId xmlns:p14="http://schemas.microsoft.com/office/powerpoint/2010/main" val="79839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634E56-5CE4-4584-FE7D-B446DC02A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78839"/>
          </a:xfrm>
        </p:spPr>
        <p:txBody>
          <a:bodyPr>
            <a:normAutofit fontScale="90000"/>
          </a:bodyPr>
          <a:lstStyle/>
          <a:p>
            <a:r>
              <a:rPr lang="pl-PL" dirty="0"/>
              <a:t>Wyniki dla typu </a:t>
            </a:r>
            <a:r>
              <a:rPr lang="pl-PL" dirty="0" err="1"/>
              <a:t>float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44062B8C-70E2-AD0C-98F1-F1DDA26593A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09626031"/>
                  </p:ext>
                </p:extLst>
              </p:nvPr>
            </p:nvGraphicFramePr>
            <p:xfrm>
              <a:off x="494950" y="642777"/>
              <a:ext cx="11123800" cy="48206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4760">
                      <a:extLst>
                        <a:ext uri="{9D8B030D-6E8A-4147-A177-3AD203B41FA5}">
                          <a16:colId xmlns:a16="http://schemas.microsoft.com/office/drawing/2014/main" val="3355952365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428832294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3678642036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4029230140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621970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LP.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f(x)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g(x)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|f(x) – g(x)|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62935429"/>
                      </a:ext>
                    </a:extLst>
                  </a:tr>
                  <a:tr h="3705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0.00778222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0.00778222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2.32831e-09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977087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0.00012207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0.000122063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7.45058e-09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03574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3.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1.90735e-06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1.90735e-06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1.81899e-12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082951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4.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2.98023e-08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2.98023e-08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47126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5.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4.65661e-10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4.65661e-10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23585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6.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7.27596e-12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7.27596e-12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6827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7.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1.13687e-13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1.13687e-13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96476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8.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1.77636e-15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1.77636e-15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77392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4271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23.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−23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1.43493e-42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 1.43493e-42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6286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24.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−24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2.24208e-44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2.24208e-44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4901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25.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−25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50807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44062B8C-70E2-AD0C-98F1-F1DDA26593A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09626031"/>
                  </p:ext>
                </p:extLst>
              </p:nvPr>
            </p:nvGraphicFramePr>
            <p:xfrm>
              <a:off x="494950" y="642777"/>
              <a:ext cx="11123800" cy="48206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4760">
                      <a:extLst>
                        <a:ext uri="{9D8B030D-6E8A-4147-A177-3AD203B41FA5}">
                          <a16:colId xmlns:a16="http://schemas.microsoft.com/office/drawing/2014/main" val="3355952365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428832294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3678642036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4029230140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621970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LP.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f(x)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g(x)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|f(x) – g(x)|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62935429"/>
                      </a:ext>
                    </a:extLst>
                  </a:tr>
                  <a:tr h="3705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08197" r="-301370" b="-1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0.00778222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0.00778222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2.32831e-09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977087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208197" r="-301370" b="-10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0.00012207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0.000122063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7.45058e-09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03574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3.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308197" r="-301370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1.90735e-06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1.90735e-06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1.81899e-12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082951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4.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408197" r="-301370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2.98023e-08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2.98023e-08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47126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5.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508197" r="-301370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4.65661e-10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4.65661e-10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23585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6.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618333" r="-301370" b="-63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7.27596e-12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7.27596e-12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6827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7.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706557" r="-301370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1.13687e-13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1.13687e-13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96476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8.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806557" r="-30137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1.77636e-15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1.77636e-15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77392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906557" r="-30137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4271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23.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006557" r="-30137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1.43493e-42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 1.43493e-42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6286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24.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106557" r="-30137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2.24208e-44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2.24208e-44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4901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25.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206557" r="-30137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50807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13211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7179DB-AE71-AB43-AC8A-CA566B150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Wnioski dla </a:t>
            </a:r>
            <a:r>
              <a:rPr lang="pl-PL" dirty="0" err="1"/>
              <a:t>float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4F0D7B3-033D-159F-97D4-3D34C385E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W czwartym kroku możemy zauważyć, że wyniki obydwóch funkcji różnią się od siebie znacząco. Wynika to z tego że dla typ </a:t>
            </a:r>
            <a:r>
              <a:rPr lang="pl-PL" dirty="0" err="1"/>
              <a:t>float</a:t>
            </a:r>
            <a:r>
              <a:rPr lang="pl-PL" dirty="0"/>
              <a:t> w języku c++ nie jest typem dokładnym, ma dokładność do 8 cyfr znaczących, możemy to zauważyć po różnicach jakie występują między obydwoma funkcjami do momentu wyzerowania f, oraz zajmuje 32 bity. Podczas dodawania nasz argument zanika, różni się znacząco od 1 i podczas tego dodawania traktowany jest jak 0, przez to że argumenty sprowadzane są do tej samej cechy i nasze wartości są gubione.</a:t>
            </a:r>
          </a:p>
        </p:txBody>
      </p:sp>
    </p:spTree>
    <p:extLst>
      <p:ext uri="{BB962C8B-B14F-4D97-AF65-F5344CB8AC3E}">
        <p14:creationId xmlns:p14="http://schemas.microsoft.com/office/powerpoint/2010/main" val="2758579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511FB7-066F-41FD-0442-C42326AD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Wnioski dla </a:t>
            </a:r>
            <a:r>
              <a:rPr lang="pl-PL" dirty="0" err="1"/>
              <a:t>float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CF128CD-7D5F-51F5-C80A-09251C646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751" y="1775291"/>
            <a:ext cx="10822497" cy="435133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Ten sam problem jest z funkcją g, natomiast nie jest on tak bardzo widoczny dla początkowych argumentów. Wpływa on tak naprawdę tylko na dzielnik, gdzie znowu pod pierwiastkiem w dodawaniu argument zanika, z czego powstaje 1. Można powiedzieć że nasza funkcja g tymczasowo będzie postaci g(x) = x^2/2. Dla odpowiednio małych argumentów, potęgowanie również doprowadza do wyzerowania argumentu.</a:t>
            </a:r>
          </a:p>
        </p:txBody>
      </p:sp>
    </p:spTree>
    <p:extLst>
      <p:ext uri="{BB962C8B-B14F-4D97-AF65-F5344CB8AC3E}">
        <p14:creationId xmlns:p14="http://schemas.microsoft.com/office/powerpoint/2010/main" val="2556100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634E56-5CE4-4584-FE7D-B446DC02A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78839"/>
          </a:xfrm>
        </p:spPr>
        <p:txBody>
          <a:bodyPr>
            <a:normAutofit fontScale="90000"/>
          </a:bodyPr>
          <a:lstStyle/>
          <a:p>
            <a:r>
              <a:rPr lang="pl-PL" dirty="0"/>
              <a:t>Wyniki dla typu </a:t>
            </a:r>
            <a:r>
              <a:rPr lang="pl-PL" dirty="0" err="1"/>
              <a:t>double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44062B8C-70E2-AD0C-98F1-F1DDA26593A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93949468"/>
                  </p:ext>
                </p:extLst>
              </p:nvPr>
            </p:nvGraphicFramePr>
            <p:xfrm>
              <a:off x="494950" y="642777"/>
              <a:ext cx="11123800" cy="59331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4760">
                      <a:extLst>
                        <a:ext uri="{9D8B030D-6E8A-4147-A177-3AD203B41FA5}">
                          <a16:colId xmlns:a16="http://schemas.microsoft.com/office/drawing/2014/main" val="3355952365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428832294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3678642036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4029230140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621970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LP.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f(x)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g(x)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|f(x) – g(x)|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62935429"/>
                      </a:ext>
                    </a:extLst>
                  </a:tr>
                  <a:tr h="3705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0.00778222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0.00778222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6.50521e-17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977087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0.00012207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0.000122063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8.32803e-17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03574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3.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1.90735e-06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1.90735e-06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3.46945e-18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082951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4.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2.98023e-08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2.98023e-08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1.32349e-23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47126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5.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4.65661e-10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4.65661e-10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1.0842e-19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23585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6.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7.27596e-12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7.27596e-12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2.64698e-23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6827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7.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1.13687e-13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1.13687e-13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6.46235e-27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96476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8.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1.77636e-15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1.77636e-15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1.57772e-30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77392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9.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2.77556e-17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2.77556e-17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4271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91690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177.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−177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1.01185e-320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1.01185e-320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315524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178.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−178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1.58101e-322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1.58101e-322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1764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179.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−179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 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6286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180.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−180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4901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181.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−181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50807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44062B8C-70E2-AD0C-98F1-F1DDA26593A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93949468"/>
                  </p:ext>
                </p:extLst>
              </p:nvPr>
            </p:nvGraphicFramePr>
            <p:xfrm>
              <a:off x="494950" y="642777"/>
              <a:ext cx="11123800" cy="59331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4760">
                      <a:extLst>
                        <a:ext uri="{9D8B030D-6E8A-4147-A177-3AD203B41FA5}">
                          <a16:colId xmlns:a16="http://schemas.microsoft.com/office/drawing/2014/main" val="3355952365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428832294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3678642036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4029230140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621970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LP.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f(x)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g(x)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|f(x) – g(x)|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62935429"/>
                      </a:ext>
                    </a:extLst>
                  </a:tr>
                  <a:tr h="3705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08197" r="-301370" b="-14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0.00778222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0.00778222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6.50521e-17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977087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208197" r="-301370" b="-1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0.00012207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0.000122063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8.32803e-17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03574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3.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313333" r="-301370" b="-12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1.90735e-06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1.90735e-06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3.46945e-18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082951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4.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406557" r="-301370" b="-1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2.98023e-08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2.98023e-08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1.32349e-23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47126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5.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506557" r="-301370" b="-10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4.65661e-10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4.65661e-10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1.0842e-19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23585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6.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606557" r="-301370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7.27596e-12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7.27596e-12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2.64698e-23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6827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7.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706557" r="-301370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1.13687e-13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1.13687e-13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6.46235e-27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96476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8.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806557" r="-301370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1.77636e-15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1.77636e-15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1.57772e-30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77392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9.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906557" r="-301370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2.77556e-17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2.77556e-17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4271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006557" r="-301370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91690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177.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125000" r="-301370" b="-4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1.01185e-320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1.01185e-320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315524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178.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204918" r="-30137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1.58101e-322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1.58101e-322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1764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179.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304918" r="-30137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 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6286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180.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404918" r="-30137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4901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181.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504918" r="-30137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50807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64315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4EFF8B-F02F-A347-925F-3C9312C2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Wnioski dla </a:t>
            </a:r>
            <a:r>
              <a:rPr lang="pl-PL" dirty="0" err="1"/>
              <a:t>double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8D2A2AE-04FA-CC27-9BD5-4A4C60C39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Typ </a:t>
            </a:r>
            <a:r>
              <a:rPr lang="pl-PL" dirty="0" err="1"/>
              <a:t>double</a:t>
            </a:r>
            <a:r>
              <a:rPr lang="pl-PL" dirty="0"/>
              <a:t> jest typem dokładniejszym od </a:t>
            </a:r>
            <a:r>
              <a:rPr lang="pl-PL" dirty="0" err="1"/>
              <a:t>float</a:t>
            </a:r>
            <a:r>
              <a:rPr lang="pl-PL" dirty="0"/>
              <a:t>, możemy to stwierdzić po różnicach w wartościach naszych funkcji, oraz po tym że zanik argumentu w sumowaniu pod pierwiastkiem następuje dopiero w 9 kroku, czyli dla argumentu 8^(-9). Typ ten zajmuje 64 bity, ma dokładność do 16 cyfr znaczących. Dla funkcji g wyniki róże od 0 obserwujemy do kroku 178, potem następuje wyzerowanie argumentu w dzielnej, ponieważ wpadamy w dziurę pomiędzy 0 a pierwszą dobrze reprezentowaną liczbą w zakresie, następuje zaokrąglenie z niedomiarem.</a:t>
            </a:r>
          </a:p>
        </p:txBody>
      </p:sp>
    </p:spTree>
    <p:extLst>
      <p:ext uri="{BB962C8B-B14F-4D97-AF65-F5344CB8AC3E}">
        <p14:creationId xmlns:p14="http://schemas.microsoft.com/office/powerpoint/2010/main" val="2577054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634E56-5CE4-4584-FE7D-B446DC02A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78839"/>
          </a:xfrm>
        </p:spPr>
        <p:txBody>
          <a:bodyPr>
            <a:normAutofit fontScale="90000"/>
          </a:bodyPr>
          <a:lstStyle/>
          <a:p>
            <a:r>
              <a:rPr lang="pl-PL" dirty="0"/>
              <a:t>Wyniki dla typu </a:t>
            </a:r>
            <a:r>
              <a:rPr lang="pl-PL" dirty="0" err="1"/>
              <a:t>long</a:t>
            </a:r>
            <a:r>
              <a:rPr lang="pl-PL" dirty="0"/>
              <a:t> </a:t>
            </a:r>
            <a:r>
              <a:rPr lang="pl-PL" dirty="0" err="1"/>
              <a:t>double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44062B8C-70E2-AD0C-98F1-F1DDA26593A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78487517"/>
                  </p:ext>
                </p:extLst>
              </p:nvPr>
            </p:nvGraphicFramePr>
            <p:xfrm>
              <a:off x="494950" y="642777"/>
              <a:ext cx="11123800" cy="59331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4760">
                      <a:extLst>
                        <a:ext uri="{9D8B030D-6E8A-4147-A177-3AD203B41FA5}">
                          <a16:colId xmlns:a16="http://schemas.microsoft.com/office/drawing/2014/main" val="3355952365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428832294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3678642036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4029230140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621970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LP.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f(x)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g(x)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|f(x) – g(x)|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62935429"/>
                      </a:ext>
                    </a:extLst>
                  </a:tr>
                  <a:tr h="3705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0.00778222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0.00778222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5.2516e-20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977087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0.00012207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0.000122063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2.37169e-20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03574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3.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1.90735e-06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1.90735e-06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8.27181e-24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082951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4.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2.98023e-08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2.98023e-08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1.32349e-23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47126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5.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4.65661e-10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4.65661e-10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2.52435e-29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23585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6.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7.27596e-12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7.27596e-12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2.64698e-23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6827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7.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1.13687e-13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1.13687e-13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6.46235e-27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96476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8.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1.77636e-15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1.77636e-15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1.57772e-30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77392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9.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2.77556e-17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2.77556e-17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3.85186e-34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4271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10.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−10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4.33681e-19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4.33681e-19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9.40395e-38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91690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11.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−11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6.77626e-21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6.77626e-21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315524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1764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357.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−357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 7.81123e-646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 7.81123e-646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6286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358.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−358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1.2205e-647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1.2205e-647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4901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359.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−359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50807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44062B8C-70E2-AD0C-98F1-F1DDA26593A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78487517"/>
                  </p:ext>
                </p:extLst>
              </p:nvPr>
            </p:nvGraphicFramePr>
            <p:xfrm>
              <a:off x="494950" y="642777"/>
              <a:ext cx="11123800" cy="59331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4760">
                      <a:extLst>
                        <a:ext uri="{9D8B030D-6E8A-4147-A177-3AD203B41FA5}">
                          <a16:colId xmlns:a16="http://schemas.microsoft.com/office/drawing/2014/main" val="3355952365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428832294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3678642036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4029230140"/>
                        </a:ext>
                      </a:extLst>
                    </a:gridCol>
                    <a:gridCol w="2224760">
                      <a:extLst>
                        <a:ext uri="{9D8B030D-6E8A-4147-A177-3AD203B41FA5}">
                          <a16:colId xmlns:a16="http://schemas.microsoft.com/office/drawing/2014/main" val="621970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LP.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f(x)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g(x)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|f(x) – g(x)|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62935429"/>
                      </a:ext>
                    </a:extLst>
                  </a:tr>
                  <a:tr h="3705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08197" r="-301370" b="-14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0.00778222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0.00778222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5.2516e-20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977087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208197" r="-301370" b="-1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0.00012207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0.000122063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2.37169e-20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03574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3.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313333" r="-301370" b="-12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1.90735e-06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1.90735e-06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8.27181e-24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082951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4.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406557" r="-301370" b="-1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2.98023e-08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2.98023e-08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1.32349e-23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47126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5.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506557" r="-301370" b="-10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4.65661e-10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4.65661e-10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2.52435e-29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23585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6.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606557" r="-301370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7.27596e-12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7.27596e-12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2.64698e-23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6827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7.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706557" r="-301370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1.13687e-13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1.13687e-13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6.46235e-27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96476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8.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806557" r="-301370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1.77636e-15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1.77636e-15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1.57772e-30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77392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9.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906557" r="-301370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2.77556e-17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2.77556e-17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3.85186e-34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4271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10.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006557" r="-301370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4.33681e-19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4.33681e-19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9.40395e-38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91690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11.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125000" r="-301370" b="-4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6.77626e-21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6.77626e-21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315524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204918" r="-30137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…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1764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357.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304918" r="-30137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 7.81123e-646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 7.81123e-646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06286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358.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404918" r="-30137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1.2205e-647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1.2205e-647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4901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dirty="0"/>
                            <a:t>359.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74" t="-1504918" r="-30137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50807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64103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5AE45F-6C19-4018-0B10-0B9FA101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Wnioski dla </a:t>
            </a:r>
            <a:r>
              <a:rPr lang="pl-PL" dirty="0" err="1"/>
              <a:t>long</a:t>
            </a:r>
            <a:r>
              <a:rPr lang="pl-PL" dirty="0"/>
              <a:t> </a:t>
            </a:r>
            <a:r>
              <a:rPr lang="pl-PL" dirty="0" err="1"/>
              <a:t>double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C736CB7-8D94-19D9-4BE3-00624CE2C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/>
              <a:t>Long</a:t>
            </a:r>
            <a:r>
              <a:rPr lang="pl-PL" dirty="0"/>
              <a:t> </a:t>
            </a:r>
            <a:r>
              <a:rPr lang="pl-PL" dirty="0" err="1"/>
              <a:t>double</a:t>
            </a:r>
            <a:r>
              <a:rPr lang="pl-PL" dirty="0"/>
              <a:t> jest najdokładniejszym typem zmiennoprzecinkowym w języku c++, co widać po wynikach pomiarów, x^2 pod pierwiastkiem zanika dopiero w kroku 11, dodawanie dla tego typu jest działaniem w miarę dokładnym dla argumentów rzędu około 10^-20. Typ ten zajmuje 80 bitów. Dla funkcji g wyniki nie zerowe dla argumentów rzędu 8^-358.</a:t>
            </a:r>
          </a:p>
        </p:txBody>
      </p:sp>
    </p:spTree>
    <p:extLst>
      <p:ext uri="{BB962C8B-B14F-4D97-AF65-F5344CB8AC3E}">
        <p14:creationId xmlns:p14="http://schemas.microsoft.com/office/powerpoint/2010/main" val="398908146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929</Words>
  <Application>Microsoft Office PowerPoint</Application>
  <PresentationFormat>Panoramiczny</PresentationFormat>
  <Paragraphs>308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Calibri nagłówki</vt:lpstr>
      <vt:lpstr>Cambria Math</vt:lpstr>
      <vt:lpstr>Motyw pakietu Office</vt:lpstr>
      <vt:lpstr>Laboratorium 1, zadanie 3</vt:lpstr>
      <vt:lpstr>Badane funkcje oraz argumenty</vt:lpstr>
      <vt:lpstr>Wyniki dla typu float</vt:lpstr>
      <vt:lpstr>Wnioski dla float</vt:lpstr>
      <vt:lpstr>Wnioski dla float</vt:lpstr>
      <vt:lpstr>Wyniki dla typu double</vt:lpstr>
      <vt:lpstr>Wnioski dla double</vt:lpstr>
      <vt:lpstr>Wyniki dla typu long double</vt:lpstr>
      <vt:lpstr>Wnioski dla long double</vt:lpstr>
      <vt:lpstr>Wyniki dla dużych argumentów (najciekawsze)</vt:lpstr>
      <vt:lpstr>Obliczanie wyniku dla dużych argumentów</vt:lpstr>
      <vt:lpstr>Jak obliczać z kolei wartości dla dużych argumentów?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Laboratorium 1, zadanie 3</dc:title>
  <dc:creator>Bartłomiej Kozera</dc:creator>
  <cp:lastModifiedBy>Bartłomiej Kozera</cp:lastModifiedBy>
  <cp:revision>21</cp:revision>
  <dcterms:created xsi:type="dcterms:W3CDTF">2023-03-03T14:54:54Z</dcterms:created>
  <dcterms:modified xsi:type="dcterms:W3CDTF">2023-03-11T10:09:54Z</dcterms:modified>
</cp:coreProperties>
</file>