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8" r:id="rId6"/>
    <p:sldId id="257" r:id="rId7"/>
    <p:sldId id="259" r:id="rId8"/>
    <p:sldId id="261" r:id="rId9"/>
    <p:sldId id="279" r:id="rId10"/>
    <p:sldId id="265" r:id="rId11"/>
    <p:sldId id="266" r:id="rId12"/>
    <p:sldId id="280" r:id="rId13"/>
    <p:sldId id="271" r:id="rId14"/>
    <p:sldId id="272" r:id="rId15"/>
    <p:sldId id="281" r:id="rId16"/>
    <p:sldId id="275" r:id="rId17"/>
    <p:sldId id="276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1EE13C3F-01C2-4608-804C-65C61C73664F}">
          <p14:sldIdLst>
            <p14:sldId id="256"/>
            <p14:sldId id="258"/>
            <p14:sldId id="257"/>
            <p14:sldId id="259"/>
            <p14:sldId id="261"/>
            <p14:sldId id="279"/>
            <p14:sldId id="265"/>
            <p14:sldId id="266"/>
            <p14:sldId id="280"/>
            <p14:sldId id="271"/>
            <p14:sldId id="272"/>
            <p14:sldId id="281"/>
            <p14:sldId id="275"/>
            <p14:sldId id="276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10905-4965-4D02-9932-84871485D5F4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F66BE-AFCA-4FCC-A589-3054E93E7A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69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99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540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5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7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87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98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04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03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56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86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587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502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984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FE4175-EEF7-A243-ED3E-59779B488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3B36B5-520D-A363-4067-710FBAF3D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6C871D-795F-2C88-8AE0-6FF3619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54401A-7D08-3FBC-73C3-24304D63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9DEA5B-575F-754A-B5D2-90BF85C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9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F0498-02F4-917C-5DCC-D85A2AFF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47B7A11-B392-B3B4-B91B-BC5D11D5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22CE4E-3A0F-713E-B057-8A0CB1ED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4001B1-3AEF-1C75-E169-E4D4CA65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9295EC-4BB8-1424-5F8D-CBFE55CA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1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E6A2B23-65B5-FD82-5793-B99553B2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01B11B-AE93-18F4-B433-56FBCC6C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A08F4A-5715-8519-BC89-910EA42A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468116-4613-278B-7EAF-FF600534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8F9415-80D3-3214-C886-4C1269DC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5A23BB-4C6A-F9F0-BEF0-5DD21DDF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9EC57B-2925-1CF3-C5CA-84BB9A2C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E812E6-D946-3B04-D050-5F932CE3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A9EB9B-C955-B4FD-57FC-64FA6C3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4B4248-6940-1C6D-E01D-77B18096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0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CEE9A-21E5-0289-5754-C1110B0E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DC6507-1CDA-3B5B-0BEC-3D8AAB5B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1F9143-F8C0-E40B-3B19-99F537DD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6E27F8-0731-B1CE-D5FC-72BF62AA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EFE144-0DA8-08A4-8D18-9B47226C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92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012180-E9F1-3707-F70F-D916EB09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4AA64E-35A7-105D-2CAA-ADC994CD8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C26300-B827-FA52-E540-2EECC036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302480-E69C-CF46-3454-DFFDE917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F21921-6740-8927-D694-55FD86E0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77D07D-2303-543D-32AE-08FE33A8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75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2995D-B723-13F0-D603-620A31F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246A7D-4C03-5225-DC0C-D026E62C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090DAD-CF47-68D2-A8EF-B4F41F9C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5D7C28-DCB7-A6CB-2730-A5065F73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7026750-7DEF-FE97-1836-AF84D468B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2B95A5A-BEF6-C82A-2323-2A91891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54B339B-F4B0-8B7A-51E7-5D8A0823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C7A18E-BF52-5686-EEC7-ACC001E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8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2A824-0766-465C-95CD-11F86F0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9B7041-4F39-7351-FBCE-9A0A7F9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83B2A85-6149-3E49-2778-63F33AD4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D8F750-6F08-E4DA-FBD7-FE1C4D2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32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1A091F8-5ABE-C3AD-1801-F8D8199E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9768B74-89FC-BDA5-CD6B-F5F91AF1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D8D01E6-EC3B-CB7C-2905-B44992FE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2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6ABCA-3881-A9FA-45C3-B90583F2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A7FD8E-6C0E-3B0E-75D5-E910E9DC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7D6F904-65F2-83B4-72B4-0120F5B9D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6D4928-95AF-06C4-B598-7A7A0E58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1AACE4-58DD-ACCA-AA70-83CB8490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7375A1-28F2-3B64-32AD-AE9EBD9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78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E68C9F-EF06-BB67-CFCF-E05BEB6D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D43BCF3-C120-19F9-C855-BE6B3B644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0A3453-616D-E3E0-9479-59FF5E11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905B84-78A4-7109-561A-EBF26DB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AD85BD-01BD-02C7-02F7-D093E99C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938D5A-5615-A920-8DCB-02CDC9B2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9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FCF5781-53A8-BB0E-1625-2B9444D8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DB3804-EB88-62D7-7EF7-6D1BD945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9C00B8-44D8-9395-ACED-8F2A3B11F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DE22-B193-48A4-8419-34E422EB1791}" type="datetimeFigureOut">
              <a:rPr lang="pl-PL" smtClean="0"/>
              <a:t>24.04.2023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9ACDD5-01A9-97DE-8305-A1E99A1D1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581152-9FE7-8971-C3FC-71821214B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3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0B29A1-6FC3-8FD9-3AFF-EE6B3BD1E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Aproksymacja - podsumowanie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701383-31EF-8DC2-AD63-09B01718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690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</a:t>
            </a:r>
            <a:r>
              <a:rPr lang="pl-PL" sz="4000" dirty="0" err="1"/>
              <a:t>Hermite’a</a:t>
            </a:r>
            <a:r>
              <a:rPr lang="pl-PL" sz="4000" dirty="0"/>
              <a:t> wzorem </a:t>
            </a:r>
            <a:r>
              <a:rPr lang="pl-PL" sz="4000" dirty="0" err="1"/>
              <a:t>Lagrange’a</a:t>
            </a:r>
            <a:r>
              <a:rPr lang="pl-PL" sz="4000" dirty="0"/>
              <a:t>.</a:t>
            </a:r>
            <a:br>
              <a:rPr lang="pl-PL" sz="4000" dirty="0"/>
            </a:br>
            <a:r>
              <a:rPr lang="pl-PL" sz="4000" dirty="0"/>
              <a:t>Tabela błędów.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7ADCFF76-602C-5210-350F-0765F6EB6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231151"/>
              </p:ext>
            </p:extLst>
          </p:nvPr>
        </p:nvGraphicFramePr>
        <p:xfrm>
          <a:off x="4992001" y="2216630"/>
          <a:ext cx="6724015" cy="2636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81024972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5149046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8942736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16699838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92761335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Liczba</a:t>
                      </a:r>
                      <a:r>
                        <a:rPr lang="pl-PL" sz="1400">
                          <a:effectLst/>
                        </a:rPr>
                        <a:t> </a:t>
                      </a:r>
                      <a:r>
                        <a:rPr lang="pl-PL" sz="1200">
                          <a:effectLst/>
                        </a:rPr>
                        <a:t>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związane z zerami wielomianu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432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370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54,86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047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52,94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07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57,15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4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52,74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280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361,73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63,27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510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1662,85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70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5429,19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5,92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06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206399,45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192,99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31,65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344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860583,89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741,96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27,49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86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32341938,50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25212,94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18,35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0,02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13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34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W miarę prosty algorytm</a:t>
            </a:r>
          </a:p>
          <a:p>
            <a:r>
              <a:rPr lang="pl-PL" sz="1800" dirty="0"/>
              <a:t>Większa dokładność niż w zagadnieniu </a:t>
            </a:r>
            <a:r>
              <a:rPr lang="pl-PL" sz="1800" dirty="0" err="1"/>
              <a:t>Lagrange’a</a:t>
            </a:r>
            <a:r>
              <a:rPr lang="pl-PL" sz="1800" dirty="0"/>
              <a:t> poprzez dodanie warunku zgodności pochodnych. </a:t>
            </a:r>
            <a:endParaRPr lang="pl-PL" sz="1700" dirty="0"/>
          </a:p>
          <a:p>
            <a:r>
              <a:rPr lang="pl-PL" sz="1700" dirty="0"/>
              <a:t>Najlepsze dopasowanie: Wielomian Interpolujący 20 węzłami Czebyszewa.</a:t>
            </a:r>
            <a:endParaRPr lang="en-US" sz="17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B7C7A77-70EF-D63D-2834-74CDED37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82" y="1562100"/>
            <a:ext cx="498602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38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Efekt </a:t>
            </a:r>
            <a:r>
              <a:rPr lang="pl-PL" sz="1800" dirty="0" err="1"/>
              <a:t>Rungego</a:t>
            </a:r>
            <a:r>
              <a:rPr lang="pl-PL" sz="1800" dirty="0"/>
              <a:t> zauważalny dla niektórych przypadków użycia węzłów równoodległych.</a:t>
            </a:r>
          </a:p>
          <a:p>
            <a:r>
              <a:rPr lang="pl-PL" sz="1800" dirty="0"/>
              <a:t>Problemy numeryczne dla dużej liczby węzłów równoodległych.</a:t>
            </a:r>
            <a:endParaRPr lang="pl-PL" sz="1700" dirty="0"/>
          </a:p>
          <a:p>
            <a:r>
              <a:rPr lang="pl-PL" sz="1700" dirty="0"/>
              <a:t>Przykładowe złe dopasowanie: Wielomian Interpolujący 20 węzłami równoodległymi.</a:t>
            </a:r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C8BB358-D9D6-5480-E287-A09B5D014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1150"/>
            <a:ext cx="4935220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98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</a:t>
            </a:r>
            <a:r>
              <a:rPr lang="pl-PL" sz="4000" dirty="0" err="1"/>
              <a:t>Hermite’a</a:t>
            </a:r>
            <a:r>
              <a:rPr lang="pl-PL" sz="4000" dirty="0"/>
              <a:t> wzorem Newtona.</a:t>
            </a:r>
            <a:br>
              <a:rPr lang="pl-PL" sz="4000" dirty="0"/>
            </a:br>
            <a:r>
              <a:rPr lang="pl-PL" sz="4000" dirty="0"/>
              <a:t>Tabela błędów.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962FEFAD-B92C-8712-C632-1BDC160A4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870616"/>
              </p:ext>
            </p:extLst>
          </p:nvPr>
        </p:nvGraphicFramePr>
        <p:xfrm>
          <a:off x="5068819" y="2106295"/>
          <a:ext cx="6724015" cy="2636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248403681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3008294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83220128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94057206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69692165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Liczba</a:t>
                      </a:r>
                      <a:r>
                        <a:rPr lang="pl-PL" sz="1400">
                          <a:effectLst/>
                        </a:rPr>
                        <a:t> </a:t>
                      </a:r>
                      <a:r>
                        <a:rPr lang="pl-PL" sz="1200">
                          <a:effectLst/>
                        </a:rPr>
                        <a:t>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związane z zerami wielomianu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91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54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54,86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47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52,94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80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57,15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739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52,74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8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361,73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63,27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12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1662,85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93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5429,19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5,92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20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50312,18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46,96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31,65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65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612499,62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528,72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27,49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83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18820831,85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14667,50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20,72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0,02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80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9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W miarę prosty algorytm</a:t>
            </a:r>
          </a:p>
          <a:p>
            <a:r>
              <a:rPr lang="pl-PL" sz="1800" dirty="0"/>
              <a:t>Większa dokładność niż w zagadnieniu </a:t>
            </a:r>
            <a:r>
              <a:rPr lang="pl-PL" sz="1800" dirty="0" err="1"/>
              <a:t>Lagrange’a</a:t>
            </a:r>
            <a:r>
              <a:rPr lang="pl-PL" sz="1800" dirty="0"/>
              <a:t> poprzez dodanie warunku zgodności pochodnych. </a:t>
            </a:r>
            <a:endParaRPr lang="pl-PL" sz="1700" dirty="0"/>
          </a:p>
          <a:p>
            <a:r>
              <a:rPr lang="pl-PL" sz="1700" dirty="0"/>
              <a:t>Najlepsze dopasowanie: Wielomian Interpolujący 17 węzłami Czebyszewa.</a:t>
            </a:r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3D7EB0E-6646-1BF2-83A5-CC3A3E2AA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41" y="1161288"/>
            <a:ext cx="4678487" cy="3502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06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85000" lnSpcReduction="10000"/>
          </a:bodyPr>
          <a:lstStyle/>
          <a:p>
            <a:r>
              <a:rPr lang="pl-PL" sz="1800" dirty="0"/>
              <a:t>Efekt </a:t>
            </a:r>
            <a:r>
              <a:rPr lang="pl-PL" sz="1800" dirty="0" err="1"/>
              <a:t>Rungego</a:t>
            </a:r>
            <a:r>
              <a:rPr lang="pl-PL" sz="1800" dirty="0"/>
              <a:t> zauważalny dla niektórych przypadków użycia węzłów równoodległych.</a:t>
            </a:r>
          </a:p>
          <a:p>
            <a:r>
              <a:rPr lang="pl-PL" sz="1800" dirty="0"/>
              <a:t>Problemy numeryczne dla dużej liczby węzłów równoodległych.</a:t>
            </a:r>
          </a:p>
          <a:p>
            <a:r>
              <a:rPr lang="pl-PL" sz="1800" dirty="0"/>
              <a:t>Błędy numeryczne dla węzłów Czebyszewa pojawiające się wcześniej niż w zagadnieniu </a:t>
            </a:r>
            <a:r>
              <a:rPr lang="pl-PL" sz="1800" dirty="0" err="1"/>
              <a:t>Lagrange’a</a:t>
            </a:r>
            <a:r>
              <a:rPr lang="pl-PL" sz="1800" dirty="0"/>
              <a:t>.</a:t>
            </a:r>
            <a:endParaRPr lang="pl-PL" sz="1700" dirty="0"/>
          </a:p>
          <a:p>
            <a:r>
              <a:rPr lang="pl-PL" sz="1700" dirty="0"/>
              <a:t>Przykładowe złe dopasowania (od góry):</a:t>
            </a:r>
          </a:p>
          <a:p>
            <a:pPr marL="0" indent="0">
              <a:buNone/>
            </a:pPr>
            <a:r>
              <a:rPr lang="pl-PL" sz="1700" dirty="0"/>
              <a:t>-  Wielomian Interpolujący 20 węzłami równoodległymi,</a:t>
            </a:r>
          </a:p>
          <a:p>
            <a:pPr marL="0" indent="0">
              <a:buNone/>
            </a:pPr>
            <a:r>
              <a:rPr lang="pl-PL" sz="1700" dirty="0"/>
              <a:t>- Wielomian interpolujący 20 węzłami Czebyszewa</a:t>
            </a:r>
            <a:endParaRPr lang="en-US" sz="17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3452585-3B35-5C25-58BB-2252E1F9B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09" y="0"/>
            <a:ext cx="4155504" cy="311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56C69DC-55EA-5AFC-165E-98ADC25A6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75263"/>
            <a:ext cx="4455673" cy="3336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31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funkcjami sklejanymi 2 stopnia.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CE3D3AB-9E92-D820-44AF-C2AA0ED30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865387"/>
              </p:ext>
            </p:extLst>
          </p:nvPr>
        </p:nvGraphicFramePr>
        <p:xfrm>
          <a:off x="4883404" y="1329309"/>
          <a:ext cx="7244080" cy="4130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760">
                  <a:extLst>
                    <a:ext uri="{9D8B030D-6E8A-4147-A177-3AD203B41FA5}">
                      <a16:colId xmlns:a16="http://schemas.microsoft.com/office/drawing/2014/main" val="1589955523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67770945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704292542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4046310564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76200490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492451815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4078913515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72015920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118903148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Liczba 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b="1" dirty="0">
                          <a:effectLst/>
                        </a:rPr>
                        <a:t>‘</a:t>
                      </a:r>
                      <a:r>
                        <a:rPr lang="pl-PL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</a:t>
                      </a:r>
                      <a:r>
                        <a:rPr lang="pl-PL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spline</a:t>
                      </a:r>
                      <a:r>
                        <a:rPr lang="pl-PL" sz="1100" b="1" dirty="0">
                          <a:effectLst/>
                        </a:rPr>
                        <a:t>’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Pierwsza funkcja liniowa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45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Węzły Czebyszewa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40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324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91,23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91,23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108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59,18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59,18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69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85,81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85,81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9827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70,80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87,31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70,80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87,31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0757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86,25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86,25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681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93,36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144,5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93,36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144,5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670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204,3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165,4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204,3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1,29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165,4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512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64,15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64,15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203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38,06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68,71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38,06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68,71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236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125,9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125,9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536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172,2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172,2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726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45,87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94,43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45,87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94,43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215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63,35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49,70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63,35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49,70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5476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94,55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33,97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94,55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33,97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8043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186,4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186,4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1,24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361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61,31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61,31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572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25,34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52,49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25,34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52,49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3084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24,66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87,45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24,66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87,45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917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492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9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Duża dokładność</a:t>
            </a:r>
          </a:p>
          <a:p>
            <a:r>
              <a:rPr lang="pl-PL" sz="1800" dirty="0"/>
              <a:t>Brak błędów numerycznych przy dużej liczbie węzłów</a:t>
            </a:r>
          </a:p>
          <a:p>
            <a:r>
              <a:rPr lang="pl-PL" sz="1800" dirty="0"/>
              <a:t>Dosyć wydajny algorytm</a:t>
            </a:r>
          </a:p>
          <a:p>
            <a:r>
              <a:rPr lang="pl-PL" sz="1800" dirty="0"/>
              <a:t>Dobrze działa dla węzłów równoodległych</a:t>
            </a:r>
          </a:p>
          <a:p>
            <a:r>
              <a:rPr lang="pl-PL" sz="1800" dirty="0"/>
              <a:t>Najlepsze przybliżenie: </a:t>
            </a:r>
          </a:p>
          <a:p>
            <a:pPr marL="0" indent="0">
              <a:buNone/>
            </a:pPr>
            <a:r>
              <a:rPr lang="pl-PL" sz="1800" dirty="0"/>
              <a:t>Wielomian interpolujący dla 100 węzłów równoodległych przy warunku ‚</a:t>
            </a:r>
            <a:r>
              <a:rPr lang="pl-PL" sz="1800" dirty="0" err="1"/>
              <a:t>natural</a:t>
            </a:r>
            <a:r>
              <a:rPr lang="pl-PL" sz="1800" dirty="0"/>
              <a:t> </a:t>
            </a:r>
            <a:r>
              <a:rPr lang="pl-PL" sz="1800" dirty="0" err="1"/>
              <a:t>spline</a:t>
            </a:r>
            <a:r>
              <a:rPr lang="pl-PL" sz="1800" dirty="0"/>
              <a:t>’</a:t>
            </a:r>
          </a:p>
          <a:p>
            <a:endParaRPr lang="en-US" sz="1700" dirty="0"/>
          </a:p>
        </p:txBody>
      </p:sp>
      <p:pic>
        <p:nvPicPr>
          <p:cNvPr id="4" name="Obraz 3" descr="Obraz zawierający wykres, diagram&#10;&#10;Opis wygenerowany automatycznie">
            <a:extLst>
              <a:ext uri="{FF2B5EF4-FFF2-40B4-BE49-F238E27FC236}">
                <a16:creationId xmlns:a16="http://schemas.microsoft.com/office/drawing/2014/main" id="{65CFF7BB-B6B9-9D23-C719-EB7938EA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27" y="976544"/>
            <a:ext cx="7080019" cy="4720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0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W porównaniu do poprzednich skomplikowany matematycznie algorytm</a:t>
            </a:r>
          </a:p>
          <a:p>
            <a:r>
              <a:rPr lang="pl-PL" sz="1800" dirty="0"/>
              <a:t>Problemy z oscylacją (przykładowy wykres dla 18 węzłów równoodległych)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2635099-98EF-390F-3B56-050C969E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5" y="798990"/>
            <a:ext cx="6970476" cy="4643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1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funkcjami sklejanymi 3 stopnia.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8D83B38-8435-675F-EE84-EE28440BD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891666"/>
              </p:ext>
            </p:extLst>
          </p:nvPr>
        </p:nvGraphicFramePr>
        <p:xfrm>
          <a:off x="4718304" y="1359090"/>
          <a:ext cx="7244080" cy="4130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760">
                  <a:extLst>
                    <a:ext uri="{9D8B030D-6E8A-4147-A177-3AD203B41FA5}">
                      <a16:colId xmlns:a16="http://schemas.microsoft.com/office/drawing/2014/main" val="519272664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685613557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037722703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086483044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99995309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084205317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93709467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76616517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400554181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Liczba 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‘Natural </a:t>
                      </a:r>
                      <a:r>
                        <a:rPr lang="pl-PL" sz="1100" dirty="0" err="1">
                          <a:effectLst/>
                        </a:rPr>
                        <a:t>cubic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pl-PL" sz="1100" dirty="0" err="1">
                          <a:effectLst/>
                        </a:rPr>
                        <a:t>spline</a:t>
                      </a:r>
                      <a:r>
                        <a:rPr lang="pl-PL" sz="1100" dirty="0">
                          <a:effectLst/>
                        </a:rPr>
                        <a:t>’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Pierwsza pochodna znana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70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83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86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66,38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76,77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7636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63,40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55,33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63,40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55,33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19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49,20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49,20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159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56,17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65,65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56,17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65,65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396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66,09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66,09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2650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57,36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57,36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3985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36,08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60,61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36,08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60,61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8319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50,74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62,80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50,74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62,80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624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37,93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37,93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229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53,84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53,84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181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27,42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27,42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3485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43,47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43,47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7461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47,00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47,00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962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37,83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37,83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682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29,85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29,85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46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31,44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31,44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9168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28,81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29,16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28,81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29,16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1077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26,25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44,60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26,25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44,60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992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6681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D0AE72-18A3-C320-2D84-8CB176E6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F309DC-2AD6-F0DB-5E02-6E91DE20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Obliczenia zostały wykonane na 64 bitowej wersji systemu Windows 10 Pro, z procesorem Ryzen7 3750H oraz z 16 GB pamięci RAM. Do obliczeń wykorzystałem programy napisane w języku </a:t>
            </a:r>
            <a:r>
              <a:rPr lang="pl-PL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l-PL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wykorzystaniem bibliotek takich jak: </a:t>
            </a:r>
            <a:r>
              <a:rPr lang="pl-PL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pl-PL" sz="18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oraz </a:t>
            </a:r>
            <a:r>
              <a:rPr lang="pl-PL" sz="1800" kern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pl-PL" sz="18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Wykresy rysowane były za pomocą modułu </a:t>
            </a:r>
            <a:r>
              <a:rPr lang="pl-PL" sz="1800" kern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pl-PL" sz="18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biblioteki </a:t>
            </a:r>
            <a:r>
              <a:rPr lang="pl-PL" sz="1800" kern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pl-PL" sz="18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58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Duża dokładność</a:t>
            </a:r>
          </a:p>
          <a:p>
            <a:r>
              <a:rPr lang="pl-PL" sz="1800" dirty="0"/>
              <a:t>Brak błędów numerycznych</a:t>
            </a:r>
          </a:p>
          <a:p>
            <a:r>
              <a:rPr lang="pl-PL" sz="1800" dirty="0"/>
              <a:t>Dosyć wydajny algorytm</a:t>
            </a:r>
          </a:p>
          <a:p>
            <a:r>
              <a:rPr lang="pl-PL" sz="1800" dirty="0"/>
              <a:t>Dobrze działa dla węzłów równoodległych</a:t>
            </a:r>
          </a:p>
          <a:p>
            <a:r>
              <a:rPr lang="pl-PL" sz="1800" dirty="0"/>
              <a:t>Najlepsze przybliżenie: </a:t>
            </a:r>
          </a:p>
          <a:p>
            <a:pPr marL="0" indent="0">
              <a:buNone/>
            </a:pPr>
            <a:r>
              <a:rPr lang="pl-PL" sz="1800" dirty="0"/>
              <a:t>Wielomian interpolujący dla 100 węzłów równoodległych przy warunku ‚</a:t>
            </a:r>
            <a:r>
              <a:rPr lang="pl-PL" sz="1800" dirty="0" err="1"/>
              <a:t>natural</a:t>
            </a:r>
            <a:r>
              <a:rPr lang="pl-PL" sz="1800" dirty="0"/>
              <a:t> </a:t>
            </a:r>
            <a:r>
              <a:rPr lang="pl-PL" sz="1800" dirty="0" err="1"/>
              <a:t>spline</a:t>
            </a:r>
            <a:r>
              <a:rPr lang="pl-PL" sz="1800" dirty="0"/>
              <a:t>’</a:t>
            </a:r>
          </a:p>
        </p:txBody>
      </p:sp>
      <p:pic>
        <p:nvPicPr>
          <p:cNvPr id="4" name="Obraz 3" descr="Obraz zawierający wykres, diagram&#10;&#10;Opis wygenerowany automatycznie">
            <a:extLst>
              <a:ext uri="{FF2B5EF4-FFF2-40B4-BE49-F238E27FC236}">
                <a16:creationId xmlns:a16="http://schemas.microsoft.com/office/drawing/2014/main" id="{CF2514A6-4E39-F3E1-83F6-962C10DB1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67" y="870011"/>
            <a:ext cx="6791417" cy="4527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06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W porównaniu do poprzednich skomplikowany matematycznie algorytm</a:t>
            </a:r>
          </a:p>
        </p:txBody>
      </p:sp>
    </p:spTree>
    <p:extLst>
      <p:ext uri="{BB962C8B-B14F-4D97-AF65-F5344CB8AC3E}">
        <p14:creationId xmlns:p14="http://schemas.microsoft.com/office/powerpoint/2010/main" val="99343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Aproksymacja dyskretna wielomianami algebraicznymi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3F9D28E-C1F8-2C7B-AEFC-9AC36C9BA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076283"/>
              </p:ext>
            </p:extLst>
          </p:nvPr>
        </p:nvGraphicFramePr>
        <p:xfrm>
          <a:off x="4935985" y="266332"/>
          <a:ext cx="6951215" cy="6098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704">
                  <a:extLst>
                    <a:ext uri="{9D8B030D-6E8A-4147-A177-3AD203B41FA5}">
                      <a16:colId xmlns:a16="http://schemas.microsoft.com/office/drawing/2014/main" val="3559903834"/>
                    </a:ext>
                  </a:extLst>
                </a:gridCol>
                <a:gridCol w="837403">
                  <a:extLst>
                    <a:ext uri="{9D8B030D-6E8A-4147-A177-3AD203B41FA5}">
                      <a16:colId xmlns:a16="http://schemas.microsoft.com/office/drawing/2014/main" val="1253319758"/>
                    </a:ext>
                  </a:extLst>
                </a:gridCol>
                <a:gridCol w="1297777">
                  <a:extLst>
                    <a:ext uri="{9D8B030D-6E8A-4147-A177-3AD203B41FA5}">
                      <a16:colId xmlns:a16="http://schemas.microsoft.com/office/drawing/2014/main" val="2709803888"/>
                    </a:ext>
                  </a:extLst>
                </a:gridCol>
                <a:gridCol w="1297777">
                  <a:extLst>
                    <a:ext uri="{9D8B030D-6E8A-4147-A177-3AD203B41FA5}">
                      <a16:colId xmlns:a16="http://schemas.microsoft.com/office/drawing/2014/main" val="1954511784"/>
                    </a:ext>
                  </a:extLst>
                </a:gridCol>
                <a:gridCol w="1297777">
                  <a:extLst>
                    <a:ext uri="{9D8B030D-6E8A-4147-A177-3AD203B41FA5}">
                      <a16:colId xmlns:a16="http://schemas.microsoft.com/office/drawing/2014/main" val="4078891230"/>
                    </a:ext>
                  </a:extLst>
                </a:gridCol>
                <a:gridCol w="1297777">
                  <a:extLst>
                    <a:ext uri="{9D8B030D-6E8A-4147-A177-3AD203B41FA5}">
                      <a16:colId xmlns:a16="http://schemas.microsoft.com/office/drawing/2014/main" val="3664361228"/>
                    </a:ext>
                  </a:extLst>
                </a:gridCol>
              </a:tblGrid>
              <a:tr h="15619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Liczba węzłów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Stopień wielomianu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Węzły równoodległe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Węzły Czebyszewa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55638"/>
                  </a:ext>
                </a:extLst>
              </a:tr>
              <a:tr h="319629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Błąd maksimum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Błąd średniokwadratowy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Błąd maksimum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Błąd średniokwadratowy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extLst>
                  <a:ext uri="{0D108BD9-81ED-4DB2-BD59-A6C34878D82A}">
                    <a16:rowId xmlns:a16="http://schemas.microsoft.com/office/drawing/2014/main" val="3222837875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61,27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0,25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54,90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433233959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61,27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0,25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54,90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966747381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49,35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37512021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49,35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057753850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53,24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54,93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86646419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53,24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54,93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17862788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46,53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50,55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15125018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46,53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50,55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78289411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55,73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218154470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55,73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18987505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40,33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51,89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70262742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46,36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51,05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58294293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46,36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51,05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776884483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48,88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51,96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083028689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48,88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51,96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150670865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48,58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50,47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306513762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48,58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50,47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477647322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44,35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331600617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44,35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743254785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37,29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40,98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00262798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23,37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26,87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98574430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592,78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31,02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248083587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8014,52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13,12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24,92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11422283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45,02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825567018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45,02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74992990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47,83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51,33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5070457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47,83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51,33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446255120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48,43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49,27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405769461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48,43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49,27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7031575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44,12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45,51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73182589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44,12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45,51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5848539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36,91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38,67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57514774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23,39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23,31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445548280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25,24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26,18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16126962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13,96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15,06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977852451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12,47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11,52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 dirty="0">
                          <a:effectLst/>
                        </a:rPr>
                        <a:t>0,04</a:t>
                      </a:r>
                      <a:endParaRPr lang="pl-PL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28430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30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Dosyć duża dokładność</a:t>
            </a:r>
          </a:p>
          <a:p>
            <a:r>
              <a:rPr lang="pl-PL" sz="1800" dirty="0"/>
              <a:t>Wygładzanie przebiegu funkcji</a:t>
            </a:r>
          </a:p>
          <a:p>
            <a:r>
              <a:rPr lang="pl-PL" sz="1800" dirty="0"/>
              <a:t>Możliwość znalezienia wielomianu dosyć niskiego stopnia dobrze oddającej przebieg funkcji</a:t>
            </a:r>
          </a:p>
          <a:p>
            <a:r>
              <a:rPr lang="pl-PL" sz="1800" dirty="0"/>
              <a:t>Najlepsze przybliżenie:</a:t>
            </a:r>
          </a:p>
          <a:p>
            <a:pPr marL="0" indent="0">
              <a:buNone/>
            </a:pPr>
            <a:r>
              <a:rPr lang="pl-PL" sz="1800" dirty="0"/>
              <a:t>Wielomian aproksymujący 30 stopnia dla 100 węzłów Czebyszewa</a:t>
            </a:r>
          </a:p>
          <a:p>
            <a:endParaRPr lang="en-US" sz="17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38C59A-F9AB-A174-5FA8-51DD16CEA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44" y="1426546"/>
            <a:ext cx="5314764" cy="3986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84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700" dirty="0"/>
              <a:t>Możliwe błędy numeryczne przy dużej liczbie węzłów</a:t>
            </a:r>
          </a:p>
          <a:p>
            <a:r>
              <a:rPr lang="pl-PL" sz="1700" dirty="0"/>
              <a:t>Skomplikowane obliczeniowo</a:t>
            </a:r>
          </a:p>
          <a:p>
            <a:r>
              <a:rPr lang="pl-PL" sz="1700" dirty="0"/>
              <a:t>Mało wydajny algorytm</a:t>
            </a:r>
          </a:p>
          <a:p>
            <a:r>
              <a:rPr lang="pl-PL" sz="1700" dirty="0"/>
              <a:t>Przykładowy wykres z błędami numerycznymi:</a:t>
            </a:r>
          </a:p>
          <a:p>
            <a:pPr marL="0" indent="0">
              <a:buNone/>
            </a:pPr>
            <a:r>
              <a:rPr lang="pl-PL" sz="1700" dirty="0"/>
              <a:t>Wielomian aproksymujący 20 stopnia  dla 30 węzłów równoodległych.</a:t>
            </a:r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980A140-1BF6-EF57-C429-020EC773F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36" y="1161288"/>
            <a:ext cx="5873348" cy="4405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38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CFF2C6-A472-19FA-3A1B-582C18FA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800" dirty="0"/>
              <a:t>Co badałem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A4EE1-67BE-32DF-2A5A-546F0D9E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Badana funkcja f(x) = e^4cos(2*x)</a:t>
            </a:r>
          </a:p>
          <a:p>
            <a:r>
              <a:rPr lang="pl-PL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Przedział: [-π, 3π]</a:t>
            </a:r>
            <a:endParaRPr lang="pl-PL" sz="1700" dirty="0"/>
          </a:p>
          <a:p>
            <a:endParaRPr lang="pl-PL" sz="1700" b="1" dirty="0"/>
          </a:p>
        </p:txBody>
      </p:sp>
      <p:pic>
        <p:nvPicPr>
          <p:cNvPr id="4" name="Obraz 3" descr="Obraz zawierający łódź, linia&#10;&#10;Opis wygenerowany automatycznie">
            <a:extLst>
              <a:ext uri="{FF2B5EF4-FFF2-40B4-BE49-F238E27FC236}">
                <a16:creationId xmlns:a16="http://schemas.microsoft.com/office/drawing/2014/main" id="{7D394412-C7A4-856F-78CE-08D6AF382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4361" y="1924905"/>
            <a:ext cx="4518024" cy="2875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22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</a:t>
            </a:r>
            <a:r>
              <a:rPr lang="pl-PL" sz="4000" dirty="0" err="1"/>
              <a:t>Lagrange’a</a:t>
            </a:r>
            <a:r>
              <a:rPr lang="pl-PL" sz="4000" dirty="0"/>
              <a:t> wzorem </a:t>
            </a:r>
            <a:r>
              <a:rPr lang="pl-PL" sz="4000" dirty="0" err="1"/>
              <a:t>Lagrange’a</a:t>
            </a:r>
            <a:r>
              <a:rPr lang="pl-PL" sz="4000" dirty="0"/>
              <a:t>.</a:t>
            </a:r>
            <a:br>
              <a:rPr lang="pl-PL" sz="4000" dirty="0"/>
            </a:br>
            <a:r>
              <a:rPr lang="pl-PL" sz="4000" dirty="0"/>
              <a:t>Tabela błędów.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A9161CD-91F8-8F60-9828-DDA8E54A5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05419"/>
              </p:ext>
            </p:extLst>
          </p:nvPr>
        </p:nvGraphicFramePr>
        <p:xfrm>
          <a:off x="5303520" y="1773798"/>
          <a:ext cx="6364226" cy="3319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730">
                  <a:extLst>
                    <a:ext uri="{9D8B030D-6E8A-4147-A177-3AD203B41FA5}">
                      <a16:colId xmlns:a16="http://schemas.microsoft.com/office/drawing/2014/main" val="2022664320"/>
                    </a:ext>
                  </a:extLst>
                </a:gridCol>
                <a:gridCol w="1392586">
                  <a:extLst>
                    <a:ext uri="{9D8B030D-6E8A-4147-A177-3AD203B41FA5}">
                      <a16:colId xmlns:a16="http://schemas.microsoft.com/office/drawing/2014/main" val="3508009371"/>
                    </a:ext>
                  </a:extLst>
                </a:gridCol>
                <a:gridCol w="1556306">
                  <a:extLst>
                    <a:ext uri="{9D8B030D-6E8A-4147-A177-3AD203B41FA5}">
                      <a16:colId xmlns:a16="http://schemas.microsoft.com/office/drawing/2014/main" val="754059405"/>
                    </a:ext>
                  </a:extLst>
                </a:gridCol>
                <a:gridCol w="1113298">
                  <a:extLst>
                    <a:ext uri="{9D8B030D-6E8A-4147-A177-3AD203B41FA5}">
                      <a16:colId xmlns:a16="http://schemas.microsoft.com/office/drawing/2014/main" val="1870936895"/>
                    </a:ext>
                  </a:extLst>
                </a:gridCol>
                <a:gridCol w="1556306">
                  <a:extLst>
                    <a:ext uri="{9D8B030D-6E8A-4147-A177-3AD203B41FA5}">
                      <a16:colId xmlns:a16="http://schemas.microsoft.com/office/drawing/2014/main" val="967810993"/>
                    </a:ext>
                  </a:extLst>
                </a:gridCol>
              </a:tblGrid>
              <a:tr h="22490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Liczba 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21108"/>
                  </a:ext>
                </a:extLst>
              </a:tr>
              <a:tr h="62066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extLst>
                  <a:ext uri="{0D108BD9-81ED-4DB2-BD59-A6C34878D82A}">
                    <a16:rowId xmlns:a16="http://schemas.microsoft.com/office/drawing/2014/main" val="381182608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2433038273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61,27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54,90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3546902097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4201995757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49,44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1480273952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57,27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64,95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1437210433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64,08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3174689189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338.02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35,52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1877594920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2612.56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2,88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40,77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2722145647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12323,28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12,57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32,07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4211000593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8422,62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3386355724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77773483737,49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41356858,54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0,005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90906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41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Prosty algorytm</a:t>
            </a:r>
          </a:p>
          <a:p>
            <a:r>
              <a:rPr lang="pl-PL" sz="1800" dirty="0"/>
              <a:t>Dla węzłów Czebyszewa stabilność obliczeń.</a:t>
            </a:r>
            <a:endParaRPr lang="pl-PL" sz="1700" dirty="0"/>
          </a:p>
          <a:p>
            <a:r>
              <a:rPr lang="pl-PL" sz="1700" dirty="0"/>
              <a:t>Najlepsze dopasowanie: Wielomian Interpolujący 50 węzłami Czebyszewa.</a:t>
            </a:r>
            <a:endParaRPr lang="en-US" sz="1700" dirty="0"/>
          </a:p>
        </p:txBody>
      </p:sp>
      <p:pic>
        <p:nvPicPr>
          <p:cNvPr id="6" name="Symbol zastępczy zawartości 3">
            <a:extLst>
              <a:ext uri="{FF2B5EF4-FFF2-40B4-BE49-F238E27FC236}">
                <a16:creationId xmlns:a16="http://schemas.microsoft.com/office/drawing/2014/main" id="{282F544A-ABED-8C6C-F744-C5AA6D72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3543" y="926554"/>
            <a:ext cx="6307167" cy="4730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pl-PL" sz="1800" dirty="0"/>
              <a:t>Efekt </a:t>
            </a:r>
            <a:r>
              <a:rPr lang="pl-PL" sz="1800" dirty="0" err="1"/>
              <a:t>Rungego</a:t>
            </a:r>
            <a:r>
              <a:rPr lang="pl-PL" sz="1800" dirty="0"/>
              <a:t> zauważalny dla niektórych przypadków użycia węzłów równoodległych.</a:t>
            </a:r>
          </a:p>
          <a:p>
            <a:r>
              <a:rPr lang="pl-PL" sz="1800" dirty="0"/>
              <a:t>Problemy numeryczne dla dużej liczby węzłów równoodległych.</a:t>
            </a:r>
          </a:p>
          <a:p>
            <a:r>
              <a:rPr lang="pl-PL" sz="1800" dirty="0"/>
              <a:t>Ponowne obliczenia przy dodaniu nowego węzła interpolacji</a:t>
            </a:r>
          </a:p>
          <a:p>
            <a:r>
              <a:rPr lang="pl-PL" sz="1800" dirty="0"/>
              <a:t>Przykładowe złe dopasowanie:</a:t>
            </a:r>
          </a:p>
          <a:p>
            <a:pPr marL="0" indent="0">
              <a:buNone/>
            </a:pPr>
            <a:r>
              <a:rPr lang="pl-PL" sz="1800" dirty="0"/>
              <a:t> - Wielomian Interpolujący 50 węzłami równoodległymi.</a:t>
            </a:r>
          </a:p>
          <a:p>
            <a:endParaRPr lang="pl-PL" sz="18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7ABCEAE-236E-5FA7-626F-53C66363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76" y="1517650"/>
            <a:ext cx="5105400" cy="38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6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</a:t>
            </a:r>
            <a:r>
              <a:rPr lang="pl-PL" sz="4000" dirty="0" err="1"/>
              <a:t>Lagrange’a</a:t>
            </a:r>
            <a:r>
              <a:rPr lang="pl-PL" sz="4000" dirty="0"/>
              <a:t> wzorem Newtona.</a:t>
            </a:r>
            <a:br>
              <a:rPr lang="pl-PL" sz="4000" dirty="0"/>
            </a:br>
            <a:r>
              <a:rPr lang="pl-PL" sz="4000" dirty="0"/>
              <a:t>Tabela błędów.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49EB8BD-14E9-EF13-F3A2-A65F9F216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60818"/>
              </p:ext>
            </p:extLst>
          </p:nvPr>
        </p:nvGraphicFramePr>
        <p:xfrm>
          <a:off x="5006675" y="2021903"/>
          <a:ext cx="6724015" cy="2823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0203515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65563639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1827790163"/>
                    </a:ext>
                  </a:extLst>
                </a:gridCol>
                <a:gridCol w="1370000">
                  <a:extLst>
                    <a:ext uri="{9D8B030D-6E8A-4147-A177-3AD203B41FA5}">
                      <a16:colId xmlns:a16="http://schemas.microsoft.com/office/drawing/2014/main" val="21645558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6255518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Liczba węzłów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Węzły związane z zerami wielomianu Czebyszewa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438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1403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19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61,27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54,90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2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0,12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96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49,44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24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57,27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64,95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002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64,08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2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338.01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35,52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9365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2612.56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2,88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40,77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291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12323,25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12,57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32,07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4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8422,62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885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77773483737,48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41356848,69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290467.48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66,66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90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5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dirty="0"/>
              <a:t>Zalety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Prosty algorytm</a:t>
            </a:r>
          </a:p>
          <a:p>
            <a:r>
              <a:rPr lang="pl-PL" sz="1800" dirty="0"/>
              <a:t>Szybszy od wzorów Newtona przez możliwość dodania węzła, bez ponownych wyliczeń wszystkich węzłów</a:t>
            </a:r>
            <a:endParaRPr lang="pl-PL" sz="1700" dirty="0"/>
          </a:p>
          <a:p>
            <a:r>
              <a:rPr lang="pl-PL" sz="1700" dirty="0"/>
              <a:t>Najlepsze dopasowanie : Wielomian Interpolujący 20 węzłami Czebyszewa.</a:t>
            </a:r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EF6BDF5-B368-C179-1BAB-CCB95AFFB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60" y="1161288"/>
            <a:ext cx="5172075" cy="3878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5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85000" lnSpcReduction="10000"/>
          </a:bodyPr>
          <a:lstStyle/>
          <a:p>
            <a:r>
              <a:rPr lang="pl-PL" sz="1800" dirty="0"/>
              <a:t>Efekt </a:t>
            </a:r>
            <a:r>
              <a:rPr lang="pl-PL" sz="1800" dirty="0" err="1"/>
              <a:t>Rungego</a:t>
            </a:r>
            <a:r>
              <a:rPr lang="pl-PL" sz="1800" dirty="0"/>
              <a:t> zauważalny dla niektórych przypadków użycia węzłów równoodległych.</a:t>
            </a:r>
          </a:p>
          <a:p>
            <a:r>
              <a:rPr lang="pl-PL" sz="1800" dirty="0"/>
              <a:t>Problemy numeryczne dla dużej liczby węzłów równoodległych.</a:t>
            </a:r>
          </a:p>
          <a:p>
            <a:r>
              <a:rPr lang="pl-PL" sz="1800" dirty="0"/>
              <a:t>Katastrofalne błędy numeryczne dla dużej liczby węzłów Czebyszewa.</a:t>
            </a:r>
          </a:p>
          <a:p>
            <a:r>
              <a:rPr lang="pl-PL" sz="1800" dirty="0"/>
              <a:t>Przykładowe złe dopasowania (od góry): </a:t>
            </a:r>
          </a:p>
          <a:p>
            <a:pPr marL="0" indent="0">
              <a:buNone/>
            </a:pPr>
            <a:r>
              <a:rPr lang="pl-PL" sz="1800" dirty="0"/>
              <a:t> - Wielomian interpolujący 50 węzłami równoodległymi</a:t>
            </a:r>
          </a:p>
          <a:p>
            <a:pPr marL="0" indent="0">
              <a:buNone/>
            </a:pPr>
            <a:r>
              <a:rPr lang="pl-PL" sz="1800" dirty="0"/>
              <a:t> - Wielomian interpolujący 50 węzłami Czebyszewa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1C47FA4-63EA-A8D9-BA82-1359EA0D0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1" y="0"/>
            <a:ext cx="4192947" cy="313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51C8FC5-91B7-6AC3-1B84-C8B583018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61" y="3139253"/>
            <a:ext cx="4366525" cy="3269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2557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D81EA905B6BC847BDD1FFADA815F393" ma:contentTypeVersion="2" ma:contentTypeDescription="Utwórz nowy dokument." ma:contentTypeScope="" ma:versionID="b4334d8e1a8c45cb29271e8508f35396">
  <xsd:schema xmlns:xsd="http://www.w3.org/2001/XMLSchema" xmlns:xs="http://www.w3.org/2001/XMLSchema" xmlns:p="http://schemas.microsoft.com/office/2006/metadata/properties" xmlns:ns3="ebed57f9-8819-45bb-a9ab-8668b03beab8" targetNamespace="http://schemas.microsoft.com/office/2006/metadata/properties" ma:root="true" ma:fieldsID="e56301e79bd0ab81629b3c072c99ede2" ns3:_="">
    <xsd:import namespace="ebed57f9-8819-45bb-a9ab-8668b03bea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d57f9-8819-45bb-a9ab-8668b03bea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AEB55-8730-4DE0-A148-47FB6E82E8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63A125-7CA0-4322-B45E-A146EA3C5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d57f9-8819-45bb-a9ab-8668b03be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1FE1BC-C591-417B-A20D-479717DF6117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ebed57f9-8819-45bb-a9ab-8668b03bea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1482</Words>
  <Application>Microsoft Office PowerPoint</Application>
  <PresentationFormat>Panoramiczny</PresentationFormat>
  <Paragraphs>931</Paragraphs>
  <Slides>24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Motyw pakietu Office</vt:lpstr>
      <vt:lpstr>Aproksymacja - podsumowanie</vt:lpstr>
      <vt:lpstr>Dane techniczne</vt:lpstr>
      <vt:lpstr>Co badałem</vt:lpstr>
      <vt:lpstr>Interpolacja Lagrange’a wzorem Lagrange’a. Tabela błędów.</vt:lpstr>
      <vt:lpstr>Zalety</vt:lpstr>
      <vt:lpstr>Wady</vt:lpstr>
      <vt:lpstr>Interpolacja Lagrange’a wzorem Newtona. Tabela błędów.</vt:lpstr>
      <vt:lpstr>Zalety</vt:lpstr>
      <vt:lpstr>Wady</vt:lpstr>
      <vt:lpstr>Interpolacja Hermite’a wzorem Lagrange’a. Tabela błędów.</vt:lpstr>
      <vt:lpstr>Zalety</vt:lpstr>
      <vt:lpstr>Wady</vt:lpstr>
      <vt:lpstr>Interpolacja Hermite’a wzorem Newtona. Tabela błędów.</vt:lpstr>
      <vt:lpstr>Zalety</vt:lpstr>
      <vt:lpstr>Wady</vt:lpstr>
      <vt:lpstr>Interpolacja funkcjami sklejanymi 2 stopnia.</vt:lpstr>
      <vt:lpstr>Zalety</vt:lpstr>
      <vt:lpstr>Wady</vt:lpstr>
      <vt:lpstr>Interpolacja funkcjami sklejanymi 3 stopnia.</vt:lpstr>
      <vt:lpstr>Zalety</vt:lpstr>
      <vt:lpstr>Wady</vt:lpstr>
      <vt:lpstr>Aproksymacja dyskretna wielomianami algebraicznymi</vt:lpstr>
      <vt:lpstr>Zalety</vt:lpstr>
      <vt:lpstr>Wady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Aproksymacja - podsumowanie</dc:title>
  <dc:creator>Bartłomiej Kozera</dc:creator>
  <cp:lastModifiedBy>wwwwwtfea ttede</cp:lastModifiedBy>
  <cp:revision>4</cp:revision>
  <dcterms:created xsi:type="dcterms:W3CDTF">2023-04-23T22:32:00Z</dcterms:created>
  <dcterms:modified xsi:type="dcterms:W3CDTF">2023-04-24T19:42:20Z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0x0101000D81EA905B6BC847BDD1FFADA815F393</vt:lpwstr>
  </property>
</Properties>
</file>