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4"/>
  </p:notesMasterIdLst>
  <p:sldIdLst>
    <p:sldId id="256" r:id="rId5"/>
    <p:sldId id="258" r:id="rId6"/>
    <p:sldId id="257" r:id="rId7"/>
    <p:sldId id="259" r:id="rId8"/>
    <p:sldId id="261" r:id="rId9"/>
    <p:sldId id="279" r:id="rId10"/>
    <p:sldId id="265" r:id="rId11"/>
    <p:sldId id="266" r:id="rId12"/>
    <p:sldId id="280" r:id="rId13"/>
    <p:sldId id="271" r:id="rId14"/>
    <p:sldId id="272" r:id="rId15"/>
    <p:sldId id="281" r:id="rId16"/>
    <p:sldId id="275" r:id="rId17"/>
    <p:sldId id="276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1EE13C3F-01C2-4608-804C-65C61C73664F}">
          <p14:sldIdLst>
            <p14:sldId id="256"/>
            <p14:sldId id="258"/>
            <p14:sldId id="257"/>
            <p14:sldId id="259"/>
            <p14:sldId id="261"/>
            <p14:sldId id="279"/>
            <p14:sldId id="265"/>
            <p14:sldId id="266"/>
            <p14:sldId id="280"/>
            <p14:sldId id="271"/>
            <p14:sldId id="272"/>
            <p14:sldId id="281"/>
            <p14:sldId id="275"/>
            <p14:sldId id="276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4" autoAdjust="0"/>
    <p:restoredTop sz="95065" autoAdjust="0"/>
  </p:normalViewPr>
  <p:slideViewPr>
    <p:cSldViewPr snapToGrid="0">
      <p:cViewPr varScale="1">
        <p:scale>
          <a:sx n="81" d="100"/>
          <a:sy n="81" d="100"/>
        </p:scale>
        <p:origin x="107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10905-4965-4D02-9932-84871485D5F4}" type="datetimeFigureOut">
              <a:rPr lang="pl-PL" smtClean="0"/>
              <a:t>01.05.2023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4F66BE-AFCA-4FCC-A589-3054E93E7AC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1695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F66BE-AFCA-4FCC-A589-3054E93E7AC2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89915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F66BE-AFCA-4FCC-A589-3054E93E7AC2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5409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F66BE-AFCA-4FCC-A589-3054E93E7AC2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4549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F66BE-AFCA-4FCC-A589-3054E93E7AC2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3727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F66BE-AFCA-4FCC-A589-3054E93E7AC2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28762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F66BE-AFCA-4FCC-A589-3054E93E7AC2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65014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F66BE-AFCA-4FCC-A589-3054E93E7AC2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5256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F66BE-AFCA-4FCC-A589-3054E93E7AC2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985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F66BE-AFCA-4FCC-A589-3054E93E7AC2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9045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F66BE-AFCA-4FCC-A589-3054E93E7AC2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7034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F66BE-AFCA-4FCC-A589-3054E93E7AC2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2566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F66BE-AFCA-4FCC-A589-3054E93E7AC2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9864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F66BE-AFCA-4FCC-A589-3054E93E7AC2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5870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F66BE-AFCA-4FCC-A589-3054E93E7AC2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9502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F66BE-AFCA-4FCC-A589-3054E93E7AC2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9848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FE4175-EEF7-A243-ED3E-59779B488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F3B36B5-520D-A363-4067-710FBAF3D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F6C871D-795F-2C88-8AE0-6FF361992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DE22-B193-48A4-8419-34E422EB1791}" type="datetimeFigureOut">
              <a:rPr lang="pl-PL" smtClean="0"/>
              <a:t>01.05.2023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054401A-7D08-3FBC-73C3-24304D63A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C9DEA5B-575F-754A-B5D2-90BF85CB0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77C5-8630-4E59-9006-65D234BE2E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56996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EF0498-02F4-917C-5DCC-D85A2AFFB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47B7A11-B392-B3B4-B91B-BC5D11D54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C22CE4E-3A0F-713E-B057-8A0CB1ED2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DE22-B193-48A4-8419-34E422EB1791}" type="datetimeFigureOut">
              <a:rPr lang="pl-PL" smtClean="0"/>
              <a:t>01.05.2023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E4001B1-3AEF-1C75-E169-E4D4CA65F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49295EC-4BB8-1424-5F8D-CBFE55CA1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77C5-8630-4E59-9006-65D234BE2E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18111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6E6A2B23-65B5-FD82-5793-B99553B2F4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B01B11B-AE93-18F4-B433-56FBCC6CD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0A08F4A-5715-8519-BC89-910EA42AC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DE22-B193-48A4-8419-34E422EB1791}" type="datetimeFigureOut">
              <a:rPr lang="pl-PL" smtClean="0"/>
              <a:t>01.05.2023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1468116-4613-278B-7EAF-FF6005343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C8F9415-80D3-3214-C886-4C1269DC7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77C5-8630-4E59-9006-65D234BE2E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76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B5A23BB-4C6A-F9F0-BEF0-5DD21DDF1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59EC57B-2925-1CF3-C5CA-84BB9A2C3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9E812E6-D946-3B04-D050-5F932CE31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DE22-B193-48A4-8419-34E422EB1791}" type="datetimeFigureOut">
              <a:rPr lang="pl-PL" smtClean="0"/>
              <a:t>01.05.2023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FA9EB9B-C955-B4FD-57FC-64FA6C343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F4B4248-6940-1C6D-E01D-77B18096F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77C5-8630-4E59-9006-65D234BE2E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502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CBCEE9A-21E5-0289-5754-C1110B0EF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7DC6507-1CDA-3B5B-0BEC-3D8AAB5B5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01F9143-F8C0-E40B-3B19-99F537DD6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DE22-B193-48A4-8419-34E422EB1791}" type="datetimeFigureOut">
              <a:rPr lang="pl-PL" smtClean="0"/>
              <a:t>01.05.2023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06E27F8-0731-B1CE-D5FC-72BF62AAE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9EFE144-0DA8-08A4-8D18-9B47226C5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77C5-8630-4E59-9006-65D234BE2E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7929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012180-E9F1-3707-F70F-D916EB09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E4AA64E-35A7-105D-2CAA-ADC994CD8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7C26300-B827-FA52-E540-2EECC036C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8302480-E69C-CF46-3454-DFFDE917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DE22-B193-48A4-8419-34E422EB1791}" type="datetimeFigureOut">
              <a:rPr lang="pl-PL" smtClean="0"/>
              <a:t>01.05.2023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4F21921-6740-8927-D694-55FD86E0E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D77D07D-2303-543D-32AE-08FE33A88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77C5-8630-4E59-9006-65D234BE2E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8753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E32995D-B723-13F0-D603-620A31FBF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E246A7D-4C03-5225-DC0C-D026E62C9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C090DAD-CF47-68D2-A8EF-B4F41F9C8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E65D7C28-DCB7-A6CB-2730-A5065F735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C7026750-7DEF-FE97-1836-AF84D468B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B2B95A5A-BEF6-C82A-2323-2A918918D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DE22-B193-48A4-8419-34E422EB1791}" type="datetimeFigureOut">
              <a:rPr lang="pl-PL" smtClean="0"/>
              <a:t>01.05.2023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C54B339B-F4B0-8B7A-51E7-5D8A08235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45C7A18E-BF52-5686-EEC7-ACC001EE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77C5-8630-4E59-9006-65D234BE2E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384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372A824-0766-465C-95CD-11F86F0D6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5C9B7041-4F39-7351-FBCE-9A0A7F971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DE22-B193-48A4-8419-34E422EB1791}" type="datetimeFigureOut">
              <a:rPr lang="pl-PL" smtClean="0"/>
              <a:t>01.05.2023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83B2A85-6149-3E49-2778-63F33AD47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6D8F750-6F08-E4DA-FBD7-FE1C4D2B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77C5-8630-4E59-9006-65D234BE2E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1329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D1A091F8-5ABE-C3AD-1801-F8D8199E5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DE22-B193-48A4-8419-34E422EB1791}" type="datetimeFigureOut">
              <a:rPr lang="pl-PL" smtClean="0"/>
              <a:t>01.05.2023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99768B74-89FC-BDA5-CD6B-F5F91AF1A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D8D01E6-EC3B-CB7C-2905-B44992FE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77C5-8630-4E59-9006-65D234BE2E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821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C6ABCA-3881-A9FA-45C3-B90583F27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CA7FD8E-6C0E-3B0E-75D5-E910E9DC8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7D6F904-65F2-83B4-72B4-0120F5B9D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56D4928-95AF-06C4-B598-7A7A0E584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DE22-B193-48A4-8419-34E422EB1791}" type="datetimeFigureOut">
              <a:rPr lang="pl-PL" smtClean="0"/>
              <a:t>01.05.2023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E1AACE4-58DD-ACCA-AA70-83CB84900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77375A1-28F2-3B64-32AD-AE9EBD92B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77C5-8630-4E59-9006-65D234BE2E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4784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E68C9F-EF06-BB67-CFCF-E05BEB6DD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6D43BCF3-C120-19F9-C855-BE6B3B6442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E0A3453-616D-E3E0-9479-59FF5E11D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9905B84-78A4-7109-561A-EBF26DBC2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DE22-B193-48A4-8419-34E422EB1791}" type="datetimeFigureOut">
              <a:rPr lang="pl-PL" smtClean="0"/>
              <a:t>01.05.2023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6AD85BD-01BD-02C7-02F7-D093E99C8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8938D5A-5615-A920-8DCB-02CDC9B23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77C5-8630-4E59-9006-65D234BE2E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9925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AFCF5781-53A8-BB0E-1625-2B9444D8A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7DB3804-EB88-62D7-7EF7-6D1BD9455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99C00B8-44D8-9395-ACED-8F2A3B11FC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3DE22-B193-48A4-8419-34E422EB1791}" type="datetimeFigureOut">
              <a:rPr lang="pl-PL" smtClean="0"/>
              <a:t>01.05.2023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39ACDD5-01A9-97DE-8305-A1E99A1D14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D581152-9FE7-8971-C3FC-71821214B7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577C5-8630-4E59-9006-65D234BE2E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7301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0B29A1-6FC3-8FD9-3AFF-EE6B3BD1EE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Metody przybliżania funkcji - podsumowanie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9701383-31EF-8DC2-AD63-09B01718E3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36909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CE118A2-C43C-E012-172C-FC40D961E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pl-PL" sz="4000" dirty="0"/>
              <a:t>Interpolacja </a:t>
            </a:r>
            <a:r>
              <a:rPr lang="pl-PL" sz="4000" dirty="0" err="1"/>
              <a:t>Hermite’a</a:t>
            </a:r>
            <a:r>
              <a:rPr lang="pl-PL" sz="4000" dirty="0"/>
              <a:t> wzorem </a:t>
            </a:r>
            <a:r>
              <a:rPr lang="pl-PL" sz="4000" dirty="0" err="1"/>
              <a:t>Lagrange’a</a:t>
            </a:r>
            <a:r>
              <a:rPr lang="pl-PL" sz="4000" dirty="0"/>
              <a:t>.</a:t>
            </a:r>
            <a:br>
              <a:rPr lang="pl-PL" sz="4000" dirty="0"/>
            </a:br>
            <a:r>
              <a:rPr lang="pl-PL" sz="4000" dirty="0"/>
              <a:t>Tabela błędów.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Symbol zastępczy zawartości 4">
            <a:extLst>
              <a:ext uri="{FF2B5EF4-FFF2-40B4-BE49-F238E27FC236}">
                <a16:creationId xmlns:a16="http://schemas.microsoft.com/office/drawing/2014/main" id="{7ADCFF76-602C-5210-350F-0765F6EB67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0231151"/>
              </p:ext>
            </p:extLst>
          </p:nvPr>
        </p:nvGraphicFramePr>
        <p:xfrm>
          <a:off x="4992001" y="2216630"/>
          <a:ext cx="6724015" cy="26362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0315">
                  <a:extLst>
                    <a:ext uri="{9D8B030D-6E8A-4147-A177-3AD203B41FA5}">
                      <a16:colId xmlns:a16="http://schemas.microsoft.com/office/drawing/2014/main" val="3810249723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451490469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389427369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1166998389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1927613356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Liczba</a:t>
                      </a:r>
                      <a:r>
                        <a:rPr lang="pl-PL" sz="1400">
                          <a:effectLst/>
                        </a:rPr>
                        <a:t> </a:t>
                      </a:r>
                      <a:r>
                        <a:rPr lang="pl-PL" sz="1200">
                          <a:effectLst/>
                        </a:rPr>
                        <a:t>węzłów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Węzły równoodległe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Węzły związane z zerami wielomianu Czebyszewa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04326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Maksymalna różnica wartości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Błąd średniokwadratowy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Maksymalna różnica wartości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Błąd średniokwadratowy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503708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54,58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0,21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54,86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0,09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4047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52,94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0,11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80,54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0,10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50744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54,58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0,21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57,15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0,16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444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77,52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0,14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52,74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0,11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02809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361,73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0,52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63,27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0,11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45108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10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1662,85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2,04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77,36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0,11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670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12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5429,19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5,92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50,54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0,07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6069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15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206399,45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192,99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31,65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0,04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3344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17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860583,89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741,96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27,49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0,04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38690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20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32341938,50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25212,94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18,35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 dirty="0">
                          <a:effectLst/>
                        </a:rPr>
                        <a:t>0,02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0135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347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CE118A2-C43C-E012-172C-FC40D961E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pl-PL" sz="2600" kern="1200" dirty="0">
                <a:latin typeface="+mj-lt"/>
                <a:ea typeface="+mj-ea"/>
                <a:cs typeface="+mj-cs"/>
              </a:rPr>
              <a:t>Zalety</a:t>
            </a:r>
            <a:endParaRPr lang="pl-PL" sz="26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59858FA-53BE-CDD5-9943-38E9E82E2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pl-PL" sz="1800" dirty="0"/>
              <a:t>W miarę prosty algorytm</a:t>
            </a:r>
          </a:p>
          <a:p>
            <a:r>
              <a:rPr lang="pl-PL" sz="1800" dirty="0"/>
              <a:t>Większa dokładność niż w zagadnieniu </a:t>
            </a:r>
            <a:r>
              <a:rPr lang="pl-PL" sz="1800" dirty="0" err="1"/>
              <a:t>Lagrange’a</a:t>
            </a:r>
            <a:r>
              <a:rPr lang="pl-PL" sz="1800" dirty="0"/>
              <a:t> poprzez dodanie warunku zgodności pochodnych. </a:t>
            </a:r>
            <a:endParaRPr lang="pl-PL" sz="1700" dirty="0"/>
          </a:p>
          <a:p>
            <a:r>
              <a:rPr lang="pl-PL" sz="1700" dirty="0"/>
              <a:t>Najlepsze dopasowanie: Wielomian Interpolujący 20 węzłami Czebyszewa.</a:t>
            </a:r>
            <a:endParaRPr lang="en-US" sz="1700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6B7C7A77-70EF-D63D-2834-74CDED377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782" y="1562100"/>
            <a:ext cx="4986020" cy="3733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8388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CE118A2-C43C-E012-172C-FC40D961E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pl-PL" sz="2600" kern="1200" dirty="0">
                <a:latin typeface="+mj-lt"/>
                <a:ea typeface="+mj-ea"/>
                <a:cs typeface="+mj-cs"/>
              </a:rPr>
              <a:t>Wady</a:t>
            </a:r>
            <a:endParaRPr lang="pl-PL" sz="26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59858FA-53BE-CDD5-9943-38E9E82E2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pl-PL" sz="1800" dirty="0"/>
              <a:t>Efekt </a:t>
            </a:r>
            <a:r>
              <a:rPr lang="pl-PL" sz="1800" dirty="0" err="1"/>
              <a:t>Rungego</a:t>
            </a:r>
            <a:r>
              <a:rPr lang="pl-PL" sz="1800" dirty="0"/>
              <a:t> zauważalny dla niektórych przypadków użycia węzłów równoodległych.</a:t>
            </a:r>
          </a:p>
          <a:p>
            <a:r>
              <a:rPr lang="pl-PL" sz="1800" dirty="0"/>
              <a:t>Problemy numeryczne dla dużej liczby węzłów równoodległych.</a:t>
            </a:r>
            <a:endParaRPr lang="pl-PL" sz="1700" dirty="0"/>
          </a:p>
          <a:p>
            <a:r>
              <a:rPr lang="pl-PL" sz="1700" dirty="0"/>
              <a:t>Przykładowe złe dopasowanie: Wielomian Interpolujący 20 węzłami równoodległymi.</a:t>
            </a:r>
            <a:endParaRPr lang="en-US" sz="1700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8C8BB358-D9D6-5480-E287-A09B5D014F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81150"/>
            <a:ext cx="4935220" cy="3695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8983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CE118A2-C43C-E012-172C-FC40D961E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pl-PL" sz="4000" dirty="0"/>
              <a:t>Interpolacja </a:t>
            </a:r>
            <a:r>
              <a:rPr lang="pl-PL" sz="4000" dirty="0" err="1"/>
              <a:t>Hermite’a</a:t>
            </a:r>
            <a:r>
              <a:rPr lang="pl-PL" sz="4000" dirty="0"/>
              <a:t> wzorem Newtona.</a:t>
            </a:r>
            <a:br>
              <a:rPr lang="pl-PL" sz="4000" dirty="0"/>
            </a:br>
            <a:r>
              <a:rPr lang="pl-PL" sz="4000" dirty="0"/>
              <a:t>Tabela błędów.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6" name="Symbol zastępczy zawartości 5">
            <a:extLst>
              <a:ext uri="{FF2B5EF4-FFF2-40B4-BE49-F238E27FC236}">
                <a16:creationId xmlns:a16="http://schemas.microsoft.com/office/drawing/2014/main" id="{962FEFAD-B92C-8712-C632-1BDC160A42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8870616"/>
              </p:ext>
            </p:extLst>
          </p:nvPr>
        </p:nvGraphicFramePr>
        <p:xfrm>
          <a:off x="5068819" y="2106295"/>
          <a:ext cx="6724015" cy="26362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0315">
                  <a:extLst>
                    <a:ext uri="{9D8B030D-6E8A-4147-A177-3AD203B41FA5}">
                      <a16:colId xmlns:a16="http://schemas.microsoft.com/office/drawing/2014/main" val="2484036813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430082943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3832201282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1940572061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3696921659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Liczba</a:t>
                      </a:r>
                      <a:r>
                        <a:rPr lang="pl-PL" sz="1400">
                          <a:effectLst/>
                        </a:rPr>
                        <a:t> </a:t>
                      </a:r>
                      <a:r>
                        <a:rPr lang="pl-PL" sz="1200">
                          <a:effectLst/>
                        </a:rPr>
                        <a:t>węzłów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Węzły równoodległe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Węzły związane z zerami wielomianu Czebyszewa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59104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Maksymalna różnica wartości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Błąd średniokwadratowy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Maksymalna różnica wartości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Błąd średniokwadratowy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68548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54,58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0,21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54,86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0,09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54755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52,94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0,11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80,54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0,10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5805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54,58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0,21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57,15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0,16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67390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77,52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0,14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52,74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0,11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985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361,73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0,52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63,27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0,11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012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10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1662,85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2,04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77,36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0,11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69388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12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5429,19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5,92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50,54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0,07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82016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15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50312,18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46,96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31,65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0,04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1659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17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612499,62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528,72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27,49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0,04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78369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20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18820831,85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14667,50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20,72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 dirty="0">
                          <a:effectLst/>
                        </a:rPr>
                        <a:t>0,02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5800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5192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CE118A2-C43C-E012-172C-FC40D961E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pl-PL" sz="2600" kern="1200" dirty="0">
                <a:latin typeface="+mj-lt"/>
                <a:ea typeface="+mj-ea"/>
                <a:cs typeface="+mj-cs"/>
              </a:rPr>
              <a:t>Zalety</a:t>
            </a:r>
            <a:endParaRPr lang="pl-PL" sz="26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59858FA-53BE-CDD5-9943-38E9E82E2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pl-PL" sz="1800" dirty="0"/>
              <a:t>W miarę prosty algorytm</a:t>
            </a:r>
          </a:p>
          <a:p>
            <a:r>
              <a:rPr lang="pl-PL" sz="1800" dirty="0"/>
              <a:t>Większa dokładność niż w zagadnieniu </a:t>
            </a:r>
            <a:r>
              <a:rPr lang="pl-PL" sz="1800" dirty="0" err="1"/>
              <a:t>Lagrange’a</a:t>
            </a:r>
            <a:r>
              <a:rPr lang="pl-PL" sz="1800" dirty="0"/>
              <a:t> poprzez dodanie warunku zgodności pochodnych. </a:t>
            </a:r>
            <a:endParaRPr lang="pl-PL" sz="1700" dirty="0"/>
          </a:p>
          <a:p>
            <a:r>
              <a:rPr lang="pl-PL" sz="1700" dirty="0"/>
              <a:t>Najlepsze dopasowanie: Wielomian Interpolujący 17 węzłami Czebyszewa.</a:t>
            </a:r>
            <a:endParaRPr lang="en-US" sz="1700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23D7EB0E-6646-1BF2-83A5-CC3A3E2AAA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941" y="1161288"/>
            <a:ext cx="4678487" cy="3502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7068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CE118A2-C43C-E012-172C-FC40D961E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pl-PL" sz="2600" kern="1200" dirty="0">
                <a:latin typeface="+mj-lt"/>
                <a:ea typeface="+mj-ea"/>
                <a:cs typeface="+mj-cs"/>
              </a:rPr>
              <a:t>Wady</a:t>
            </a:r>
            <a:endParaRPr lang="pl-PL" sz="26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59858FA-53BE-CDD5-9943-38E9E82E2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 fontScale="85000" lnSpcReduction="10000"/>
          </a:bodyPr>
          <a:lstStyle/>
          <a:p>
            <a:r>
              <a:rPr lang="pl-PL" sz="1800" dirty="0"/>
              <a:t>Efekt </a:t>
            </a:r>
            <a:r>
              <a:rPr lang="pl-PL" sz="1800" dirty="0" err="1"/>
              <a:t>Rungego</a:t>
            </a:r>
            <a:r>
              <a:rPr lang="pl-PL" sz="1800" dirty="0"/>
              <a:t> zauważalny dla niektórych przypadków użycia węzłów równoodległych.</a:t>
            </a:r>
          </a:p>
          <a:p>
            <a:r>
              <a:rPr lang="pl-PL" sz="1800" dirty="0"/>
              <a:t>Problemy numeryczne dla dużej liczby węzłów równoodległych.</a:t>
            </a:r>
          </a:p>
          <a:p>
            <a:r>
              <a:rPr lang="pl-PL" sz="1800" dirty="0"/>
              <a:t>Błędy numeryczne dla węzłów Czebyszewa pojawiające się wcześniej niż w zagadnieniu </a:t>
            </a:r>
            <a:r>
              <a:rPr lang="pl-PL" sz="1800" dirty="0" err="1"/>
              <a:t>Lagrange’a</a:t>
            </a:r>
            <a:r>
              <a:rPr lang="pl-PL" sz="1800" dirty="0"/>
              <a:t>.</a:t>
            </a:r>
            <a:endParaRPr lang="pl-PL" sz="1700" dirty="0"/>
          </a:p>
          <a:p>
            <a:r>
              <a:rPr lang="pl-PL" sz="1700" dirty="0"/>
              <a:t>Przykładowe złe dopasowania (od góry):</a:t>
            </a:r>
          </a:p>
          <a:p>
            <a:pPr marL="0" indent="0">
              <a:buNone/>
            </a:pPr>
            <a:r>
              <a:rPr lang="pl-PL" sz="1700" dirty="0"/>
              <a:t>-  Wielomian Interpolujący 20 węzłami równoodległymi,</a:t>
            </a:r>
          </a:p>
          <a:p>
            <a:pPr marL="0" indent="0">
              <a:buNone/>
            </a:pPr>
            <a:r>
              <a:rPr lang="pl-PL" sz="1700" dirty="0"/>
              <a:t>- Wielomian interpolujący 20 węzłami Czebyszewa</a:t>
            </a:r>
            <a:endParaRPr lang="en-US" sz="1700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63452585-3B35-5C25-58BB-2252E1F9BD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009" y="0"/>
            <a:ext cx="4155504" cy="3111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756C69DC-55EA-5AFC-165E-98ADC25A65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275263"/>
            <a:ext cx="4455673" cy="33361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2315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CE118A2-C43C-E012-172C-FC40D961E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pl-PL" sz="4000" dirty="0"/>
              <a:t>Interpolacja funkcjami sklejanymi 2 stopnia.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Symbol zastępczy zawartości 4">
            <a:extLst>
              <a:ext uri="{FF2B5EF4-FFF2-40B4-BE49-F238E27FC236}">
                <a16:creationId xmlns:a16="http://schemas.microsoft.com/office/drawing/2014/main" id="{ACE3D3AB-9E92-D820-44AF-C2AA0ED308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5865387"/>
              </p:ext>
            </p:extLst>
          </p:nvPr>
        </p:nvGraphicFramePr>
        <p:xfrm>
          <a:off x="4883404" y="1329309"/>
          <a:ext cx="7244080" cy="41306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2760">
                  <a:extLst>
                    <a:ext uri="{9D8B030D-6E8A-4147-A177-3AD203B41FA5}">
                      <a16:colId xmlns:a16="http://schemas.microsoft.com/office/drawing/2014/main" val="1589955523"/>
                    </a:ext>
                  </a:extLst>
                </a:gridCol>
                <a:gridCol w="843915">
                  <a:extLst>
                    <a:ext uri="{9D8B030D-6E8A-4147-A177-3AD203B41FA5}">
                      <a16:colId xmlns:a16="http://schemas.microsoft.com/office/drawing/2014/main" val="267770945"/>
                    </a:ext>
                  </a:extLst>
                </a:gridCol>
                <a:gridCol w="843915">
                  <a:extLst>
                    <a:ext uri="{9D8B030D-6E8A-4147-A177-3AD203B41FA5}">
                      <a16:colId xmlns:a16="http://schemas.microsoft.com/office/drawing/2014/main" val="704292542"/>
                    </a:ext>
                  </a:extLst>
                </a:gridCol>
                <a:gridCol w="843915">
                  <a:extLst>
                    <a:ext uri="{9D8B030D-6E8A-4147-A177-3AD203B41FA5}">
                      <a16:colId xmlns:a16="http://schemas.microsoft.com/office/drawing/2014/main" val="4046310564"/>
                    </a:ext>
                  </a:extLst>
                </a:gridCol>
                <a:gridCol w="843915">
                  <a:extLst>
                    <a:ext uri="{9D8B030D-6E8A-4147-A177-3AD203B41FA5}">
                      <a16:colId xmlns:a16="http://schemas.microsoft.com/office/drawing/2014/main" val="762004909"/>
                    </a:ext>
                  </a:extLst>
                </a:gridCol>
                <a:gridCol w="843915">
                  <a:extLst>
                    <a:ext uri="{9D8B030D-6E8A-4147-A177-3AD203B41FA5}">
                      <a16:colId xmlns:a16="http://schemas.microsoft.com/office/drawing/2014/main" val="2492451815"/>
                    </a:ext>
                  </a:extLst>
                </a:gridCol>
                <a:gridCol w="843915">
                  <a:extLst>
                    <a:ext uri="{9D8B030D-6E8A-4147-A177-3AD203B41FA5}">
                      <a16:colId xmlns:a16="http://schemas.microsoft.com/office/drawing/2014/main" val="4078913515"/>
                    </a:ext>
                  </a:extLst>
                </a:gridCol>
                <a:gridCol w="843915">
                  <a:extLst>
                    <a:ext uri="{9D8B030D-6E8A-4147-A177-3AD203B41FA5}">
                      <a16:colId xmlns:a16="http://schemas.microsoft.com/office/drawing/2014/main" val="3720159201"/>
                    </a:ext>
                  </a:extLst>
                </a:gridCol>
                <a:gridCol w="843915">
                  <a:extLst>
                    <a:ext uri="{9D8B030D-6E8A-4147-A177-3AD203B41FA5}">
                      <a16:colId xmlns:a16="http://schemas.microsoft.com/office/drawing/2014/main" val="1189031482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Liczba węzłów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 b="1" dirty="0">
                          <a:effectLst/>
                        </a:rPr>
                        <a:t>‘</a:t>
                      </a:r>
                      <a:r>
                        <a:rPr lang="pl-PL" sz="11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natural</a:t>
                      </a:r>
                      <a:r>
                        <a:rPr lang="pl-PL" sz="11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l-PL" sz="11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spline</a:t>
                      </a:r>
                      <a:r>
                        <a:rPr lang="pl-PL" sz="1100" b="1" dirty="0">
                          <a:effectLst/>
                        </a:rPr>
                        <a:t>’</a:t>
                      </a:r>
                      <a:endParaRPr lang="pl-PL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 dirty="0">
                          <a:effectLst/>
                        </a:rPr>
                        <a:t>Pierwsza funkcja liniowa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44552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Węzły równoodległe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 dirty="0">
                          <a:effectLst/>
                        </a:rPr>
                        <a:t>Węzły Czebyszewa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Węzły równoodległe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Węzły Czebyszewa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44012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Błąd maximum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Błąd średniokwadratowy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Błąd maximum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Błąd średniokwadratowy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Błąd maximum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Błąd średniokwadratowy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Błąd maximum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Błąd średniokwadratowy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132479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3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54,58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0,66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91,23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0,61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54,58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0,66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91,23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0,63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910892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81,69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0,49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59,18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0,33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81,69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0,46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59,18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0,33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7699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54,58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0,66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85,81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0,46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54,58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0,66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85,81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0,45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29827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70,80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0,44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87,31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0,42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70,80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0,42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87,31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0,41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80757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81,69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0,51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86,25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0,45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81,69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0,49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86,25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0,44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76819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93,36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0,53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144,5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0,64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93,36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0,52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144,5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0,64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6709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204,3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1,30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165,4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0,82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204,3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1,29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165,4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0,82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351236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48,05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0,36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64,15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0,39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48,05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0,34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64,15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0,38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42033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38,06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0,29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68,71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0,40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38,06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0,28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68,71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0,40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82360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45,58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0,24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125,9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0,67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45,58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0,22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125,9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0,67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453697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13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33,59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0,31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172,2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1,04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33,59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0,30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172,2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1,04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372671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45,87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0,26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94,43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0,54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45,87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0,25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94,43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0,54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32156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63,35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0,35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49,70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0,21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63,35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0,34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49,70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0,21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754761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94,55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0,55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33,97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0,18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94,55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0,55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33,97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0,18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580438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186,4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1,25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48,66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0,22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186,4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1,24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48,66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0,22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536108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61,31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0,44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45,69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0,15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61,31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0,43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45,69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0,15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15728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25,34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0,22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52,49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0,24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25,34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0,22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52,49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0,24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63084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20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24,66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0,17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87,45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0,30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24,66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0,16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87,45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0,30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091774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100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0,11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0,89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1,58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0,89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 dirty="0">
                          <a:effectLst/>
                        </a:rPr>
                        <a:t>0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94924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6892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CE118A2-C43C-E012-172C-FC40D961E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pl-PL" sz="2600" kern="1200" dirty="0">
                <a:latin typeface="+mj-lt"/>
                <a:ea typeface="+mj-ea"/>
                <a:cs typeface="+mj-cs"/>
              </a:rPr>
              <a:t>Zalety</a:t>
            </a:r>
            <a:endParaRPr lang="pl-PL" sz="26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59858FA-53BE-CDD5-9943-38E9E82E2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pl-PL" sz="1800" dirty="0"/>
              <a:t>Duża dokładność</a:t>
            </a:r>
          </a:p>
          <a:p>
            <a:r>
              <a:rPr lang="pl-PL" sz="1800" dirty="0"/>
              <a:t>Brak błędów numerycznych przy dużej liczbie węzłów</a:t>
            </a:r>
          </a:p>
          <a:p>
            <a:r>
              <a:rPr lang="pl-PL" sz="1800" dirty="0"/>
              <a:t>Dosyć wydajny algorytm</a:t>
            </a:r>
          </a:p>
          <a:p>
            <a:r>
              <a:rPr lang="pl-PL" sz="1800" dirty="0"/>
              <a:t>Dobrze działa dla węzłów równoodległych</a:t>
            </a:r>
          </a:p>
          <a:p>
            <a:r>
              <a:rPr lang="pl-PL" sz="1800" dirty="0"/>
              <a:t>Najlepsze przybliżenie: </a:t>
            </a:r>
          </a:p>
          <a:p>
            <a:pPr marL="0" indent="0">
              <a:buNone/>
            </a:pPr>
            <a:r>
              <a:rPr lang="pl-PL" sz="1800" dirty="0"/>
              <a:t>Wielomian interpolujący dla 100 węzłów równoodległych przy warunku ‚</a:t>
            </a:r>
            <a:r>
              <a:rPr lang="pl-PL" sz="1800" dirty="0" err="1"/>
              <a:t>natural</a:t>
            </a:r>
            <a:r>
              <a:rPr lang="pl-PL" sz="1800" dirty="0"/>
              <a:t> </a:t>
            </a:r>
            <a:r>
              <a:rPr lang="pl-PL" sz="1800" dirty="0" err="1"/>
              <a:t>spline</a:t>
            </a:r>
            <a:r>
              <a:rPr lang="pl-PL" sz="1800" dirty="0"/>
              <a:t>’</a:t>
            </a:r>
          </a:p>
          <a:p>
            <a:endParaRPr lang="en-US" sz="1700" dirty="0"/>
          </a:p>
        </p:txBody>
      </p:sp>
      <p:pic>
        <p:nvPicPr>
          <p:cNvPr id="4" name="Obraz 3" descr="Obraz zawierający wykres, diagram&#10;&#10;Opis wygenerowany automatycznie">
            <a:extLst>
              <a:ext uri="{FF2B5EF4-FFF2-40B4-BE49-F238E27FC236}">
                <a16:creationId xmlns:a16="http://schemas.microsoft.com/office/drawing/2014/main" id="{65CFF7BB-B6B9-9D23-C719-EB7938EA3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627" y="976544"/>
            <a:ext cx="7080019" cy="47200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4903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CE118A2-C43C-E012-172C-FC40D961E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pl-PL" sz="2600" kern="1200" dirty="0">
                <a:latin typeface="+mj-lt"/>
                <a:ea typeface="+mj-ea"/>
                <a:cs typeface="+mj-cs"/>
              </a:rPr>
              <a:t>Wady</a:t>
            </a:r>
            <a:endParaRPr lang="pl-PL" sz="26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59858FA-53BE-CDD5-9943-38E9E82E2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pl-PL" sz="1800" dirty="0"/>
              <a:t>W porównaniu do poprzednich skomplikowany matematycznie algorytm</a:t>
            </a:r>
          </a:p>
          <a:p>
            <a:r>
              <a:rPr lang="pl-PL" sz="1800" dirty="0"/>
              <a:t>Problemy z oscylacją (przykładowy wykres dla 18 węzłów równoodległych)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A2635099-98EF-390F-3B56-050C969EB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565" y="798990"/>
            <a:ext cx="6970476" cy="46430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512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CE118A2-C43C-E012-172C-FC40D961E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pl-PL" sz="4000" dirty="0"/>
              <a:t>Interpolacja funkcjami sklejanymi 3 stopnia.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Symbol zastępczy zawartości 4">
            <a:extLst>
              <a:ext uri="{FF2B5EF4-FFF2-40B4-BE49-F238E27FC236}">
                <a16:creationId xmlns:a16="http://schemas.microsoft.com/office/drawing/2014/main" id="{A8D83B38-8435-675F-EE84-EE28440BDC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9891666"/>
              </p:ext>
            </p:extLst>
          </p:nvPr>
        </p:nvGraphicFramePr>
        <p:xfrm>
          <a:off x="4718304" y="1359090"/>
          <a:ext cx="7244080" cy="41306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2760">
                  <a:extLst>
                    <a:ext uri="{9D8B030D-6E8A-4147-A177-3AD203B41FA5}">
                      <a16:colId xmlns:a16="http://schemas.microsoft.com/office/drawing/2014/main" val="519272664"/>
                    </a:ext>
                  </a:extLst>
                </a:gridCol>
                <a:gridCol w="843915">
                  <a:extLst>
                    <a:ext uri="{9D8B030D-6E8A-4147-A177-3AD203B41FA5}">
                      <a16:colId xmlns:a16="http://schemas.microsoft.com/office/drawing/2014/main" val="2685613557"/>
                    </a:ext>
                  </a:extLst>
                </a:gridCol>
                <a:gridCol w="843915">
                  <a:extLst>
                    <a:ext uri="{9D8B030D-6E8A-4147-A177-3AD203B41FA5}">
                      <a16:colId xmlns:a16="http://schemas.microsoft.com/office/drawing/2014/main" val="3037722703"/>
                    </a:ext>
                  </a:extLst>
                </a:gridCol>
                <a:gridCol w="843915">
                  <a:extLst>
                    <a:ext uri="{9D8B030D-6E8A-4147-A177-3AD203B41FA5}">
                      <a16:colId xmlns:a16="http://schemas.microsoft.com/office/drawing/2014/main" val="2086483044"/>
                    </a:ext>
                  </a:extLst>
                </a:gridCol>
                <a:gridCol w="843915">
                  <a:extLst>
                    <a:ext uri="{9D8B030D-6E8A-4147-A177-3AD203B41FA5}">
                      <a16:colId xmlns:a16="http://schemas.microsoft.com/office/drawing/2014/main" val="2999953099"/>
                    </a:ext>
                  </a:extLst>
                </a:gridCol>
                <a:gridCol w="843915">
                  <a:extLst>
                    <a:ext uri="{9D8B030D-6E8A-4147-A177-3AD203B41FA5}">
                      <a16:colId xmlns:a16="http://schemas.microsoft.com/office/drawing/2014/main" val="3084205317"/>
                    </a:ext>
                  </a:extLst>
                </a:gridCol>
                <a:gridCol w="843915">
                  <a:extLst>
                    <a:ext uri="{9D8B030D-6E8A-4147-A177-3AD203B41FA5}">
                      <a16:colId xmlns:a16="http://schemas.microsoft.com/office/drawing/2014/main" val="3937094679"/>
                    </a:ext>
                  </a:extLst>
                </a:gridCol>
                <a:gridCol w="843915">
                  <a:extLst>
                    <a:ext uri="{9D8B030D-6E8A-4147-A177-3AD203B41FA5}">
                      <a16:colId xmlns:a16="http://schemas.microsoft.com/office/drawing/2014/main" val="766165171"/>
                    </a:ext>
                  </a:extLst>
                </a:gridCol>
                <a:gridCol w="843915">
                  <a:extLst>
                    <a:ext uri="{9D8B030D-6E8A-4147-A177-3AD203B41FA5}">
                      <a16:colId xmlns:a16="http://schemas.microsoft.com/office/drawing/2014/main" val="4005541816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Liczba węzłów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 dirty="0">
                          <a:effectLst/>
                        </a:rPr>
                        <a:t>‘Natural </a:t>
                      </a:r>
                      <a:r>
                        <a:rPr lang="pl-PL" sz="1100" dirty="0" err="1">
                          <a:effectLst/>
                        </a:rPr>
                        <a:t>cubic</a:t>
                      </a:r>
                      <a:r>
                        <a:rPr lang="pl-PL" sz="1100" dirty="0">
                          <a:effectLst/>
                        </a:rPr>
                        <a:t> </a:t>
                      </a:r>
                      <a:r>
                        <a:rPr lang="pl-PL" sz="1100" dirty="0" err="1">
                          <a:effectLst/>
                        </a:rPr>
                        <a:t>spline</a:t>
                      </a:r>
                      <a:r>
                        <a:rPr lang="pl-PL" sz="1100" dirty="0">
                          <a:effectLst/>
                        </a:rPr>
                        <a:t>’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Pierwsza pochodna znana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58704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Węzły równoodległe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Węzły Czebyszewa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Węzły równoodległe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Węzły Czebyszewa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783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Błąd maximum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Błąd średniokwadratowy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Błąd maximum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Błąd średniokwadratowy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Błąd maximum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Błąd średniokwadratowy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Błąd maximum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Błąd średniokwadratowy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86866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3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54,58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0,66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66,38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0,52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54,58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0,66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76,77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0,60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76362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63,40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0,36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55,33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0,32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63,40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0,35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55,33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0,32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68192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54,58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0,66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49,20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0,32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54,58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0,66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49,20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0,30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515956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56,17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0,32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65,65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0,28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56,17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0,31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65,65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0,27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339651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66,09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0,38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54,36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0,32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66,09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0,37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54,36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0,32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72650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57,36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0,26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61,69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0,20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57,36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0,25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61,69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0,19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139851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36,08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0,25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60,61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0,27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36,08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0,25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60,61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0,27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83193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50,74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0,20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62,80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0,21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50,74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0,19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62,80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0,21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56242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48,66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0,23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37,93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0,18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48,66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0,22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37,93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0,19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2294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46,34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0,19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53,84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0,20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46,34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0,18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53,84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0,21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91816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13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27,42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0,20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33,59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0,15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27,42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0,19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33,59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0,16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03485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43,47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0,17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48,89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0,15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43,47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0,17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48,89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0,15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974615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40,82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0,17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47,00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0,18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40,82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0,17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47,00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0,18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996249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37,83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0,14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46,56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0,15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37,83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0,14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46,56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0,15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26820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16,58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0,10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29,85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0,14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16,58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0,10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29,85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0,14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24662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31,44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0,12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46,60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0,16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31,44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0,12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46,60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0,16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791687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28,81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0,11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29,16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0,13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28,81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0,11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29,16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0,13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810772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20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26,25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0,10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44,60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0,12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26,25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0,10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44,60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0,12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09920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100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0,82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0,39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0,36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0,39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 dirty="0">
                          <a:effectLst/>
                        </a:rPr>
                        <a:t>0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66812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123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D0AE72-18A3-C320-2D84-8CB176E62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Dane techniczne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1F309DC-2AD6-F0DB-5E02-6E91DE209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Obliczenia zostały wykonane na 64 bitowej wersji systemu Windows 10 Pro, z procesorem Ryzen7 3750H oraz z 16 GB pamięci RAM. Do obliczeń wykorzystałem programy napisane w języku </a:t>
            </a:r>
            <a:r>
              <a:rPr lang="pl-PL" sz="1800" kern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pl-PL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z wykorzystaniem bibliotek takich jak: </a:t>
            </a:r>
            <a:r>
              <a:rPr lang="pl-PL" sz="1800" kern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numpy</a:t>
            </a:r>
            <a:r>
              <a:rPr lang="pl-PL" sz="1800" kern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oraz </a:t>
            </a:r>
            <a:r>
              <a:rPr lang="pl-PL" sz="1800" kern="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pandas</a:t>
            </a:r>
            <a:r>
              <a:rPr lang="pl-PL" sz="1800" kern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Wykresy rysowane były za pomocą modułu </a:t>
            </a:r>
            <a:r>
              <a:rPr lang="pl-PL" sz="1800" kern="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pyplot</a:t>
            </a:r>
            <a:r>
              <a:rPr lang="pl-PL" sz="1800" kern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z biblioteki </a:t>
            </a:r>
            <a:r>
              <a:rPr lang="pl-PL" sz="1800" kern="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matplotlib</a:t>
            </a:r>
            <a:r>
              <a:rPr lang="pl-PL" sz="1800" kern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66587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CE118A2-C43C-E012-172C-FC40D961E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pl-PL" sz="2600" kern="1200" dirty="0">
                <a:latin typeface="+mj-lt"/>
                <a:ea typeface="+mj-ea"/>
                <a:cs typeface="+mj-cs"/>
              </a:rPr>
              <a:t>Zalety</a:t>
            </a:r>
            <a:endParaRPr lang="pl-PL" sz="26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59858FA-53BE-CDD5-9943-38E9E82E2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pl-PL" sz="1800" dirty="0"/>
              <a:t>Duża dokładność</a:t>
            </a:r>
          </a:p>
          <a:p>
            <a:r>
              <a:rPr lang="pl-PL" sz="1800" dirty="0"/>
              <a:t>Brak błędów numerycznych</a:t>
            </a:r>
          </a:p>
          <a:p>
            <a:r>
              <a:rPr lang="pl-PL" sz="1800" dirty="0"/>
              <a:t>Dosyć wydajny algorytm</a:t>
            </a:r>
          </a:p>
          <a:p>
            <a:r>
              <a:rPr lang="pl-PL" sz="1800" dirty="0"/>
              <a:t>Dobrze działa dla węzłów równoodległych</a:t>
            </a:r>
          </a:p>
          <a:p>
            <a:r>
              <a:rPr lang="pl-PL" sz="1800" dirty="0"/>
              <a:t>Najlepsze przybliżenie: </a:t>
            </a:r>
          </a:p>
          <a:p>
            <a:pPr marL="0" indent="0">
              <a:buNone/>
            </a:pPr>
            <a:r>
              <a:rPr lang="pl-PL" sz="1800" dirty="0"/>
              <a:t>Wielomian interpolujący dla 100 węzłów równoodległych przy warunku ‚</a:t>
            </a:r>
            <a:r>
              <a:rPr lang="pl-PL" sz="1800" dirty="0" err="1"/>
              <a:t>natural</a:t>
            </a:r>
            <a:r>
              <a:rPr lang="pl-PL" sz="1800" dirty="0"/>
              <a:t> </a:t>
            </a:r>
            <a:r>
              <a:rPr lang="pl-PL" sz="1800" dirty="0" err="1"/>
              <a:t>spline</a:t>
            </a:r>
            <a:r>
              <a:rPr lang="pl-PL" sz="1800" dirty="0"/>
              <a:t>’</a:t>
            </a:r>
          </a:p>
        </p:txBody>
      </p:sp>
      <p:pic>
        <p:nvPicPr>
          <p:cNvPr id="4" name="Obraz 3" descr="Obraz zawierający wykres, diagram&#10;&#10;Opis wygenerowany automatycznie">
            <a:extLst>
              <a:ext uri="{FF2B5EF4-FFF2-40B4-BE49-F238E27FC236}">
                <a16:creationId xmlns:a16="http://schemas.microsoft.com/office/drawing/2014/main" id="{CF2514A6-4E39-F3E1-83F6-962C10DB10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267" y="870011"/>
            <a:ext cx="6791417" cy="45276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9060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CE118A2-C43C-E012-172C-FC40D961E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pl-PL" sz="2600" kern="1200" dirty="0">
                <a:latin typeface="+mj-lt"/>
                <a:ea typeface="+mj-ea"/>
                <a:cs typeface="+mj-cs"/>
              </a:rPr>
              <a:t>Wady</a:t>
            </a:r>
            <a:endParaRPr lang="pl-PL" sz="26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59858FA-53BE-CDD5-9943-38E9E82E2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pl-PL" sz="1800" dirty="0"/>
              <a:t>W porównaniu do poprzednich skomplikowany matematycznie algorytm</a:t>
            </a:r>
          </a:p>
        </p:txBody>
      </p:sp>
    </p:spTree>
    <p:extLst>
      <p:ext uri="{BB962C8B-B14F-4D97-AF65-F5344CB8AC3E}">
        <p14:creationId xmlns:p14="http://schemas.microsoft.com/office/powerpoint/2010/main" val="993433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CE118A2-C43C-E012-172C-FC40D961E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" y="1165860"/>
            <a:ext cx="4224528" cy="4526280"/>
          </a:xfrm>
        </p:spPr>
        <p:txBody>
          <a:bodyPr>
            <a:normAutofit/>
          </a:bodyPr>
          <a:lstStyle/>
          <a:p>
            <a:r>
              <a:rPr lang="pl-PL" sz="4000" dirty="0"/>
              <a:t>Aproksymacja średniokwadratowa wielomianami algebraicznymi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Symbol zastępczy zawartości 4">
            <a:extLst>
              <a:ext uri="{FF2B5EF4-FFF2-40B4-BE49-F238E27FC236}">
                <a16:creationId xmlns:a16="http://schemas.microsoft.com/office/drawing/2014/main" id="{A3F9D28E-C1F8-2C7B-AEFC-9AC36C9BA6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8076283"/>
              </p:ext>
            </p:extLst>
          </p:nvPr>
        </p:nvGraphicFramePr>
        <p:xfrm>
          <a:off x="4935985" y="266332"/>
          <a:ext cx="6951215" cy="60989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2704">
                  <a:extLst>
                    <a:ext uri="{9D8B030D-6E8A-4147-A177-3AD203B41FA5}">
                      <a16:colId xmlns:a16="http://schemas.microsoft.com/office/drawing/2014/main" val="3559903834"/>
                    </a:ext>
                  </a:extLst>
                </a:gridCol>
                <a:gridCol w="837403">
                  <a:extLst>
                    <a:ext uri="{9D8B030D-6E8A-4147-A177-3AD203B41FA5}">
                      <a16:colId xmlns:a16="http://schemas.microsoft.com/office/drawing/2014/main" val="1253319758"/>
                    </a:ext>
                  </a:extLst>
                </a:gridCol>
                <a:gridCol w="1297777">
                  <a:extLst>
                    <a:ext uri="{9D8B030D-6E8A-4147-A177-3AD203B41FA5}">
                      <a16:colId xmlns:a16="http://schemas.microsoft.com/office/drawing/2014/main" val="2709803888"/>
                    </a:ext>
                  </a:extLst>
                </a:gridCol>
                <a:gridCol w="1297777">
                  <a:extLst>
                    <a:ext uri="{9D8B030D-6E8A-4147-A177-3AD203B41FA5}">
                      <a16:colId xmlns:a16="http://schemas.microsoft.com/office/drawing/2014/main" val="1954511784"/>
                    </a:ext>
                  </a:extLst>
                </a:gridCol>
                <a:gridCol w="1297777">
                  <a:extLst>
                    <a:ext uri="{9D8B030D-6E8A-4147-A177-3AD203B41FA5}">
                      <a16:colId xmlns:a16="http://schemas.microsoft.com/office/drawing/2014/main" val="4078891230"/>
                    </a:ext>
                  </a:extLst>
                </a:gridCol>
                <a:gridCol w="1297777">
                  <a:extLst>
                    <a:ext uri="{9D8B030D-6E8A-4147-A177-3AD203B41FA5}">
                      <a16:colId xmlns:a16="http://schemas.microsoft.com/office/drawing/2014/main" val="3664361228"/>
                    </a:ext>
                  </a:extLst>
                </a:gridCol>
              </a:tblGrid>
              <a:tr h="156198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Liczba węzłów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Stopień wielomianu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Węzły równoodległe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ctr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Węzły Czebyszewa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ctr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755638"/>
                  </a:ext>
                </a:extLst>
              </a:tr>
              <a:tr h="319629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Błąd maksimum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Błąd średniokwadratowy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Błąd maksimum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Błąd średniokwadratowy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ctr"/>
                </a:tc>
                <a:extLst>
                  <a:ext uri="{0D108BD9-81ED-4DB2-BD59-A6C34878D82A}">
                    <a16:rowId xmlns:a16="http://schemas.microsoft.com/office/drawing/2014/main" val="3222837875"/>
                  </a:ext>
                </a:extLst>
              </a:tr>
              <a:tr h="1561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4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2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61,27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0,25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54,90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0,19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extLst>
                  <a:ext uri="{0D108BD9-81ED-4DB2-BD59-A6C34878D82A}">
                    <a16:rowId xmlns:a16="http://schemas.microsoft.com/office/drawing/2014/main" val="3433233959"/>
                  </a:ext>
                </a:extLst>
              </a:tr>
              <a:tr h="1561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4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3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61,27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0,25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54,90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0,19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extLst>
                  <a:ext uri="{0D108BD9-81ED-4DB2-BD59-A6C34878D82A}">
                    <a16:rowId xmlns:a16="http://schemas.microsoft.com/office/drawing/2014/main" val="2966747381"/>
                  </a:ext>
                </a:extLst>
              </a:tr>
              <a:tr h="1561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15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2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49,35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0,18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49,94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0,18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extLst>
                  <a:ext uri="{0D108BD9-81ED-4DB2-BD59-A6C34878D82A}">
                    <a16:rowId xmlns:a16="http://schemas.microsoft.com/office/drawing/2014/main" val="2375120214"/>
                  </a:ext>
                </a:extLst>
              </a:tr>
              <a:tr h="1561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15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3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49,35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0,18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49,94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0,18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extLst>
                  <a:ext uri="{0D108BD9-81ED-4DB2-BD59-A6C34878D82A}">
                    <a16:rowId xmlns:a16="http://schemas.microsoft.com/office/drawing/2014/main" val="2057753850"/>
                  </a:ext>
                </a:extLst>
              </a:tr>
              <a:tr h="1561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15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4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53,24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0,18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54,93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0,19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extLst>
                  <a:ext uri="{0D108BD9-81ED-4DB2-BD59-A6C34878D82A}">
                    <a16:rowId xmlns:a16="http://schemas.microsoft.com/office/drawing/2014/main" val="286646419"/>
                  </a:ext>
                </a:extLst>
              </a:tr>
              <a:tr h="1561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15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5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53,24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0,18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54,93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0,19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extLst>
                  <a:ext uri="{0D108BD9-81ED-4DB2-BD59-A6C34878D82A}">
                    <a16:rowId xmlns:a16="http://schemas.microsoft.com/office/drawing/2014/main" val="117862788"/>
                  </a:ext>
                </a:extLst>
              </a:tr>
              <a:tr h="1561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15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6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46,53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0,16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50,55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0,17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extLst>
                  <a:ext uri="{0D108BD9-81ED-4DB2-BD59-A6C34878D82A}">
                    <a16:rowId xmlns:a16="http://schemas.microsoft.com/office/drawing/2014/main" val="415125018"/>
                  </a:ext>
                </a:extLst>
              </a:tr>
              <a:tr h="1561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15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7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46,53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0,16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50,55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0,17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extLst>
                  <a:ext uri="{0D108BD9-81ED-4DB2-BD59-A6C34878D82A}">
                    <a16:rowId xmlns:a16="http://schemas.microsoft.com/office/drawing/2014/main" val="2782894114"/>
                  </a:ext>
                </a:extLst>
              </a:tr>
              <a:tr h="1561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15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8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48,94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0,16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55,73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0,18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extLst>
                  <a:ext uri="{0D108BD9-81ED-4DB2-BD59-A6C34878D82A}">
                    <a16:rowId xmlns:a16="http://schemas.microsoft.com/office/drawing/2014/main" val="2218154470"/>
                  </a:ext>
                </a:extLst>
              </a:tr>
              <a:tr h="1561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15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9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48,94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0,16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55,73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0,18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extLst>
                  <a:ext uri="{0D108BD9-81ED-4DB2-BD59-A6C34878D82A}">
                    <a16:rowId xmlns:a16="http://schemas.microsoft.com/office/drawing/2014/main" val="118987505"/>
                  </a:ext>
                </a:extLst>
              </a:tr>
              <a:tr h="1561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15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10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40,33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0,16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51,89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0,17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extLst>
                  <a:ext uri="{0D108BD9-81ED-4DB2-BD59-A6C34878D82A}">
                    <a16:rowId xmlns:a16="http://schemas.microsoft.com/office/drawing/2014/main" val="1702627426"/>
                  </a:ext>
                </a:extLst>
              </a:tr>
              <a:tr h="1561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30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2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46,36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0,18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51,05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0,19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extLst>
                  <a:ext uri="{0D108BD9-81ED-4DB2-BD59-A6C34878D82A}">
                    <a16:rowId xmlns:a16="http://schemas.microsoft.com/office/drawing/2014/main" val="3582942934"/>
                  </a:ext>
                </a:extLst>
              </a:tr>
              <a:tr h="1561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30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3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46,36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0,18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51,05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0,19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extLst>
                  <a:ext uri="{0D108BD9-81ED-4DB2-BD59-A6C34878D82A}">
                    <a16:rowId xmlns:a16="http://schemas.microsoft.com/office/drawing/2014/main" val="1776884483"/>
                  </a:ext>
                </a:extLst>
              </a:tr>
              <a:tr h="1561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30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4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48,88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0,17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51,96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0,17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extLst>
                  <a:ext uri="{0D108BD9-81ED-4DB2-BD59-A6C34878D82A}">
                    <a16:rowId xmlns:a16="http://schemas.microsoft.com/office/drawing/2014/main" val="4083028689"/>
                  </a:ext>
                </a:extLst>
              </a:tr>
              <a:tr h="1561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30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5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48,88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0,17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51,96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0,17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extLst>
                  <a:ext uri="{0D108BD9-81ED-4DB2-BD59-A6C34878D82A}">
                    <a16:rowId xmlns:a16="http://schemas.microsoft.com/office/drawing/2014/main" val="1150670865"/>
                  </a:ext>
                </a:extLst>
              </a:tr>
              <a:tr h="1561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30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6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48,58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0,15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50,47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0,15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extLst>
                  <a:ext uri="{0D108BD9-81ED-4DB2-BD59-A6C34878D82A}">
                    <a16:rowId xmlns:a16="http://schemas.microsoft.com/office/drawing/2014/main" val="3306513762"/>
                  </a:ext>
                </a:extLst>
              </a:tr>
              <a:tr h="1561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30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7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48,58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0,15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50,47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0,15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extLst>
                  <a:ext uri="{0D108BD9-81ED-4DB2-BD59-A6C34878D82A}">
                    <a16:rowId xmlns:a16="http://schemas.microsoft.com/office/drawing/2014/main" val="2477647322"/>
                  </a:ext>
                </a:extLst>
              </a:tr>
              <a:tr h="1561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30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8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44,35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0,14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46,94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0,14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extLst>
                  <a:ext uri="{0D108BD9-81ED-4DB2-BD59-A6C34878D82A}">
                    <a16:rowId xmlns:a16="http://schemas.microsoft.com/office/drawing/2014/main" val="2331600617"/>
                  </a:ext>
                </a:extLst>
              </a:tr>
              <a:tr h="1561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30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9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44,35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0,14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46,94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0,14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extLst>
                  <a:ext uri="{0D108BD9-81ED-4DB2-BD59-A6C34878D82A}">
                    <a16:rowId xmlns:a16="http://schemas.microsoft.com/office/drawing/2014/main" val="2743254785"/>
                  </a:ext>
                </a:extLst>
              </a:tr>
              <a:tr h="1561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30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10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37,29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0,13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40,98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0,13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extLst>
                  <a:ext uri="{0D108BD9-81ED-4DB2-BD59-A6C34878D82A}">
                    <a16:rowId xmlns:a16="http://schemas.microsoft.com/office/drawing/2014/main" val="4002627984"/>
                  </a:ext>
                </a:extLst>
              </a:tr>
              <a:tr h="1561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30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15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23,37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0,09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26,87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0,09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extLst>
                  <a:ext uri="{0D108BD9-81ED-4DB2-BD59-A6C34878D82A}">
                    <a16:rowId xmlns:a16="http://schemas.microsoft.com/office/drawing/2014/main" val="2985744304"/>
                  </a:ext>
                </a:extLst>
              </a:tr>
              <a:tr h="1561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30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20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592,78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1,02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31,02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0,09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extLst>
                  <a:ext uri="{0D108BD9-81ED-4DB2-BD59-A6C34878D82A}">
                    <a16:rowId xmlns:a16="http://schemas.microsoft.com/office/drawing/2014/main" val="2248083587"/>
                  </a:ext>
                </a:extLst>
              </a:tr>
              <a:tr h="1561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30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25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8014,52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13,12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24,92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0,06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extLst>
                  <a:ext uri="{0D108BD9-81ED-4DB2-BD59-A6C34878D82A}">
                    <a16:rowId xmlns:a16="http://schemas.microsoft.com/office/drawing/2014/main" val="411422283"/>
                  </a:ext>
                </a:extLst>
              </a:tr>
              <a:tr h="1561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100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2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45,02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0,17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50,02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0,18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extLst>
                  <a:ext uri="{0D108BD9-81ED-4DB2-BD59-A6C34878D82A}">
                    <a16:rowId xmlns:a16="http://schemas.microsoft.com/office/drawing/2014/main" val="3825567018"/>
                  </a:ext>
                </a:extLst>
              </a:tr>
              <a:tr h="1561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100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3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45,02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0,17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50,02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0,18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extLst>
                  <a:ext uri="{0D108BD9-81ED-4DB2-BD59-A6C34878D82A}">
                    <a16:rowId xmlns:a16="http://schemas.microsoft.com/office/drawing/2014/main" val="3749929904"/>
                  </a:ext>
                </a:extLst>
              </a:tr>
              <a:tr h="1561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100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4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47,83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0,17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51,33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0,17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extLst>
                  <a:ext uri="{0D108BD9-81ED-4DB2-BD59-A6C34878D82A}">
                    <a16:rowId xmlns:a16="http://schemas.microsoft.com/office/drawing/2014/main" val="35070457"/>
                  </a:ext>
                </a:extLst>
              </a:tr>
              <a:tr h="1561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100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5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47,83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0,17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51,33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0,17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extLst>
                  <a:ext uri="{0D108BD9-81ED-4DB2-BD59-A6C34878D82A}">
                    <a16:rowId xmlns:a16="http://schemas.microsoft.com/office/drawing/2014/main" val="2446255120"/>
                  </a:ext>
                </a:extLst>
              </a:tr>
              <a:tr h="1561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100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6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48,43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0,15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49,27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0,15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extLst>
                  <a:ext uri="{0D108BD9-81ED-4DB2-BD59-A6C34878D82A}">
                    <a16:rowId xmlns:a16="http://schemas.microsoft.com/office/drawing/2014/main" val="3405769461"/>
                  </a:ext>
                </a:extLst>
              </a:tr>
              <a:tr h="1561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100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7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48,43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0,15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49,27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0,15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extLst>
                  <a:ext uri="{0D108BD9-81ED-4DB2-BD59-A6C34878D82A}">
                    <a16:rowId xmlns:a16="http://schemas.microsoft.com/office/drawing/2014/main" val="370315756"/>
                  </a:ext>
                </a:extLst>
              </a:tr>
              <a:tr h="1561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100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8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44,12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0,14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45,51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0,14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extLst>
                  <a:ext uri="{0D108BD9-81ED-4DB2-BD59-A6C34878D82A}">
                    <a16:rowId xmlns:a16="http://schemas.microsoft.com/office/drawing/2014/main" val="3731825896"/>
                  </a:ext>
                </a:extLst>
              </a:tr>
              <a:tr h="1561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100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9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44,12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0,14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45,51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0,14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extLst>
                  <a:ext uri="{0D108BD9-81ED-4DB2-BD59-A6C34878D82A}">
                    <a16:rowId xmlns:a16="http://schemas.microsoft.com/office/drawing/2014/main" val="5848539"/>
                  </a:ext>
                </a:extLst>
              </a:tr>
              <a:tr h="1561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100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10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36,91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0,13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38,67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0,13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extLst>
                  <a:ext uri="{0D108BD9-81ED-4DB2-BD59-A6C34878D82A}">
                    <a16:rowId xmlns:a16="http://schemas.microsoft.com/office/drawing/2014/main" val="575147746"/>
                  </a:ext>
                </a:extLst>
              </a:tr>
              <a:tr h="1561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100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15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23,39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0,09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23,31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0,09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extLst>
                  <a:ext uri="{0D108BD9-81ED-4DB2-BD59-A6C34878D82A}">
                    <a16:rowId xmlns:a16="http://schemas.microsoft.com/office/drawing/2014/main" val="1445548280"/>
                  </a:ext>
                </a:extLst>
              </a:tr>
              <a:tr h="1561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100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20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25,24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0,08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26,18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0,09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extLst>
                  <a:ext uri="{0D108BD9-81ED-4DB2-BD59-A6C34878D82A}">
                    <a16:rowId xmlns:a16="http://schemas.microsoft.com/office/drawing/2014/main" val="4161269626"/>
                  </a:ext>
                </a:extLst>
              </a:tr>
              <a:tr h="1561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100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25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13,96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0,05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15,06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0,05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extLst>
                  <a:ext uri="{0D108BD9-81ED-4DB2-BD59-A6C34878D82A}">
                    <a16:rowId xmlns:a16="http://schemas.microsoft.com/office/drawing/2014/main" val="1977852451"/>
                  </a:ext>
                </a:extLst>
              </a:tr>
              <a:tr h="1561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100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30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12,47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0,04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>
                          <a:effectLst/>
                        </a:rPr>
                        <a:t>11,52</a:t>
                      </a:r>
                      <a:endParaRPr lang="pl-PL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700" kern="100" dirty="0">
                          <a:effectLst/>
                        </a:rPr>
                        <a:t>0,04</a:t>
                      </a:r>
                      <a:endParaRPr lang="pl-PL" sz="7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76" marR="44576" marT="0" marB="0" anchor="b"/>
                </a:tc>
                <a:extLst>
                  <a:ext uri="{0D108BD9-81ED-4DB2-BD59-A6C34878D82A}">
                    <a16:rowId xmlns:a16="http://schemas.microsoft.com/office/drawing/2014/main" val="2284305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8307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CE118A2-C43C-E012-172C-FC40D961E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pl-PL" sz="2600" kern="1200" dirty="0">
                <a:latin typeface="+mj-lt"/>
                <a:ea typeface="+mj-ea"/>
                <a:cs typeface="+mj-cs"/>
              </a:rPr>
              <a:t>Zalety</a:t>
            </a:r>
            <a:endParaRPr lang="pl-PL" sz="26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59858FA-53BE-CDD5-9943-38E9E82E2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pl-PL" sz="1800" dirty="0"/>
              <a:t>Dosyć duża dokładność</a:t>
            </a:r>
          </a:p>
          <a:p>
            <a:r>
              <a:rPr lang="pl-PL" sz="1800" dirty="0"/>
              <a:t>Wygładzanie przebiegu funkcji</a:t>
            </a:r>
          </a:p>
          <a:p>
            <a:r>
              <a:rPr lang="pl-PL" sz="1800" dirty="0"/>
              <a:t>Możliwość znalezienia wielomianu dosyć niskiego stopnia dobrze oddającej przebieg funkcji</a:t>
            </a:r>
          </a:p>
          <a:p>
            <a:r>
              <a:rPr lang="pl-PL" sz="1800" dirty="0"/>
              <a:t>Najlepsze przybliżenie:</a:t>
            </a:r>
          </a:p>
          <a:p>
            <a:pPr marL="0" indent="0">
              <a:buNone/>
            </a:pPr>
            <a:r>
              <a:rPr lang="pl-PL" sz="1800" dirty="0"/>
              <a:t>Wielomian aproksymujący 30 stopnia dla 100 węzłów Czebyszewa</a:t>
            </a:r>
          </a:p>
          <a:p>
            <a:endParaRPr lang="en-US" sz="1700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A38C59A-F9AB-A174-5FA8-51DD16CEA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744" y="1426546"/>
            <a:ext cx="5314764" cy="39860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9848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CE118A2-C43C-E012-172C-FC40D961E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pl-PL" sz="2600" kern="1200" dirty="0">
                <a:latin typeface="+mj-lt"/>
                <a:ea typeface="+mj-ea"/>
                <a:cs typeface="+mj-cs"/>
              </a:rPr>
              <a:t>Wady</a:t>
            </a:r>
            <a:endParaRPr lang="pl-PL" sz="26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59858FA-53BE-CDD5-9943-38E9E82E2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pl-PL" sz="1700" dirty="0"/>
              <a:t>Możliwe błędy numeryczne przy dużej liczbie węzłów</a:t>
            </a:r>
          </a:p>
          <a:p>
            <a:r>
              <a:rPr lang="pl-PL" sz="1700" dirty="0"/>
              <a:t>Skomplikowane obliczeniowo</a:t>
            </a:r>
          </a:p>
          <a:p>
            <a:r>
              <a:rPr lang="pl-PL" sz="1700" dirty="0"/>
              <a:t>Mało wydajny algorytm</a:t>
            </a:r>
          </a:p>
          <a:p>
            <a:r>
              <a:rPr lang="pl-PL" sz="1700" dirty="0"/>
              <a:t>Przykładowy wykres z błędami numerycznymi:</a:t>
            </a:r>
          </a:p>
          <a:p>
            <a:pPr marL="0" indent="0">
              <a:buNone/>
            </a:pPr>
            <a:r>
              <a:rPr lang="pl-PL" sz="1700" dirty="0"/>
              <a:t>Wielomian aproksymujący 20 stopnia  dla 30 węzłów równoodległych.</a:t>
            </a:r>
            <a:endParaRPr lang="en-US" sz="1700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F980A140-1BF6-EF57-C429-020EC773F6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436" y="1161288"/>
            <a:ext cx="5873348" cy="44050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83848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CE118A2-C43C-E012-172C-FC40D961E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1161288"/>
            <a:ext cx="4514089" cy="4526280"/>
          </a:xfrm>
        </p:spPr>
        <p:txBody>
          <a:bodyPr>
            <a:normAutofit/>
          </a:bodyPr>
          <a:lstStyle/>
          <a:p>
            <a:r>
              <a:rPr lang="pl-PL" sz="4000" dirty="0"/>
              <a:t>Aproksymacja średniokwadratowa wielomianami trygonometrycznymi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6" name="Symbol zastępczy zawartości 5">
            <a:extLst>
              <a:ext uri="{FF2B5EF4-FFF2-40B4-BE49-F238E27FC236}">
                <a16:creationId xmlns:a16="http://schemas.microsoft.com/office/drawing/2014/main" id="{A93749FD-242A-ABCA-C4AF-F94B2F5005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2894832"/>
              </p:ext>
            </p:extLst>
          </p:nvPr>
        </p:nvGraphicFramePr>
        <p:xfrm>
          <a:off x="4581427" y="0"/>
          <a:ext cx="7610572" cy="68580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2224">
                  <a:extLst>
                    <a:ext uri="{9D8B030D-6E8A-4147-A177-3AD203B41FA5}">
                      <a16:colId xmlns:a16="http://schemas.microsoft.com/office/drawing/2014/main" val="3813465999"/>
                    </a:ext>
                  </a:extLst>
                </a:gridCol>
                <a:gridCol w="1902224">
                  <a:extLst>
                    <a:ext uri="{9D8B030D-6E8A-4147-A177-3AD203B41FA5}">
                      <a16:colId xmlns:a16="http://schemas.microsoft.com/office/drawing/2014/main" val="1661074349"/>
                    </a:ext>
                  </a:extLst>
                </a:gridCol>
                <a:gridCol w="1903062">
                  <a:extLst>
                    <a:ext uri="{9D8B030D-6E8A-4147-A177-3AD203B41FA5}">
                      <a16:colId xmlns:a16="http://schemas.microsoft.com/office/drawing/2014/main" val="1655854060"/>
                    </a:ext>
                  </a:extLst>
                </a:gridCol>
                <a:gridCol w="1903062">
                  <a:extLst>
                    <a:ext uri="{9D8B030D-6E8A-4147-A177-3AD203B41FA5}">
                      <a16:colId xmlns:a16="http://schemas.microsoft.com/office/drawing/2014/main" val="2153618428"/>
                    </a:ext>
                  </a:extLst>
                </a:gridCol>
              </a:tblGrid>
              <a:tr h="3021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Liczba węzłów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Stopień wielomianu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 dirty="0">
                          <a:effectLst/>
                        </a:rPr>
                        <a:t>Błąd maksimum </a:t>
                      </a:r>
                      <a:endParaRPr lang="pl-PL" sz="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Błąd średniokwadratowy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extLst>
                  <a:ext uri="{0D108BD9-81ED-4DB2-BD59-A6C34878D82A}">
                    <a16:rowId xmlns:a16="http://schemas.microsoft.com/office/drawing/2014/main" val="2189435356"/>
                  </a:ext>
                </a:extLst>
              </a:tr>
              <a:tr h="1638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5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2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89,86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1,63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extLst>
                  <a:ext uri="{0D108BD9-81ED-4DB2-BD59-A6C34878D82A}">
                    <a16:rowId xmlns:a16="http://schemas.microsoft.com/office/drawing/2014/main" val="3119198644"/>
                  </a:ext>
                </a:extLst>
              </a:tr>
              <a:tr h="1638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15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2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56,49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0,68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extLst>
                  <a:ext uri="{0D108BD9-81ED-4DB2-BD59-A6C34878D82A}">
                    <a16:rowId xmlns:a16="http://schemas.microsoft.com/office/drawing/2014/main" val="1301900708"/>
                  </a:ext>
                </a:extLst>
              </a:tr>
              <a:tr h="1638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15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3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56,52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0,70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extLst>
                  <a:ext uri="{0D108BD9-81ED-4DB2-BD59-A6C34878D82A}">
                    <a16:rowId xmlns:a16="http://schemas.microsoft.com/office/drawing/2014/main" val="167854485"/>
                  </a:ext>
                </a:extLst>
              </a:tr>
              <a:tr h="1638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15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4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46,08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0,57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extLst>
                  <a:ext uri="{0D108BD9-81ED-4DB2-BD59-A6C34878D82A}">
                    <a16:rowId xmlns:a16="http://schemas.microsoft.com/office/drawing/2014/main" val="2408979646"/>
                  </a:ext>
                </a:extLst>
              </a:tr>
              <a:tr h="1638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15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5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48,76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0,59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extLst>
                  <a:ext uri="{0D108BD9-81ED-4DB2-BD59-A6C34878D82A}">
                    <a16:rowId xmlns:a16="http://schemas.microsoft.com/office/drawing/2014/main" val="4232281965"/>
                  </a:ext>
                </a:extLst>
              </a:tr>
              <a:tr h="1638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15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6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56,05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0,74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extLst>
                  <a:ext uri="{0D108BD9-81ED-4DB2-BD59-A6C34878D82A}">
                    <a16:rowId xmlns:a16="http://schemas.microsoft.com/office/drawing/2014/main" val="3047935113"/>
                  </a:ext>
                </a:extLst>
              </a:tr>
              <a:tr h="1638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15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7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59,11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0,76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extLst>
                  <a:ext uri="{0D108BD9-81ED-4DB2-BD59-A6C34878D82A}">
                    <a16:rowId xmlns:a16="http://schemas.microsoft.com/office/drawing/2014/main" val="2475901268"/>
                  </a:ext>
                </a:extLst>
              </a:tr>
              <a:tr h="1638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30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2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45,49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0,56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extLst>
                  <a:ext uri="{0D108BD9-81ED-4DB2-BD59-A6C34878D82A}">
                    <a16:rowId xmlns:a16="http://schemas.microsoft.com/office/drawing/2014/main" val="2577859681"/>
                  </a:ext>
                </a:extLst>
              </a:tr>
              <a:tr h="1638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30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3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45,57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0,57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extLst>
                  <a:ext uri="{0D108BD9-81ED-4DB2-BD59-A6C34878D82A}">
                    <a16:rowId xmlns:a16="http://schemas.microsoft.com/office/drawing/2014/main" val="1169509639"/>
                  </a:ext>
                </a:extLst>
              </a:tr>
              <a:tr h="1638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30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4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26,00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0,37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extLst>
                  <a:ext uri="{0D108BD9-81ED-4DB2-BD59-A6C34878D82A}">
                    <a16:rowId xmlns:a16="http://schemas.microsoft.com/office/drawing/2014/main" val="4011966668"/>
                  </a:ext>
                </a:extLst>
              </a:tr>
              <a:tr h="1638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30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5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27,01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0,38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extLst>
                  <a:ext uri="{0D108BD9-81ED-4DB2-BD59-A6C34878D82A}">
                    <a16:rowId xmlns:a16="http://schemas.microsoft.com/office/drawing/2014/main" val="3816833297"/>
                  </a:ext>
                </a:extLst>
              </a:tr>
              <a:tr h="1638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30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6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27,24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0,39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extLst>
                  <a:ext uri="{0D108BD9-81ED-4DB2-BD59-A6C34878D82A}">
                    <a16:rowId xmlns:a16="http://schemas.microsoft.com/office/drawing/2014/main" val="406834238"/>
                  </a:ext>
                </a:extLst>
              </a:tr>
              <a:tr h="1638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30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7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27,01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0,40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extLst>
                  <a:ext uri="{0D108BD9-81ED-4DB2-BD59-A6C34878D82A}">
                    <a16:rowId xmlns:a16="http://schemas.microsoft.com/office/drawing/2014/main" val="1586777339"/>
                  </a:ext>
                </a:extLst>
              </a:tr>
              <a:tr h="1638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30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8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27,46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0,28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extLst>
                  <a:ext uri="{0D108BD9-81ED-4DB2-BD59-A6C34878D82A}">
                    <a16:rowId xmlns:a16="http://schemas.microsoft.com/office/drawing/2014/main" val="2560280273"/>
                  </a:ext>
                </a:extLst>
              </a:tr>
              <a:tr h="1638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30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9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28,59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0,30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extLst>
                  <a:ext uri="{0D108BD9-81ED-4DB2-BD59-A6C34878D82A}">
                    <a16:rowId xmlns:a16="http://schemas.microsoft.com/office/drawing/2014/main" val="4265115748"/>
                  </a:ext>
                </a:extLst>
              </a:tr>
              <a:tr h="1638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30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10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29,78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0,31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extLst>
                  <a:ext uri="{0D108BD9-81ED-4DB2-BD59-A6C34878D82A}">
                    <a16:rowId xmlns:a16="http://schemas.microsoft.com/office/drawing/2014/main" val="2139686758"/>
                  </a:ext>
                </a:extLst>
              </a:tr>
              <a:tr h="1638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50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2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44,61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0,55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extLst>
                  <a:ext uri="{0D108BD9-81ED-4DB2-BD59-A6C34878D82A}">
                    <a16:rowId xmlns:a16="http://schemas.microsoft.com/office/drawing/2014/main" val="3184359705"/>
                  </a:ext>
                </a:extLst>
              </a:tr>
              <a:tr h="1638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50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3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44,60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0,56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extLst>
                  <a:ext uri="{0D108BD9-81ED-4DB2-BD59-A6C34878D82A}">
                    <a16:rowId xmlns:a16="http://schemas.microsoft.com/office/drawing/2014/main" val="1265202274"/>
                  </a:ext>
                </a:extLst>
              </a:tr>
              <a:tr h="1638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50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4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23,29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0,34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extLst>
                  <a:ext uri="{0D108BD9-81ED-4DB2-BD59-A6C34878D82A}">
                    <a16:rowId xmlns:a16="http://schemas.microsoft.com/office/drawing/2014/main" val="177396893"/>
                  </a:ext>
                </a:extLst>
              </a:tr>
              <a:tr h="1638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50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5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25,47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0,35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extLst>
                  <a:ext uri="{0D108BD9-81ED-4DB2-BD59-A6C34878D82A}">
                    <a16:rowId xmlns:a16="http://schemas.microsoft.com/office/drawing/2014/main" val="1424138017"/>
                  </a:ext>
                </a:extLst>
              </a:tr>
              <a:tr h="1638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50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6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25,49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0,35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extLst>
                  <a:ext uri="{0D108BD9-81ED-4DB2-BD59-A6C34878D82A}">
                    <a16:rowId xmlns:a16="http://schemas.microsoft.com/office/drawing/2014/main" val="3893394877"/>
                  </a:ext>
                </a:extLst>
              </a:tr>
              <a:tr h="1638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50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7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25,49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0,35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extLst>
                  <a:ext uri="{0D108BD9-81ED-4DB2-BD59-A6C34878D82A}">
                    <a16:rowId xmlns:a16="http://schemas.microsoft.com/office/drawing/2014/main" val="743905514"/>
                  </a:ext>
                </a:extLst>
              </a:tr>
              <a:tr h="1638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50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8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19,00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0,21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extLst>
                  <a:ext uri="{0D108BD9-81ED-4DB2-BD59-A6C34878D82A}">
                    <a16:rowId xmlns:a16="http://schemas.microsoft.com/office/drawing/2014/main" val="4140082628"/>
                  </a:ext>
                </a:extLst>
              </a:tr>
              <a:tr h="1638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50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9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19,01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0,22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extLst>
                  <a:ext uri="{0D108BD9-81ED-4DB2-BD59-A6C34878D82A}">
                    <a16:rowId xmlns:a16="http://schemas.microsoft.com/office/drawing/2014/main" val="2299261106"/>
                  </a:ext>
                </a:extLst>
              </a:tr>
              <a:tr h="1638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50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10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18,88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0,22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extLst>
                  <a:ext uri="{0D108BD9-81ED-4DB2-BD59-A6C34878D82A}">
                    <a16:rowId xmlns:a16="http://schemas.microsoft.com/office/drawing/2014/main" val="2246377864"/>
                  </a:ext>
                </a:extLst>
              </a:tr>
              <a:tr h="1638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50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15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28,59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0,20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extLst>
                  <a:ext uri="{0D108BD9-81ED-4DB2-BD59-A6C34878D82A}">
                    <a16:rowId xmlns:a16="http://schemas.microsoft.com/office/drawing/2014/main" val="3972752220"/>
                  </a:ext>
                </a:extLst>
              </a:tr>
              <a:tr h="1638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50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20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43,29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0,22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extLst>
                  <a:ext uri="{0D108BD9-81ED-4DB2-BD59-A6C34878D82A}">
                    <a16:rowId xmlns:a16="http://schemas.microsoft.com/office/drawing/2014/main" val="2038781031"/>
                  </a:ext>
                </a:extLst>
              </a:tr>
              <a:tr h="1638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100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2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43,95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0,55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extLst>
                  <a:ext uri="{0D108BD9-81ED-4DB2-BD59-A6C34878D82A}">
                    <a16:rowId xmlns:a16="http://schemas.microsoft.com/office/drawing/2014/main" val="3078963861"/>
                  </a:ext>
                </a:extLst>
              </a:tr>
              <a:tr h="1638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100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3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43,95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0,55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extLst>
                  <a:ext uri="{0D108BD9-81ED-4DB2-BD59-A6C34878D82A}">
                    <a16:rowId xmlns:a16="http://schemas.microsoft.com/office/drawing/2014/main" val="2744303681"/>
                  </a:ext>
                </a:extLst>
              </a:tr>
              <a:tr h="1638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100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4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23,53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0,33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extLst>
                  <a:ext uri="{0D108BD9-81ED-4DB2-BD59-A6C34878D82A}">
                    <a16:rowId xmlns:a16="http://schemas.microsoft.com/office/drawing/2014/main" val="3036109267"/>
                  </a:ext>
                </a:extLst>
              </a:tr>
              <a:tr h="1638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100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5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24,62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0,34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extLst>
                  <a:ext uri="{0D108BD9-81ED-4DB2-BD59-A6C34878D82A}">
                    <a16:rowId xmlns:a16="http://schemas.microsoft.com/office/drawing/2014/main" val="2675401731"/>
                  </a:ext>
                </a:extLst>
              </a:tr>
              <a:tr h="1638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100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6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24,63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0,34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extLst>
                  <a:ext uri="{0D108BD9-81ED-4DB2-BD59-A6C34878D82A}">
                    <a16:rowId xmlns:a16="http://schemas.microsoft.com/office/drawing/2014/main" val="52048324"/>
                  </a:ext>
                </a:extLst>
              </a:tr>
              <a:tr h="1638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100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7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24,62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0,34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extLst>
                  <a:ext uri="{0D108BD9-81ED-4DB2-BD59-A6C34878D82A}">
                    <a16:rowId xmlns:a16="http://schemas.microsoft.com/office/drawing/2014/main" val="840000478"/>
                  </a:ext>
                </a:extLst>
              </a:tr>
              <a:tr h="1638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100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8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13,47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0,18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extLst>
                  <a:ext uri="{0D108BD9-81ED-4DB2-BD59-A6C34878D82A}">
                    <a16:rowId xmlns:a16="http://schemas.microsoft.com/office/drawing/2014/main" val="1055114930"/>
                  </a:ext>
                </a:extLst>
              </a:tr>
              <a:tr h="1638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100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9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13,27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0,18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extLst>
                  <a:ext uri="{0D108BD9-81ED-4DB2-BD59-A6C34878D82A}">
                    <a16:rowId xmlns:a16="http://schemas.microsoft.com/office/drawing/2014/main" val="203653270"/>
                  </a:ext>
                </a:extLst>
              </a:tr>
              <a:tr h="1638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100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10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12,93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0,18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extLst>
                  <a:ext uri="{0D108BD9-81ED-4DB2-BD59-A6C34878D82A}">
                    <a16:rowId xmlns:a16="http://schemas.microsoft.com/office/drawing/2014/main" val="3160963505"/>
                  </a:ext>
                </a:extLst>
              </a:tr>
              <a:tr h="1638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100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15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12,18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0,12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extLst>
                  <a:ext uri="{0D108BD9-81ED-4DB2-BD59-A6C34878D82A}">
                    <a16:rowId xmlns:a16="http://schemas.microsoft.com/office/drawing/2014/main" val="2791208002"/>
                  </a:ext>
                </a:extLst>
              </a:tr>
              <a:tr h="1638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100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20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21,43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0,11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extLst>
                  <a:ext uri="{0D108BD9-81ED-4DB2-BD59-A6C34878D82A}">
                    <a16:rowId xmlns:a16="http://schemas.microsoft.com/office/drawing/2014/main" val="1021405915"/>
                  </a:ext>
                </a:extLst>
              </a:tr>
              <a:tr h="1638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100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25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27,19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0,12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extLst>
                  <a:ext uri="{0D108BD9-81ED-4DB2-BD59-A6C34878D82A}">
                    <a16:rowId xmlns:a16="http://schemas.microsoft.com/office/drawing/2014/main" val="4292574397"/>
                  </a:ext>
                </a:extLst>
              </a:tr>
              <a:tr h="1638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100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30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>
                          <a:effectLst/>
                        </a:rPr>
                        <a:t>32,73</a:t>
                      </a:r>
                      <a:endParaRPr lang="pl-PL" sz="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600" kern="100" dirty="0">
                          <a:effectLst/>
                        </a:rPr>
                        <a:t>0,14</a:t>
                      </a:r>
                      <a:endParaRPr lang="pl-PL" sz="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927" marR="38927" marT="0" marB="0" anchor="ctr"/>
                </a:tc>
                <a:extLst>
                  <a:ext uri="{0D108BD9-81ED-4DB2-BD59-A6C34878D82A}">
                    <a16:rowId xmlns:a16="http://schemas.microsoft.com/office/drawing/2014/main" val="935688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0362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CE118A2-C43C-E012-172C-FC40D961E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pl-PL" sz="2600" kern="1200" dirty="0">
                <a:latin typeface="+mj-lt"/>
                <a:ea typeface="+mj-ea"/>
                <a:cs typeface="+mj-cs"/>
              </a:rPr>
              <a:t>Zalety</a:t>
            </a:r>
            <a:endParaRPr lang="pl-PL" sz="26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59858FA-53BE-CDD5-9943-38E9E82E2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 fontScale="92500"/>
          </a:bodyPr>
          <a:lstStyle/>
          <a:p>
            <a:r>
              <a:rPr lang="pl-PL" sz="1800" dirty="0"/>
              <a:t>Dosyć duża dokładność</a:t>
            </a:r>
          </a:p>
          <a:p>
            <a:r>
              <a:rPr lang="pl-PL" sz="1800" dirty="0"/>
              <a:t>Wygładzanie przebiegu funkcji</a:t>
            </a:r>
          </a:p>
          <a:p>
            <a:r>
              <a:rPr lang="pl-PL" sz="1800" dirty="0"/>
              <a:t>Możliwość znalezienia wielomianu dosyć niskiego stopnia dobrze oddającej przebieg funkcji</a:t>
            </a:r>
          </a:p>
          <a:p>
            <a:r>
              <a:rPr lang="pl-PL" sz="1800" dirty="0"/>
              <a:t>Brak znalezionych błędów numerycznych</a:t>
            </a:r>
          </a:p>
          <a:p>
            <a:r>
              <a:rPr lang="pl-PL" sz="1800" dirty="0"/>
              <a:t>Najlepsze przybliżenie:</a:t>
            </a:r>
          </a:p>
          <a:p>
            <a:pPr marL="0" indent="0">
              <a:buNone/>
            </a:pPr>
            <a:r>
              <a:rPr lang="pl-PL" sz="1800" dirty="0"/>
              <a:t>Wielomian aproksymujący 20 funkcjami bazowymi dla 100 węzłów</a:t>
            </a:r>
          </a:p>
          <a:p>
            <a:endParaRPr lang="en-US" sz="1700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D5ADB948-349B-BCC6-43D9-461F69E179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254" y="800712"/>
            <a:ext cx="6170948" cy="46282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49905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CE118A2-C43C-E012-172C-FC40D961E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pl-PL" sz="2600" kern="1200" dirty="0">
                <a:latin typeface="+mj-lt"/>
                <a:ea typeface="+mj-ea"/>
                <a:cs typeface="+mj-cs"/>
              </a:rPr>
              <a:t>Wady</a:t>
            </a:r>
            <a:endParaRPr lang="pl-PL" sz="26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59858FA-53BE-CDD5-9943-38E9E82E2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pl-PL" sz="1700" dirty="0"/>
              <a:t>Skomplikowane obliczeniowo, jeżeli mamy  przedział inny niż 2pi.</a:t>
            </a:r>
          </a:p>
          <a:p>
            <a:r>
              <a:rPr lang="pl-PL" sz="1700" dirty="0"/>
              <a:t>Brzegi funkcji uciekają do nieskończoności przy wzrastającej liczbie funkcji bazowych</a:t>
            </a:r>
          </a:p>
          <a:p>
            <a:r>
              <a:rPr lang="pl-PL" sz="1700" dirty="0"/>
              <a:t>Przykładowy wykres ilustrujący problem z brzegami</a:t>
            </a:r>
          </a:p>
          <a:p>
            <a:pPr marL="0" indent="0">
              <a:buNone/>
            </a:pPr>
            <a:r>
              <a:rPr lang="pl-PL" sz="1700" dirty="0"/>
              <a:t>Wielomian aproksymujący na podstawie 15 funkcji bazowych, dla 50 węzłów</a:t>
            </a:r>
            <a:endParaRPr lang="en-US" sz="1700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A1F72931-CAEF-E08E-C244-3848CF508F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422" y="959837"/>
            <a:ext cx="6584435" cy="49383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80783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B40AA27-CD84-D0DD-E193-3B49E5F8A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Podsumowanie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79D3DD4-18E3-D5FF-5D42-D21AF512C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Najlepsze metody wyznaczanie przybliżonego przebiegu funkcji:</a:t>
            </a:r>
          </a:p>
          <a:p>
            <a:pPr>
              <a:buFontTx/>
              <a:buChar char="-"/>
            </a:pPr>
            <a:r>
              <a:rPr lang="pl-PL" dirty="0"/>
              <a:t>Interpolacja funkcjami sklejanymi 2 oraz 3 stopnia.</a:t>
            </a:r>
          </a:p>
          <a:p>
            <a:pPr>
              <a:buFontTx/>
              <a:buChar char="-"/>
            </a:pPr>
            <a:r>
              <a:rPr lang="pl-PL" dirty="0"/>
              <a:t>Aproksymacja średniokwadratowa wielomianami trygonometrycznymi</a:t>
            </a:r>
          </a:p>
          <a:p>
            <a:pPr marL="0" indent="0">
              <a:buNone/>
            </a:pPr>
            <a:r>
              <a:rPr lang="pl-PL" dirty="0"/>
              <a:t>Przy wykorzystaniu znacznej mocy obliczeniowej do tych metod zaliczył bym również interpolację </a:t>
            </a:r>
            <a:r>
              <a:rPr lang="pl-PL" dirty="0" err="1"/>
              <a:t>Lagrange’a</a:t>
            </a:r>
            <a:r>
              <a:rPr lang="pl-PL" dirty="0"/>
              <a:t> oraz zagadnienie </a:t>
            </a:r>
            <a:r>
              <a:rPr lang="pl-PL" dirty="0" err="1"/>
              <a:t>Hermite’a</a:t>
            </a:r>
            <a:r>
              <a:rPr lang="pl-PL" dirty="0"/>
              <a:t>,, ale tylko dla węzłów </a:t>
            </a:r>
            <a:r>
              <a:rPr lang="pl-PL" dirty="0" err="1"/>
              <a:t>Chebyshewa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93448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5F81C0-FB5A-58F0-5040-13190D961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Podsumowanie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F7836DF-9A39-65F3-D631-9560E7835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Pozostałe metody są warunkowo dobre, przy niewielkich wymaganiach odnośnie przybliżenia funkcji, lub małej ilości węzłów wszystkie powinny sprawić się dobrze, jednak mają one ograniczenia, jeżeli chodzi o dokładność, której nie można zwiększyć dodając kolejne węzły, ponieważ może wywołać to efekt </a:t>
            </a:r>
            <a:r>
              <a:rPr lang="pl-PL" dirty="0" err="1"/>
              <a:t>Rungego</a:t>
            </a:r>
            <a:r>
              <a:rPr lang="pl-PL" dirty="0"/>
              <a:t> lub inne efekty błędów numerycznych.</a:t>
            </a:r>
          </a:p>
        </p:txBody>
      </p:sp>
    </p:spTree>
    <p:extLst>
      <p:ext uri="{BB962C8B-B14F-4D97-AF65-F5344CB8AC3E}">
        <p14:creationId xmlns:p14="http://schemas.microsoft.com/office/powerpoint/2010/main" val="4202520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1CFF2C6-A472-19FA-3A1B-582C18FA9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pl-PL" sz="2800" dirty="0"/>
              <a:t>Co badałem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9EA4EE1-67BE-32DF-2A5A-546F0D9E2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pl-PL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Badana funkcja f(x) = e^4cos(2*x)</a:t>
            </a:r>
          </a:p>
          <a:p>
            <a:r>
              <a:rPr lang="pl-PL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Przedział: [-π, 3π]</a:t>
            </a:r>
            <a:endParaRPr lang="pl-PL" sz="1700" dirty="0"/>
          </a:p>
          <a:p>
            <a:endParaRPr lang="pl-PL" sz="1700" b="1" dirty="0"/>
          </a:p>
        </p:txBody>
      </p:sp>
      <p:pic>
        <p:nvPicPr>
          <p:cNvPr id="4" name="Obraz 3" descr="Obraz zawierający łódź, linia&#10;&#10;Opis wygenerowany automatycznie">
            <a:extLst>
              <a:ext uri="{FF2B5EF4-FFF2-40B4-BE49-F238E27FC236}">
                <a16:creationId xmlns:a16="http://schemas.microsoft.com/office/drawing/2014/main" id="{7D394412-C7A4-856F-78CE-08D6AF382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04361" y="1924905"/>
            <a:ext cx="4518024" cy="28751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92278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CE118A2-C43C-E012-172C-FC40D961E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pl-PL" sz="4000" dirty="0"/>
              <a:t>Interpolacja </a:t>
            </a:r>
            <a:r>
              <a:rPr lang="pl-PL" sz="4000" dirty="0" err="1"/>
              <a:t>Lagrange’a</a:t>
            </a:r>
            <a:r>
              <a:rPr lang="pl-PL" sz="4000" dirty="0"/>
              <a:t> wzorem </a:t>
            </a:r>
            <a:r>
              <a:rPr lang="pl-PL" sz="4000" dirty="0" err="1"/>
              <a:t>Lagrange’a</a:t>
            </a:r>
            <a:r>
              <a:rPr lang="pl-PL" sz="4000" dirty="0"/>
              <a:t>.</a:t>
            </a:r>
            <a:br>
              <a:rPr lang="pl-PL" sz="4000" dirty="0"/>
            </a:br>
            <a:r>
              <a:rPr lang="pl-PL" sz="4000" dirty="0"/>
              <a:t>Tabela błędów.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9A9161CD-91F8-8F60-9828-DDA8E54A51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0605419"/>
              </p:ext>
            </p:extLst>
          </p:nvPr>
        </p:nvGraphicFramePr>
        <p:xfrm>
          <a:off x="5303520" y="1773798"/>
          <a:ext cx="6364226" cy="33195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5730">
                  <a:extLst>
                    <a:ext uri="{9D8B030D-6E8A-4147-A177-3AD203B41FA5}">
                      <a16:colId xmlns:a16="http://schemas.microsoft.com/office/drawing/2014/main" val="2022664320"/>
                    </a:ext>
                  </a:extLst>
                </a:gridCol>
                <a:gridCol w="1392586">
                  <a:extLst>
                    <a:ext uri="{9D8B030D-6E8A-4147-A177-3AD203B41FA5}">
                      <a16:colId xmlns:a16="http://schemas.microsoft.com/office/drawing/2014/main" val="3508009371"/>
                    </a:ext>
                  </a:extLst>
                </a:gridCol>
                <a:gridCol w="1556306">
                  <a:extLst>
                    <a:ext uri="{9D8B030D-6E8A-4147-A177-3AD203B41FA5}">
                      <a16:colId xmlns:a16="http://schemas.microsoft.com/office/drawing/2014/main" val="754059405"/>
                    </a:ext>
                  </a:extLst>
                </a:gridCol>
                <a:gridCol w="1113298">
                  <a:extLst>
                    <a:ext uri="{9D8B030D-6E8A-4147-A177-3AD203B41FA5}">
                      <a16:colId xmlns:a16="http://schemas.microsoft.com/office/drawing/2014/main" val="1870936895"/>
                    </a:ext>
                  </a:extLst>
                </a:gridCol>
                <a:gridCol w="1556306">
                  <a:extLst>
                    <a:ext uri="{9D8B030D-6E8A-4147-A177-3AD203B41FA5}">
                      <a16:colId xmlns:a16="http://schemas.microsoft.com/office/drawing/2014/main" val="967810993"/>
                    </a:ext>
                  </a:extLst>
                </a:gridCol>
              </a:tblGrid>
              <a:tr h="224908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Liczba węzłów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Węzły równoodległe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 anchor="ctr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Węzły Czebyszewa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 anchor="ctr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221108"/>
                  </a:ext>
                </a:extLst>
              </a:tr>
              <a:tr h="620661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Maksymalna różnica wartości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Błąd średniokwadratowy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Maksymalna różnica wartości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Błąd średniokwadratowy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 anchor="ctr"/>
                </a:tc>
                <a:extLst>
                  <a:ext uri="{0D108BD9-81ED-4DB2-BD59-A6C34878D82A}">
                    <a16:rowId xmlns:a16="http://schemas.microsoft.com/office/drawing/2014/main" val="381182608"/>
                  </a:ext>
                </a:extLst>
              </a:tr>
              <a:tr h="2249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54,58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0,21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54,57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0,09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/>
                </a:tc>
                <a:extLst>
                  <a:ext uri="{0D108BD9-81ED-4DB2-BD59-A6C34878D82A}">
                    <a16:rowId xmlns:a16="http://schemas.microsoft.com/office/drawing/2014/main" val="2433038273"/>
                  </a:ext>
                </a:extLst>
              </a:tr>
              <a:tr h="2249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61,27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0,11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54,90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0,09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/>
                </a:tc>
                <a:extLst>
                  <a:ext uri="{0D108BD9-81ED-4DB2-BD59-A6C34878D82A}">
                    <a16:rowId xmlns:a16="http://schemas.microsoft.com/office/drawing/2014/main" val="3546902097"/>
                  </a:ext>
                </a:extLst>
              </a:tr>
              <a:tr h="2249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54,58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0,21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50,40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0,12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/>
                </a:tc>
                <a:extLst>
                  <a:ext uri="{0D108BD9-81ED-4DB2-BD59-A6C34878D82A}">
                    <a16:rowId xmlns:a16="http://schemas.microsoft.com/office/drawing/2014/main" val="4201995757"/>
                  </a:ext>
                </a:extLst>
              </a:tr>
              <a:tr h="2249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77,55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0,18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49,44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0,12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/>
                </a:tc>
                <a:extLst>
                  <a:ext uri="{0D108BD9-81ED-4DB2-BD59-A6C34878D82A}">
                    <a16:rowId xmlns:a16="http://schemas.microsoft.com/office/drawing/2014/main" val="1480273952"/>
                  </a:ext>
                </a:extLst>
              </a:tr>
              <a:tr h="2249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57,27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0,07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64,95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0,08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/>
                </a:tc>
                <a:extLst>
                  <a:ext uri="{0D108BD9-81ED-4DB2-BD59-A6C34878D82A}">
                    <a16:rowId xmlns:a16="http://schemas.microsoft.com/office/drawing/2014/main" val="1437210433"/>
                  </a:ext>
                </a:extLst>
              </a:tr>
              <a:tr h="2249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10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50,67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0,09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64,08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0,08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/>
                </a:tc>
                <a:extLst>
                  <a:ext uri="{0D108BD9-81ED-4DB2-BD59-A6C34878D82A}">
                    <a16:rowId xmlns:a16="http://schemas.microsoft.com/office/drawing/2014/main" val="3174689189"/>
                  </a:ext>
                </a:extLst>
              </a:tr>
              <a:tr h="2249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13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338.02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0,40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35,52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0,07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/>
                </a:tc>
                <a:extLst>
                  <a:ext uri="{0D108BD9-81ED-4DB2-BD59-A6C34878D82A}">
                    <a16:rowId xmlns:a16="http://schemas.microsoft.com/office/drawing/2014/main" val="1877594920"/>
                  </a:ext>
                </a:extLst>
              </a:tr>
              <a:tr h="2249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15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2612.56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2,88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40,77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0,07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/>
                </a:tc>
                <a:extLst>
                  <a:ext uri="{0D108BD9-81ED-4DB2-BD59-A6C34878D82A}">
                    <a16:rowId xmlns:a16="http://schemas.microsoft.com/office/drawing/2014/main" val="2722145647"/>
                  </a:ext>
                </a:extLst>
              </a:tr>
              <a:tr h="2249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17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12323,28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12,57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32,07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0,06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/>
                </a:tc>
                <a:extLst>
                  <a:ext uri="{0D108BD9-81ED-4DB2-BD59-A6C34878D82A}">
                    <a16:rowId xmlns:a16="http://schemas.microsoft.com/office/drawing/2014/main" val="4211000593"/>
                  </a:ext>
                </a:extLst>
              </a:tr>
              <a:tr h="2249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20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8422,62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7,85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50,05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0,05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/>
                </a:tc>
                <a:extLst>
                  <a:ext uri="{0D108BD9-81ED-4DB2-BD59-A6C34878D82A}">
                    <a16:rowId xmlns:a16="http://schemas.microsoft.com/office/drawing/2014/main" val="3386355724"/>
                  </a:ext>
                </a:extLst>
              </a:tr>
              <a:tr h="2249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50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77773483737,49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41356858,54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4,67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 dirty="0">
                          <a:effectLst/>
                        </a:rPr>
                        <a:t>0,005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0" marR="69340" marT="0" marB="0"/>
                </a:tc>
                <a:extLst>
                  <a:ext uri="{0D108BD9-81ED-4DB2-BD59-A6C34878D82A}">
                    <a16:rowId xmlns:a16="http://schemas.microsoft.com/office/drawing/2014/main" val="909067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8415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CE118A2-C43C-E012-172C-FC40D961E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pl-PL" sz="2600" kern="1200" dirty="0">
                <a:latin typeface="+mj-lt"/>
                <a:ea typeface="+mj-ea"/>
                <a:cs typeface="+mj-cs"/>
              </a:rPr>
              <a:t>Zalety</a:t>
            </a:r>
            <a:endParaRPr lang="pl-PL" sz="26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59858FA-53BE-CDD5-9943-38E9E82E2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pl-PL" sz="1800" dirty="0"/>
              <a:t>Prosty algorytm</a:t>
            </a:r>
          </a:p>
          <a:p>
            <a:r>
              <a:rPr lang="pl-PL" sz="1800" dirty="0"/>
              <a:t>Dla węzłów Czebyszewa stabilność obliczeń.</a:t>
            </a:r>
            <a:endParaRPr lang="pl-PL" sz="1700" dirty="0"/>
          </a:p>
          <a:p>
            <a:r>
              <a:rPr lang="pl-PL" sz="1700" dirty="0"/>
              <a:t>Najlepsze dopasowanie: Wielomian Interpolujący 50 węzłami Czebyszewa.</a:t>
            </a:r>
            <a:endParaRPr lang="en-US" sz="1700" dirty="0"/>
          </a:p>
        </p:txBody>
      </p:sp>
      <p:pic>
        <p:nvPicPr>
          <p:cNvPr id="6" name="Symbol zastępczy zawartości 3">
            <a:extLst>
              <a:ext uri="{FF2B5EF4-FFF2-40B4-BE49-F238E27FC236}">
                <a16:creationId xmlns:a16="http://schemas.microsoft.com/office/drawing/2014/main" id="{282F544A-ABED-8C6C-F744-C5AA6D72D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3543" y="926554"/>
            <a:ext cx="6307167" cy="47303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6698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CE118A2-C43C-E012-172C-FC40D961E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pl-PL" sz="2600" kern="1200" dirty="0">
                <a:latin typeface="+mj-lt"/>
                <a:ea typeface="+mj-ea"/>
                <a:cs typeface="+mj-cs"/>
              </a:rPr>
              <a:t>Wady</a:t>
            </a:r>
            <a:endParaRPr lang="pl-PL" sz="26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59858FA-53BE-CDD5-9943-38E9E82E2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 lnSpcReduction="10000"/>
          </a:bodyPr>
          <a:lstStyle/>
          <a:p>
            <a:r>
              <a:rPr lang="pl-PL" sz="1800" dirty="0"/>
              <a:t>Efekt </a:t>
            </a:r>
            <a:r>
              <a:rPr lang="pl-PL" sz="1800" dirty="0" err="1"/>
              <a:t>Rungego</a:t>
            </a:r>
            <a:r>
              <a:rPr lang="pl-PL" sz="1800" dirty="0"/>
              <a:t> zauważalny dla niektórych przypadków użycia węzłów równoodległych.</a:t>
            </a:r>
          </a:p>
          <a:p>
            <a:r>
              <a:rPr lang="pl-PL" sz="1800" dirty="0"/>
              <a:t>Problemy numeryczne dla dużej liczby węzłów równoodległych.</a:t>
            </a:r>
          </a:p>
          <a:p>
            <a:r>
              <a:rPr lang="pl-PL" sz="1800" dirty="0"/>
              <a:t>Ponowne obliczenia przy dodaniu nowego węzła interpolacji</a:t>
            </a:r>
          </a:p>
          <a:p>
            <a:r>
              <a:rPr lang="pl-PL" sz="1800" dirty="0"/>
              <a:t>Przykładowe złe dopasowanie:</a:t>
            </a:r>
          </a:p>
          <a:p>
            <a:pPr marL="0" indent="0">
              <a:buNone/>
            </a:pPr>
            <a:r>
              <a:rPr lang="pl-PL" sz="1800" dirty="0"/>
              <a:t> - Wielomian Interpolujący 50 węzłami równoodległymi.</a:t>
            </a:r>
          </a:p>
          <a:p>
            <a:endParaRPr lang="pl-PL" sz="1800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17ABCEAE-236E-5FA7-626F-53C663633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876" y="1517650"/>
            <a:ext cx="5105400" cy="3822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6646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CE118A2-C43C-E012-172C-FC40D961E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pl-PL" sz="4000" dirty="0"/>
              <a:t>Interpolacja </a:t>
            </a:r>
            <a:r>
              <a:rPr lang="pl-PL" sz="4000" dirty="0" err="1"/>
              <a:t>Lagrange’a</a:t>
            </a:r>
            <a:r>
              <a:rPr lang="pl-PL" sz="4000" dirty="0"/>
              <a:t> wzorem Newtona.</a:t>
            </a:r>
            <a:br>
              <a:rPr lang="pl-PL" sz="4000" dirty="0"/>
            </a:br>
            <a:r>
              <a:rPr lang="pl-PL" sz="4000" dirty="0"/>
              <a:t>Tabela błędów.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6" name="Symbol zastępczy zawartości 5">
            <a:extLst>
              <a:ext uri="{FF2B5EF4-FFF2-40B4-BE49-F238E27FC236}">
                <a16:creationId xmlns:a16="http://schemas.microsoft.com/office/drawing/2014/main" id="{A49EB8BD-14E9-EF13-F3A2-A65F9F2161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2660818"/>
              </p:ext>
            </p:extLst>
          </p:nvPr>
        </p:nvGraphicFramePr>
        <p:xfrm>
          <a:off x="5006675" y="2021903"/>
          <a:ext cx="6724015" cy="28233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0315">
                  <a:extLst>
                    <a:ext uri="{9D8B030D-6E8A-4147-A177-3AD203B41FA5}">
                      <a16:colId xmlns:a16="http://schemas.microsoft.com/office/drawing/2014/main" val="3302035159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65563639"/>
                    </a:ext>
                  </a:extLst>
                </a:gridCol>
                <a:gridCol w="1366850">
                  <a:extLst>
                    <a:ext uri="{9D8B030D-6E8A-4147-A177-3AD203B41FA5}">
                      <a16:colId xmlns:a16="http://schemas.microsoft.com/office/drawing/2014/main" val="1827790163"/>
                    </a:ext>
                  </a:extLst>
                </a:gridCol>
                <a:gridCol w="1370000">
                  <a:extLst>
                    <a:ext uri="{9D8B030D-6E8A-4147-A177-3AD203B41FA5}">
                      <a16:colId xmlns:a16="http://schemas.microsoft.com/office/drawing/2014/main" val="216455584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362555188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 dirty="0">
                          <a:effectLst/>
                        </a:rPr>
                        <a:t>Liczba węzłów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Węzły równoodległe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 dirty="0">
                          <a:effectLst/>
                        </a:rPr>
                        <a:t>Węzły związane z zerami wielomianu Czebyszewa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54385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Maksymalna różnica wartości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Błąd średniokwadratowy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Maksymalna różnica wartości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Błąd średniokwadratowy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81403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54,58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0,21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54,57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0,09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4197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61,27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0,11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54,90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0,09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3425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54,58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0,21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50,40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 dirty="0">
                          <a:effectLst/>
                        </a:rPr>
                        <a:t>0,12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1960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77,55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0,18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49,44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0,12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1243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57,27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0,07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64,95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0,08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8002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10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50,67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0,09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64,08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0,08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8216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13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338.01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0,40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35,52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0,07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9365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15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2612.56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2,88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40,77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0,07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12918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17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12323,25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12,57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32,07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0,06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5444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20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8422,62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7,85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50,05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0,05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8885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50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77773483737,48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41356848,69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</a:rPr>
                        <a:t>290467.48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200" dirty="0">
                          <a:effectLst/>
                        </a:rPr>
                        <a:t>66,66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8904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8656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CE118A2-C43C-E012-172C-FC40D961E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pl-PL" sz="2600" dirty="0"/>
              <a:t>Zalety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59858FA-53BE-CDD5-9943-38E9E82E2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pl-PL" sz="1800" dirty="0"/>
              <a:t>Prosty algorytm</a:t>
            </a:r>
          </a:p>
          <a:p>
            <a:r>
              <a:rPr lang="pl-PL" sz="1800" dirty="0"/>
              <a:t>Szybszy od wzorów </a:t>
            </a:r>
            <a:r>
              <a:rPr lang="pl-PL" sz="1800" dirty="0" err="1"/>
              <a:t>Lagrange’a</a:t>
            </a:r>
            <a:r>
              <a:rPr lang="pl-PL" sz="1800" dirty="0"/>
              <a:t> przez możliwość dodania węzła, bez ponownych wyliczeń wszystkich węzłów</a:t>
            </a:r>
            <a:endParaRPr lang="pl-PL" sz="1700" dirty="0"/>
          </a:p>
          <a:p>
            <a:r>
              <a:rPr lang="pl-PL" sz="1700" dirty="0"/>
              <a:t>Najlepsze dopasowanie : Wielomian Interpolujący 20 węzłami Czebyszewa.</a:t>
            </a:r>
            <a:endParaRPr lang="en-US" sz="1700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4EF6BDF5-B368-C179-1BAB-CCB95AFFB9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960" y="1161288"/>
            <a:ext cx="5172075" cy="38785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4515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CE118A2-C43C-E012-172C-FC40D961E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pl-PL" sz="2600" kern="1200" dirty="0">
                <a:latin typeface="+mj-lt"/>
                <a:ea typeface="+mj-ea"/>
                <a:cs typeface="+mj-cs"/>
              </a:rPr>
              <a:t>Wady</a:t>
            </a:r>
            <a:endParaRPr lang="pl-PL" sz="26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59858FA-53BE-CDD5-9943-38E9E82E2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 fontScale="85000" lnSpcReduction="10000"/>
          </a:bodyPr>
          <a:lstStyle/>
          <a:p>
            <a:r>
              <a:rPr lang="pl-PL" sz="1800" dirty="0"/>
              <a:t>Efekt </a:t>
            </a:r>
            <a:r>
              <a:rPr lang="pl-PL" sz="1800" dirty="0" err="1"/>
              <a:t>Rungego</a:t>
            </a:r>
            <a:r>
              <a:rPr lang="pl-PL" sz="1800" dirty="0"/>
              <a:t> zauważalny dla niektórych przypadków użycia węzłów równoodległych.</a:t>
            </a:r>
          </a:p>
          <a:p>
            <a:r>
              <a:rPr lang="pl-PL" sz="1800" dirty="0"/>
              <a:t>Problemy numeryczne dla dużej liczby węzłów równoodległych.</a:t>
            </a:r>
          </a:p>
          <a:p>
            <a:r>
              <a:rPr lang="pl-PL" sz="1800" dirty="0"/>
              <a:t>Katastrofalne błędy numeryczne dla dużej liczby węzłów Czebyszewa.</a:t>
            </a:r>
          </a:p>
          <a:p>
            <a:r>
              <a:rPr lang="pl-PL" sz="1800" dirty="0"/>
              <a:t>Przykładowe złe dopasowania (od góry): </a:t>
            </a:r>
          </a:p>
          <a:p>
            <a:pPr marL="0" indent="0">
              <a:buNone/>
            </a:pPr>
            <a:r>
              <a:rPr lang="pl-PL" sz="1800" dirty="0"/>
              <a:t> - Wielomian interpolujący 50 węzłami równoodległymi</a:t>
            </a:r>
          </a:p>
          <a:p>
            <a:pPr marL="0" indent="0">
              <a:buNone/>
            </a:pPr>
            <a:r>
              <a:rPr lang="pl-PL" sz="1800" dirty="0"/>
              <a:t> - Wielomian interpolujący 50 węzłami Czebyszewa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1C47FA4-63EA-A8D9-BA82-1359EA0D0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151" y="0"/>
            <a:ext cx="4192947" cy="3139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C51C8FC5-91B7-6AC3-1B84-C8B583018A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361" y="3139253"/>
            <a:ext cx="4366525" cy="32694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525572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D81EA905B6BC847BDD1FFADA815F393" ma:contentTypeVersion="2" ma:contentTypeDescription="Utwórz nowy dokument." ma:contentTypeScope="" ma:versionID="b4334d8e1a8c45cb29271e8508f35396">
  <xsd:schema xmlns:xsd="http://www.w3.org/2001/XMLSchema" xmlns:xs="http://www.w3.org/2001/XMLSchema" xmlns:p="http://schemas.microsoft.com/office/2006/metadata/properties" xmlns:ns3="ebed57f9-8819-45bb-a9ab-8668b03beab8" targetNamespace="http://schemas.microsoft.com/office/2006/metadata/properties" ma:root="true" ma:fieldsID="e56301e79bd0ab81629b3c072c99ede2" ns3:_="">
    <xsd:import namespace="ebed57f9-8819-45bb-a9ab-8668b03beab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ed57f9-8819-45bb-a9ab-8668b03bea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163A125-7CA0-4322-B45E-A146EA3C59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bed57f9-8819-45bb-a9ab-8668b03bea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80AEB55-8730-4DE0-A148-47FB6E82E89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1FE1BC-C591-417B-A20D-479717DF6117}">
  <ds:schemaRefs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elements/1.1/"/>
    <ds:schemaRef ds:uri="http://purl.org/dc/dcmitype/"/>
    <ds:schemaRef ds:uri="http://www.w3.org/XML/1998/namespace"/>
    <ds:schemaRef ds:uri="http://schemas.openxmlformats.org/package/2006/metadata/core-properties"/>
    <ds:schemaRef ds:uri="ebed57f9-8819-45bb-a9ab-8668b03beab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1825</Words>
  <Application>Microsoft Office PowerPoint</Application>
  <PresentationFormat>Panoramiczny</PresentationFormat>
  <Paragraphs>1117</Paragraphs>
  <Slides>29</Slides>
  <Notes>15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Motyw pakietu Office</vt:lpstr>
      <vt:lpstr>Metody przybliżania funkcji - podsumowanie</vt:lpstr>
      <vt:lpstr>Dane techniczne</vt:lpstr>
      <vt:lpstr>Co badałem</vt:lpstr>
      <vt:lpstr>Interpolacja Lagrange’a wzorem Lagrange’a. Tabela błędów.</vt:lpstr>
      <vt:lpstr>Zalety</vt:lpstr>
      <vt:lpstr>Wady</vt:lpstr>
      <vt:lpstr>Interpolacja Lagrange’a wzorem Newtona. Tabela błędów.</vt:lpstr>
      <vt:lpstr>Zalety</vt:lpstr>
      <vt:lpstr>Wady</vt:lpstr>
      <vt:lpstr>Interpolacja Hermite’a wzorem Lagrange’a. Tabela błędów.</vt:lpstr>
      <vt:lpstr>Zalety</vt:lpstr>
      <vt:lpstr>Wady</vt:lpstr>
      <vt:lpstr>Interpolacja Hermite’a wzorem Newtona. Tabela błędów.</vt:lpstr>
      <vt:lpstr>Zalety</vt:lpstr>
      <vt:lpstr>Wady</vt:lpstr>
      <vt:lpstr>Interpolacja funkcjami sklejanymi 2 stopnia.</vt:lpstr>
      <vt:lpstr>Zalety</vt:lpstr>
      <vt:lpstr>Wady</vt:lpstr>
      <vt:lpstr>Interpolacja funkcjami sklejanymi 3 stopnia.</vt:lpstr>
      <vt:lpstr>Zalety</vt:lpstr>
      <vt:lpstr>Wady</vt:lpstr>
      <vt:lpstr>Aproksymacja średniokwadratowa wielomianami algebraicznymi</vt:lpstr>
      <vt:lpstr>Zalety</vt:lpstr>
      <vt:lpstr>Wady</vt:lpstr>
      <vt:lpstr>Aproksymacja średniokwadratowa wielomianami trygonometrycznymi</vt:lpstr>
      <vt:lpstr>Zalety</vt:lpstr>
      <vt:lpstr>Wady</vt:lpstr>
      <vt:lpstr>Podsumowanie</vt:lpstr>
      <vt:lpstr>Podsumowanie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Aproksymacja - podsumowanie</dc:title>
  <dc:creator>Bartłomiej Kozera</dc:creator>
  <cp:lastModifiedBy>Bartłomiej Kozera</cp:lastModifiedBy>
  <cp:revision>10</cp:revision>
  <dcterms:created xsi:type="dcterms:W3CDTF">2023-04-23T22:32:00Z</dcterms:created>
  <dcterms:modified xsi:type="dcterms:W3CDTF">2023-05-01T11:42:59Z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0x0101000D81EA905B6BC847BDD1FFADA815F393</vt:lpwstr>
  </property>
</Properties>
</file>