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embeddedFontLst>
    <p:embeddedFont>
      <p:font typeface="PT Sans Narrow" panose="020B0604020202020204" charset="0"/>
      <p:regular r:id="rId40"/>
      <p:bold r:id="rId41"/>
    </p:embeddedFont>
    <p:embeddedFont>
      <p:font typeface="Open Sans" panose="020B0606030504020204" pitchFamily="34" charset="0"/>
      <p:regular r:id="rId42"/>
      <p:bold r:id="rId43"/>
      <p:italic r:id="rId44"/>
      <p:boldItalic r:id="rId45"/>
    </p:embeddedFont>
    <p:embeddedFont>
      <p:font typeface="Helvetica Neue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420564-3916-490A-921D-359EB617A2E8}">
  <a:tblStyle styleId="{8A420564-3916-490A-921D-359EB617A2E8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11189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793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4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350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05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065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228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971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863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686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268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315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434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984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2757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730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442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2320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6104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3103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2602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5515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463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350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6221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2065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922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7926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0560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5663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3393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35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537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324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049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428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234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71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‹Nº›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‹Nº›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en-GB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caniuse.com/#feat=websocket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cketo.me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API/WebSockets_API" TargetMode="External"/><Relationship Id="rId3" Type="http://schemas.openxmlformats.org/officeDocument/2006/relationships/hyperlink" Target="http://www.loxone.com/eses/servicio/documentacion/visualizacion/compatibilidad.html" TargetMode="External"/><Relationship Id="rId7" Type="http://schemas.openxmlformats.org/officeDocument/2006/relationships/hyperlink" Target="http://www.html5rocks.com/en/tutorials/websockets/basics/" TargetMode="External"/><Relationship Id="rId12" Type="http://schemas.openxmlformats.org/officeDocument/2006/relationships/hyperlink" Target="https://developer.mozilla.org/es/docs/WebSockets-840092-dup/Escribiendo_servidor_WebSocket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aniuse.com/#feat=websockets" TargetMode="External"/><Relationship Id="rId11" Type="http://schemas.openxmlformats.org/officeDocument/2006/relationships/hyperlink" Target="https://developer.mozilla.org/es/docs/WebSockets" TargetMode="External"/><Relationship Id="rId5" Type="http://schemas.openxmlformats.org/officeDocument/2006/relationships/hyperlink" Target="https://www.w3.org/TR/websockets/" TargetMode="External"/><Relationship Id="rId10" Type="http://schemas.openxmlformats.org/officeDocument/2006/relationships/hyperlink" Target="http://www.adictosaltrabajo.com/tutoriales/web-sockets-java-tomcat/" TargetMode="External"/><Relationship Id="rId4" Type="http://schemas.openxmlformats.org/officeDocument/2006/relationships/hyperlink" Target="https://azure.microsoft.com/es-es/blog/introduction-to-websockets-on-windows-azure-web-sites/" TargetMode="External"/><Relationship Id="rId9" Type="http://schemas.openxmlformats.org/officeDocument/2006/relationships/hyperlink" Target="https://code.msdn.microsoft.com/windowsapps/Connecting-with-WebSockets-643b10ab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nwebe.com/2013/05/chat-using-websocket-php-socket" TargetMode="External"/><Relationship Id="rId3" Type="http://schemas.openxmlformats.org/officeDocument/2006/relationships/hyperlink" Target="http://www.arkaitzgarro.com/html5/capitulo-13.html" TargetMode="External"/><Relationship Id="rId7" Type="http://schemas.openxmlformats.org/officeDocument/2006/relationships/hyperlink" Target="http://www.htmlgoodies.com/html5/other/create-a-bi-directional-connection-to-a-php-server-using-html5-websockets.html#fbid=FDhH9_nbENA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lineadecodigo.com/html5/crear-un-websocket/" TargetMode="External"/><Relationship Id="rId5" Type="http://schemas.openxmlformats.org/officeDocument/2006/relationships/hyperlink" Target="https://www.nuget.org/packages/WebSocket.Portable.Core/" TargetMode="External"/><Relationship Id="rId10" Type="http://schemas.openxmlformats.org/officeDocument/2006/relationships/hyperlink" Target="http://socketo.me/docs/websocket" TargetMode="External"/><Relationship Id="rId4" Type="http://schemas.openxmlformats.org/officeDocument/2006/relationships/hyperlink" Target="http://www.arquitecturajava.com/java-websockets/" TargetMode="External"/><Relationship Id="rId9" Type="http://schemas.openxmlformats.org/officeDocument/2006/relationships/hyperlink" Target="http://www.sitepoint.com/how-to-quickly-build-a-chat-app-with-ratch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Websockets.  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25" y="285125"/>
            <a:ext cx="8697325" cy="457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4. Uso actual.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4. Uso actual. 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283200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   Trabajos colaborativos.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    Juegos multijugador.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    Chat. </a:t>
            </a:r>
          </a:p>
          <a:p>
            <a:pPr marL="457200" lvl="0" indent="-228600">
              <a:spcBef>
                <a:spcPts val="0"/>
              </a:spcBef>
            </a:pPr>
            <a:r>
              <a:rPr lang="en-GB"/>
              <a:t>    Herramienta de monitorización.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5. Lenguajes que soporta.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91152" y="19844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5. </a:t>
            </a:r>
            <a:r>
              <a:rPr lang="en-GB" dirty="0" err="1"/>
              <a:t>Lenguajes</a:t>
            </a:r>
            <a:r>
              <a:rPr lang="en-GB" dirty="0"/>
              <a:t>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soporta</a:t>
            </a:r>
            <a:r>
              <a:rPr lang="en-GB" dirty="0"/>
              <a:t>. </a:t>
            </a:r>
          </a:p>
        </p:txBody>
      </p:sp>
      <p:graphicFrame>
        <p:nvGraphicFramePr>
          <p:cNvPr id="149" name="Shape 149"/>
          <p:cNvGraphicFramePr/>
          <p:nvPr>
            <p:extLst>
              <p:ext uri="{D42A27DB-BD31-4B8C-83A1-F6EECF244321}">
                <p14:modId xmlns:p14="http://schemas.microsoft.com/office/powerpoint/2010/main" val="3830153376"/>
              </p:ext>
            </p:extLst>
          </p:nvPr>
        </p:nvGraphicFramePr>
        <p:xfrm>
          <a:off x="2580550" y="1148516"/>
          <a:ext cx="3173125" cy="3610326"/>
        </p:xfrm>
        <a:graphic>
          <a:graphicData uri="http://schemas.openxmlformats.org/drawingml/2006/table">
            <a:tbl>
              <a:tblPr>
                <a:noFill/>
                <a:tableStyleId>{8A420564-3916-490A-921D-359EB617A2E8}</a:tableStyleId>
              </a:tblPr>
              <a:tblGrid>
                <a:gridCol w="3173125"/>
              </a:tblGrid>
              <a:tr h="2684350">
                <a:tc>
                  <a:txBody>
                    <a:bodyPr/>
                    <a:lstStyle/>
                    <a:p>
                      <a:pPr marL="457200" lvl="0" indent="-3429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  <a:buChar char="★"/>
                      </a:pPr>
                      <a:r>
                        <a:rPr lang="en-GB" sz="1800" dirty="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Node .</a:t>
                      </a:r>
                      <a:r>
                        <a:rPr lang="en-GB" sz="1800" dirty="0" err="1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js</a:t>
                      </a:r>
                      <a:r>
                        <a:rPr lang="en-GB" sz="1800" dirty="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</a:t>
                      </a:r>
                    </a:p>
                    <a:p>
                      <a:pPr marL="457200" lvl="0" indent="-3429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  <a:buChar char="★"/>
                      </a:pPr>
                      <a:r>
                        <a:rPr lang="en-GB" sz="1800" dirty="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Java. </a:t>
                      </a:r>
                    </a:p>
                    <a:p>
                      <a:pPr marL="457200" lvl="0" indent="-3429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  <a:buChar char="★"/>
                      </a:pPr>
                      <a:r>
                        <a:rPr lang="en-GB" sz="1800" dirty="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Ruby. </a:t>
                      </a:r>
                    </a:p>
                    <a:p>
                      <a:pPr marL="457200" lvl="0" indent="-3429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  <a:buChar char="★"/>
                      </a:pPr>
                      <a:r>
                        <a:rPr lang="en-GB" sz="1800" dirty="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Python.</a:t>
                      </a:r>
                    </a:p>
                    <a:p>
                      <a:pPr marL="457200" lvl="0" indent="-3429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  <a:buChar char="★"/>
                      </a:pPr>
                      <a:r>
                        <a:rPr lang="en-GB" sz="1800" dirty="0" err="1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Erlang</a:t>
                      </a:r>
                      <a:r>
                        <a:rPr lang="en-GB" sz="1800" dirty="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 </a:t>
                      </a:r>
                    </a:p>
                    <a:p>
                      <a:pPr marL="457200" lvl="0" indent="-3429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  <a:buChar char="★"/>
                      </a:pPr>
                      <a:r>
                        <a:rPr lang="en-GB" sz="1800" dirty="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C++.</a:t>
                      </a:r>
                    </a:p>
                    <a:p>
                      <a:pPr marL="457200" lvl="0" indent="-3429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  <a:buChar char="★"/>
                      </a:pPr>
                      <a:r>
                        <a:rPr lang="en-GB" sz="1800" dirty="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.NET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6. Comparativa de compatibilidades y activación en navegadores.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195950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6. </a:t>
            </a:r>
            <a:r>
              <a:rPr lang="en-GB" sz="2400"/>
              <a:t>Comparativa de compatibilidades y activación en navegadores. 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03350"/>
            <a:ext cx="8520599" cy="349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311700" y="4656200"/>
            <a:ext cx="6811800" cy="3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74166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3A41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2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http://caniuse.com/#feat=websockets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6. Activación de navegadores. 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62" y="1336674"/>
            <a:ext cx="7922875" cy="30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7. Caso real.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286350" y="254375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8. Cómo crear un chat usando WebSocket.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492" y="1385433"/>
            <a:ext cx="4436757" cy="284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8573" y="0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/>
              <a:t>Índice</a:t>
            </a:r>
            <a:r>
              <a:rPr lang="en-GB" dirty="0"/>
              <a:t>.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208956" y="644237"/>
            <a:ext cx="8739833" cy="4410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 sz="1400" dirty="0" err="1"/>
              <a:t>Introducción</a:t>
            </a:r>
            <a:r>
              <a:rPr lang="en-GB" sz="1400" dirty="0"/>
              <a:t>.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 sz="1400" dirty="0" err="1"/>
              <a:t>Problema</a:t>
            </a:r>
            <a:r>
              <a:rPr lang="en-GB" sz="1400" dirty="0"/>
              <a:t> </a:t>
            </a:r>
            <a:r>
              <a:rPr lang="en-GB" sz="1400" dirty="0" err="1"/>
              <a:t>baja</a:t>
            </a:r>
            <a:r>
              <a:rPr lang="en-GB" sz="1400" dirty="0"/>
              <a:t> </a:t>
            </a:r>
            <a:r>
              <a:rPr lang="en-GB" sz="1400" dirty="0" err="1"/>
              <a:t>latencia</a:t>
            </a:r>
            <a:r>
              <a:rPr lang="en-GB" sz="1400" dirty="0"/>
              <a:t> </a:t>
            </a:r>
            <a:r>
              <a:rPr lang="en-GB" sz="1400" dirty="0" err="1"/>
              <a:t>cliente-servidor-cliente</a:t>
            </a:r>
            <a:r>
              <a:rPr lang="en-GB" sz="1400" dirty="0"/>
              <a:t>.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 sz="1400" dirty="0" err="1"/>
              <a:t>Utilidades</a:t>
            </a:r>
            <a:r>
              <a:rPr lang="en-GB" sz="1400" dirty="0"/>
              <a:t>.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 sz="1400" dirty="0" err="1"/>
              <a:t>Uso</a:t>
            </a:r>
            <a:r>
              <a:rPr lang="en-GB" sz="1400" dirty="0"/>
              <a:t> actual.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 sz="1400" dirty="0" err="1"/>
              <a:t>Lenguajes</a:t>
            </a:r>
            <a:r>
              <a:rPr lang="en-GB" sz="1400" dirty="0"/>
              <a:t> </a:t>
            </a:r>
            <a:r>
              <a:rPr lang="en-GB" sz="1400" dirty="0" err="1"/>
              <a:t>que</a:t>
            </a:r>
            <a:r>
              <a:rPr lang="en-GB" sz="1400" dirty="0"/>
              <a:t> </a:t>
            </a:r>
            <a:r>
              <a:rPr lang="en-GB" sz="1400" dirty="0" err="1"/>
              <a:t>soporta</a:t>
            </a:r>
            <a:r>
              <a:rPr lang="en-GB" sz="1400" dirty="0"/>
              <a:t>.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 sz="1400" dirty="0" err="1"/>
              <a:t>Comparativa</a:t>
            </a:r>
            <a:r>
              <a:rPr lang="en-GB" sz="1400" dirty="0"/>
              <a:t> de </a:t>
            </a:r>
            <a:r>
              <a:rPr lang="en-GB" sz="1400" dirty="0" err="1"/>
              <a:t>compatibilidades</a:t>
            </a:r>
            <a:r>
              <a:rPr lang="en-GB" sz="1400" dirty="0"/>
              <a:t> y </a:t>
            </a:r>
            <a:r>
              <a:rPr lang="en-GB" sz="1400" dirty="0" err="1"/>
              <a:t>activación</a:t>
            </a:r>
            <a:r>
              <a:rPr lang="en-GB" sz="1400" dirty="0"/>
              <a:t> en </a:t>
            </a:r>
            <a:r>
              <a:rPr lang="en-GB" sz="1400" dirty="0" err="1"/>
              <a:t>navegadores</a:t>
            </a:r>
            <a:r>
              <a:rPr lang="en-GB" sz="1400" dirty="0"/>
              <a:t>.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 sz="1400" dirty="0" err="1"/>
              <a:t>Caso</a:t>
            </a:r>
            <a:r>
              <a:rPr lang="en-GB" sz="1400" dirty="0"/>
              <a:t> real.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 sz="1400" dirty="0" err="1"/>
              <a:t>Cómo</a:t>
            </a:r>
            <a:r>
              <a:rPr lang="en-GB" sz="1400" dirty="0"/>
              <a:t> </a:t>
            </a:r>
            <a:r>
              <a:rPr lang="en-GB" sz="1400" dirty="0" err="1"/>
              <a:t>crear</a:t>
            </a:r>
            <a:r>
              <a:rPr lang="en-GB" sz="1400" dirty="0"/>
              <a:t> un chat </a:t>
            </a:r>
            <a:r>
              <a:rPr lang="en-GB" sz="1400" dirty="0" err="1"/>
              <a:t>usando</a:t>
            </a:r>
            <a:r>
              <a:rPr lang="en-GB" sz="1400" dirty="0"/>
              <a:t> </a:t>
            </a:r>
            <a:r>
              <a:rPr lang="en-GB" sz="1400" dirty="0" err="1"/>
              <a:t>Websocket</a:t>
            </a:r>
            <a:r>
              <a:rPr lang="en-GB" sz="1400" dirty="0"/>
              <a:t>.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 sz="1400" dirty="0" err="1"/>
              <a:t>Ventajas</a:t>
            </a:r>
            <a:r>
              <a:rPr lang="en-GB" sz="1400" dirty="0"/>
              <a:t> y </a:t>
            </a:r>
            <a:r>
              <a:rPr lang="en-GB" sz="1400" dirty="0" err="1"/>
              <a:t>desventajas</a:t>
            </a:r>
            <a:r>
              <a:rPr lang="en-GB" sz="1400" dirty="0"/>
              <a:t>.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 sz="1400" dirty="0" err="1"/>
              <a:t>Conclusiones</a:t>
            </a:r>
            <a:r>
              <a:rPr lang="en-GB" sz="1400" dirty="0"/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800" y="999151"/>
            <a:ext cx="7158375" cy="287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286350" y="75825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DISEÑO DEL CLIENTE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50" y="1017825"/>
            <a:ext cx="8134875" cy="39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87150" y="1033700"/>
            <a:ext cx="4075200" cy="104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DISEÑO DEL CLIENTE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660" y="0"/>
            <a:ext cx="329152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62250" y="49850"/>
            <a:ext cx="4075200" cy="89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DISEÑO DEL CLIENTE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550" y="946550"/>
            <a:ext cx="6482538" cy="40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24" y="162937"/>
            <a:ext cx="7560324" cy="481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2752325" y="217025"/>
            <a:ext cx="6018600" cy="903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API  WEBSOCKET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407300" y="62325"/>
            <a:ext cx="5878200" cy="64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CONEXIÓN DE UN USUARIO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49" y="710024"/>
            <a:ext cx="4615424" cy="260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449" y="3535400"/>
            <a:ext cx="4752424" cy="12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9875" y="2589650"/>
            <a:ext cx="5504125" cy="118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1407300" y="62325"/>
            <a:ext cx="5878200" cy="64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ENVÍO DE MENSAJES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25" y="710023"/>
            <a:ext cx="4548975" cy="29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0105" y="1337350"/>
            <a:ext cx="4450591" cy="36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407300" y="62325"/>
            <a:ext cx="5878200" cy="64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DESCONEXIÓN DE USUARIO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87" y="1458450"/>
            <a:ext cx="305752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4124" y="1037962"/>
            <a:ext cx="5279100" cy="145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7675" y="2625110"/>
            <a:ext cx="437197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12" y="772013"/>
            <a:ext cx="7598323" cy="42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3350125" y="62325"/>
            <a:ext cx="2104800" cy="64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DEMO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311700" y="345400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WS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Soporte</a:t>
            </a:r>
            <a:r>
              <a:rPr lang="en-GB" dirty="0"/>
              <a:t> </a:t>
            </a:r>
            <a:r>
              <a:rPr lang="en-GB" dirty="0" err="1"/>
              <a:t>Tecnico</a:t>
            </a:r>
            <a:endParaRPr lang="en-GB" dirty="0"/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036" y="1374249"/>
            <a:ext cx="4363925" cy="326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1 Introducción.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11700" y="171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Windows-AlwaysUp-WebSockets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95" y="1137024"/>
            <a:ext cx="2437274" cy="346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3981" y="1137025"/>
            <a:ext cx="3081493" cy="335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1862" y="2042737"/>
            <a:ext cx="235267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¿Es seguro?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11700" y="1457125"/>
            <a:ext cx="8256600" cy="283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Existen mecanismos más seguros y potentes para efectuar este tipo de comunicaciones.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-GB" sz="2400"/>
              <a:t>Para PHP por ejemplo  </a:t>
            </a:r>
            <a:r>
              <a:rPr lang="en-GB" sz="2400" b="1">
                <a:solidFill>
                  <a:srgbClr val="1C4587"/>
                </a:solidFill>
              </a:rPr>
              <a:t>WebRatcket  </a:t>
            </a:r>
          </a:p>
          <a:p>
            <a:pPr lvl="0">
              <a:spcBef>
                <a:spcPts val="0"/>
              </a:spcBef>
              <a:buNone/>
            </a:pPr>
            <a:endParaRPr sz="2400" b="1">
              <a:solidFill>
                <a:srgbClr val="1C4587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400"/>
          </a:p>
          <a:p>
            <a:pPr marL="1828800" lvl="0" indent="457200" rtl="0">
              <a:spcBef>
                <a:spcPts val="0"/>
              </a:spcBef>
              <a:buNone/>
            </a:pPr>
            <a:r>
              <a:rPr lang="en-GB" sz="2400" u="sng">
                <a:solidFill>
                  <a:srgbClr val="6D9EEB"/>
                </a:solidFill>
                <a:hlinkClick r:id="rId3"/>
              </a:rPr>
              <a:t>http://socketo.me/</a:t>
            </a:r>
          </a:p>
          <a:p>
            <a:pPr marL="1828800" lvl="0" indent="457200" rt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21716">
            <a:off x="6198562" y="2159874"/>
            <a:ext cx="1952624" cy="234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9. Ventajas y desventajas.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946500" y="233275"/>
            <a:ext cx="69867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 Ventajas            &amp;       Desventajas. </a:t>
            </a:r>
          </a:p>
        </p:txBody>
      </p:sp>
      <p:graphicFrame>
        <p:nvGraphicFramePr>
          <p:cNvPr id="269" name="Shape 269"/>
          <p:cNvGraphicFramePr/>
          <p:nvPr/>
        </p:nvGraphicFramePr>
        <p:xfrm>
          <a:off x="199600" y="1265687"/>
          <a:ext cx="3951150" cy="3362275"/>
        </p:xfrm>
        <a:graphic>
          <a:graphicData uri="http://schemas.openxmlformats.org/drawingml/2006/table">
            <a:tbl>
              <a:tblPr>
                <a:noFill/>
                <a:tableStyleId>{8A420564-3916-490A-921D-359EB617A2E8}</a:tableStyleId>
              </a:tblPr>
              <a:tblGrid>
                <a:gridCol w="3951150"/>
              </a:tblGrid>
              <a:tr h="3362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800" b="1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457200" lvl="0" indent="-3429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Posibilidad de comunicaciones bidireccionales en tiempo real.</a:t>
                      </a:r>
                    </a:p>
                    <a:p>
                      <a:pPr marL="457200" lvl="0" indent="-3429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Reduce la saturación existente con HTTP. </a:t>
                      </a:r>
                    </a:p>
                    <a:p>
                      <a:pPr marL="457200" lvl="0" indent="-3429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Funcionamiento sencillo. </a:t>
                      </a:r>
                    </a:p>
                    <a:p>
                      <a:pPr marL="457200" lvl="0" indent="-3429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Mismos puertos que HTTP. 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70" name="Shape 270"/>
          <p:cNvGraphicFramePr/>
          <p:nvPr/>
        </p:nvGraphicFramePr>
        <p:xfrm>
          <a:off x="4688725" y="1265687"/>
          <a:ext cx="4162875" cy="3362300"/>
        </p:xfrm>
        <a:graphic>
          <a:graphicData uri="http://schemas.openxmlformats.org/drawingml/2006/table">
            <a:tbl>
              <a:tblPr>
                <a:noFill/>
                <a:tableStyleId>{8A420564-3916-490A-921D-359EB617A2E8}</a:tableStyleId>
              </a:tblPr>
              <a:tblGrid>
                <a:gridCol w="4162875"/>
              </a:tblGrid>
              <a:tr h="3362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800" b="1">
                        <a:solidFill>
                          <a:srgbClr val="666666"/>
                        </a:solidFill>
                      </a:endParaRPr>
                    </a:p>
                    <a:p>
                      <a:pPr marL="457200" lvl="0" indent="-34290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Open Sans"/>
                        <a:buChar char="●"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Gestionar las numerosas conexiones que se mantienen abiertas mientras ambas partes interactúan. </a:t>
                      </a:r>
                    </a:p>
                    <a:p>
                      <a:pPr marL="457200" lvl="0" indent="-34290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Open Sans"/>
                        <a:buChar char="●"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Problema con TCP  mx.conexiones (64000)</a:t>
                      </a:r>
                    </a:p>
                    <a:p>
                      <a:pPr marL="457200" lvl="0" indent="-34290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Open Sans"/>
                        <a:buChar char="●"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Necesita memoria del servidor para mantener las conexiones abiertas. 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10. Conclusiones.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Conclusiones. 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Aplicaciones con comunicaciones bidireccionales. 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Multiplataforma y multilenguaje. 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No es necesario implementar las comunicaciones. 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Muy buena opción para aplicaciones que necesiten actualizarse en tiempo real (chats, juegos multijugador en línea o retransmisiones interactivas en directo)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Hay que tener en cuenta la memoria del servidor para mantener las conexiones simultáneas.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0" rtl="0">
              <a:spcBef>
                <a:spcPts val="0"/>
              </a:spcBef>
              <a:buNone/>
            </a:pPr>
            <a:endParaRPr b="1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311700" y="158600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Referencias.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311700" y="784600"/>
            <a:ext cx="8520600" cy="405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http://www.loxone.com/eses/servicio/documentacion/visualizacion/compatibilidad.html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https://azure.microsoft.com/es-es/blog/introduction-to-websockets-on-windows-azure-web-sites/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https://www.w3.org/TR/websockets/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http://caniuse.com/#feat=websockets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http://www.html5rocks.com/en/tutorials/websockets/basics/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https://developer.mozilla.org/en-US/docs/Web/API/WebSockets_API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https://code.msdn.microsoft.com/windowsapps/Connecting-with-WebSockets-643b10ab/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http://www.adictosaltrabajo.com/tutoriales/web-sockets-java-tomcat/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https://developer.mozilla.org/es/docs/WebSockets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https://developer.mozilla.org/es/docs/WebSockets-840092-dup/Escribiendo_servidor_WebSocket</a:t>
            </a: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11700" y="15857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Referencias.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http://www.arkaitzgarro.com/html5/capitulo-13.html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http://www.arquitecturajava.com/java-websockets/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https://www.nuget.org/packages/WebSocket.Portable.Core/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http://lineadecodigo.com/html5/crear-un-websocket/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http://www.htmlgoodies.com/html5/other/create-a-bi-directional-connection-to-a-php-server-using-html5-websockets.html#fbid=FDhH9_nbENA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https://www.sanwebe.com/2013/05/chat-using-websocket-php-socket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http://www.sitepoint.com/how-to-quickly-build-a-chat-app-with-ratchet/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http://socketo.me/docs/websocket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/>
              <a:t>Introducción. 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85" name="Shape 85"/>
          <p:cNvGraphicFramePr/>
          <p:nvPr/>
        </p:nvGraphicFramePr>
        <p:xfrm>
          <a:off x="982012" y="1468775"/>
          <a:ext cx="3459925" cy="1773906"/>
        </p:xfrm>
        <a:graphic>
          <a:graphicData uri="http://schemas.openxmlformats.org/drawingml/2006/table">
            <a:tbl>
              <a:tblPr>
                <a:noFill/>
                <a:tableStyleId>{8A420564-3916-490A-921D-359EB617A2E8}</a:tableStyleId>
              </a:tblPr>
              <a:tblGrid>
                <a:gridCol w="3459925"/>
              </a:tblGrid>
              <a:tr h="15066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i="1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Características: </a:t>
                      </a:r>
                    </a:p>
                    <a:p>
                      <a:pPr marL="457200" lvl="0" indent="-3175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  <a:buChar char="-"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Comunicación bidireccional. </a:t>
                      </a:r>
                    </a:p>
                    <a:p>
                      <a:pPr marL="457200" lvl="0" indent="-3175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  <a:buChar char="-"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Full-dúplex. </a:t>
                      </a:r>
                    </a:p>
                    <a:p>
                      <a:pPr marL="457200" lvl="0" indent="-3175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  <a:buChar char="-"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Protocolo TCP.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925" y="266300"/>
            <a:ext cx="1831371" cy="1000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" name="Shape 87"/>
          <p:cNvGraphicFramePr/>
          <p:nvPr>
            <p:extLst>
              <p:ext uri="{D42A27DB-BD31-4B8C-83A1-F6EECF244321}">
                <p14:modId xmlns:p14="http://schemas.microsoft.com/office/powerpoint/2010/main" val="2280509845"/>
              </p:ext>
            </p:extLst>
          </p:nvPr>
        </p:nvGraphicFramePr>
        <p:xfrm>
          <a:off x="311701" y="3697175"/>
          <a:ext cx="8709010" cy="846800"/>
        </p:xfrm>
        <a:graphic>
          <a:graphicData uri="http://schemas.openxmlformats.org/drawingml/2006/table">
            <a:tbl>
              <a:tblPr>
                <a:noFill/>
                <a:tableStyleId>{8A420564-3916-490A-921D-359EB617A2E8}</a:tableStyleId>
              </a:tblPr>
              <a:tblGrid>
                <a:gridCol w="8709010"/>
              </a:tblGrid>
              <a:tr h="846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800" i="1" dirty="0" err="1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Requisitos</a:t>
                      </a:r>
                      <a:r>
                        <a:rPr lang="en-GB" sz="1800" dirty="0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</a:t>
                      </a:r>
                      <a:r>
                        <a:rPr lang="en-GB" sz="1800" dirty="0" err="1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Websockets</a:t>
                      </a:r>
                      <a:r>
                        <a:rPr lang="en-GB" sz="1800" dirty="0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GB" sz="1800" dirty="0" err="1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tanto</a:t>
                      </a:r>
                      <a:r>
                        <a:rPr lang="en-GB" sz="1800" dirty="0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en el </a:t>
                      </a:r>
                      <a:r>
                        <a:rPr lang="en-GB" sz="1800" dirty="0" err="1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lado</a:t>
                      </a:r>
                      <a:r>
                        <a:rPr lang="en-GB" sz="1800" dirty="0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del </a:t>
                      </a:r>
                      <a:r>
                        <a:rPr lang="en-GB" sz="1800" dirty="0" err="1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cliente</a:t>
                      </a:r>
                      <a:r>
                        <a:rPr lang="en-GB" sz="1800" dirty="0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GB" sz="1800" dirty="0" err="1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como</a:t>
                      </a:r>
                      <a:r>
                        <a:rPr lang="en-GB" sz="1800" dirty="0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en el </a:t>
                      </a:r>
                      <a:r>
                        <a:rPr lang="en-GB" sz="1800" dirty="0" err="1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lado</a:t>
                      </a:r>
                      <a:r>
                        <a:rPr lang="en-GB" sz="1800" dirty="0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del </a:t>
                      </a:r>
                      <a:r>
                        <a:rPr lang="en-GB" sz="1800" dirty="0" err="1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servidor</a:t>
                      </a:r>
                      <a:r>
                        <a:rPr lang="en-GB" sz="1800" dirty="0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Shape 88"/>
          <p:cNvGraphicFramePr/>
          <p:nvPr/>
        </p:nvGraphicFramePr>
        <p:xfrm>
          <a:off x="5279900" y="1758675"/>
          <a:ext cx="3164675" cy="1072700"/>
        </p:xfrm>
        <a:graphic>
          <a:graphicData uri="http://schemas.openxmlformats.org/drawingml/2006/table">
            <a:tbl>
              <a:tblPr>
                <a:noFill/>
                <a:tableStyleId>{8A420564-3916-490A-921D-359EB617A2E8}</a:tableStyleId>
              </a:tblPr>
              <a:tblGrid>
                <a:gridCol w="3164675"/>
              </a:tblGrid>
              <a:tr h="1072700">
                <a:tc>
                  <a:txBody>
                    <a:bodyPr/>
                    <a:lstStyle/>
                    <a:p>
                      <a:pPr marL="457200" lvl="0" indent="-2286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Font typeface="Open Sans"/>
                        <a:buChar char="●"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Estandarizado por la </a:t>
                      </a:r>
                      <a:r>
                        <a:rPr lang="en-GB" b="1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W3C </a:t>
                      </a: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(World Wide Web Consortium). 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/>
              <a:t>Introducción.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283200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                            </a:t>
            </a:r>
            <a:r>
              <a:rPr lang="en-GB" sz="2400" b="1"/>
              <a:t> </a:t>
            </a:r>
            <a:r>
              <a:rPr lang="en-GB" sz="2400" b="1">
                <a:solidFill>
                  <a:srgbClr val="FF9900"/>
                </a:solidFill>
              </a:rPr>
              <a:t>HTML </a:t>
            </a:r>
          </a:p>
          <a:p>
            <a:pPr lvl="0">
              <a:spcBef>
                <a:spcPts val="0"/>
              </a:spcBef>
              <a:buNone/>
            </a:pPr>
            <a:endParaRPr b="1">
              <a:solidFill>
                <a:srgbClr val="FF99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b="1">
              <a:solidFill>
                <a:srgbClr val="FF99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b="1">
              <a:solidFill>
                <a:srgbClr val="FF99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 b="1">
                <a:solidFill>
                  <a:srgbClr val="FF9900"/>
                </a:solidFill>
              </a:rPr>
              <a:t>							Websocket.</a:t>
            </a:r>
          </a:p>
        </p:txBody>
      </p:sp>
      <p:sp>
        <p:nvSpPr>
          <p:cNvPr id="95" name="Shape 95"/>
          <p:cNvSpPr/>
          <p:nvPr/>
        </p:nvSpPr>
        <p:spPr>
          <a:xfrm rot="5400000">
            <a:off x="3133275" y="1800325"/>
            <a:ext cx="1696500" cy="12147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96" name="Shape 96"/>
          <p:cNvGraphicFramePr/>
          <p:nvPr/>
        </p:nvGraphicFramePr>
        <p:xfrm>
          <a:off x="5718500" y="445025"/>
          <a:ext cx="2540475" cy="3662375"/>
        </p:xfrm>
        <a:graphic>
          <a:graphicData uri="http://schemas.openxmlformats.org/drawingml/2006/table">
            <a:tbl>
              <a:tblPr>
                <a:noFill/>
                <a:tableStyleId>{8A420564-3916-490A-921D-359EB617A2E8}</a:tableStyleId>
              </a:tblPr>
              <a:tblGrid>
                <a:gridCol w="2540475"/>
              </a:tblGrid>
              <a:tr h="3662375"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buAutoNum type="arabicPeriod"/>
                      </a:pPr>
                      <a:r>
                        <a:rPr lang="en-GB"/>
                        <a:t>Para realizar una conexión WebSocket se intercambia una serie de información entre cliente y servidor bajo el protocolo HTTP. </a:t>
                      </a:r>
                    </a:p>
                    <a:p>
                      <a:pPr marL="457200" lvl="0" indent="-228600" rtl="0">
                        <a:spcBef>
                          <a:spcPts val="0"/>
                        </a:spcBef>
                        <a:buAutoNum type="arabicPeriod"/>
                      </a:pPr>
                      <a:r>
                        <a:rPr lang="en-GB"/>
                        <a:t>Si no surgen fallos se actualiza de HTTP a WebSocket, usando la conexión TCP ya establecida.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299" y="3020425"/>
            <a:ext cx="1804625" cy="5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2. Problema baja latencia.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2. Problema baja latencia.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La latencia en las comunicaciones es otro de los beneficios de utilizar WebSockets.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09" name="Shape 109"/>
          <p:cNvGraphicFramePr/>
          <p:nvPr/>
        </p:nvGraphicFramePr>
        <p:xfrm>
          <a:off x="952500" y="2381250"/>
          <a:ext cx="7239000" cy="1621025"/>
        </p:xfrm>
        <a:graphic>
          <a:graphicData uri="http://schemas.openxmlformats.org/drawingml/2006/table">
            <a:tbl>
              <a:tblPr>
                <a:noFill/>
                <a:tableStyleId>{8A420564-3916-490A-921D-359EB617A2E8}</a:tableStyleId>
              </a:tblPr>
              <a:tblGrid>
                <a:gridCol w="7239000"/>
              </a:tblGrid>
              <a:tr h="1621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800">
                        <a:solidFill>
                          <a:srgbClr val="666666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rgbClr val="666666"/>
                          </a:solidFill>
                        </a:rPr>
                        <a:t>El socket está siempre abierto y en escucha, por lo que los datos se envían inmediatamente desde el servidor al navegador, reduciendo considerablemente el tiempo de espera. 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3. Utilidades.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3. Utilidades. 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Básicamente, </a:t>
            </a:r>
            <a:r>
              <a:rPr lang="en-GB" b="1"/>
              <a:t>aplicaciones de tiempo real. </a:t>
            </a:r>
          </a:p>
          <a:p>
            <a:pPr lvl="0">
              <a:spcBef>
                <a:spcPts val="0"/>
              </a:spcBef>
              <a:buNone/>
            </a:pPr>
            <a:endParaRPr b="1"/>
          </a:p>
          <a:p>
            <a:pPr lvl="0">
              <a:spcBef>
                <a:spcPts val="0"/>
              </a:spcBef>
              <a:buNone/>
            </a:pPr>
            <a:r>
              <a:rPr lang="en-GB"/>
              <a:t>Antiguamente, se usaban las siguientes técnicas.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/>
              <a:t>AJAX Polling. 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-GB"/>
              <a:t>Long Polling.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560</Words>
  <Application>Microsoft Office PowerPoint</Application>
  <PresentationFormat>Presentación en pantalla (16:9)</PresentationFormat>
  <Paragraphs>126</Paragraphs>
  <Slides>37</Slides>
  <Notes>37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PT Sans Narrow</vt:lpstr>
      <vt:lpstr>Open Sans</vt:lpstr>
      <vt:lpstr>Arial</vt:lpstr>
      <vt:lpstr>Helvetica Neue</vt:lpstr>
      <vt:lpstr>tropic</vt:lpstr>
      <vt:lpstr>Websockets.  </vt:lpstr>
      <vt:lpstr>Índice.  </vt:lpstr>
      <vt:lpstr>1 Introducción. </vt:lpstr>
      <vt:lpstr>Introducción. </vt:lpstr>
      <vt:lpstr>Introducción.  </vt:lpstr>
      <vt:lpstr>2. Problema baja latencia. </vt:lpstr>
      <vt:lpstr>2. Problema baja latencia.  </vt:lpstr>
      <vt:lpstr>3. Utilidades.</vt:lpstr>
      <vt:lpstr>3. Utilidades. </vt:lpstr>
      <vt:lpstr>Presentación de PowerPoint</vt:lpstr>
      <vt:lpstr>4. Uso actual. </vt:lpstr>
      <vt:lpstr>4. Uso actual. </vt:lpstr>
      <vt:lpstr>5. Lenguajes que soporta.</vt:lpstr>
      <vt:lpstr>5. Lenguajes que soporta. </vt:lpstr>
      <vt:lpstr>6. Comparativa de compatibilidades y activación en navegadores.</vt:lpstr>
      <vt:lpstr>6. Comparativa de compatibilidades y activación en navegadores. </vt:lpstr>
      <vt:lpstr>6. Activación de navegadores. </vt:lpstr>
      <vt:lpstr>7. Caso real.</vt:lpstr>
      <vt:lpstr>8. Cómo crear un chat usando WebSocket.</vt:lpstr>
      <vt:lpstr>Presentación de PowerPoint</vt:lpstr>
      <vt:lpstr>DISEÑO DEL CLIENTE</vt:lpstr>
      <vt:lpstr>DISEÑO DEL CLIENTE</vt:lpstr>
      <vt:lpstr>DISEÑO DEL CLIENTE</vt:lpstr>
      <vt:lpstr>API  WEBSOCKET</vt:lpstr>
      <vt:lpstr>CONEXIÓN DE UN USUARIO</vt:lpstr>
      <vt:lpstr>ENVÍO DE MENSAJES</vt:lpstr>
      <vt:lpstr>DESCONEXIÓN DE USUARIO</vt:lpstr>
      <vt:lpstr>DEMO</vt:lpstr>
      <vt:lpstr>WS como Soporte Tecnico</vt:lpstr>
      <vt:lpstr>Windows-AlwaysUp-WebSockets</vt:lpstr>
      <vt:lpstr>¿Es seguro?</vt:lpstr>
      <vt:lpstr>9. Ventajas y desventajas.</vt:lpstr>
      <vt:lpstr> Ventajas            &amp;       Desventajas. </vt:lpstr>
      <vt:lpstr>10. Conclusiones.</vt:lpstr>
      <vt:lpstr>Conclusiones. </vt:lpstr>
      <vt:lpstr>Referencias.</vt:lpstr>
      <vt:lpstr>Referencias.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Websockets.  </dc:title>
  <cp:lastModifiedBy>fran pozo</cp:lastModifiedBy>
  <cp:revision>3</cp:revision>
  <dcterms:modified xsi:type="dcterms:W3CDTF">2016-06-02T23:18:02Z</dcterms:modified>
</cp:coreProperties>
</file>