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697" r:id="rId3"/>
    <p:sldId id="698" r:id="rId4"/>
    <p:sldId id="699" r:id="rId5"/>
    <p:sldId id="700" r:id="rId6"/>
    <p:sldId id="701" r:id="rId7"/>
    <p:sldId id="703" r:id="rId8"/>
    <p:sldId id="704" r:id="rId9"/>
    <p:sldId id="705" r:id="rId10"/>
    <p:sldId id="706" r:id="rId11"/>
    <p:sldId id="695" r:id="rId12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B012"/>
    <a:srgbClr val="0071CE"/>
    <a:srgbClr val="333333"/>
    <a:srgbClr val="FFFFFF"/>
    <a:srgbClr val="91A3B0"/>
    <a:srgbClr val="0F316C"/>
    <a:srgbClr val="17B69C"/>
    <a:srgbClr val="EDF1F5"/>
    <a:srgbClr val="C5D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899" autoAdjust="0"/>
    <p:restoredTop sz="93817" autoAdjust="0"/>
  </p:normalViewPr>
  <p:slideViewPr>
    <p:cSldViewPr>
      <p:cViewPr>
        <p:scale>
          <a:sx n="57" d="100"/>
          <a:sy n="57" d="100"/>
        </p:scale>
        <p:origin x="-2694" y="-1626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345115-47AB-724A-8225-DBA25CB87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314C35-31F5-4D24-AFEC-7A7466F7D364}"/>
              </a:ext>
            </a:extLst>
          </p:cNvPr>
          <p:cNvSpPr txBox="1"/>
          <p:nvPr/>
        </p:nvSpPr>
        <p:spPr>
          <a:xfrm>
            <a:off x="1550928" y="3154345"/>
            <a:ext cx="7996464" cy="317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32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Пояснительная записка</a:t>
            </a:r>
          </a:p>
          <a:p>
            <a:pPr>
              <a:lnSpc>
                <a:spcPct val="114000"/>
              </a:lnSpc>
            </a:pPr>
            <a:r>
              <a:rPr lang="ru-RU" sz="2400" dirty="0" smtClean="0">
                <a:solidFill>
                  <a:srgbClr val="15B012"/>
                </a:solidFill>
                <a:latin typeface="Montserrat SemiBold" panose="00000700000000000000" pitchFamily="2" charset="-52"/>
              </a:rPr>
              <a:t>Тема:</a:t>
            </a:r>
            <a:r>
              <a:rPr lang="ru-RU" sz="2400" dirty="0" smtClean="0"/>
              <a:t> Электроэнергетика: </a:t>
            </a:r>
            <a:r>
              <a:rPr lang="ru-RU" sz="2400" dirty="0" err="1" smtClean="0"/>
              <a:t>Веб</a:t>
            </a:r>
            <a:r>
              <a:rPr lang="ru-RU" sz="2400" dirty="0" smtClean="0"/>
              <a:t> - приложение с использованием ИИ для предотвращения отказов и сбоев в системах электроснабжения. Оно анализирует данные о протоколах поставки энергии, предупреждает об угрозах сбоев в работе.</a:t>
            </a:r>
          </a:p>
          <a:p>
            <a:pPr>
              <a:lnSpc>
                <a:spcPct val="114000"/>
              </a:lnSpc>
            </a:pPr>
            <a:endParaRPr lang="ru-RU" sz="2400" dirty="0">
              <a:solidFill>
                <a:srgbClr val="15B012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xmlns="" id="{40774437-FE01-4D9A-896C-EBCBFB755936}"/>
              </a:ext>
            </a:extLst>
          </p:cNvPr>
          <p:cNvSpPr txBox="1"/>
          <p:nvPr/>
        </p:nvSpPr>
        <p:spPr>
          <a:xfrm>
            <a:off x="831850" y="8726509"/>
            <a:ext cx="7503432" cy="865705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 smtClean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Обучающийся:                   Руководитель:</a:t>
            </a:r>
          </a:p>
          <a:p>
            <a:pPr marL="20942" marR="8377">
              <a:lnSpc>
                <a:spcPct val="120000"/>
              </a:lnSpc>
            </a:pPr>
            <a:r>
              <a:rPr lang="ru-RU" sz="2400" dirty="0" err="1" smtClean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Лапук</a:t>
            </a:r>
            <a:r>
              <a:rPr lang="ru-RU" sz="2400" dirty="0" smtClean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 Никита                     Титова Наталия</a:t>
            </a:r>
            <a:endParaRPr lang="ru-RU" sz="2400" dirty="0">
              <a:solidFill>
                <a:srgbClr val="333333"/>
              </a:solidFill>
              <a:latin typeface="IBM Plex Sans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FE146C2-77A2-A54E-BC0F-6FBF2ED85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5257" y="1048770"/>
            <a:ext cx="3886200" cy="5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94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Сроки и бюджет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10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424" y="2225652"/>
            <a:ext cx="18145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Полностью зависит от объекта мониторинга, а именно его величины. 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984250" y="3297222"/>
            <a:ext cx="14624079" cy="3220966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Критерии приёмки</a:t>
            </a:r>
          </a:p>
          <a:p>
            <a:pPr marR="8377"/>
            <a:endParaRPr lang="ru-RU" sz="4800" dirty="0" smtClean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 smtClean="0"/>
              <a:t>Обработка </a:t>
            </a:r>
            <a:r>
              <a:rPr lang="ru-RU" sz="2800" dirty="0" smtClean="0"/>
              <a:t>информации производится </a:t>
            </a:r>
            <a:r>
              <a:rPr lang="en-US" sz="2800" dirty="0" smtClean="0"/>
              <a:t>always on</a:t>
            </a:r>
            <a:r>
              <a:rPr lang="ru-RU" sz="2800" dirty="0" smtClean="0"/>
              <a:t>.</a:t>
            </a:r>
          </a:p>
          <a:p>
            <a:pPr marL="514350" indent="-514350"/>
            <a:endParaRPr lang="ru-RU" sz="2800" dirty="0" smtClean="0"/>
          </a:p>
          <a:p>
            <a:r>
              <a:rPr lang="ru-RU" sz="2800" dirty="0" smtClean="0"/>
              <a:t>2. Данные </a:t>
            </a:r>
            <a:r>
              <a:rPr lang="ru-RU" sz="2800" dirty="0" smtClean="0"/>
              <a:t>верны, что можно периодически контролировать с помощь приборов </a:t>
            </a:r>
            <a:r>
              <a:rPr lang="ru-RU" sz="2800" dirty="0" smtClean="0"/>
              <a:t>учёта установленных на оборудовании.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A807990-4185-5A47-B2A0-5D8FB0A8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4EA87805-C00F-AD41-9983-F5BA8FB69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5257" y="1048770"/>
            <a:ext cx="3886200" cy="5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7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Цель и задачи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6548" y="2511403"/>
            <a:ext cx="14144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Автоматизировать </a:t>
            </a:r>
            <a:r>
              <a:rPr lang="ru-RU" sz="2800" dirty="0" smtClean="0"/>
              <a:t>процесс мониторинга используемой мощности здания, района, населённого пункта и т.д. 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Делать </a:t>
            </a:r>
            <a:r>
              <a:rPr lang="ru-RU" sz="2800" dirty="0" smtClean="0"/>
              <a:t>прогноз на </a:t>
            </a:r>
            <a:r>
              <a:rPr lang="ru-RU" sz="2800" dirty="0" smtClean="0"/>
              <a:t>будущее, по энергопотреблению. 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Предсказывать </a:t>
            </a:r>
            <a:r>
              <a:rPr lang="ru-RU" sz="2800" dirty="0" smtClean="0"/>
              <a:t>наступление </a:t>
            </a:r>
            <a:r>
              <a:rPr lang="ru-RU" sz="2800" dirty="0" smtClean="0"/>
              <a:t>перегрузки (для предотвращения аварийных ситуаций).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Определять возможные прибыли и убытки будущих периодов.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Выявлять потребность в замене оборудования</a:t>
            </a:r>
            <a:r>
              <a:rPr lang="ru-RU" sz="2800" dirty="0" smtClean="0"/>
              <a:t> (Кабелей, систем защиты, трансформаторов и </a:t>
            </a:r>
            <a:r>
              <a:rPr lang="ru-RU" sz="2800" dirty="0" err="1" smtClean="0"/>
              <a:t>др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работы приложения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6548" y="1725585"/>
            <a:ext cx="1864531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2800" dirty="0" smtClean="0"/>
              <a:t> </a:t>
            </a:r>
            <a:r>
              <a:rPr lang="ru-RU" sz="2800" dirty="0" smtClean="0"/>
              <a:t>1. </a:t>
            </a:r>
            <a:r>
              <a:rPr lang="ru-RU" sz="2800" dirty="0" smtClean="0"/>
              <a:t> На </a:t>
            </a:r>
            <a:r>
              <a:rPr lang="ru-RU" sz="2800" b="1" dirty="0" smtClean="0"/>
              <a:t>ВРУ</a:t>
            </a:r>
            <a:r>
              <a:rPr lang="ru-RU" sz="2800" dirty="0" smtClean="0"/>
              <a:t> (вводное распределительное устройство) установлен датчик (счётчик) который в режиме реального времени с помощью протокола </a:t>
            </a:r>
            <a:r>
              <a:rPr lang="en-US" sz="2800" b="1" dirty="0" smtClean="0"/>
              <a:t>HTTPS</a:t>
            </a:r>
            <a:r>
              <a:rPr lang="en-US" sz="2800" dirty="0" smtClean="0"/>
              <a:t> </a:t>
            </a:r>
            <a:r>
              <a:rPr lang="ru-RU" sz="2800" dirty="0" smtClean="0"/>
              <a:t>методом </a:t>
            </a:r>
            <a:r>
              <a:rPr lang="en-US" sz="2800" b="1" dirty="0" smtClean="0"/>
              <a:t>POST</a:t>
            </a:r>
            <a:r>
              <a:rPr lang="en-US" sz="2800" dirty="0" smtClean="0"/>
              <a:t> </a:t>
            </a:r>
            <a:r>
              <a:rPr lang="ru-RU" sz="2800" dirty="0" smtClean="0"/>
              <a:t>передаёт показания приборов учёта на виртуальную машину в облаке, на которой развернут </a:t>
            </a:r>
            <a:r>
              <a:rPr lang="en-US" sz="2800" b="1" dirty="0" smtClean="0"/>
              <a:t>Windows Server</a:t>
            </a:r>
            <a:r>
              <a:rPr lang="ru-RU" sz="2800" b="1" dirty="0" smtClean="0"/>
              <a:t> 10 </a:t>
            </a:r>
            <a:r>
              <a:rPr lang="ru-RU" sz="2800" dirty="0" smtClean="0"/>
              <a:t>с установленным </a:t>
            </a:r>
            <a:r>
              <a:rPr lang="en-US" sz="2800" b="1" dirty="0" smtClean="0"/>
              <a:t>MSSQL Server</a:t>
            </a:r>
            <a:r>
              <a:rPr lang="ru-RU" sz="2800" dirty="0" smtClean="0"/>
              <a:t>. В данной </a:t>
            </a:r>
            <a:r>
              <a:rPr lang="ru-RU" sz="2800" b="1" dirty="0" smtClean="0"/>
              <a:t>СУБД</a:t>
            </a:r>
            <a:r>
              <a:rPr lang="ru-RU" sz="2800" dirty="0" smtClean="0"/>
              <a:t> (система управления базами данных) хранится база данных со всеми показаниями счётчика (счётчиков</a:t>
            </a:r>
            <a:r>
              <a:rPr lang="ru-RU" sz="2800" dirty="0" smtClean="0"/>
              <a:t>).</a:t>
            </a:r>
          </a:p>
          <a:p>
            <a:pPr marL="514350" indent="-514350"/>
            <a:endParaRPr lang="ru-RU" sz="2800" dirty="0" smtClean="0"/>
          </a:p>
          <a:p>
            <a:pPr marL="514350" indent="-514350">
              <a:buAutoNum type="arabicPeriod" startAt="2"/>
            </a:pPr>
            <a:r>
              <a:rPr lang="ru-RU" sz="2800" dirty="0" smtClean="0"/>
              <a:t>Оператор с рабочего места, с </a:t>
            </a:r>
            <a:r>
              <a:rPr lang="ru-RU" sz="2800" dirty="0" smtClean="0"/>
              <a:t>помощью протокола </a:t>
            </a:r>
            <a:r>
              <a:rPr lang="en-US" sz="2800" dirty="0" smtClean="0"/>
              <a:t>HTTPS </a:t>
            </a:r>
            <a:r>
              <a:rPr lang="ru-RU" sz="2800" dirty="0" smtClean="0"/>
              <a:t>и метода </a:t>
            </a:r>
            <a:r>
              <a:rPr lang="en-US" sz="2800" b="1" dirty="0" smtClean="0"/>
              <a:t>GET</a:t>
            </a:r>
            <a:r>
              <a:rPr lang="en-US" sz="2800" dirty="0" smtClean="0"/>
              <a:t> </a:t>
            </a:r>
            <a:r>
              <a:rPr lang="ru-RU" sz="2800" dirty="0" smtClean="0"/>
              <a:t>запрашивает данные из БД </a:t>
            </a:r>
            <a:r>
              <a:rPr lang="ru-RU" sz="2800" dirty="0" smtClean="0"/>
              <a:t>на облачной </a:t>
            </a:r>
            <a:r>
              <a:rPr lang="ru-RU" sz="2800" dirty="0" smtClean="0"/>
              <a:t>ВМ и помещает их на вход модели машинного обучения </a:t>
            </a:r>
            <a:r>
              <a:rPr lang="en-US" sz="2800" b="1" dirty="0" smtClean="0"/>
              <a:t>SARIMAX</a:t>
            </a:r>
            <a:r>
              <a:rPr lang="ru-RU" sz="2800" dirty="0" smtClean="0"/>
              <a:t> (</a:t>
            </a:r>
            <a:r>
              <a:rPr lang="en-US" sz="2800" dirty="0" smtClean="0"/>
              <a:t>ARIMA</a:t>
            </a:r>
            <a:r>
              <a:rPr lang="ru-RU" sz="2800" dirty="0" smtClean="0"/>
              <a:t>, </a:t>
            </a:r>
            <a:r>
              <a:rPr lang="en-US" sz="2800" dirty="0" smtClean="0"/>
              <a:t>SARIMA </a:t>
            </a:r>
            <a:r>
              <a:rPr lang="ru-RU" sz="2800" dirty="0" smtClean="0"/>
              <a:t>показали результат чуть хуже), это общий метод прогнозирования временных рядов, который можно разделить на трендовую и периодическую части, каждую часть можно разделить на </a:t>
            </a:r>
            <a:r>
              <a:rPr lang="ru-RU" sz="2800" dirty="0" err="1" smtClean="0"/>
              <a:t>авторегрессионную</a:t>
            </a:r>
            <a:r>
              <a:rPr lang="ru-RU" sz="2800" dirty="0" smtClean="0"/>
              <a:t>, дифференциальную и гладкую. На этих данных строится предсказание потребления электроэнергии в будущем. К ним, в режиме </a:t>
            </a:r>
            <a:r>
              <a:rPr lang="ru-RU" sz="2800" dirty="0" err="1" smtClean="0"/>
              <a:t>он-лайн</a:t>
            </a:r>
            <a:r>
              <a:rPr lang="ru-RU" sz="2800" dirty="0" smtClean="0"/>
              <a:t>, добавляются новые показания, тем самым помогая корректировать предсказание</a:t>
            </a:r>
            <a:r>
              <a:rPr lang="ru-RU" sz="2800" dirty="0" smtClean="0"/>
              <a:t>.</a:t>
            </a:r>
          </a:p>
          <a:p>
            <a:pPr marL="514350" indent="-514350">
              <a:buAutoNum type="arabicPeriod" startAt="2"/>
            </a:pPr>
            <a:endParaRPr lang="ru-RU" sz="2800" dirty="0" smtClean="0"/>
          </a:p>
          <a:p>
            <a:pPr marL="514350" indent="-514350">
              <a:buFontTx/>
              <a:buAutoNum type="arabicPeriod" startAt="2"/>
            </a:pPr>
            <a:r>
              <a:rPr lang="ru-RU" sz="2800" dirty="0" smtClean="0"/>
              <a:t>3. </a:t>
            </a:r>
            <a:r>
              <a:rPr lang="en-US" sz="2800" dirty="0" smtClean="0"/>
              <a:t>Web</a:t>
            </a:r>
            <a:r>
              <a:rPr lang="ru-RU" sz="2800" dirty="0" smtClean="0"/>
              <a:t>-приложение, является </a:t>
            </a:r>
            <a:r>
              <a:rPr lang="ru-RU" sz="2800" dirty="0" err="1" smtClean="0"/>
              <a:t>дашбордом</a:t>
            </a:r>
            <a:r>
              <a:rPr lang="ru-RU" sz="2800" dirty="0" smtClean="0"/>
              <a:t> для всей системы и выводит реальные показания в числовом виде и точкой на оси </a:t>
            </a:r>
            <a:r>
              <a:rPr lang="en-US" sz="2800" dirty="0" smtClean="0"/>
              <a:t>Y </a:t>
            </a:r>
            <a:r>
              <a:rPr lang="ru-RU" sz="2800" dirty="0" smtClean="0"/>
              <a:t>графика. Так же оранжевой ломанной линией отображается предсказываемые показания, а красная полоса является </a:t>
            </a:r>
            <a:r>
              <a:rPr lang="ru-RU" sz="2800" dirty="0" err="1" smtClean="0"/>
              <a:t>алертом</a:t>
            </a:r>
            <a:r>
              <a:rPr lang="ru-RU" sz="2800" dirty="0" smtClean="0"/>
              <a:t>, при пересечении </a:t>
            </a:r>
            <a:r>
              <a:rPr lang="ru-RU" sz="2800" dirty="0" smtClean="0"/>
              <a:t>полосой предсказания полосы </a:t>
            </a:r>
            <a:r>
              <a:rPr lang="ru-RU" sz="2800" dirty="0" err="1" smtClean="0"/>
              <a:t>алерта</a:t>
            </a:r>
            <a:r>
              <a:rPr lang="ru-RU" sz="2800" dirty="0" smtClean="0"/>
              <a:t>, </a:t>
            </a:r>
            <a:r>
              <a:rPr lang="ru-RU" sz="2800" dirty="0" smtClean="0"/>
              <a:t>отправляется сообщение дежурному, что бы тот был готов принять меры если действительные значения в течении времени совпадут с предсказываемыми. </a:t>
            </a:r>
          </a:p>
          <a:p>
            <a:pPr marL="514350" indent="-51435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работы приложения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6548" y="1725585"/>
            <a:ext cx="185024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2800" dirty="0" smtClean="0"/>
              <a:t>       Описание с предыдущего слайда можно применить к коротким промежуткам </a:t>
            </a:r>
            <a:r>
              <a:rPr lang="ru-RU" sz="2800" dirty="0" smtClean="0"/>
              <a:t>времени (час, день, неделя, месяц</a:t>
            </a:r>
            <a:r>
              <a:rPr lang="ru-RU" sz="2800" dirty="0" smtClean="0"/>
              <a:t>).</a:t>
            </a:r>
          </a:p>
          <a:p>
            <a:pPr marL="514350" indent="-514350"/>
            <a:endParaRPr lang="ru-RU" sz="2800" dirty="0" smtClean="0"/>
          </a:p>
          <a:p>
            <a:pPr marL="514350" indent="-514350"/>
            <a:r>
              <a:rPr lang="ru-RU" sz="2800" dirty="0" smtClean="0"/>
              <a:t>       Но </a:t>
            </a:r>
            <a:r>
              <a:rPr lang="ru-RU" sz="2800" dirty="0" smtClean="0"/>
              <a:t>данное приложение также полезно и для длительных промежутков (более года). </a:t>
            </a:r>
            <a:r>
              <a:rPr lang="ru-RU" sz="2800" dirty="0" smtClean="0"/>
              <a:t>Так как </a:t>
            </a:r>
            <a:r>
              <a:rPr lang="ru-RU" sz="2800" dirty="0" smtClean="0"/>
              <a:t>с </a:t>
            </a:r>
            <a:r>
              <a:rPr lang="ru-RU" sz="2800" dirty="0" smtClean="0"/>
              <a:t>помощью сохранённой информации, </a:t>
            </a:r>
            <a:r>
              <a:rPr lang="ru-RU" sz="2800" dirty="0" smtClean="0"/>
              <a:t>можно наложить графики за несколько лет и в целом дать оценку потреблению. Т.е. если потребление растет, и количество пересечений </a:t>
            </a:r>
            <a:r>
              <a:rPr lang="ru-RU" sz="2800" dirty="0" smtClean="0"/>
              <a:t>линии «предупреждения» </a:t>
            </a:r>
            <a:r>
              <a:rPr lang="ru-RU" sz="2800" dirty="0" smtClean="0"/>
              <a:t>становится больше, то нужно предпринимать меры по обновлению оборудования и средств защиты, так как существующие не надёжны в условиях увеличивающегося </a:t>
            </a:r>
            <a:r>
              <a:rPr lang="ru-RU" sz="2800" dirty="0" smtClean="0"/>
              <a:t>потребления и их поломка может привести к длительным отключениям и гибели обслуживающего персонала.      </a:t>
            </a:r>
          </a:p>
          <a:p>
            <a:pPr marL="514350" indent="-514350"/>
            <a:endParaRPr lang="ru-RU" sz="2800" dirty="0" smtClean="0"/>
          </a:p>
          <a:p>
            <a:pPr marL="514350" indent="-514350"/>
            <a:r>
              <a:rPr lang="ru-RU" sz="2800" dirty="0" smtClean="0"/>
              <a:t>       Так же приложение предусматривает реализацию новых </a:t>
            </a:r>
            <a:r>
              <a:rPr lang="ru-RU" sz="2800" dirty="0" err="1" smtClean="0"/>
              <a:t>фичей</a:t>
            </a:r>
            <a:r>
              <a:rPr lang="ru-RU" sz="2800" dirty="0" smtClean="0"/>
              <a:t>, например, при установке дополнительного канала связи с рабочего места оператора на ВРУ, возможно удалённое управление подачей мощности, а именно при возникновении опасных перегрузок включение функции веерных отключений и др. Но изначально приложение решает обратную задачу – мониторинг для недопущения аварийных ситуаций и несанкционированных отключений! </a:t>
            </a:r>
          </a:p>
          <a:p>
            <a:pPr marL="514350" indent="-514350"/>
            <a:r>
              <a:rPr lang="ru-RU" sz="2800" dirty="0" smtClean="0"/>
              <a:t> </a:t>
            </a:r>
            <a:r>
              <a:rPr lang="ru-RU" sz="2800" dirty="0" smtClean="0"/>
              <a:t>     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работы приложения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5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672" y="1797023"/>
            <a:ext cx="1735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Визуальная часть может </a:t>
            </a:r>
            <a:r>
              <a:rPr lang="ru-RU" sz="2800" dirty="0" err="1" smtClean="0"/>
              <a:t>выглядить</a:t>
            </a:r>
            <a:r>
              <a:rPr lang="ru-RU" sz="2800" dirty="0" smtClean="0"/>
              <a:t> следующим образом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4875" y="2436753"/>
            <a:ext cx="14862215" cy="8359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Технические требования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en-US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6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6548" y="2439965"/>
            <a:ext cx="16716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Технические требования, полностью зависят </a:t>
            </a:r>
            <a:r>
              <a:rPr lang="ru-RU" sz="2800" dirty="0" smtClean="0"/>
              <a:t>от:</a:t>
            </a:r>
          </a:p>
          <a:p>
            <a:r>
              <a:rPr lang="ru-RU" sz="2800" dirty="0" smtClean="0"/>
              <a:t> - объекта</a:t>
            </a:r>
            <a:r>
              <a:rPr lang="ru-RU" sz="2800" dirty="0" smtClean="0"/>
              <a:t>, на котором будет осуществляться мониторинг (размера обрабатываемых данных) </a:t>
            </a:r>
            <a:endParaRPr lang="ru-RU" sz="2800" dirty="0" smtClean="0"/>
          </a:p>
          <a:p>
            <a:r>
              <a:rPr lang="ru-RU" sz="2800" dirty="0" smtClean="0"/>
              <a:t> - </a:t>
            </a:r>
            <a:r>
              <a:rPr lang="ru-RU" sz="2800" dirty="0" smtClean="0"/>
              <a:t>от требуемой скорости обновления (для сокращения времени расчёта предполагается использование </a:t>
            </a:r>
            <a:r>
              <a:rPr lang="en-US" sz="2800" dirty="0" smtClean="0"/>
              <a:t>GPU</a:t>
            </a:r>
            <a:r>
              <a:rPr lang="ru-RU" sz="2800" dirty="0" smtClean="0"/>
              <a:t> (</a:t>
            </a:r>
            <a:r>
              <a:rPr lang="ru-RU" sz="2800" dirty="0" smtClean="0"/>
              <a:t>графического процессора)). </a:t>
            </a:r>
            <a:r>
              <a:rPr lang="ru-RU" sz="2800" dirty="0" smtClean="0"/>
              <a:t>От этого в большей степени зависит бюджет проекта, а так же количество специалистов требуемых для его выполнения</a:t>
            </a:r>
            <a:r>
              <a:rPr lang="ru-RU" sz="2800" dirty="0" smtClean="0"/>
              <a:t>.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На </a:t>
            </a:r>
            <a:r>
              <a:rPr lang="ru-RU" sz="2800" dirty="0" smtClean="0"/>
              <a:t>случай отключения </a:t>
            </a:r>
            <a:r>
              <a:rPr lang="ru-RU" sz="2800" dirty="0" smtClean="0"/>
              <a:t>широкополосного доступа к </a:t>
            </a:r>
            <a:r>
              <a:rPr lang="ru-RU" sz="2800" dirty="0" smtClean="0"/>
              <a:t>сети интернет, должны быть предусмотрены альтернативные источники связи (4</a:t>
            </a:r>
            <a:r>
              <a:rPr lang="en-US" sz="2800" dirty="0" smtClean="0"/>
              <a:t>G </a:t>
            </a:r>
            <a:r>
              <a:rPr lang="ru-RU" sz="2800" dirty="0" smtClean="0"/>
              <a:t>модем с сим картами нескольких операторов).</a:t>
            </a:r>
          </a:p>
          <a:p>
            <a:pPr marL="514350" indent="-514350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Технические требования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7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6548" y="2011337"/>
            <a:ext cx="16716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ru-RU" sz="2800" dirty="0" smtClean="0"/>
              <a:t>В проекте используется язык программирования </a:t>
            </a:r>
            <a:r>
              <a:rPr lang="en-US" sz="2800" dirty="0" smtClean="0"/>
              <a:t>Python </a:t>
            </a:r>
            <a:r>
              <a:rPr lang="ru-RU" sz="2800" dirty="0" smtClean="0"/>
              <a:t>с необходимыми библиотеками</a:t>
            </a:r>
            <a:r>
              <a:rPr lang="ru-RU" sz="2800" dirty="0" smtClean="0"/>
              <a:t>:</a:t>
            </a:r>
            <a:endParaRPr lang="ru-RU" sz="2800" dirty="0" smtClean="0"/>
          </a:p>
        </p:txBody>
      </p:sp>
      <p:pic>
        <p:nvPicPr>
          <p:cNvPr id="15362" name="Picture 2" descr="Снимок экрана 2023-11-19 1749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18" y="2940031"/>
            <a:ext cx="14359038" cy="808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Безопасность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8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424" y="2582841"/>
            <a:ext cx="181452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 smtClean="0"/>
              <a:t>защиты информации и несанкционированного проникновения в систему должна использоваться многофакторная аутентификация (например, с помощью программы </a:t>
            </a:r>
            <a:r>
              <a:rPr lang="en-US" sz="2800" dirty="0" smtClean="0"/>
              <a:t>Indeed Key</a:t>
            </a:r>
            <a:r>
              <a:rPr lang="ru-RU" sz="2800" dirty="0" smtClean="0"/>
              <a:t>).</a:t>
            </a:r>
          </a:p>
          <a:p>
            <a:endParaRPr lang="ru-RU" sz="2800" dirty="0" smtClean="0"/>
          </a:p>
          <a:p>
            <a:r>
              <a:rPr lang="ru-RU" sz="2800" dirty="0" smtClean="0"/>
              <a:t>Доступ ограниченному кругу лиц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r>
              <a:rPr lang="ru-RU" sz="2800" dirty="0" smtClean="0"/>
              <a:t>Шифрование.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11F741-7E2B-6847-878F-B214DACB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xmlns="" id="{5CB473C5-59D5-41D0-9239-5C4F2B5184A0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 smtClean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Тестирование</a:t>
            </a:r>
            <a:endParaRPr lang="ru-RU" sz="4800" dirty="0">
              <a:solidFill>
                <a:srgbClr val="15B01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85AD060-0C16-9342-AC93-09A9C92E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xmlns="" id="{90EE5A90-3C04-7A4C-8DD3-0E61E7B4044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 smtClean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9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424" y="2582841"/>
            <a:ext cx="181452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как в данной системе мониторинга основным слабым местом является передача информации между субъектами </a:t>
            </a:r>
            <a:r>
              <a:rPr lang="ru-RU" sz="2800" dirty="0" smtClean="0"/>
              <a:t>системы</a:t>
            </a:r>
            <a:r>
              <a:rPr lang="ru-RU" sz="2800" dirty="0" smtClean="0"/>
              <a:t> </a:t>
            </a:r>
            <a:r>
              <a:rPr lang="ru-RU" sz="2800" dirty="0" smtClean="0"/>
              <a:t>по </a:t>
            </a:r>
            <a:r>
              <a:rPr lang="en-US" sz="2800" dirty="0" smtClean="0"/>
              <a:t>HTTPS </a:t>
            </a:r>
            <a:r>
              <a:rPr lang="ru-RU" sz="2800" dirty="0" smtClean="0"/>
              <a:t>протоколу. Основным объектом тестирования будет </a:t>
            </a:r>
            <a:r>
              <a:rPr lang="en-US" sz="2800" dirty="0" smtClean="0"/>
              <a:t>API</a:t>
            </a:r>
            <a:r>
              <a:rPr lang="ru-RU" sz="2800" dirty="0" smtClean="0"/>
              <a:t>, а </a:t>
            </a:r>
            <a:r>
              <a:rPr lang="ru-RU" sz="2800" dirty="0" smtClean="0"/>
              <a:t>основным инструментом </a:t>
            </a:r>
            <a:r>
              <a:rPr lang="en-US" sz="2800" dirty="0" smtClean="0"/>
              <a:t>Postman</a:t>
            </a:r>
            <a:r>
              <a:rPr lang="ru-RU" sz="2800" dirty="0" smtClean="0"/>
              <a:t> </a:t>
            </a:r>
            <a:r>
              <a:rPr lang="ru-RU" sz="2800" dirty="0" smtClean="0"/>
              <a:t>с его помощью отправляются </a:t>
            </a:r>
            <a:r>
              <a:rPr lang="ru-RU" sz="2800" dirty="0" err="1" smtClean="0"/>
              <a:t>автотесты</a:t>
            </a:r>
            <a:r>
              <a:rPr lang="ru-RU" sz="2800" dirty="0" smtClean="0"/>
              <a:t> на узлы и выводится результат</a:t>
            </a:r>
            <a:r>
              <a:rPr lang="ru-RU" sz="2800" dirty="0" smtClean="0"/>
              <a:t>. </a:t>
            </a:r>
            <a:endParaRPr lang="ru-RU" sz="2800" dirty="0" smtClean="0"/>
          </a:p>
          <a:p>
            <a:r>
              <a:rPr lang="ru-RU" sz="2800" dirty="0" smtClean="0"/>
              <a:t>Тест кейсы:</a:t>
            </a:r>
          </a:p>
          <a:p>
            <a:pPr marL="514350" indent="-514350"/>
            <a:r>
              <a:rPr lang="ru-RU" sz="2800" dirty="0" smtClean="0"/>
              <a:t>1.   Проверка подключении сети (в том числе по резервным каналам связи).</a:t>
            </a:r>
          </a:p>
          <a:p>
            <a:pPr marL="514350" indent="-514350">
              <a:buAutoNum type="arabicPeriod" startAt="2"/>
            </a:pPr>
            <a:r>
              <a:rPr lang="ru-RU" sz="2800" dirty="0" smtClean="0"/>
              <a:t>Корректность передаваемой и записываемой в БД информации.</a:t>
            </a:r>
          </a:p>
          <a:p>
            <a:pPr marL="514350" indent="-514350">
              <a:buAutoNum type="arabicPeriod" startAt="2"/>
            </a:pPr>
            <a:r>
              <a:rPr lang="ru-RU" sz="2800" dirty="0" smtClean="0"/>
              <a:t>Корректность информации принимаемой из БД.</a:t>
            </a:r>
          </a:p>
          <a:p>
            <a:pPr marL="514350" indent="-514350">
              <a:buAutoNum type="arabicPeriod" startAt="4"/>
            </a:pPr>
            <a:r>
              <a:rPr lang="ru-RU" sz="2800" dirty="0" smtClean="0"/>
              <a:t>Корректность выполнения функционала при нажатии кнопок.</a:t>
            </a:r>
          </a:p>
          <a:p>
            <a:pPr marL="514350" indent="-514350">
              <a:buAutoNum type="arabicPeriod" startAt="4"/>
            </a:pPr>
            <a:r>
              <a:rPr lang="ru-RU" sz="2800" dirty="0" smtClean="0"/>
              <a:t>Проверка отказоустойчивости (в том числе нагрузочное тестирование).</a:t>
            </a:r>
          </a:p>
          <a:p>
            <a:pPr marL="514350" indent="-514350">
              <a:buAutoNum type="arabicPeriod" startAt="4"/>
            </a:pPr>
            <a:r>
              <a:rPr lang="ru-RU" sz="2800" dirty="0" smtClean="0"/>
              <a:t>Проверка возможности несанкционированного проникновения на всех уровнях.</a:t>
            </a:r>
          </a:p>
          <a:p>
            <a:pPr marL="514350" indent="-514350">
              <a:buAutoNum type="arabicPeriod" startAt="3"/>
            </a:pPr>
            <a:endParaRPr lang="ru-RU" sz="2800" dirty="0" smtClean="0"/>
          </a:p>
          <a:p>
            <a:pPr marL="514350" indent="-514350">
              <a:buAutoNum type="arabicPeriod" startAt="3"/>
            </a:pPr>
            <a:endParaRPr lang="ru-RU" sz="2800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6053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6083</TotalTime>
  <Words>776</Words>
  <Application>Microsoft Macintosh PowerPoint</Application>
  <PresentationFormat>Произвольный</PresentationFormat>
  <Paragraphs>67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пользователь</cp:lastModifiedBy>
  <cp:revision>301</cp:revision>
  <dcterms:created xsi:type="dcterms:W3CDTF">2018-10-03T13:56:53Z</dcterms:created>
  <dcterms:modified xsi:type="dcterms:W3CDTF">2023-11-25T15:35:41Z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