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DC8"/>
    <a:srgbClr val="C0B5B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536" y="-1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10968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330461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194993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304164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403615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276255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27036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192985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291523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編輯母片文字樣式</a:t>
            </a:r>
          </a:p>
        </p:txBody>
      </p:sp>
      <p:sp>
        <p:nvSpPr>
          <p:cNvPr id="5" name="Date Placeholder 4"/>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160193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編輯母片文字樣式</a:t>
            </a:r>
          </a:p>
        </p:txBody>
      </p:sp>
      <p:sp>
        <p:nvSpPr>
          <p:cNvPr id="5" name="Date Placeholder 4"/>
          <p:cNvSpPr>
            <a:spLocks noGrp="1"/>
          </p:cNvSpPr>
          <p:nvPr>
            <p:ph type="dt" sz="half" idx="10"/>
          </p:nvPr>
        </p:nvSpPr>
        <p:spPr/>
        <p:txBody>
          <a:bodyPr/>
          <a:lstStyle/>
          <a:p>
            <a:fld id="{520F4231-4EFD-4E45-839C-D6FFF9E64D38}" type="datetimeFigureOut">
              <a:rPr lang="zh-TW" altLang="en-US" smtClean="0"/>
              <a:t>2021/12/30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54189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520F4231-4EFD-4E45-839C-D6FFF9E64D38}" type="datetimeFigureOut">
              <a:rPr lang="zh-TW" altLang="en-US" smtClean="0"/>
              <a:t>2021/12/30</a:t>
            </a:fld>
            <a:endParaRPr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F59C9C6-7104-4B76-A218-1E0DB42AE11B}" type="slidenum">
              <a:rPr lang="zh-TW" altLang="en-US" smtClean="0"/>
              <a:t>‹#›</a:t>
            </a:fld>
            <a:endParaRPr lang="zh-TW" altLang="en-US"/>
          </a:p>
        </p:txBody>
      </p:sp>
    </p:spTree>
    <p:extLst>
      <p:ext uri="{BB962C8B-B14F-4D97-AF65-F5344CB8AC3E}">
        <p14:creationId xmlns:p14="http://schemas.microsoft.com/office/powerpoint/2010/main" val="366042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ECE7D32-156E-4203-B605-4D1DECF35CCB}"/>
              </a:ext>
            </a:extLst>
          </p:cNvPr>
          <p:cNvPicPr>
            <a:picLocks noChangeAspect="1"/>
          </p:cNvPicPr>
          <p:nvPr/>
        </p:nvPicPr>
        <p:blipFill>
          <a:blip r:embed="rId2"/>
          <a:stretch>
            <a:fillRect/>
          </a:stretch>
        </p:blipFill>
        <p:spPr>
          <a:xfrm>
            <a:off x="0" y="1"/>
            <a:ext cx="21383625" cy="3930315"/>
          </a:xfrm>
          <a:prstGeom prst="rect">
            <a:avLst/>
          </a:prstGeom>
        </p:spPr>
      </p:pic>
      <p:sp>
        <p:nvSpPr>
          <p:cNvPr id="9" name="文字方塊 8">
            <a:extLst>
              <a:ext uri="{FF2B5EF4-FFF2-40B4-BE49-F238E27FC236}">
                <a16:creationId xmlns:a16="http://schemas.microsoft.com/office/drawing/2014/main" id="{5F4E2A33-74DF-4A9F-B70B-E639B398528B}"/>
              </a:ext>
            </a:extLst>
          </p:cNvPr>
          <p:cNvSpPr txBox="1"/>
          <p:nvPr/>
        </p:nvSpPr>
        <p:spPr>
          <a:xfrm>
            <a:off x="737939" y="762759"/>
            <a:ext cx="19907750" cy="2123658"/>
          </a:xfrm>
          <a:prstGeom prst="rect">
            <a:avLst/>
          </a:prstGeom>
          <a:noFill/>
        </p:spPr>
        <p:txBody>
          <a:bodyPr wrap="square" rtlCol="0">
            <a:spAutoFit/>
          </a:bodyPr>
          <a:lstStyle/>
          <a:p>
            <a:r>
              <a:rPr lang="en-US" altLang="zh-TW" sz="6600" b="1" dirty="0"/>
              <a:t>Using LSTM to Predict Stock Price and Apply Black-</a:t>
            </a:r>
            <a:r>
              <a:rPr lang="en-US" altLang="zh-TW" sz="6600" b="1" dirty="0" err="1"/>
              <a:t>Litterman</a:t>
            </a:r>
            <a:r>
              <a:rPr lang="en-US" altLang="zh-TW" sz="6600" b="1" dirty="0"/>
              <a:t> Model to Allocate Asset</a:t>
            </a:r>
            <a:endParaRPr lang="zh-TW" altLang="en-US" sz="6600" b="1" dirty="0"/>
          </a:p>
        </p:txBody>
      </p:sp>
      <p:sp>
        <p:nvSpPr>
          <p:cNvPr id="10" name="文字方塊 9">
            <a:extLst>
              <a:ext uri="{FF2B5EF4-FFF2-40B4-BE49-F238E27FC236}">
                <a16:creationId xmlns:a16="http://schemas.microsoft.com/office/drawing/2014/main" id="{6E71E712-3B2A-4FCC-B2AD-39BA0AEF3AF3}"/>
              </a:ext>
            </a:extLst>
          </p:cNvPr>
          <p:cNvSpPr txBox="1"/>
          <p:nvPr/>
        </p:nvSpPr>
        <p:spPr>
          <a:xfrm>
            <a:off x="15275584" y="2132692"/>
            <a:ext cx="5485897" cy="1200329"/>
          </a:xfrm>
          <a:prstGeom prst="rect">
            <a:avLst/>
          </a:prstGeom>
          <a:noFill/>
        </p:spPr>
        <p:txBody>
          <a:bodyPr wrap="square" rtlCol="0">
            <a:spAutoFit/>
          </a:bodyPr>
          <a:lstStyle/>
          <a:p>
            <a:r>
              <a:rPr lang="en-US" altLang="zh-TW" sz="3200" dirty="0"/>
              <a:t>P</a:t>
            </a:r>
            <a:r>
              <a:rPr lang="en-US" altLang="zh-TW" sz="3600" dirty="0"/>
              <a:t>rofessor:  </a:t>
            </a:r>
            <a:r>
              <a:rPr lang="zh-TW" altLang="en-US" sz="3600" dirty="0"/>
              <a:t>柯拉飛</a:t>
            </a:r>
            <a:endParaRPr lang="en-US" altLang="zh-TW" sz="3600" dirty="0"/>
          </a:p>
          <a:p>
            <a:r>
              <a:rPr lang="en-US" altLang="zh-TW" sz="3600" dirty="0"/>
              <a:t>Student:</a:t>
            </a:r>
            <a:r>
              <a:rPr lang="zh-TW" altLang="en-US" sz="3600" dirty="0"/>
              <a:t> </a:t>
            </a:r>
            <a:r>
              <a:rPr lang="en-US" altLang="zh-TW" sz="3600" dirty="0"/>
              <a:t>B10604044 </a:t>
            </a:r>
            <a:r>
              <a:rPr lang="zh-TW" altLang="en-US" sz="3600" dirty="0"/>
              <a:t>李明揚</a:t>
            </a:r>
          </a:p>
        </p:txBody>
      </p:sp>
      <p:pic>
        <p:nvPicPr>
          <p:cNvPr id="15" name="圖片 14">
            <a:extLst>
              <a:ext uri="{FF2B5EF4-FFF2-40B4-BE49-F238E27FC236}">
                <a16:creationId xmlns:a16="http://schemas.microsoft.com/office/drawing/2014/main" id="{174CA568-800A-436F-956D-313C125406AF}"/>
              </a:ext>
            </a:extLst>
          </p:cNvPr>
          <p:cNvPicPr>
            <a:picLocks noChangeAspect="1"/>
          </p:cNvPicPr>
          <p:nvPr/>
        </p:nvPicPr>
        <p:blipFill>
          <a:blip r:embed="rId3"/>
          <a:stretch>
            <a:fillRect/>
          </a:stretch>
        </p:blipFill>
        <p:spPr>
          <a:xfrm>
            <a:off x="0" y="3956315"/>
            <a:ext cx="21383625" cy="26318898"/>
          </a:xfrm>
          <a:prstGeom prst="rect">
            <a:avLst/>
          </a:prstGeom>
        </p:spPr>
      </p:pic>
      <p:sp>
        <p:nvSpPr>
          <p:cNvPr id="17" name="矩形: 圓角 16">
            <a:extLst>
              <a:ext uri="{FF2B5EF4-FFF2-40B4-BE49-F238E27FC236}">
                <a16:creationId xmlns:a16="http://schemas.microsoft.com/office/drawing/2014/main" id="{6E3A0FB6-1DB4-4796-BBE3-4B0EA7A194EC}"/>
              </a:ext>
            </a:extLst>
          </p:cNvPr>
          <p:cNvSpPr/>
          <p:nvPr/>
        </p:nvSpPr>
        <p:spPr>
          <a:xfrm>
            <a:off x="737939" y="4498992"/>
            <a:ext cx="9720000" cy="5070261"/>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文字方塊 17">
            <a:extLst>
              <a:ext uri="{FF2B5EF4-FFF2-40B4-BE49-F238E27FC236}">
                <a16:creationId xmlns:a16="http://schemas.microsoft.com/office/drawing/2014/main" id="{307FD5DB-85AE-4C8A-B730-83FEBC2D312F}"/>
              </a:ext>
            </a:extLst>
          </p:cNvPr>
          <p:cNvSpPr txBox="1"/>
          <p:nvPr/>
        </p:nvSpPr>
        <p:spPr>
          <a:xfrm>
            <a:off x="1375358" y="5453193"/>
            <a:ext cx="8543342" cy="3600986"/>
          </a:xfrm>
          <a:prstGeom prst="rect">
            <a:avLst/>
          </a:prstGeom>
          <a:noFill/>
        </p:spPr>
        <p:txBody>
          <a:bodyPr wrap="square" rtlCol="0">
            <a:spAutoFit/>
          </a:bodyPr>
          <a:lstStyle/>
          <a:p>
            <a:r>
              <a:rPr lang="en-US" altLang="zh-TW" sz="2850" dirty="0">
                <a:ea typeface="+mj-ea"/>
              </a:rPr>
              <a:t>This project used Black-</a:t>
            </a:r>
            <a:r>
              <a:rPr lang="en-US" altLang="zh-TW" sz="2850" dirty="0" err="1">
                <a:ea typeface="+mj-ea"/>
              </a:rPr>
              <a:t>Litterman</a:t>
            </a:r>
            <a:r>
              <a:rPr lang="en-US" altLang="zh-TW" sz="2850" dirty="0">
                <a:ea typeface="+mj-ea"/>
              </a:rPr>
              <a:t>(BL) model to do asset allocation. I compare two methods. One is using LSTM to predict stocks price then computing the rate of return as input of BL-Model. The other is the report of investment company, using the target price of stocks to compute the rate of return as input. We want to  view the performance of these two, and whether BL model is efficient or not</a:t>
            </a:r>
            <a:r>
              <a:rPr lang="en-US" altLang="zh-TW" sz="2800" dirty="0">
                <a:ea typeface="+mj-ea"/>
              </a:rPr>
              <a:t>.</a:t>
            </a:r>
            <a:endParaRPr lang="zh-TW" altLang="en-US" sz="2800" dirty="0">
              <a:ea typeface="+mj-ea"/>
            </a:endParaRPr>
          </a:p>
        </p:txBody>
      </p:sp>
      <p:sp>
        <p:nvSpPr>
          <p:cNvPr id="19" name="文字方塊 18">
            <a:extLst>
              <a:ext uri="{FF2B5EF4-FFF2-40B4-BE49-F238E27FC236}">
                <a16:creationId xmlns:a16="http://schemas.microsoft.com/office/drawing/2014/main" id="{DB5D3A5D-E412-4A3F-B81F-FE4CADD1961B}"/>
              </a:ext>
            </a:extLst>
          </p:cNvPr>
          <p:cNvSpPr txBox="1"/>
          <p:nvPr/>
        </p:nvSpPr>
        <p:spPr>
          <a:xfrm>
            <a:off x="1375358" y="4693074"/>
            <a:ext cx="4620127" cy="707886"/>
          </a:xfrm>
          <a:prstGeom prst="rect">
            <a:avLst/>
          </a:prstGeom>
          <a:noFill/>
        </p:spPr>
        <p:txBody>
          <a:bodyPr wrap="square" rtlCol="0">
            <a:spAutoFit/>
          </a:bodyPr>
          <a:lstStyle/>
          <a:p>
            <a:r>
              <a:rPr lang="en-US" altLang="zh-TW" sz="4000" b="1" dirty="0"/>
              <a:t>I. Introduction</a:t>
            </a:r>
            <a:endParaRPr lang="zh-TW" altLang="en-US" sz="4000" b="1" dirty="0"/>
          </a:p>
        </p:txBody>
      </p:sp>
      <p:sp>
        <p:nvSpPr>
          <p:cNvPr id="21" name="矩形: 圓角 20">
            <a:extLst>
              <a:ext uri="{FF2B5EF4-FFF2-40B4-BE49-F238E27FC236}">
                <a16:creationId xmlns:a16="http://schemas.microsoft.com/office/drawing/2014/main" id="{A4B1A520-CFF0-41C3-B52A-92C07CA068C9}"/>
              </a:ext>
            </a:extLst>
          </p:cNvPr>
          <p:cNvSpPr/>
          <p:nvPr/>
        </p:nvSpPr>
        <p:spPr>
          <a:xfrm>
            <a:off x="11041481" y="4498991"/>
            <a:ext cx="9720000" cy="5070261"/>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B28FE3F3-6A01-4D53-AA48-85B41B832434}"/>
              </a:ext>
            </a:extLst>
          </p:cNvPr>
          <p:cNvSpPr txBox="1"/>
          <p:nvPr/>
        </p:nvSpPr>
        <p:spPr>
          <a:xfrm>
            <a:off x="11737207" y="4693074"/>
            <a:ext cx="5438273" cy="646331"/>
          </a:xfrm>
          <a:prstGeom prst="rect">
            <a:avLst/>
          </a:prstGeom>
          <a:noFill/>
        </p:spPr>
        <p:txBody>
          <a:bodyPr wrap="square" rtlCol="0">
            <a:spAutoFit/>
          </a:bodyPr>
          <a:lstStyle/>
          <a:p>
            <a:r>
              <a:rPr lang="en-US" altLang="zh-TW" sz="3600" b="1" dirty="0"/>
              <a:t>II. Black-</a:t>
            </a:r>
            <a:r>
              <a:rPr lang="en-US" altLang="zh-TW" sz="3600" b="1" dirty="0" err="1"/>
              <a:t>Litterman</a:t>
            </a:r>
            <a:r>
              <a:rPr lang="en-US" altLang="zh-TW" sz="3600" b="1" dirty="0"/>
              <a:t> Model</a:t>
            </a:r>
            <a:endParaRPr lang="zh-TW" altLang="en-US" sz="3600" b="1" dirty="0"/>
          </a:p>
        </p:txBody>
      </p:sp>
      <mc:AlternateContent xmlns:mc="http://schemas.openxmlformats.org/markup-compatibility/2006">
        <mc:Choice xmlns:a14="http://schemas.microsoft.com/office/drawing/2010/main" Requires="a14">
          <p:sp>
            <p:nvSpPr>
              <p:cNvPr id="23" name="文字方塊 22">
                <a:extLst>
                  <a:ext uri="{FF2B5EF4-FFF2-40B4-BE49-F238E27FC236}">
                    <a16:creationId xmlns:a16="http://schemas.microsoft.com/office/drawing/2014/main" id="{4B11BBBF-F929-41DC-9689-30A7D7C6B5FE}"/>
                  </a:ext>
                </a:extLst>
              </p:cNvPr>
              <p:cNvSpPr txBox="1"/>
              <p:nvPr/>
            </p:nvSpPr>
            <p:spPr>
              <a:xfrm>
                <a:off x="11722513" y="5470786"/>
                <a:ext cx="8029071" cy="9882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800" b="1" i="1">
                          <a:latin typeface="Cambria Math" panose="02040503050406030204" pitchFamily="18" charset="0"/>
                        </a:rPr>
                        <m:t>𝐄</m:t>
                      </m:r>
                      <m:d>
                        <m:dPr>
                          <m:begChr m:val="["/>
                          <m:endChr m:val="]"/>
                          <m:ctrlPr>
                            <a:rPr lang="zh-TW" altLang="zh-TW" sz="2800" b="1" i="1">
                              <a:latin typeface="Cambria Math" panose="02040503050406030204" pitchFamily="18" charset="0"/>
                            </a:rPr>
                          </m:ctrlPr>
                        </m:dPr>
                        <m:e>
                          <m:r>
                            <a:rPr lang="en-US" altLang="zh-TW" sz="2800" b="1" i="1">
                              <a:latin typeface="Cambria Math" panose="02040503050406030204" pitchFamily="18" charset="0"/>
                            </a:rPr>
                            <m:t>𝑹</m:t>
                          </m:r>
                        </m:e>
                      </m:d>
                      <m:r>
                        <a:rPr lang="en-US" altLang="zh-TW" sz="2800" b="1">
                          <a:latin typeface="Cambria Math" panose="02040503050406030204" pitchFamily="18" charset="0"/>
                        </a:rPr>
                        <m:t>=</m:t>
                      </m:r>
                      <m:sSup>
                        <m:sSupPr>
                          <m:ctrlPr>
                            <a:rPr lang="zh-TW" altLang="zh-TW" sz="2800" b="1" i="1">
                              <a:latin typeface="Cambria Math" panose="02040503050406030204" pitchFamily="18" charset="0"/>
                            </a:rPr>
                          </m:ctrlPr>
                        </m:sSupPr>
                        <m:e>
                          <m:r>
                            <a:rPr lang="en-US" altLang="zh-TW" sz="2800" b="1">
                              <a:latin typeface="Cambria Math" panose="02040503050406030204" pitchFamily="18" charset="0"/>
                            </a:rPr>
                            <m:t>[</m:t>
                          </m:r>
                          <m:sSup>
                            <m:sSupPr>
                              <m:ctrlPr>
                                <a:rPr lang="zh-TW" altLang="zh-TW" sz="2800" b="1" i="1">
                                  <a:latin typeface="Cambria Math" panose="02040503050406030204" pitchFamily="18" charset="0"/>
                                </a:rPr>
                              </m:ctrlPr>
                            </m:sSupPr>
                            <m:e>
                              <m:d>
                                <m:dPr>
                                  <m:ctrlPr>
                                    <a:rPr lang="zh-TW" altLang="zh-TW" sz="2800" b="1" i="1">
                                      <a:latin typeface="Cambria Math" panose="02040503050406030204" pitchFamily="18" charset="0"/>
                                    </a:rPr>
                                  </m:ctrlPr>
                                </m:dPr>
                                <m:e>
                                  <m:r>
                                    <a:rPr lang="en-US" altLang="zh-TW" sz="2800" b="1" i="1">
                                      <a:latin typeface="Cambria Math" panose="02040503050406030204" pitchFamily="18" charset="0"/>
                                    </a:rPr>
                                    <m:t>𝝉𝜮</m:t>
                                  </m:r>
                                </m:e>
                              </m:d>
                            </m:e>
                            <m:sup>
                              <m:r>
                                <a:rPr lang="en-US" altLang="zh-TW" sz="2800" b="1" i="1">
                                  <a:latin typeface="Cambria Math" panose="02040503050406030204" pitchFamily="18" charset="0"/>
                                </a:rPr>
                                <m:t>−</m:t>
                              </m:r>
                              <m:r>
                                <a:rPr lang="en-US" altLang="zh-TW" sz="2800" b="1" i="1">
                                  <a:latin typeface="Cambria Math" panose="02040503050406030204" pitchFamily="18" charset="0"/>
                                </a:rPr>
                                <m:t>𝟏</m:t>
                              </m:r>
                            </m:sup>
                          </m:sSup>
                          <m:r>
                            <a:rPr lang="en-US" altLang="zh-TW" sz="2800" b="1">
                              <a:latin typeface="Cambria Math" panose="02040503050406030204" pitchFamily="18" charset="0"/>
                            </a:rPr>
                            <m:t>+</m:t>
                          </m:r>
                          <m:sSup>
                            <m:sSupPr>
                              <m:ctrlPr>
                                <a:rPr lang="zh-TW" altLang="zh-TW" sz="2800" b="1" i="1">
                                  <a:latin typeface="Cambria Math" panose="02040503050406030204" pitchFamily="18" charset="0"/>
                                </a:rPr>
                              </m:ctrlPr>
                            </m:sSupPr>
                            <m:e>
                              <m:r>
                                <a:rPr lang="en-US" altLang="zh-TW" sz="2800" b="1" i="1">
                                  <a:latin typeface="Cambria Math" panose="02040503050406030204" pitchFamily="18" charset="0"/>
                                </a:rPr>
                                <m:t>𝑷</m:t>
                              </m:r>
                            </m:e>
                            <m:sup>
                              <m:r>
                                <a:rPr lang="en-US" altLang="zh-TW" sz="2800" b="1" i="1">
                                  <a:latin typeface="Cambria Math" panose="02040503050406030204" pitchFamily="18" charset="0"/>
                                </a:rPr>
                                <m:t>′</m:t>
                              </m:r>
                            </m:sup>
                          </m:sSup>
                          <m:sSup>
                            <m:sSupPr>
                              <m:ctrlPr>
                                <a:rPr lang="zh-TW" altLang="zh-TW" sz="2800" b="1" i="1">
                                  <a:latin typeface="Cambria Math" panose="02040503050406030204" pitchFamily="18" charset="0"/>
                                </a:rPr>
                              </m:ctrlPr>
                            </m:sSupPr>
                            <m:e>
                              <m:r>
                                <a:rPr lang="en-US" altLang="zh-TW" sz="2800" b="1" i="1">
                                  <a:latin typeface="Cambria Math" panose="02040503050406030204" pitchFamily="18" charset="0"/>
                                </a:rPr>
                                <m:t>𝜴</m:t>
                              </m:r>
                            </m:e>
                            <m:sup>
                              <m:r>
                                <a:rPr lang="en-US" altLang="zh-TW" sz="2800" b="1" i="1">
                                  <a:latin typeface="Cambria Math" panose="02040503050406030204" pitchFamily="18" charset="0"/>
                                </a:rPr>
                                <m:t>−</m:t>
                              </m:r>
                              <m:r>
                                <a:rPr lang="en-US" altLang="zh-TW" sz="2800" b="1" i="1">
                                  <a:latin typeface="Cambria Math" panose="02040503050406030204" pitchFamily="18" charset="0"/>
                                </a:rPr>
                                <m:t>𝟏</m:t>
                              </m:r>
                            </m:sup>
                          </m:sSup>
                          <m:r>
                            <a:rPr lang="en-US" altLang="zh-TW" sz="2800" b="1" i="1">
                              <a:latin typeface="Cambria Math" panose="02040503050406030204" pitchFamily="18" charset="0"/>
                            </a:rPr>
                            <m:t>𝑷</m:t>
                          </m:r>
                          <m:r>
                            <a:rPr lang="en-US" altLang="zh-TW" sz="2800" b="1" i="1">
                              <a:latin typeface="Cambria Math" panose="02040503050406030204" pitchFamily="18" charset="0"/>
                            </a:rPr>
                            <m:t>]</m:t>
                          </m:r>
                        </m:e>
                        <m:sup>
                          <m:r>
                            <a:rPr lang="en-US" altLang="zh-TW" sz="2800" b="1" i="1">
                              <a:latin typeface="Cambria Math" panose="02040503050406030204" pitchFamily="18" charset="0"/>
                            </a:rPr>
                            <m:t>−</m:t>
                          </m:r>
                          <m:r>
                            <a:rPr lang="en-US" altLang="zh-TW" sz="2800" b="1" i="1">
                              <a:latin typeface="Cambria Math" panose="02040503050406030204" pitchFamily="18" charset="0"/>
                            </a:rPr>
                            <m:t>𝟏</m:t>
                          </m:r>
                        </m:sup>
                      </m:sSup>
                      <m:r>
                        <a:rPr lang="en-US" altLang="zh-TW" sz="2800" b="1" i="1">
                          <a:latin typeface="Cambria Math" panose="02040503050406030204" pitchFamily="18" charset="0"/>
                        </a:rPr>
                        <m:t> [</m:t>
                      </m:r>
                      <m:sSup>
                        <m:sSupPr>
                          <m:ctrlPr>
                            <a:rPr lang="zh-TW" altLang="zh-TW" sz="2800" b="1" i="1">
                              <a:latin typeface="Cambria Math" panose="02040503050406030204" pitchFamily="18" charset="0"/>
                            </a:rPr>
                          </m:ctrlPr>
                        </m:sSupPr>
                        <m:e>
                          <m:d>
                            <m:dPr>
                              <m:ctrlPr>
                                <a:rPr lang="zh-TW" altLang="zh-TW" sz="2800" b="1" i="1">
                                  <a:latin typeface="Cambria Math" panose="02040503050406030204" pitchFamily="18" charset="0"/>
                                </a:rPr>
                              </m:ctrlPr>
                            </m:dPr>
                            <m:e>
                              <m:r>
                                <a:rPr lang="en-US" altLang="zh-TW" sz="2800" b="1" i="1">
                                  <a:latin typeface="Cambria Math" panose="02040503050406030204" pitchFamily="18" charset="0"/>
                                </a:rPr>
                                <m:t>𝝉𝜮</m:t>
                              </m:r>
                            </m:e>
                          </m:d>
                        </m:e>
                        <m:sup>
                          <m:r>
                            <a:rPr lang="en-US" altLang="zh-TW" sz="2800" b="1" i="1">
                              <a:latin typeface="Cambria Math" panose="02040503050406030204" pitchFamily="18" charset="0"/>
                            </a:rPr>
                            <m:t>−</m:t>
                          </m:r>
                          <m:r>
                            <a:rPr lang="en-US" altLang="zh-TW" sz="2800" b="1" i="1">
                              <a:latin typeface="Cambria Math" panose="02040503050406030204" pitchFamily="18" charset="0"/>
                            </a:rPr>
                            <m:t>𝟏</m:t>
                          </m:r>
                        </m:sup>
                      </m:sSup>
                      <m:r>
                        <a:rPr lang="en-US" altLang="zh-TW" sz="2800" b="1" i="1">
                          <a:latin typeface="Cambria Math" panose="02040503050406030204" pitchFamily="18" charset="0"/>
                        </a:rPr>
                        <m:t>𝚷</m:t>
                      </m:r>
                      <m:r>
                        <a:rPr lang="en-US" altLang="zh-TW" sz="2800" b="1">
                          <a:latin typeface="Cambria Math" panose="02040503050406030204" pitchFamily="18" charset="0"/>
                        </a:rPr>
                        <m:t>+</m:t>
                      </m:r>
                      <m:r>
                        <a:rPr lang="en-US" altLang="zh-TW" sz="2800" b="1" i="1">
                          <a:latin typeface="Cambria Math" panose="02040503050406030204" pitchFamily="18" charset="0"/>
                        </a:rPr>
                        <m:t>𝑷</m:t>
                      </m:r>
                      <m:r>
                        <a:rPr lang="en-US" altLang="zh-TW" sz="2800" b="1" i="1">
                          <a:latin typeface="Cambria Math" panose="02040503050406030204" pitchFamily="18" charset="0"/>
                        </a:rPr>
                        <m:t>′</m:t>
                      </m:r>
                      <m:sSup>
                        <m:sSupPr>
                          <m:ctrlPr>
                            <a:rPr lang="zh-TW" altLang="zh-TW" sz="2800" b="1" i="1">
                              <a:latin typeface="Cambria Math" panose="02040503050406030204" pitchFamily="18" charset="0"/>
                            </a:rPr>
                          </m:ctrlPr>
                        </m:sSupPr>
                        <m:e>
                          <m:r>
                            <a:rPr lang="en-US" altLang="zh-TW" sz="2800" b="1" i="1">
                              <a:latin typeface="Cambria Math" panose="02040503050406030204" pitchFamily="18" charset="0"/>
                            </a:rPr>
                            <m:t>𝜴</m:t>
                          </m:r>
                        </m:e>
                        <m:sup>
                          <m:r>
                            <a:rPr lang="en-US" altLang="zh-TW" sz="2800" b="1" i="1">
                              <a:latin typeface="Cambria Math" panose="02040503050406030204" pitchFamily="18" charset="0"/>
                            </a:rPr>
                            <m:t>−</m:t>
                          </m:r>
                          <m:r>
                            <a:rPr lang="en-US" altLang="zh-TW" sz="2800" b="1" i="1">
                              <a:latin typeface="Cambria Math" panose="02040503050406030204" pitchFamily="18" charset="0"/>
                            </a:rPr>
                            <m:t>𝟏</m:t>
                          </m:r>
                        </m:sup>
                      </m:sSup>
                      <m:r>
                        <a:rPr lang="en-US" altLang="zh-TW" sz="2800" b="1" i="1">
                          <a:latin typeface="Cambria Math" panose="02040503050406030204" pitchFamily="18" charset="0"/>
                        </a:rPr>
                        <m:t>𝑸</m:t>
                      </m:r>
                      <m:r>
                        <a:rPr lang="en-US" altLang="zh-TW" sz="2800" b="1" i="1">
                          <a:latin typeface="Cambria Math" panose="02040503050406030204" pitchFamily="18" charset="0"/>
                        </a:rPr>
                        <m:t>]</m:t>
                      </m:r>
                    </m:oMath>
                  </m:oMathPara>
                </a14:m>
                <a:endParaRPr lang="zh-TW" altLang="zh-TW" sz="2800" b="1" dirty="0"/>
              </a:p>
              <a:p>
                <a:endParaRPr lang="zh-TW" altLang="en-US" sz="2800" dirty="0">
                  <a:latin typeface="+mj-ea"/>
                  <a:ea typeface="+mj-ea"/>
                </a:endParaRPr>
              </a:p>
            </p:txBody>
          </p:sp>
        </mc:Choice>
        <mc:Fallback>
          <p:sp>
            <p:nvSpPr>
              <p:cNvPr id="23" name="文字方塊 22">
                <a:extLst>
                  <a:ext uri="{FF2B5EF4-FFF2-40B4-BE49-F238E27FC236}">
                    <a16:creationId xmlns:a16="http://schemas.microsoft.com/office/drawing/2014/main" id="{4B11BBBF-F929-41DC-9689-30A7D7C6B5FE}"/>
                  </a:ext>
                </a:extLst>
              </p:cNvPr>
              <p:cNvSpPr txBox="1">
                <a:spLocks noRot="1" noChangeAspect="1" noMove="1" noResize="1" noEditPoints="1" noAdjustHandles="1" noChangeArrowheads="1" noChangeShapeType="1" noTextEdit="1"/>
              </p:cNvSpPr>
              <p:nvPr/>
            </p:nvSpPr>
            <p:spPr>
              <a:xfrm>
                <a:off x="11722513" y="5470786"/>
                <a:ext cx="8029071" cy="988284"/>
              </a:xfrm>
              <a:prstGeom prst="rect">
                <a:avLst/>
              </a:prstGeom>
              <a:blipFill>
                <a:blip r:embed="rId4"/>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CD342BC2-1156-44C0-B771-08C2E64DBD57}"/>
              </a:ext>
            </a:extLst>
          </p:cNvPr>
          <p:cNvSpPr txBox="1"/>
          <p:nvPr/>
        </p:nvSpPr>
        <p:spPr>
          <a:xfrm>
            <a:off x="11737207" y="6039164"/>
            <a:ext cx="7595940" cy="3816429"/>
          </a:xfrm>
          <a:prstGeom prst="rect">
            <a:avLst/>
          </a:prstGeom>
          <a:noFill/>
        </p:spPr>
        <p:txBody>
          <a:bodyPr wrap="square" rtlCol="0">
            <a:spAutoFit/>
          </a:bodyPr>
          <a:lstStyle/>
          <a:p>
            <a:r>
              <a:rPr lang="en-US" altLang="zh-TW" sz="2800" b="1" dirty="0"/>
              <a:t>τ:</a:t>
            </a:r>
            <a:r>
              <a:rPr lang="en-US" altLang="zh-TW" sz="2800" dirty="0"/>
              <a:t> scale factor</a:t>
            </a:r>
            <a:endParaRPr lang="zh-TW" altLang="zh-TW" sz="2800" dirty="0"/>
          </a:p>
          <a:p>
            <a:r>
              <a:rPr lang="en-US" altLang="zh-TW" sz="2800" b="1" dirty="0"/>
              <a:t>Σ:</a:t>
            </a:r>
            <a:r>
              <a:rPr lang="en-US" altLang="zh-TW" sz="2800" dirty="0"/>
              <a:t> Covariance matrix of Excess rate of return</a:t>
            </a:r>
            <a:endParaRPr lang="zh-TW" altLang="zh-TW" sz="2800" dirty="0"/>
          </a:p>
          <a:p>
            <a:r>
              <a:rPr lang="en-US" altLang="zh-TW" sz="2800" b="1" dirty="0"/>
              <a:t>P:</a:t>
            </a:r>
            <a:r>
              <a:rPr lang="en-US" altLang="zh-TW" sz="2800" dirty="0"/>
              <a:t> Investor’s view matrix</a:t>
            </a:r>
            <a:endParaRPr lang="zh-TW" altLang="zh-TW" sz="2800" dirty="0"/>
          </a:p>
          <a:p>
            <a:r>
              <a:rPr lang="en-US" altLang="zh-TW" sz="2800" b="1" dirty="0"/>
              <a:t>Π:</a:t>
            </a:r>
            <a:r>
              <a:rPr lang="en-US" altLang="zh-TW" sz="2800" dirty="0"/>
              <a:t> Implied equilibrium rate of return vector</a:t>
            </a:r>
            <a:endParaRPr lang="zh-TW" altLang="zh-TW" sz="2800" dirty="0"/>
          </a:p>
          <a:p>
            <a:r>
              <a:rPr lang="en-US" altLang="zh-TW" sz="2800" b="1" dirty="0"/>
              <a:t>Q:</a:t>
            </a:r>
            <a:r>
              <a:rPr lang="en-US" altLang="zh-TW" sz="2800" dirty="0"/>
              <a:t> Point of view earnings vector</a:t>
            </a:r>
            <a:endParaRPr lang="zh-TW" altLang="zh-TW" sz="2800" dirty="0"/>
          </a:p>
          <a:p>
            <a:r>
              <a:rPr lang="en-US" altLang="zh-TW" sz="2800" b="1" dirty="0"/>
              <a:t>Ω:</a:t>
            </a:r>
            <a:r>
              <a:rPr lang="en-US" altLang="zh-TW" sz="2800" dirty="0"/>
              <a:t> Covariance matrix of opinion error, used to express the difference between the investor’s opinion and the actual situation</a:t>
            </a:r>
            <a:endParaRPr lang="zh-TW" altLang="zh-TW" sz="2800" dirty="0"/>
          </a:p>
          <a:p>
            <a:endParaRPr lang="zh-TW" altLang="en-US" dirty="0"/>
          </a:p>
        </p:txBody>
      </p:sp>
      <p:sp>
        <p:nvSpPr>
          <p:cNvPr id="25" name="矩形: 圓角 24">
            <a:extLst>
              <a:ext uri="{FF2B5EF4-FFF2-40B4-BE49-F238E27FC236}">
                <a16:creationId xmlns:a16="http://schemas.microsoft.com/office/drawing/2014/main" id="{2AFADFA5-1FD5-4B27-BC80-02EBC5196DF1}"/>
              </a:ext>
            </a:extLst>
          </p:cNvPr>
          <p:cNvSpPr/>
          <p:nvPr/>
        </p:nvSpPr>
        <p:spPr>
          <a:xfrm>
            <a:off x="787151" y="9929838"/>
            <a:ext cx="9720000" cy="8078400"/>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文字方塊 25">
            <a:extLst>
              <a:ext uri="{FF2B5EF4-FFF2-40B4-BE49-F238E27FC236}">
                <a16:creationId xmlns:a16="http://schemas.microsoft.com/office/drawing/2014/main" id="{9913A707-BC28-4F26-ACF5-C54375A3C45B}"/>
              </a:ext>
            </a:extLst>
          </p:cNvPr>
          <p:cNvSpPr txBox="1"/>
          <p:nvPr/>
        </p:nvSpPr>
        <p:spPr>
          <a:xfrm>
            <a:off x="1375358" y="10277318"/>
            <a:ext cx="8182392" cy="707886"/>
          </a:xfrm>
          <a:prstGeom prst="rect">
            <a:avLst/>
          </a:prstGeom>
          <a:noFill/>
        </p:spPr>
        <p:txBody>
          <a:bodyPr wrap="square" rtlCol="0">
            <a:spAutoFit/>
          </a:bodyPr>
          <a:lstStyle/>
          <a:p>
            <a:r>
              <a:rPr lang="en-US" altLang="zh-TW" sz="4000" b="1" dirty="0"/>
              <a:t>III. Using LSTM to Predict Stock Price</a:t>
            </a:r>
            <a:endParaRPr lang="zh-TW" altLang="en-US" sz="4000" b="1" dirty="0"/>
          </a:p>
        </p:txBody>
      </p:sp>
      <p:sp>
        <p:nvSpPr>
          <p:cNvPr id="27" name="文字方塊 26">
            <a:extLst>
              <a:ext uri="{FF2B5EF4-FFF2-40B4-BE49-F238E27FC236}">
                <a16:creationId xmlns:a16="http://schemas.microsoft.com/office/drawing/2014/main" id="{47122D44-1B94-4F16-9A08-09055B989251}"/>
              </a:ext>
            </a:extLst>
          </p:cNvPr>
          <p:cNvSpPr txBox="1"/>
          <p:nvPr/>
        </p:nvSpPr>
        <p:spPr>
          <a:xfrm>
            <a:off x="1375358" y="11019054"/>
            <a:ext cx="8357936" cy="1846659"/>
          </a:xfrm>
          <a:prstGeom prst="rect">
            <a:avLst/>
          </a:prstGeom>
          <a:noFill/>
        </p:spPr>
        <p:txBody>
          <a:bodyPr wrap="square" rtlCol="0">
            <a:spAutoFit/>
          </a:bodyPr>
          <a:lstStyle/>
          <a:p>
            <a:r>
              <a:rPr lang="en-US" altLang="zh-TW" sz="2850" dirty="0"/>
              <a:t>	I use 3 years stocks data to train model, and using it predict the stocks price on April</a:t>
            </a:r>
          </a:p>
          <a:p>
            <a:r>
              <a:rPr lang="en-US" altLang="zh-TW" sz="2850" dirty="0"/>
              <a:t>	This figure is using LSTM to predict price of stocks 2603.</a:t>
            </a:r>
            <a:endParaRPr lang="zh-TW" altLang="en-US" sz="2850" dirty="0"/>
          </a:p>
        </p:txBody>
      </p:sp>
      <p:sp>
        <p:nvSpPr>
          <p:cNvPr id="30" name="矩形: 圓角 29">
            <a:extLst>
              <a:ext uri="{FF2B5EF4-FFF2-40B4-BE49-F238E27FC236}">
                <a16:creationId xmlns:a16="http://schemas.microsoft.com/office/drawing/2014/main" id="{0519C755-81C6-48B0-933F-2C91331EEDC5}"/>
              </a:ext>
            </a:extLst>
          </p:cNvPr>
          <p:cNvSpPr/>
          <p:nvPr/>
        </p:nvSpPr>
        <p:spPr>
          <a:xfrm>
            <a:off x="11041481" y="9932538"/>
            <a:ext cx="9720000" cy="5303056"/>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文字方塊 30">
            <a:extLst>
              <a:ext uri="{FF2B5EF4-FFF2-40B4-BE49-F238E27FC236}">
                <a16:creationId xmlns:a16="http://schemas.microsoft.com/office/drawing/2014/main" id="{4AD49D8A-BC8D-4E0B-9C15-54DD4000AF87}"/>
              </a:ext>
            </a:extLst>
          </p:cNvPr>
          <p:cNvSpPr txBox="1"/>
          <p:nvPr/>
        </p:nvSpPr>
        <p:spPr>
          <a:xfrm>
            <a:off x="11672512" y="10280822"/>
            <a:ext cx="7183102" cy="646331"/>
          </a:xfrm>
          <a:prstGeom prst="rect">
            <a:avLst/>
          </a:prstGeom>
          <a:noFill/>
        </p:spPr>
        <p:txBody>
          <a:bodyPr wrap="square" rtlCol="0">
            <a:spAutoFit/>
          </a:bodyPr>
          <a:lstStyle/>
          <a:p>
            <a:r>
              <a:rPr lang="en-US" altLang="zh-TW" sz="3600" b="1" dirty="0"/>
              <a:t>IV. Report of Investment Company</a:t>
            </a:r>
            <a:endParaRPr lang="zh-TW" altLang="en-US" sz="3600" b="1" dirty="0"/>
          </a:p>
        </p:txBody>
      </p:sp>
      <p:sp>
        <p:nvSpPr>
          <p:cNvPr id="20" name="矩形: 圓角 19">
            <a:extLst>
              <a:ext uri="{FF2B5EF4-FFF2-40B4-BE49-F238E27FC236}">
                <a16:creationId xmlns:a16="http://schemas.microsoft.com/office/drawing/2014/main" id="{73394462-8401-4207-A2FA-8C9C638F1A32}"/>
              </a:ext>
            </a:extLst>
          </p:cNvPr>
          <p:cNvSpPr/>
          <p:nvPr/>
        </p:nvSpPr>
        <p:spPr>
          <a:xfrm>
            <a:off x="1381993" y="18147851"/>
            <a:ext cx="8357936" cy="5303056"/>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文字方塊 1">
            <a:extLst>
              <a:ext uri="{FF2B5EF4-FFF2-40B4-BE49-F238E27FC236}">
                <a16:creationId xmlns:a16="http://schemas.microsoft.com/office/drawing/2014/main" id="{F146803B-114D-48AC-8134-229BF2C1C6A7}"/>
              </a:ext>
            </a:extLst>
          </p:cNvPr>
          <p:cNvSpPr txBox="1"/>
          <p:nvPr/>
        </p:nvSpPr>
        <p:spPr>
          <a:xfrm>
            <a:off x="2019840" y="18790882"/>
            <a:ext cx="7537910" cy="646331"/>
          </a:xfrm>
          <a:prstGeom prst="rect">
            <a:avLst/>
          </a:prstGeom>
          <a:noFill/>
        </p:spPr>
        <p:txBody>
          <a:bodyPr wrap="square" rtlCol="0">
            <a:spAutoFit/>
          </a:bodyPr>
          <a:lstStyle/>
          <a:p>
            <a:r>
              <a:rPr lang="en-US" altLang="zh-TW" sz="3600" b="1" dirty="0"/>
              <a:t>V. BL</a:t>
            </a:r>
            <a:r>
              <a:rPr lang="zh-TW" altLang="en-US" sz="3600" b="1" dirty="0"/>
              <a:t> </a:t>
            </a:r>
            <a:r>
              <a:rPr lang="en-US" altLang="zh-TW" sz="3600" b="1" dirty="0"/>
              <a:t>Model Asset Allocation</a:t>
            </a:r>
            <a:endParaRPr lang="zh-TW" altLang="en-US" sz="3600" b="1" dirty="0"/>
          </a:p>
        </p:txBody>
      </p:sp>
      <p:sp>
        <p:nvSpPr>
          <p:cNvPr id="3" name="文字方塊 2">
            <a:extLst>
              <a:ext uri="{FF2B5EF4-FFF2-40B4-BE49-F238E27FC236}">
                <a16:creationId xmlns:a16="http://schemas.microsoft.com/office/drawing/2014/main" id="{ACB47169-E841-4ECD-8E0C-5C433853E53D}"/>
              </a:ext>
            </a:extLst>
          </p:cNvPr>
          <p:cNvSpPr txBox="1"/>
          <p:nvPr/>
        </p:nvSpPr>
        <p:spPr>
          <a:xfrm>
            <a:off x="11672512" y="11024630"/>
            <a:ext cx="8079072" cy="1408078"/>
          </a:xfrm>
          <a:prstGeom prst="rect">
            <a:avLst/>
          </a:prstGeom>
          <a:noFill/>
        </p:spPr>
        <p:txBody>
          <a:bodyPr wrap="square" rtlCol="0">
            <a:spAutoFit/>
          </a:bodyPr>
          <a:lstStyle/>
          <a:p>
            <a:r>
              <a:rPr lang="en-US" altLang="zh-TW" sz="2850" dirty="0">
                <a:ea typeface="+mj-ea"/>
              </a:rPr>
              <a:t>I use four stocks, these stock companies are very famous and some of them have status in the international arena.  </a:t>
            </a:r>
            <a:endParaRPr lang="zh-TW" altLang="en-US" sz="2850" dirty="0">
              <a:ea typeface="+mj-ea"/>
            </a:endParaRPr>
          </a:p>
        </p:txBody>
      </p:sp>
      <p:sp>
        <p:nvSpPr>
          <p:cNvPr id="4" name="文字方塊 3">
            <a:extLst>
              <a:ext uri="{FF2B5EF4-FFF2-40B4-BE49-F238E27FC236}">
                <a16:creationId xmlns:a16="http://schemas.microsoft.com/office/drawing/2014/main" id="{FADB249B-D2CE-44B3-99A3-721B5F65BB01}"/>
              </a:ext>
            </a:extLst>
          </p:cNvPr>
          <p:cNvSpPr txBox="1"/>
          <p:nvPr/>
        </p:nvSpPr>
        <p:spPr>
          <a:xfrm>
            <a:off x="12103511" y="13006766"/>
            <a:ext cx="7183102" cy="1569660"/>
          </a:xfrm>
          <a:prstGeom prst="rect">
            <a:avLst/>
          </a:prstGeom>
          <a:noFill/>
        </p:spPr>
        <p:txBody>
          <a:bodyPr wrap="square" rtlCol="0">
            <a:spAutoFit/>
          </a:bodyPr>
          <a:lstStyle/>
          <a:p>
            <a:r>
              <a:rPr lang="en-US" altLang="zh-TW" sz="2400" b="1" dirty="0"/>
              <a:t>2002</a:t>
            </a:r>
            <a:r>
              <a:rPr lang="zh-TW" altLang="en-US" sz="2400" dirty="0"/>
              <a:t> </a:t>
            </a:r>
            <a:r>
              <a:rPr lang="zh-TW" altLang="en-US" sz="2400" b="1" dirty="0"/>
              <a:t>中鋼</a:t>
            </a:r>
            <a:r>
              <a:rPr lang="en-US" altLang="zh-TW" sz="2400" dirty="0"/>
              <a:t>: 	</a:t>
            </a:r>
            <a:r>
              <a:rPr lang="zh-TW" altLang="en-US" sz="2400" b="1" dirty="0"/>
              <a:t>兆豐 </a:t>
            </a:r>
            <a:r>
              <a:rPr lang="en-US" altLang="zh-TW" sz="2400" b="1" dirty="0"/>
              <a:t>		31.0</a:t>
            </a:r>
          </a:p>
          <a:p>
            <a:r>
              <a:rPr lang="en-US" altLang="zh-TW" sz="2400" b="1" dirty="0"/>
              <a:t>2330</a:t>
            </a:r>
            <a:r>
              <a:rPr lang="zh-TW" altLang="en-US" sz="2400" dirty="0"/>
              <a:t> </a:t>
            </a:r>
            <a:r>
              <a:rPr lang="zh-TW" altLang="en-US" sz="2400" b="1" dirty="0"/>
              <a:t>台積電</a:t>
            </a:r>
            <a:r>
              <a:rPr lang="en-US" altLang="zh-TW" sz="2400" b="1" dirty="0"/>
              <a:t>:</a:t>
            </a:r>
            <a:r>
              <a:rPr lang="en-US" altLang="zh-TW" sz="2400" dirty="0"/>
              <a:t>	</a:t>
            </a:r>
            <a:r>
              <a:rPr lang="zh-TW" altLang="en-US" sz="2400" b="1" dirty="0"/>
              <a:t>瑞士信貸</a:t>
            </a:r>
            <a:r>
              <a:rPr lang="en-US" altLang="zh-TW" sz="2400" b="1" dirty="0"/>
              <a:t>	650.0</a:t>
            </a:r>
          </a:p>
          <a:p>
            <a:r>
              <a:rPr lang="en-US" altLang="zh-TW" sz="2400" b="1" dirty="0"/>
              <a:t>2603</a:t>
            </a:r>
            <a:r>
              <a:rPr lang="zh-TW" altLang="en-US" sz="2400" dirty="0"/>
              <a:t> </a:t>
            </a:r>
            <a:r>
              <a:rPr lang="zh-TW" altLang="en-US" sz="2400" b="1" dirty="0"/>
              <a:t>長榮</a:t>
            </a:r>
            <a:r>
              <a:rPr lang="en-US" altLang="zh-TW" sz="2400" b="1" dirty="0"/>
              <a:t>:</a:t>
            </a:r>
            <a:r>
              <a:rPr lang="en-US" altLang="zh-TW" sz="2400" dirty="0"/>
              <a:t>	</a:t>
            </a:r>
            <a:r>
              <a:rPr lang="zh-TW" altLang="en-US" sz="2400" b="1" dirty="0"/>
              <a:t>兆豐</a:t>
            </a:r>
            <a:r>
              <a:rPr lang="en-US" altLang="zh-TW" sz="2400" b="1" dirty="0"/>
              <a:t>		58.0</a:t>
            </a:r>
          </a:p>
          <a:p>
            <a:r>
              <a:rPr lang="en-US" altLang="zh-TW" sz="2400" b="1" dirty="0"/>
              <a:t>2881</a:t>
            </a:r>
            <a:r>
              <a:rPr lang="zh-TW" altLang="en-US" sz="2400" dirty="0"/>
              <a:t> </a:t>
            </a:r>
            <a:r>
              <a:rPr lang="zh-TW" altLang="en-US" sz="2400" b="1" dirty="0"/>
              <a:t>富邦金</a:t>
            </a:r>
            <a:r>
              <a:rPr lang="en-US" altLang="zh-TW" sz="2400" b="1" dirty="0"/>
              <a:t>:</a:t>
            </a:r>
            <a:r>
              <a:rPr lang="zh-TW" altLang="en-US" sz="2400" dirty="0"/>
              <a:t> </a:t>
            </a:r>
            <a:r>
              <a:rPr lang="en-US" altLang="zh-TW" sz="2400" dirty="0"/>
              <a:t>	</a:t>
            </a:r>
            <a:r>
              <a:rPr lang="zh-TW" altLang="en-US" sz="2400" b="1" dirty="0"/>
              <a:t>宏遠</a:t>
            </a:r>
            <a:r>
              <a:rPr lang="en-US" altLang="zh-TW" sz="2400" b="1" dirty="0"/>
              <a:t>		63.0</a:t>
            </a:r>
            <a:endParaRPr lang="zh-TW" altLang="en-US" b="1" dirty="0"/>
          </a:p>
        </p:txBody>
      </p:sp>
      <p:sp>
        <p:nvSpPr>
          <p:cNvPr id="5" name="文字方塊 4">
            <a:extLst>
              <a:ext uri="{FF2B5EF4-FFF2-40B4-BE49-F238E27FC236}">
                <a16:creationId xmlns:a16="http://schemas.microsoft.com/office/drawing/2014/main" id="{B8CB5CB3-F97E-48C3-BABB-F8E26128F8D1}"/>
              </a:ext>
            </a:extLst>
          </p:cNvPr>
          <p:cNvSpPr txBox="1"/>
          <p:nvPr/>
        </p:nvSpPr>
        <p:spPr>
          <a:xfrm>
            <a:off x="1883526" y="19738613"/>
            <a:ext cx="1113572" cy="461665"/>
          </a:xfrm>
          <a:prstGeom prst="rect">
            <a:avLst/>
          </a:prstGeom>
          <a:noFill/>
        </p:spPr>
        <p:txBody>
          <a:bodyPr wrap="square" rtlCol="0">
            <a:spAutoFit/>
          </a:bodyPr>
          <a:lstStyle/>
          <a:p>
            <a:r>
              <a:rPr lang="en-US" altLang="zh-TW" sz="2400" b="1" dirty="0"/>
              <a:t>LSTM</a:t>
            </a:r>
            <a:endParaRPr lang="zh-TW" altLang="en-US" sz="2400" b="1" dirty="0"/>
          </a:p>
        </p:txBody>
      </p:sp>
      <p:graphicFrame>
        <p:nvGraphicFramePr>
          <p:cNvPr id="7" name="表格 6">
            <a:extLst>
              <a:ext uri="{FF2B5EF4-FFF2-40B4-BE49-F238E27FC236}">
                <a16:creationId xmlns:a16="http://schemas.microsoft.com/office/drawing/2014/main" id="{C7221E90-DB0E-48A0-B877-F3423419B145}"/>
              </a:ext>
            </a:extLst>
          </p:cNvPr>
          <p:cNvGraphicFramePr>
            <a:graphicFrameLocks noGrp="1"/>
          </p:cNvGraphicFramePr>
          <p:nvPr>
            <p:extLst>
              <p:ext uri="{D42A27DB-BD31-4B8C-83A1-F6EECF244321}">
                <p14:modId xmlns:p14="http://schemas.microsoft.com/office/powerpoint/2010/main" val="589299093"/>
              </p:ext>
            </p:extLst>
          </p:nvPr>
        </p:nvGraphicFramePr>
        <p:xfrm>
          <a:off x="1763000" y="20158623"/>
          <a:ext cx="7041932" cy="988272"/>
        </p:xfrm>
        <a:graphic>
          <a:graphicData uri="http://schemas.openxmlformats.org/drawingml/2006/table">
            <a:tbl>
              <a:tblPr firstRow="1" bandRow="1">
                <a:tableStyleId>{EB344D84-9AFB-497E-A393-DC336BA19D2E}</a:tableStyleId>
              </a:tblPr>
              <a:tblGrid>
                <a:gridCol w="1760483">
                  <a:extLst>
                    <a:ext uri="{9D8B030D-6E8A-4147-A177-3AD203B41FA5}">
                      <a16:colId xmlns:a16="http://schemas.microsoft.com/office/drawing/2014/main" val="2354657186"/>
                    </a:ext>
                  </a:extLst>
                </a:gridCol>
                <a:gridCol w="1760483">
                  <a:extLst>
                    <a:ext uri="{9D8B030D-6E8A-4147-A177-3AD203B41FA5}">
                      <a16:colId xmlns:a16="http://schemas.microsoft.com/office/drawing/2014/main" val="34116875"/>
                    </a:ext>
                  </a:extLst>
                </a:gridCol>
                <a:gridCol w="1760483">
                  <a:extLst>
                    <a:ext uri="{9D8B030D-6E8A-4147-A177-3AD203B41FA5}">
                      <a16:colId xmlns:a16="http://schemas.microsoft.com/office/drawing/2014/main" val="5480992"/>
                    </a:ext>
                  </a:extLst>
                </a:gridCol>
                <a:gridCol w="1760483">
                  <a:extLst>
                    <a:ext uri="{9D8B030D-6E8A-4147-A177-3AD203B41FA5}">
                      <a16:colId xmlns:a16="http://schemas.microsoft.com/office/drawing/2014/main" val="3124172744"/>
                    </a:ext>
                  </a:extLst>
                </a:gridCol>
              </a:tblGrid>
              <a:tr h="432953">
                <a:tc>
                  <a:txBody>
                    <a:bodyPr/>
                    <a:lstStyle/>
                    <a:p>
                      <a:pPr algn="ctr"/>
                      <a:r>
                        <a:rPr lang="en-US" altLang="zh-TW" sz="2400" dirty="0"/>
                        <a:t>2002</a:t>
                      </a:r>
                      <a:endParaRPr lang="zh-TW" altLang="en-US" dirty="0"/>
                    </a:p>
                  </a:txBody>
                  <a:tcPr/>
                </a:tc>
                <a:tc>
                  <a:txBody>
                    <a:bodyPr/>
                    <a:lstStyle/>
                    <a:p>
                      <a:pPr algn="ctr"/>
                      <a:r>
                        <a:rPr lang="en-US" altLang="zh-TW" sz="2400" dirty="0"/>
                        <a:t>2330</a:t>
                      </a:r>
                      <a:endParaRPr lang="zh-TW" altLang="en-US" dirty="0"/>
                    </a:p>
                  </a:txBody>
                  <a:tcPr/>
                </a:tc>
                <a:tc>
                  <a:txBody>
                    <a:bodyPr/>
                    <a:lstStyle/>
                    <a:p>
                      <a:pPr algn="ctr"/>
                      <a:r>
                        <a:rPr lang="en-US" altLang="zh-TW" sz="2400" dirty="0"/>
                        <a:t>2603</a:t>
                      </a:r>
                      <a:endParaRPr lang="zh-TW" altLang="en-US" dirty="0"/>
                    </a:p>
                  </a:txBody>
                  <a:tcPr/>
                </a:tc>
                <a:tc>
                  <a:txBody>
                    <a:bodyPr/>
                    <a:lstStyle/>
                    <a:p>
                      <a:pPr algn="ctr"/>
                      <a:r>
                        <a:rPr lang="en-US" altLang="zh-TW" sz="2400" dirty="0"/>
                        <a:t>2881</a:t>
                      </a:r>
                      <a:endParaRPr lang="zh-TW" altLang="en-US" sz="4400" dirty="0"/>
                    </a:p>
                  </a:txBody>
                  <a:tcPr/>
                </a:tc>
                <a:extLst>
                  <a:ext uri="{0D108BD9-81ED-4DB2-BD59-A6C34878D82A}">
                    <a16:rowId xmlns:a16="http://schemas.microsoft.com/office/drawing/2014/main" val="457862238"/>
                  </a:ext>
                </a:extLst>
              </a:tr>
              <a:tr h="531072">
                <a:tc>
                  <a:txBody>
                    <a:bodyPr/>
                    <a:lstStyle/>
                    <a:p>
                      <a:pPr algn="ctr"/>
                      <a:r>
                        <a:rPr lang="en-US" altLang="zh-TW" sz="2400" dirty="0"/>
                        <a:t>-0.08</a:t>
                      </a:r>
                      <a:endParaRPr lang="zh-TW" altLang="en-US" sz="2400" dirty="0"/>
                    </a:p>
                  </a:txBody>
                  <a:tcPr/>
                </a:tc>
                <a:tc>
                  <a:txBody>
                    <a:bodyPr/>
                    <a:lstStyle/>
                    <a:p>
                      <a:pPr algn="ctr"/>
                      <a:r>
                        <a:rPr lang="en-US" altLang="zh-TW" sz="2400" dirty="0"/>
                        <a:t>-0.49</a:t>
                      </a:r>
                      <a:endParaRPr lang="zh-TW" altLang="en-US" sz="4000" dirty="0"/>
                    </a:p>
                  </a:txBody>
                  <a:tcPr/>
                </a:tc>
                <a:tc>
                  <a:txBody>
                    <a:bodyPr/>
                    <a:lstStyle/>
                    <a:p>
                      <a:pPr algn="ctr"/>
                      <a:r>
                        <a:rPr lang="en-US" altLang="zh-TW" sz="2400" dirty="0"/>
                        <a:t>1.5</a:t>
                      </a:r>
                      <a:endParaRPr lang="zh-TW" altLang="en-US" sz="4000" dirty="0"/>
                    </a:p>
                  </a:txBody>
                  <a:tcPr/>
                </a:tc>
                <a:tc>
                  <a:txBody>
                    <a:bodyPr/>
                    <a:lstStyle/>
                    <a:p>
                      <a:pPr algn="ctr"/>
                      <a:r>
                        <a:rPr lang="en-US" altLang="zh-TW" sz="2400" dirty="0"/>
                        <a:t>0.07</a:t>
                      </a:r>
                      <a:endParaRPr lang="zh-TW" altLang="en-US" sz="4000" dirty="0"/>
                    </a:p>
                  </a:txBody>
                  <a:tcPr/>
                </a:tc>
                <a:extLst>
                  <a:ext uri="{0D108BD9-81ED-4DB2-BD59-A6C34878D82A}">
                    <a16:rowId xmlns:a16="http://schemas.microsoft.com/office/drawing/2014/main" val="124233485"/>
                  </a:ext>
                </a:extLst>
              </a:tr>
            </a:tbl>
          </a:graphicData>
        </a:graphic>
      </p:graphicFrame>
      <p:sp>
        <p:nvSpPr>
          <p:cNvPr id="29" name="文字方塊 28">
            <a:extLst>
              <a:ext uri="{FF2B5EF4-FFF2-40B4-BE49-F238E27FC236}">
                <a16:creationId xmlns:a16="http://schemas.microsoft.com/office/drawing/2014/main" id="{C33F1723-8CC5-441F-B4BA-F9F48F721C8C}"/>
              </a:ext>
            </a:extLst>
          </p:cNvPr>
          <p:cNvSpPr txBox="1"/>
          <p:nvPr/>
        </p:nvSpPr>
        <p:spPr>
          <a:xfrm>
            <a:off x="1898612" y="20824843"/>
            <a:ext cx="1113572" cy="461665"/>
          </a:xfrm>
          <a:prstGeom prst="rect">
            <a:avLst/>
          </a:prstGeom>
          <a:noFill/>
        </p:spPr>
        <p:txBody>
          <a:bodyPr wrap="square" rtlCol="0">
            <a:spAutoFit/>
          </a:bodyPr>
          <a:lstStyle/>
          <a:p>
            <a:r>
              <a:rPr lang="en-US" altLang="zh-TW" sz="2400" b="1" dirty="0"/>
              <a:t>Report</a:t>
            </a:r>
            <a:endParaRPr lang="zh-TW" altLang="en-US" sz="2400" b="1" dirty="0"/>
          </a:p>
        </p:txBody>
      </p:sp>
      <p:graphicFrame>
        <p:nvGraphicFramePr>
          <p:cNvPr id="32" name="表格 31">
            <a:extLst>
              <a:ext uri="{FF2B5EF4-FFF2-40B4-BE49-F238E27FC236}">
                <a16:creationId xmlns:a16="http://schemas.microsoft.com/office/drawing/2014/main" id="{862E48CA-F002-4030-9091-A952F8F2D19F}"/>
              </a:ext>
            </a:extLst>
          </p:cNvPr>
          <p:cNvGraphicFramePr>
            <a:graphicFrameLocks noGrp="1"/>
          </p:cNvGraphicFramePr>
          <p:nvPr>
            <p:extLst>
              <p:ext uri="{D42A27DB-BD31-4B8C-83A1-F6EECF244321}">
                <p14:modId xmlns:p14="http://schemas.microsoft.com/office/powerpoint/2010/main" val="787143559"/>
              </p:ext>
            </p:extLst>
          </p:nvPr>
        </p:nvGraphicFramePr>
        <p:xfrm>
          <a:off x="1736309" y="21791039"/>
          <a:ext cx="7041932" cy="988272"/>
        </p:xfrm>
        <a:graphic>
          <a:graphicData uri="http://schemas.openxmlformats.org/drawingml/2006/table">
            <a:tbl>
              <a:tblPr firstRow="1" bandRow="1">
                <a:tableStyleId>{EB344D84-9AFB-497E-A393-DC336BA19D2E}</a:tableStyleId>
              </a:tblPr>
              <a:tblGrid>
                <a:gridCol w="1760483">
                  <a:extLst>
                    <a:ext uri="{9D8B030D-6E8A-4147-A177-3AD203B41FA5}">
                      <a16:colId xmlns:a16="http://schemas.microsoft.com/office/drawing/2014/main" val="2354657186"/>
                    </a:ext>
                  </a:extLst>
                </a:gridCol>
                <a:gridCol w="1760483">
                  <a:extLst>
                    <a:ext uri="{9D8B030D-6E8A-4147-A177-3AD203B41FA5}">
                      <a16:colId xmlns:a16="http://schemas.microsoft.com/office/drawing/2014/main" val="34116875"/>
                    </a:ext>
                  </a:extLst>
                </a:gridCol>
                <a:gridCol w="1760483">
                  <a:extLst>
                    <a:ext uri="{9D8B030D-6E8A-4147-A177-3AD203B41FA5}">
                      <a16:colId xmlns:a16="http://schemas.microsoft.com/office/drawing/2014/main" val="5480992"/>
                    </a:ext>
                  </a:extLst>
                </a:gridCol>
                <a:gridCol w="1760483">
                  <a:extLst>
                    <a:ext uri="{9D8B030D-6E8A-4147-A177-3AD203B41FA5}">
                      <a16:colId xmlns:a16="http://schemas.microsoft.com/office/drawing/2014/main" val="3124172744"/>
                    </a:ext>
                  </a:extLst>
                </a:gridCol>
              </a:tblGrid>
              <a:tr h="432953">
                <a:tc>
                  <a:txBody>
                    <a:bodyPr/>
                    <a:lstStyle/>
                    <a:p>
                      <a:pPr algn="ctr"/>
                      <a:r>
                        <a:rPr lang="en-US" altLang="zh-TW" sz="2400" dirty="0"/>
                        <a:t>2002</a:t>
                      </a:r>
                      <a:endParaRPr lang="zh-TW" altLang="en-US" dirty="0"/>
                    </a:p>
                  </a:txBody>
                  <a:tcPr/>
                </a:tc>
                <a:tc>
                  <a:txBody>
                    <a:bodyPr/>
                    <a:lstStyle/>
                    <a:p>
                      <a:pPr algn="ctr"/>
                      <a:r>
                        <a:rPr lang="en-US" altLang="zh-TW" sz="2400" dirty="0"/>
                        <a:t>2330</a:t>
                      </a:r>
                      <a:endParaRPr lang="zh-TW" altLang="en-US" dirty="0"/>
                    </a:p>
                  </a:txBody>
                  <a:tcPr/>
                </a:tc>
                <a:tc>
                  <a:txBody>
                    <a:bodyPr/>
                    <a:lstStyle/>
                    <a:p>
                      <a:pPr algn="ctr"/>
                      <a:r>
                        <a:rPr lang="en-US" altLang="zh-TW" sz="2400" dirty="0"/>
                        <a:t>2603</a:t>
                      </a:r>
                      <a:endParaRPr lang="zh-TW" altLang="en-US" dirty="0"/>
                    </a:p>
                  </a:txBody>
                  <a:tcPr/>
                </a:tc>
                <a:tc>
                  <a:txBody>
                    <a:bodyPr/>
                    <a:lstStyle/>
                    <a:p>
                      <a:pPr algn="ctr"/>
                      <a:r>
                        <a:rPr lang="en-US" altLang="zh-TW" sz="2400" dirty="0"/>
                        <a:t>2881</a:t>
                      </a:r>
                      <a:endParaRPr lang="zh-TW" altLang="en-US" sz="4400" dirty="0"/>
                    </a:p>
                  </a:txBody>
                  <a:tcPr/>
                </a:tc>
                <a:extLst>
                  <a:ext uri="{0D108BD9-81ED-4DB2-BD59-A6C34878D82A}">
                    <a16:rowId xmlns:a16="http://schemas.microsoft.com/office/drawing/2014/main" val="457862238"/>
                  </a:ext>
                </a:extLst>
              </a:tr>
              <a:tr h="531072">
                <a:tc>
                  <a:txBody>
                    <a:bodyPr/>
                    <a:lstStyle/>
                    <a:p>
                      <a:pPr algn="ctr"/>
                      <a:r>
                        <a:rPr lang="en-US" altLang="zh-TW" sz="2400" dirty="0"/>
                        <a:t>0.74</a:t>
                      </a:r>
                      <a:endParaRPr lang="zh-TW" altLang="en-US" sz="2400" dirty="0"/>
                    </a:p>
                  </a:txBody>
                  <a:tcPr/>
                </a:tc>
                <a:tc>
                  <a:txBody>
                    <a:bodyPr/>
                    <a:lstStyle/>
                    <a:p>
                      <a:pPr algn="ctr"/>
                      <a:r>
                        <a:rPr lang="en-US" altLang="zh-TW" sz="2400" dirty="0"/>
                        <a:t>0.015</a:t>
                      </a:r>
                      <a:endParaRPr lang="zh-TW" altLang="en-US" sz="4000" dirty="0"/>
                    </a:p>
                  </a:txBody>
                  <a:tcPr/>
                </a:tc>
                <a:tc>
                  <a:txBody>
                    <a:bodyPr/>
                    <a:lstStyle/>
                    <a:p>
                      <a:pPr algn="ctr"/>
                      <a:r>
                        <a:rPr lang="en-US" altLang="zh-TW" sz="2400" dirty="0"/>
                        <a:t>0.195</a:t>
                      </a:r>
                      <a:endParaRPr lang="zh-TW" altLang="en-US" sz="4000" dirty="0"/>
                    </a:p>
                  </a:txBody>
                  <a:tcPr/>
                </a:tc>
                <a:tc>
                  <a:txBody>
                    <a:bodyPr/>
                    <a:lstStyle/>
                    <a:p>
                      <a:pPr algn="ctr"/>
                      <a:r>
                        <a:rPr lang="en-US" altLang="zh-TW" sz="2400" dirty="0"/>
                        <a:t>0.05</a:t>
                      </a:r>
                      <a:endParaRPr lang="zh-TW" altLang="en-US" sz="4000" dirty="0"/>
                    </a:p>
                  </a:txBody>
                  <a:tcPr/>
                </a:tc>
                <a:extLst>
                  <a:ext uri="{0D108BD9-81ED-4DB2-BD59-A6C34878D82A}">
                    <a16:rowId xmlns:a16="http://schemas.microsoft.com/office/drawing/2014/main" val="124233485"/>
                  </a:ext>
                </a:extLst>
              </a:tr>
            </a:tbl>
          </a:graphicData>
        </a:graphic>
      </p:graphicFrame>
      <p:sp>
        <p:nvSpPr>
          <p:cNvPr id="33" name="矩形: 圓角 32">
            <a:extLst>
              <a:ext uri="{FF2B5EF4-FFF2-40B4-BE49-F238E27FC236}">
                <a16:creationId xmlns:a16="http://schemas.microsoft.com/office/drawing/2014/main" id="{AB8A0783-7323-442C-88EB-49347D1B9A4A}"/>
              </a:ext>
            </a:extLst>
          </p:cNvPr>
          <p:cNvSpPr/>
          <p:nvPr/>
        </p:nvSpPr>
        <p:spPr>
          <a:xfrm>
            <a:off x="1314735" y="24236049"/>
            <a:ext cx="18754153" cy="6109186"/>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圓角 34">
            <a:extLst>
              <a:ext uri="{FF2B5EF4-FFF2-40B4-BE49-F238E27FC236}">
                <a16:creationId xmlns:a16="http://schemas.microsoft.com/office/drawing/2014/main" id="{B1226242-C677-440B-A118-A78ABA0121D0}"/>
              </a:ext>
            </a:extLst>
          </p:cNvPr>
          <p:cNvSpPr/>
          <p:nvPr/>
        </p:nvSpPr>
        <p:spPr>
          <a:xfrm>
            <a:off x="11672512" y="16403213"/>
            <a:ext cx="8407935" cy="8246371"/>
          </a:xfrm>
          <a:prstGeom prst="roundRect">
            <a:avLst/>
          </a:prstGeom>
          <a:solidFill>
            <a:srgbClr val="C2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文字方塊 33">
            <a:extLst>
              <a:ext uri="{FF2B5EF4-FFF2-40B4-BE49-F238E27FC236}">
                <a16:creationId xmlns:a16="http://schemas.microsoft.com/office/drawing/2014/main" id="{6DD911B5-B536-42B2-9DF1-D9BB7519F801}"/>
              </a:ext>
            </a:extLst>
          </p:cNvPr>
          <p:cNvSpPr txBox="1"/>
          <p:nvPr/>
        </p:nvSpPr>
        <p:spPr>
          <a:xfrm>
            <a:off x="12259930" y="16792598"/>
            <a:ext cx="7183102" cy="646331"/>
          </a:xfrm>
          <a:prstGeom prst="rect">
            <a:avLst/>
          </a:prstGeom>
          <a:noFill/>
        </p:spPr>
        <p:txBody>
          <a:bodyPr wrap="square" rtlCol="0">
            <a:spAutoFit/>
          </a:bodyPr>
          <a:lstStyle/>
          <a:p>
            <a:r>
              <a:rPr lang="en-US" altLang="zh-TW" sz="3600" b="1" dirty="0"/>
              <a:t>VI. </a:t>
            </a:r>
            <a:r>
              <a:rPr lang="zh-TW" altLang="en-US" sz="3600" b="1" dirty="0"/>
              <a:t>報酬率比較</a:t>
            </a:r>
          </a:p>
        </p:txBody>
      </p:sp>
      <p:graphicFrame>
        <p:nvGraphicFramePr>
          <p:cNvPr id="11" name="表格 10">
            <a:extLst>
              <a:ext uri="{FF2B5EF4-FFF2-40B4-BE49-F238E27FC236}">
                <a16:creationId xmlns:a16="http://schemas.microsoft.com/office/drawing/2014/main" id="{62C5D5AB-62C7-48B7-A3E7-D71606922C94}"/>
              </a:ext>
            </a:extLst>
          </p:cNvPr>
          <p:cNvGraphicFramePr>
            <a:graphicFrameLocks noGrp="1"/>
          </p:cNvGraphicFramePr>
          <p:nvPr>
            <p:extLst>
              <p:ext uri="{D42A27DB-BD31-4B8C-83A1-F6EECF244321}">
                <p14:modId xmlns:p14="http://schemas.microsoft.com/office/powerpoint/2010/main" val="4088838497"/>
              </p:ext>
            </p:extLst>
          </p:nvPr>
        </p:nvGraphicFramePr>
        <p:xfrm>
          <a:off x="12259930" y="18188255"/>
          <a:ext cx="6800499" cy="1807360"/>
        </p:xfrm>
        <a:graphic>
          <a:graphicData uri="http://schemas.openxmlformats.org/drawingml/2006/table">
            <a:tbl>
              <a:tblPr firstRow="1" firstCol="1" bandRow="1">
                <a:tableStyleId>{EB344D84-9AFB-497E-A393-DC336BA19D2E}</a:tableStyleId>
              </a:tblPr>
              <a:tblGrid>
                <a:gridCol w="1041127">
                  <a:extLst>
                    <a:ext uri="{9D8B030D-6E8A-4147-A177-3AD203B41FA5}">
                      <a16:colId xmlns:a16="http://schemas.microsoft.com/office/drawing/2014/main" val="3605038528"/>
                    </a:ext>
                  </a:extLst>
                </a:gridCol>
                <a:gridCol w="1439228">
                  <a:extLst>
                    <a:ext uri="{9D8B030D-6E8A-4147-A177-3AD203B41FA5}">
                      <a16:colId xmlns:a16="http://schemas.microsoft.com/office/drawing/2014/main" val="123477018"/>
                    </a:ext>
                  </a:extLst>
                </a:gridCol>
                <a:gridCol w="1440048">
                  <a:extLst>
                    <a:ext uri="{9D8B030D-6E8A-4147-A177-3AD203B41FA5}">
                      <a16:colId xmlns:a16="http://schemas.microsoft.com/office/drawing/2014/main" val="3313540244"/>
                    </a:ext>
                  </a:extLst>
                </a:gridCol>
                <a:gridCol w="1440048">
                  <a:extLst>
                    <a:ext uri="{9D8B030D-6E8A-4147-A177-3AD203B41FA5}">
                      <a16:colId xmlns:a16="http://schemas.microsoft.com/office/drawing/2014/main" val="587228515"/>
                    </a:ext>
                  </a:extLst>
                </a:gridCol>
                <a:gridCol w="1440048">
                  <a:extLst>
                    <a:ext uri="{9D8B030D-6E8A-4147-A177-3AD203B41FA5}">
                      <a16:colId xmlns:a16="http://schemas.microsoft.com/office/drawing/2014/main" val="700323410"/>
                    </a:ext>
                  </a:extLst>
                </a:gridCol>
              </a:tblGrid>
              <a:tr h="305280">
                <a:tc>
                  <a:txBody>
                    <a:bodyPr/>
                    <a:lstStyle/>
                    <a:p>
                      <a:pPr algn="l">
                        <a:spcAft>
                          <a:spcPts val="0"/>
                        </a:spcAft>
                      </a:pPr>
                      <a:r>
                        <a:rPr lang="en-US" sz="1800" kern="100" dirty="0">
                          <a:effectLst/>
                        </a:rPr>
                        <a:t>Stock ID</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000" kern="100" dirty="0">
                          <a:effectLst/>
                        </a:rPr>
                        <a:t>2002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000" kern="100" dirty="0">
                          <a:effectLst/>
                        </a:rPr>
                        <a:t>2330</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000" kern="100" dirty="0">
                          <a:effectLst/>
                        </a:rPr>
                        <a:t>2603</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000" kern="100" dirty="0">
                          <a:effectLst/>
                        </a:rPr>
                        <a:t>2881</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382989888"/>
                  </a:ext>
                </a:extLst>
              </a:tr>
              <a:tr h="476720">
                <a:tc>
                  <a:txBody>
                    <a:bodyPr/>
                    <a:lstStyle/>
                    <a:p>
                      <a:pPr algn="l">
                        <a:spcAft>
                          <a:spcPts val="0"/>
                        </a:spcAft>
                      </a:pPr>
                      <a:r>
                        <a:rPr lang="en-US" sz="2200" kern="100">
                          <a:effectLst/>
                        </a:rPr>
                        <a:t>4/01</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26</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598</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a:effectLst/>
                        </a:rPr>
                        <a:t>47</a:t>
                      </a:r>
                      <a:endParaRPr lang="zh-TW" sz="2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57.6</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50528800"/>
                  </a:ext>
                </a:extLst>
              </a:tr>
              <a:tr h="476720">
                <a:tc>
                  <a:txBody>
                    <a:bodyPr/>
                    <a:lstStyle/>
                    <a:p>
                      <a:pPr algn="l">
                        <a:spcAft>
                          <a:spcPts val="0"/>
                        </a:spcAft>
                      </a:pPr>
                      <a:r>
                        <a:rPr lang="en-US" sz="2200" kern="100" dirty="0">
                          <a:effectLst/>
                        </a:rPr>
                        <a:t>4/29</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39.5</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609</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77.8</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64.9</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33330522"/>
                  </a:ext>
                </a:extLst>
              </a:tr>
              <a:tr h="476720">
                <a:tc>
                  <a:txBody>
                    <a:bodyPr/>
                    <a:lstStyle/>
                    <a:p>
                      <a:pPr algn="l">
                        <a:spcAft>
                          <a:spcPts val="0"/>
                        </a:spcAft>
                      </a:pPr>
                      <a:r>
                        <a:rPr lang="zh-TW" altLang="en-US" sz="1800" kern="100" dirty="0">
                          <a:effectLst/>
                        </a:rPr>
                        <a:t>報酬率</a:t>
                      </a:r>
                      <a:r>
                        <a:rPr lang="en-US" altLang="zh-TW"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51.9</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1.5</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65.5</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l">
                        <a:spcAft>
                          <a:spcPts val="0"/>
                        </a:spcAft>
                      </a:pPr>
                      <a:r>
                        <a:rPr lang="en-US" sz="2200" kern="100" dirty="0">
                          <a:effectLst/>
                        </a:rPr>
                        <a:t>12.7</a:t>
                      </a:r>
                      <a:endParaRPr lang="zh-TW" sz="2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470580674"/>
                  </a:ext>
                </a:extLst>
              </a:tr>
            </a:tbl>
          </a:graphicData>
        </a:graphic>
      </p:graphicFrame>
      <p:sp>
        <p:nvSpPr>
          <p:cNvPr id="12" name="文字方塊 11">
            <a:extLst>
              <a:ext uri="{FF2B5EF4-FFF2-40B4-BE49-F238E27FC236}">
                <a16:creationId xmlns:a16="http://schemas.microsoft.com/office/drawing/2014/main" id="{165E4B1E-C775-4490-AEE7-EF1E341FE10F}"/>
              </a:ext>
            </a:extLst>
          </p:cNvPr>
          <p:cNvSpPr txBox="1"/>
          <p:nvPr/>
        </p:nvSpPr>
        <p:spPr>
          <a:xfrm>
            <a:off x="12259930" y="17560979"/>
            <a:ext cx="4915550" cy="461665"/>
          </a:xfrm>
          <a:prstGeom prst="rect">
            <a:avLst/>
          </a:prstGeom>
          <a:noFill/>
        </p:spPr>
        <p:txBody>
          <a:bodyPr wrap="square" rtlCol="0">
            <a:spAutoFit/>
          </a:bodyPr>
          <a:lstStyle/>
          <a:p>
            <a:r>
              <a:rPr lang="en-US" altLang="zh-TW" sz="2400" b="1" dirty="0"/>
              <a:t>4</a:t>
            </a:r>
            <a:r>
              <a:rPr lang="zh-TW" altLang="en-US" sz="2400" b="1" dirty="0"/>
              <a:t>月股票實際漲跌幅</a:t>
            </a:r>
            <a:r>
              <a:rPr lang="en-US" altLang="zh-TW" sz="2400" b="1" dirty="0"/>
              <a:t>(</a:t>
            </a:r>
            <a:r>
              <a:rPr lang="zh-TW" altLang="en-US" sz="2400" b="1" dirty="0"/>
              <a:t>開盤價</a:t>
            </a:r>
            <a:r>
              <a:rPr lang="en-US" altLang="zh-TW" sz="2400" b="1" dirty="0"/>
              <a:t>)</a:t>
            </a:r>
            <a:endParaRPr lang="zh-TW" altLang="en-US" sz="2400" b="1" dirty="0"/>
          </a:p>
        </p:txBody>
      </p:sp>
      <p:pic>
        <p:nvPicPr>
          <p:cNvPr id="13" name="圖片 12">
            <a:extLst>
              <a:ext uri="{FF2B5EF4-FFF2-40B4-BE49-F238E27FC236}">
                <a16:creationId xmlns:a16="http://schemas.microsoft.com/office/drawing/2014/main" id="{77CE09AE-A4F2-40EA-B624-C2BDF2BB03E7}"/>
              </a:ext>
            </a:extLst>
          </p:cNvPr>
          <p:cNvPicPr>
            <a:picLocks noChangeAspect="1"/>
          </p:cNvPicPr>
          <p:nvPr/>
        </p:nvPicPr>
        <p:blipFill rotWithShape="1">
          <a:blip r:embed="rId5">
            <a:extLst>
              <a:ext uri="{28A0092B-C50C-407E-A947-70E740481C1C}">
                <a14:useLocalDpi xmlns:a14="http://schemas.microsoft.com/office/drawing/2010/main" val="0"/>
              </a:ext>
            </a:extLst>
          </a:blip>
          <a:srcRect l="4209" t="6230" r="9979" b="11059"/>
          <a:stretch/>
        </p:blipFill>
        <p:spPr>
          <a:xfrm>
            <a:off x="2372558" y="12893671"/>
            <a:ext cx="6548942" cy="4734125"/>
          </a:xfrm>
          <a:prstGeom prst="rect">
            <a:avLst/>
          </a:prstGeom>
        </p:spPr>
      </p:pic>
    </p:spTree>
    <p:extLst>
      <p:ext uri="{BB962C8B-B14F-4D97-AF65-F5344CB8AC3E}">
        <p14:creationId xmlns:p14="http://schemas.microsoft.com/office/powerpoint/2010/main" val="197756777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1125</TotalTime>
  <Words>344</Words>
  <Application>Microsoft Office PowerPoint</Application>
  <PresentationFormat>自訂</PresentationFormat>
  <Paragraphs>63</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新細明體</vt:lpstr>
      <vt:lpstr>Arial</vt:lpstr>
      <vt:lpstr>Calibri</vt:lpstr>
      <vt:lpstr>Calibri Light</vt:lpstr>
      <vt:lpstr>Cambria Math</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明揚 李</dc:creator>
  <cp:lastModifiedBy>明揚 李</cp:lastModifiedBy>
  <cp:revision>33</cp:revision>
  <dcterms:created xsi:type="dcterms:W3CDTF">2021-12-07T06:42:27Z</dcterms:created>
  <dcterms:modified xsi:type="dcterms:W3CDTF">2021-12-30T13:36:22Z</dcterms:modified>
</cp:coreProperties>
</file>