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2"/>
    <p:sldMasterId id="2147483685" r:id="rId3"/>
  </p:sldMasterIdLst>
  <p:notesMasterIdLst>
    <p:notesMasterId r:id="rId27"/>
  </p:notesMasterIdLst>
  <p:sldIdLst>
    <p:sldId id="39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397" r:id="rId16"/>
    <p:sldId id="39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94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19"/>
    <p:restoredTop sz="92424"/>
  </p:normalViewPr>
  <p:slideViewPr>
    <p:cSldViewPr>
      <p:cViewPr varScale="1">
        <p:scale>
          <a:sx n="82" d="100"/>
          <a:sy n="82" d="100"/>
        </p:scale>
        <p:origin x="16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D62F0-6002-EF43-9247-B13D4BBF144F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0FE53-C7B9-4C4D-A367-4281477B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4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9597" y="2146173"/>
            <a:ext cx="4924805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14"/>
              <a:t>Compiled By Er. Nawaraj Bhandari</a:t>
            </a:r>
            <a:endParaRPr spc="-8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AF25B-747E-8347-9D87-C58B3AA4920E}" type="datetime1">
              <a:rPr lang="en-US" smtClean="0"/>
              <a:t>1/27/20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373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9143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9C0B9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1">
                <a:solidFill>
                  <a:srgbClr val="56A7B5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25"/>
              <a:t>Compiled By Er. Nawaraj Bhandari</a:t>
            </a:r>
            <a:endParaRPr spc="-9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F8A0-4526-F647-86DA-C91CA2F8B06B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43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3732" y="3563111"/>
            <a:ext cx="0" cy="3294379"/>
          </a:xfrm>
          <a:custGeom>
            <a:avLst/>
            <a:gdLst/>
            <a:ahLst/>
            <a:cxnLst/>
            <a:rect l="l" t="t" r="r" b="b"/>
            <a:pathLst>
              <a:path h="3294379">
                <a:moveTo>
                  <a:pt x="0" y="0"/>
                </a:moveTo>
                <a:lnTo>
                  <a:pt x="0" y="3294298"/>
                </a:lnTo>
              </a:path>
            </a:pathLst>
          </a:custGeom>
          <a:ln w="9144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70381" y="329565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134112" y="0"/>
                </a:move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6837" y="176491"/>
                </a:lnTo>
                <a:lnTo>
                  <a:pt x="25876" y="213305"/>
                </a:lnTo>
                <a:lnTo>
                  <a:pt x="54907" y="242340"/>
                </a:lnTo>
                <a:lnTo>
                  <a:pt x="91722" y="261384"/>
                </a:lnTo>
                <a:lnTo>
                  <a:pt x="134112" y="268224"/>
                </a:lnTo>
                <a:lnTo>
                  <a:pt x="176501" y="261384"/>
                </a:lnTo>
                <a:lnTo>
                  <a:pt x="213316" y="242340"/>
                </a:lnTo>
                <a:lnTo>
                  <a:pt x="242347" y="213305"/>
                </a:lnTo>
                <a:lnTo>
                  <a:pt x="261386" y="176491"/>
                </a:lnTo>
                <a:lnTo>
                  <a:pt x="268224" y="134112"/>
                </a:lnTo>
                <a:lnTo>
                  <a:pt x="261386" y="91732"/>
                </a:lnTo>
                <a:lnTo>
                  <a:pt x="242347" y="54918"/>
                </a:lnTo>
                <a:lnTo>
                  <a:pt x="213316" y="25883"/>
                </a:lnTo>
                <a:lnTo>
                  <a:pt x="176501" y="6839"/>
                </a:lnTo>
                <a:lnTo>
                  <a:pt x="134112" y="0"/>
                </a:lnTo>
                <a:close/>
              </a:path>
            </a:pathLst>
          </a:custGeom>
          <a:solidFill>
            <a:srgbClr val="39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0381" y="329565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2" y="0"/>
                </a:lnTo>
                <a:lnTo>
                  <a:pt x="176501" y="6839"/>
                </a:lnTo>
                <a:lnTo>
                  <a:pt x="213316" y="25883"/>
                </a:lnTo>
                <a:lnTo>
                  <a:pt x="242347" y="54918"/>
                </a:lnTo>
                <a:lnTo>
                  <a:pt x="261386" y="91732"/>
                </a:lnTo>
                <a:lnTo>
                  <a:pt x="268224" y="134112"/>
                </a:lnTo>
                <a:lnTo>
                  <a:pt x="261386" y="176491"/>
                </a:lnTo>
                <a:lnTo>
                  <a:pt x="242347" y="213305"/>
                </a:lnTo>
                <a:lnTo>
                  <a:pt x="213316" y="242340"/>
                </a:lnTo>
                <a:lnTo>
                  <a:pt x="176501" y="261384"/>
                </a:lnTo>
                <a:lnTo>
                  <a:pt x="134112" y="268224"/>
                </a:lnTo>
                <a:lnTo>
                  <a:pt x="91722" y="261384"/>
                </a:lnTo>
                <a:lnTo>
                  <a:pt x="54907" y="242340"/>
                </a:lnTo>
                <a:lnTo>
                  <a:pt x="25876" y="213305"/>
                </a:lnTo>
                <a:lnTo>
                  <a:pt x="6837" y="176491"/>
                </a:lnTo>
                <a:lnTo>
                  <a:pt x="0" y="134112"/>
                </a:lnTo>
                <a:close/>
              </a:path>
            </a:pathLst>
          </a:custGeom>
          <a:ln w="28956">
            <a:solidFill>
              <a:srgbClr val="2D2F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1">
                <a:solidFill>
                  <a:srgbClr val="56A7B5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25"/>
              <a:t>Compiled By Er. Nawaraj Bhandari</a:t>
            </a:r>
            <a:endParaRPr spc="-9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A139-9DC3-6748-8B05-D406A413479C}" type="datetime1">
              <a:rPr lang="en-US" smtClean="0"/>
              <a:t>1/27/20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94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5668" y="1465834"/>
            <a:ext cx="7852663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511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1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838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709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75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82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14"/>
              <a:t>Compiled By Er. Nawaraj Bhandari</a:t>
            </a:r>
            <a:endParaRPr spc="-8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B845-3D9E-0E41-9DA0-2788BF5B700A}" type="datetime1">
              <a:rPr lang="en-US" smtClean="0"/>
              <a:t>1/27/20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14"/>
              <a:t>Compiled By Er. Nawaraj Bhandari</a:t>
            </a:r>
            <a:endParaRPr spc="-8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88085-4F1C-8945-8F3B-476485664D9B}" type="datetime1">
              <a:rPr lang="en-US" smtClean="0"/>
              <a:t>1/27/20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14"/>
              <a:t>Compiled By Er. Nawaraj Bhandari</a:t>
            </a:r>
            <a:endParaRPr spc="-8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8039-D1AF-4A49-83AA-2746B8419DB9}" type="datetime1">
              <a:rPr lang="en-US" smtClean="0"/>
              <a:t>1/27/20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14"/>
              <a:t>Compiled By Er. Nawaraj Bhandari</a:t>
            </a:r>
            <a:endParaRPr spc="-8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4039-868A-8D4B-A4B1-2947E858E992}" type="datetime1">
              <a:rPr lang="en-US" smtClean="0"/>
              <a:t>1/27/20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2000548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4374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1">
                <a:solidFill>
                  <a:srgbClr val="56A7B5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25"/>
              <a:t>Compiled By Er. Nawaraj Bhandari</a:t>
            </a:r>
            <a:endParaRPr spc="-9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2E9FE-4ED7-354F-97AD-82DFA7E340BA}" type="datetime1">
              <a:rPr lang="en-US" smtClean="0"/>
              <a:t>1/27/20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1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373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6"/>
                </a:lnTo>
              </a:path>
            </a:pathLst>
          </a:custGeom>
          <a:ln w="9143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5527" y="786383"/>
            <a:ext cx="217931" cy="21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9C0B9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1">
                <a:solidFill>
                  <a:srgbClr val="56A7B5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25"/>
              <a:t>Compiled By Er. Nawaraj Bhandari</a:t>
            </a:r>
            <a:endParaRPr spc="-9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6D82-D01F-2748-940D-EA29C85EE473}" type="datetime1">
              <a:rPr lang="en-US" smtClean="0"/>
              <a:t>1/27/20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6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9C0B9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1">
                <a:solidFill>
                  <a:srgbClr val="56A7B5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25"/>
              <a:t>Compiled By Er. Nawaraj Bhandari</a:t>
            </a:r>
            <a:endParaRPr spc="-9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D45D-CC79-C74A-A40A-F40454193043}" type="datetime1">
              <a:rPr lang="en-US" smtClean="0"/>
              <a:t>1/27/20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36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9294" y="191846"/>
            <a:ext cx="712597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563446"/>
            <a:ext cx="8074660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91305" y="6465214"/>
            <a:ext cx="19615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14"/>
              <a:t>Compiled By Er. Nawaraj Bhandari</a:t>
            </a:r>
            <a:endParaRPr spc="-8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F07C-68FB-8141-B20A-062C2CEA2D1B}" type="datetime1">
              <a:rPr lang="en-US" smtClean="0"/>
              <a:t>1/27/20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4" r:id="rId6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9824" y="730122"/>
            <a:ext cx="66643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9C0B9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3464" y="1217167"/>
            <a:ext cx="6837070" cy="3770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98306" y="6628707"/>
            <a:ext cx="766445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1">
                <a:solidFill>
                  <a:srgbClr val="56A7B5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25"/>
              <a:t>Compiled By Er. Nawaraj Bhandari</a:t>
            </a:r>
            <a:endParaRPr spc="-9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39B2-57DA-9C43-BC50-3DD69482DCF0}" type="datetime1">
              <a:rPr lang="en-US" smtClean="0"/>
              <a:t>1/27/20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7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6155" y="5939028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7060" y="1815846"/>
            <a:ext cx="130987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206" y="2371214"/>
            <a:ext cx="7863586" cy="2615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1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87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Er. Nawaraj Bhandari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1652" y="2883943"/>
            <a:ext cx="4985910" cy="1203551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Operating System</a:t>
            </a:r>
          </a:p>
          <a:p>
            <a:pPr>
              <a:buFont typeface="Arial" panose="020B0604020202020204" pitchFamily="34" charset="0"/>
              <a:buNone/>
            </a:pPr>
            <a:endParaRPr lang="en-GB" b="1" dirty="0"/>
          </a:p>
          <a:p>
            <a:pPr>
              <a:buFont typeface="Arial" panose="020B0604020202020204" pitchFamily="34" charset="0"/>
              <a:buNone/>
            </a:pPr>
            <a:endParaRPr lang="en-GB" b="1" dirty="0"/>
          </a:p>
          <a:p>
            <a:pPr>
              <a:buFont typeface="Arial" panose="020B0604020202020204" pitchFamily="34" charset="0"/>
              <a:buNone/>
            </a:pPr>
            <a:r>
              <a:rPr lang="en-GB" b="1" dirty="0"/>
              <a:t>Topic 4: Scheduling</a:t>
            </a:r>
          </a:p>
          <a:p>
            <a:pPr>
              <a:buFont typeface="Arial" panose="020B0604020202020204" pitchFamily="34" charset="0"/>
              <a:buNone/>
            </a:pP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CB8EF-76BD-E94D-80B2-7818DF19D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49582"/>
            <a:ext cx="5308457" cy="24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2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827009" cy="310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MAXIMISE </a:t>
            </a:r>
            <a:r>
              <a:rPr kumimoji="0" sz="27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CPU</a:t>
            </a:r>
            <a:r>
              <a:rPr kumimoji="0" sz="27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EFFICIENCY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Keep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CPU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busy 100% of the</a:t>
            </a:r>
            <a:r>
              <a:rPr kumimoji="0" sz="27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8605" marR="5080" lvl="0" indent="-25654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This could be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achieved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by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scheduling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just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with a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lot of computation jobs, and never run  the I/O</a:t>
            </a: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jobs.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546" y="568451"/>
            <a:ext cx="683743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02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571105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ENSURE FAIRNESS </a:t>
            </a:r>
            <a:r>
              <a:rPr kumimoji="0" sz="27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FOR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ALL</a:t>
            </a:r>
            <a:r>
              <a:rPr kumimoji="0" sz="2700" b="1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JOBS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8605" marR="5080" lvl="0" indent="-2565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Give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everyone an equal amount of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CPU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 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and I/O</a:t>
            </a: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8605" marR="561340" lvl="0" indent="-2565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This could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achieved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by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giving all jobs  equal priority, regardless of it’s  characteristics.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546" y="568451"/>
            <a:ext cx="683743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5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89DBD0C6-077C-7345-9B04-F12421C5BAFE}"/>
              </a:ext>
            </a:extLst>
          </p:cNvPr>
          <p:cNvSpPr txBox="1">
            <a:spLocks/>
          </p:cNvSpPr>
          <p:nvPr/>
        </p:nvSpPr>
        <p:spPr>
          <a:xfrm>
            <a:off x="990600" y="3004502"/>
            <a:ext cx="7696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68605" marR="5080" indent="-256540">
              <a:spcBef>
                <a:spcPts val="100"/>
              </a:spcBef>
              <a:tabLst>
                <a:tab pos="268605" algn="l"/>
              </a:tabLst>
            </a:pPr>
            <a:r>
              <a:rPr lang="en-US" kern="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endParaRPr lang="en-US" sz="2700" kern="0" dirty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BF8C273-41F7-FA4F-8B2E-6463A8D557D0}"/>
              </a:ext>
            </a:extLst>
          </p:cNvPr>
          <p:cNvSpPr txBox="1">
            <a:spLocks/>
          </p:cNvSpPr>
          <p:nvPr/>
        </p:nvSpPr>
        <p:spPr>
          <a:xfrm>
            <a:off x="304800" y="1676400"/>
            <a:ext cx="8534400" cy="348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68605" marR="5080" indent="-256540">
              <a:spcBef>
                <a:spcPts val="100"/>
              </a:spcBef>
              <a:tabLst>
                <a:tab pos="268605" algn="l"/>
              </a:tabLst>
            </a:pPr>
            <a:r>
              <a:rPr lang="en-US" sz="2800" dirty="0"/>
              <a:t>It is the responsibility of CPU scheduler to allot a process to CPU whenever the CPU is in the idle state. The CPU scheduler selects a process from ready queue and allocates the process to CPU. </a:t>
            </a:r>
          </a:p>
          <a:p>
            <a:pPr marL="268605" marR="5080" indent="-256540">
              <a:spcBef>
                <a:spcPts val="100"/>
              </a:spcBef>
              <a:tabLst>
                <a:tab pos="268605" algn="l"/>
              </a:tabLst>
            </a:pPr>
            <a:endParaRPr lang="en-US" sz="2800" dirty="0"/>
          </a:p>
          <a:p>
            <a:pPr marL="268605" marR="5080" indent="-256540">
              <a:spcBef>
                <a:spcPts val="100"/>
              </a:spcBef>
              <a:tabLst>
                <a:tab pos="268605" algn="l"/>
              </a:tabLst>
            </a:pPr>
            <a:r>
              <a:rPr lang="en-US" sz="2800" dirty="0"/>
              <a:t>The scheduling which takes place when a process switches from running state to ready state or from waiting state to ready state is called </a:t>
            </a:r>
            <a:r>
              <a:rPr lang="en-US" sz="2800" b="1" dirty="0"/>
              <a:t>Preemptive Scheduling</a:t>
            </a:r>
            <a:r>
              <a:rPr lang="en-US" sz="2800" dirty="0"/>
              <a:t>.</a:t>
            </a:r>
            <a:endParaRPr lang="en-US" sz="2700" kern="0" dirty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91AD4-C446-B548-B956-26D03C0E32AD}"/>
              </a:ext>
            </a:extLst>
          </p:cNvPr>
          <p:cNvSpPr/>
          <p:nvPr/>
        </p:nvSpPr>
        <p:spPr>
          <a:xfrm>
            <a:off x="1905000" y="607439"/>
            <a:ext cx="45848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Preemptive Scheduling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762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89DBD0C6-077C-7345-9B04-F12421C5BAFE}"/>
              </a:ext>
            </a:extLst>
          </p:cNvPr>
          <p:cNvSpPr txBox="1">
            <a:spLocks/>
          </p:cNvSpPr>
          <p:nvPr/>
        </p:nvSpPr>
        <p:spPr>
          <a:xfrm>
            <a:off x="990600" y="3004502"/>
            <a:ext cx="7696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68605" marR="5080" indent="-256540">
              <a:spcBef>
                <a:spcPts val="100"/>
              </a:spcBef>
              <a:tabLst>
                <a:tab pos="268605" algn="l"/>
              </a:tabLst>
            </a:pPr>
            <a:r>
              <a:rPr lang="en-US" kern="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endParaRPr lang="en-US" sz="2700" kern="0" dirty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BF8C273-41F7-FA4F-8B2E-6463A8D557D0}"/>
              </a:ext>
            </a:extLst>
          </p:cNvPr>
          <p:cNvSpPr txBox="1">
            <a:spLocks/>
          </p:cNvSpPr>
          <p:nvPr/>
        </p:nvSpPr>
        <p:spPr>
          <a:xfrm>
            <a:off x="304800" y="1676400"/>
            <a:ext cx="8534400" cy="216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68605" marR="5080" indent="-256540">
              <a:spcBef>
                <a:spcPts val="100"/>
              </a:spcBef>
              <a:tabLst>
                <a:tab pos="268605" algn="l"/>
              </a:tabLst>
            </a:pPr>
            <a:r>
              <a:rPr lang="en-US" sz="2800" dirty="0"/>
              <a:t>On the other hand, the scheduling which takes place when a process terminates or switches from running to waiting for state this kind of CPU scheduling is called </a:t>
            </a:r>
            <a:r>
              <a:rPr lang="en-US" sz="2800" b="1" dirty="0"/>
              <a:t>Non-Preemptive Scheduling</a:t>
            </a:r>
            <a:r>
              <a:rPr lang="en-US" sz="2800" dirty="0"/>
              <a:t>.</a:t>
            </a:r>
          </a:p>
          <a:p>
            <a:pPr marL="268605" marR="5080" indent="-256540">
              <a:spcBef>
                <a:spcPts val="100"/>
              </a:spcBef>
              <a:tabLst>
                <a:tab pos="268605" algn="l"/>
              </a:tabLst>
            </a:pPr>
            <a:endParaRPr lang="en-US" sz="2700" kern="0" dirty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91AD4-C446-B548-B956-26D03C0E32AD}"/>
              </a:ext>
            </a:extLst>
          </p:cNvPr>
          <p:cNvSpPr/>
          <p:nvPr/>
        </p:nvSpPr>
        <p:spPr>
          <a:xfrm>
            <a:off x="1905000" y="607439"/>
            <a:ext cx="5644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Non-Preemptive Scheduling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97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66800"/>
            <a:ext cx="776478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17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64090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b="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b="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0" dirty="0">
                <a:latin typeface="Lucida Sans Unicode"/>
                <a:cs typeface="Lucida Sans Unicode"/>
              </a:rPr>
              <a:t>Here </a:t>
            </a:r>
            <a:r>
              <a:rPr sz="2700" b="0" spc="-5" dirty="0">
                <a:latin typeface="Lucida Sans Unicode"/>
                <a:cs typeface="Lucida Sans Unicode"/>
              </a:rPr>
              <a:t>are </a:t>
            </a:r>
            <a:r>
              <a:rPr sz="2700" b="0" dirty="0">
                <a:latin typeface="Lucida Sans Unicode"/>
                <a:cs typeface="Lucida Sans Unicode"/>
              </a:rPr>
              <a:t>six </a:t>
            </a:r>
            <a:r>
              <a:rPr sz="2700" b="0" spc="-5" dirty="0">
                <a:latin typeface="Lucida Sans Unicode"/>
                <a:cs typeface="Lucida Sans Unicode"/>
              </a:rPr>
              <a:t>commonly </a:t>
            </a:r>
            <a:r>
              <a:rPr sz="2700" b="0" dirty="0">
                <a:latin typeface="Lucida Sans Unicode"/>
                <a:cs typeface="Lucida Sans Unicode"/>
              </a:rPr>
              <a:t>used </a:t>
            </a:r>
            <a:r>
              <a:rPr sz="2700" b="0" spc="-5" dirty="0">
                <a:latin typeface="Lucida Sans Unicode"/>
                <a:cs typeface="Lucida Sans Unicode"/>
              </a:rPr>
              <a:t>process  </a:t>
            </a:r>
            <a:r>
              <a:rPr sz="2700" b="0" dirty="0">
                <a:latin typeface="Lucida Sans Unicode"/>
                <a:cs typeface="Lucida Sans Unicode"/>
              </a:rPr>
              <a:t>scheduling</a:t>
            </a:r>
            <a:r>
              <a:rPr sz="2700" b="0" spc="-30" dirty="0">
                <a:latin typeface="Lucida Sans Unicode"/>
                <a:cs typeface="Lucida Sans Unicode"/>
              </a:rPr>
              <a:t> </a:t>
            </a:r>
            <a:r>
              <a:rPr sz="2700" b="0" spc="-5" dirty="0">
                <a:latin typeface="Lucida Sans Unicode"/>
                <a:cs typeface="Lucida Sans Unicode"/>
              </a:rPr>
              <a:t>algorithms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023" y="568451"/>
            <a:ext cx="776325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21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64090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b="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b="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0" dirty="0">
                <a:latin typeface="Lucida Sans Unicode"/>
                <a:cs typeface="Lucida Sans Unicode"/>
              </a:rPr>
              <a:t>Here </a:t>
            </a:r>
            <a:r>
              <a:rPr sz="2700" b="0" spc="-5" dirty="0">
                <a:latin typeface="Lucida Sans Unicode"/>
                <a:cs typeface="Lucida Sans Unicode"/>
              </a:rPr>
              <a:t>are </a:t>
            </a:r>
            <a:r>
              <a:rPr sz="2700" b="0" dirty="0">
                <a:latin typeface="Lucida Sans Unicode"/>
                <a:cs typeface="Lucida Sans Unicode"/>
              </a:rPr>
              <a:t>six </a:t>
            </a:r>
            <a:r>
              <a:rPr sz="2700" b="0" spc="-5" dirty="0">
                <a:latin typeface="Lucida Sans Unicode"/>
                <a:cs typeface="Lucida Sans Unicode"/>
              </a:rPr>
              <a:t>commonly </a:t>
            </a:r>
            <a:r>
              <a:rPr sz="2700" b="0" dirty="0">
                <a:latin typeface="Lucida Sans Unicode"/>
                <a:cs typeface="Lucida Sans Unicode"/>
              </a:rPr>
              <a:t>used </a:t>
            </a:r>
            <a:r>
              <a:rPr sz="2700" b="0" spc="-5" dirty="0">
                <a:latin typeface="Lucida Sans Unicode"/>
                <a:cs typeface="Lucida Sans Unicode"/>
              </a:rPr>
              <a:t>process  </a:t>
            </a:r>
            <a:r>
              <a:rPr sz="2700" b="0" dirty="0">
                <a:latin typeface="Lucida Sans Unicode"/>
                <a:cs typeface="Lucida Sans Unicode"/>
              </a:rPr>
              <a:t>scheduling</a:t>
            </a:r>
            <a:r>
              <a:rPr sz="2700" b="0" spc="-30" dirty="0">
                <a:latin typeface="Lucida Sans Unicode"/>
                <a:cs typeface="Lucida Sans Unicode"/>
              </a:rPr>
              <a:t> </a:t>
            </a:r>
            <a:r>
              <a:rPr sz="2700" b="0" spc="-5" dirty="0">
                <a:latin typeface="Lucida Sans Unicode"/>
                <a:cs typeface="Lucida Sans Unicode"/>
              </a:rPr>
              <a:t>algorithms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132" y="2759176"/>
            <a:ext cx="4841875" cy="23577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First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Come,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First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Served</a:t>
            </a:r>
            <a:r>
              <a:rPr kumimoji="0" sz="2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(FCFS)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Shortest Job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Next</a:t>
            </a:r>
            <a:r>
              <a:rPr kumimoji="0" sz="2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(SJN)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Priority</a:t>
            </a:r>
            <a:r>
              <a:rPr kumimoji="0" sz="23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Scheduling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Shortest Remaining Time</a:t>
            </a:r>
            <a:r>
              <a:rPr kumimoji="0" sz="23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(SRT)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Round</a:t>
            </a:r>
            <a:r>
              <a:rPr kumimoji="0" sz="23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Robin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Multi-Level</a:t>
            </a:r>
            <a:r>
              <a:rPr kumimoji="0" sz="23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Queues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023" y="568451"/>
            <a:ext cx="776325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48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891"/>
            <a:ext cx="7602220" cy="31089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First </a:t>
            </a:r>
            <a:r>
              <a:rPr kumimoji="0" sz="27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Come,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First 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Served</a:t>
            </a:r>
            <a:r>
              <a:rPr kumimoji="0" sz="2700" b="1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(FCFS)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592455" lvl="0" indent="-25654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very simple algorithm that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uses a FIFO 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structure.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1363345" lvl="0" indent="-256540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Implemented as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non-pre-emptive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scheduling</a:t>
            </a:r>
            <a:r>
              <a:rPr kumimoji="0" sz="27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algorithm.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5080" lvl="0" indent="-25654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Works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well for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Batch 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Processes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where</a:t>
            </a:r>
            <a:r>
              <a:rPr kumimoji="0" sz="2700" b="0" i="0" u="none" strike="noStrike" kern="120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users 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don’t expect any</a:t>
            </a:r>
            <a:r>
              <a:rPr kumimoji="0" sz="2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interaction.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023" y="568451"/>
            <a:ext cx="776325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948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891"/>
            <a:ext cx="7314565" cy="35706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Shortest </a:t>
            </a:r>
            <a:r>
              <a:rPr kumimoji="0" sz="27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Job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Next</a:t>
            </a:r>
            <a:r>
              <a:rPr kumimoji="0" sz="27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(SJN)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Also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called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Shortest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Job First</a:t>
            </a:r>
            <a:r>
              <a:rPr kumimoji="0" sz="27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(SJF).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549275" lvl="0" indent="-256540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 very simple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algorithm that</a:t>
            </a:r>
            <a:r>
              <a:rPr kumimoji="0" sz="27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schedules 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processes based on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CPU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cycle</a:t>
            </a:r>
            <a:r>
              <a:rPr kumimoji="0" sz="27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1075055" lvl="0" indent="-25654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Implemented as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non-pre-emptive  scheduling</a:t>
            </a:r>
            <a:r>
              <a:rPr kumimoji="0" sz="27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algorithm.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5080" lvl="0" indent="-25654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Works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well for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Batch 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Processes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where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it</a:t>
            </a:r>
            <a:r>
              <a:rPr kumimoji="0" sz="27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is  easy to estimate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CPU</a:t>
            </a:r>
            <a:r>
              <a:rPr kumimoji="0" sz="27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023" y="568451"/>
            <a:ext cx="776325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78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891"/>
            <a:ext cx="7830820" cy="43942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Priority</a:t>
            </a:r>
            <a:r>
              <a:rPr kumimoji="0" sz="27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Scheduling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5080" lvl="0" indent="-25654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algorithm that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schedules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processes based  on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priority.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1591945" lvl="0" indent="-256540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Implemented as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non-pre-emptive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scheduling</a:t>
            </a:r>
            <a:r>
              <a:rPr kumimoji="0" sz="27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algorithm.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74295" lvl="0" indent="-25654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One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of the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most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common algorithms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used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in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systems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that are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mainly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Batch</a:t>
            </a:r>
            <a:r>
              <a:rPr kumimoji="0" sz="27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Processes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852805" lvl="0" indent="-25654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If two jobs come in of equal priority are  READY, if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works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on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FIRST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COME,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FIRST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SERVED</a:t>
            </a:r>
            <a:r>
              <a:rPr kumimoji="0" sz="27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basis.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023" y="568451"/>
            <a:ext cx="776325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76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067" y="4953000"/>
            <a:ext cx="7457440" cy="487680"/>
          </a:xfrm>
          <a:custGeom>
            <a:avLst/>
            <a:gdLst/>
            <a:ahLst/>
            <a:cxnLst/>
            <a:rect l="l" t="t" r="r" b="b"/>
            <a:pathLst>
              <a:path w="7457440" h="487679">
                <a:moveTo>
                  <a:pt x="7456932" y="0"/>
                </a:moveTo>
                <a:lnTo>
                  <a:pt x="0" y="289687"/>
                </a:lnTo>
                <a:lnTo>
                  <a:pt x="7456932" y="487680"/>
                </a:lnTo>
                <a:lnTo>
                  <a:pt x="7456932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959" y="5237988"/>
            <a:ext cx="9033510" cy="788035"/>
          </a:xfrm>
          <a:custGeom>
            <a:avLst/>
            <a:gdLst/>
            <a:ahLst/>
            <a:cxnLst/>
            <a:rect l="l" t="t" r="r" b="b"/>
            <a:pathLst>
              <a:path w="9033510" h="788035">
                <a:moveTo>
                  <a:pt x="9033040" y="0"/>
                </a:moveTo>
                <a:lnTo>
                  <a:pt x="0" y="0"/>
                </a:lnTo>
                <a:lnTo>
                  <a:pt x="9033040" y="787908"/>
                </a:lnTo>
                <a:lnTo>
                  <a:pt x="9033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998718"/>
            <a:ext cx="9144000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991317"/>
            <a:ext cx="9143999" cy="8022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1121" y="2846832"/>
            <a:ext cx="6229730" cy="6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9600" y="3596767"/>
            <a:ext cx="3942461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-5" normalizeH="0" baseline="0" noProof="0" dirty="0" err="1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Nawaraj</a:t>
            </a:r>
            <a:r>
              <a:rPr kumimoji="0" lang="en-US" sz="2700" b="0" i="0" u="none" strike="noStrike" kern="1200" cap="none" spc="-5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Bhandari</a:t>
            </a:r>
            <a:endParaRPr kumimoji="0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08472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891"/>
            <a:ext cx="7908290" cy="39319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Shortest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Remaining Time</a:t>
            </a:r>
            <a:r>
              <a:rPr kumimoji="0" sz="2700" b="1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(SRT)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905510" lvl="0" indent="-25654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pre-emptive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scheduling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version of the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Shortest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Job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Next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(SJN)</a:t>
            </a:r>
            <a:r>
              <a:rPr kumimoji="0" sz="27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algorithm.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84455" lvl="0" indent="-256540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algorithm that schedules processes based  on the one which is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nearest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</a:t>
            </a:r>
            <a:r>
              <a:rPr kumimoji="0" sz="27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completion.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5080" lvl="0" indent="-25654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It can only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implemented on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systems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that  are only 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Batch Processes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,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since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you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have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know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CPU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 required to complete each  job.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023" y="568451"/>
            <a:ext cx="776325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79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24206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Round</a:t>
            </a:r>
            <a:r>
              <a:rPr kumimoji="0" sz="2700" b="1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Robin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927301"/>
            <a:ext cx="7478395" cy="172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b="0" spc="2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b="0" spc="2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0" dirty="0">
                <a:latin typeface="Lucida Sans Unicode"/>
                <a:cs typeface="Lucida Sans Unicode"/>
              </a:rPr>
              <a:t>A </a:t>
            </a:r>
            <a:r>
              <a:rPr sz="2700" b="0" spc="-5" dirty="0">
                <a:latin typeface="Lucida Sans Unicode"/>
                <a:cs typeface="Lucida Sans Unicode"/>
              </a:rPr>
              <a:t>pre-emptive </a:t>
            </a:r>
            <a:r>
              <a:rPr sz="2700" b="0" dirty="0">
                <a:latin typeface="Lucida Sans Unicode"/>
                <a:cs typeface="Lucida Sans Unicode"/>
              </a:rPr>
              <a:t>scheduling </a:t>
            </a:r>
            <a:r>
              <a:rPr sz="2700" b="0" spc="-5" dirty="0">
                <a:latin typeface="Lucida Sans Unicode"/>
                <a:cs typeface="Lucida Sans Unicode"/>
              </a:rPr>
              <a:t>algorithm that is  </a:t>
            </a:r>
            <a:r>
              <a:rPr sz="2700" b="0" dirty="0">
                <a:latin typeface="Lucida Sans Unicode"/>
                <a:cs typeface="Lucida Sans Unicode"/>
              </a:rPr>
              <a:t>used </a:t>
            </a:r>
            <a:r>
              <a:rPr sz="2700" b="0" spc="-5" dirty="0">
                <a:latin typeface="Lucida Sans Unicode"/>
                <a:cs typeface="Lucida Sans Unicode"/>
              </a:rPr>
              <a:t>extensively in </a:t>
            </a:r>
            <a:r>
              <a:rPr sz="2700" b="0" spc="-10" dirty="0">
                <a:latin typeface="Lucida Sans Unicode"/>
                <a:cs typeface="Lucida Sans Unicode"/>
              </a:rPr>
              <a:t>interactive</a:t>
            </a:r>
            <a:r>
              <a:rPr sz="2700" b="0" spc="-45" dirty="0">
                <a:latin typeface="Lucida Sans Unicode"/>
                <a:cs typeface="Lucida Sans Unicode"/>
              </a:rPr>
              <a:t> </a:t>
            </a:r>
            <a:r>
              <a:rPr sz="2700" b="0" dirty="0">
                <a:latin typeface="Lucida Sans Unicode"/>
                <a:cs typeface="Lucida Sans Unicode"/>
              </a:rPr>
              <a:t>systems</a:t>
            </a:r>
            <a:endParaRPr sz="2700">
              <a:latin typeface="Lucida Sans Unicode"/>
              <a:cs typeface="Lucida Sans Unicode"/>
            </a:endParaRPr>
          </a:p>
          <a:p>
            <a:pPr marL="268605" marR="125730" indent="-256540">
              <a:lnSpc>
                <a:spcPts val="3240"/>
              </a:lnSpc>
              <a:spcBef>
                <a:spcPts val="509"/>
              </a:spcBef>
              <a:tabLst>
                <a:tab pos="268605" algn="l"/>
              </a:tabLst>
            </a:pPr>
            <a:r>
              <a:rPr sz="1800" b="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b="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0" dirty="0">
                <a:latin typeface="Lucida Sans Unicode"/>
                <a:cs typeface="Lucida Sans Unicode"/>
              </a:rPr>
              <a:t>All </a:t>
            </a:r>
            <a:r>
              <a:rPr sz="2700" b="0" spc="-5" dirty="0">
                <a:latin typeface="Lucida Sans Unicode"/>
                <a:cs typeface="Lucida Sans Unicode"/>
              </a:rPr>
              <a:t>active processes are given </a:t>
            </a:r>
            <a:r>
              <a:rPr sz="2700" b="0" dirty="0">
                <a:latin typeface="Lucida Sans Unicode"/>
                <a:cs typeface="Lucida Sans Unicode"/>
              </a:rPr>
              <a:t>a </a:t>
            </a:r>
            <a:r>
              <a:rPr sz="2700" b="0" spc="-10" dirty="0">
                <a:latin typeface="Lucida Sans Unicode"/>
                <a:cs typeface="Lucida Sans Unicode"/>
              </a:rPr>
              <a:t>pre-  </a:t>
            </a:r>
            <a:r>
              <a:rPr sz="2700" b="0" spc="-5" dirty="0">
                <a:latin typeface="Lucida Sans Unicode"/>
                <a:cs typeface="Lucida Sans Unicode"/>
              </a:rPr>
              <a:t>determined </a:t>
            </a:r>
            <a:r>
              <a:rPr sz="2700" b="0" dirty="0">
                <a:latin typeface="Lucida Sans Unicode"/>
                <a:cs typeface="Lucida Sans Unicode"/>
              </a:rPr>
              <a:t>slice </a:t>
            </a:r>
            <a:r>
              <a:rPr sz="2700" b="0" spc="-5" dirty="0">
                <a:latin typeface="Lucida Sans Unicode"/>
                <a:cs typeface="Lucida Sans Unicode"/>
              </a:rPr>
              <a:t>of time </a:t>
            </a:r>
            <a:r>
              <a:rPr sz="2700" b="0" spc="-60" dirty="0">
                <a:latin typeface="Lucida Sans Unicode"/>
                <a:cs typeface="Lucida Sans Unicode"/>
              </a:rPr>
              <a:t>(“</a:t>
            </a:r>
            <a:r>
              <a:rPr sz="2850" b="0" i="1" spc="-60" dirty="0">
                <a:latin typeface="Lucida Sans Unicode"/>
                <a:cs typeface="Lucida Sans Unicode"/>
              </a:rPr>
              <a:t>time</a:t>
            </a:r>
            <a:r>
              <a:rPr sz="2850" b="0" i="1" spc="-135" dirty="0">
                <a:latin typeface="Lucida Sans Unicode"/>
                <a:cs typeface="Lucida Sans Unicode"/>
              </a:rPr>
              <a:t> </a:t>
            </a:r>
            <a:r>
              <a:rPr sz="2850" b="0" i="1" spc="-70" dirty="0">
                <a:latin typeface="Lucida Sans Unicode"/>
                <a:cs typeface="Lucida Sans Unicode"/>
              </a:rPr>
              <a:t>quantum</a:t>
            </a:r>
            <a:r>
              <a:rPr sz="2700" b="0" spc="-70" dirty="0">
                <a:latin typeface="Lucida Sans Unicode"/>
                <a:cs typeface="Lucida Sans Unicode"/>
              </a:rPr>
              <a:t>”).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3676269"/>
            <a:ext cx="788860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lvl="0" indent="-2565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Choosing the time quantum is the key  decision,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for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interactive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systems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quantum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must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small, whereas for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batch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systems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it  can be</a:t>
            </a:r>
            <a:r>
              <a:rPr kumimoji="0" sz="27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longer.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568451"/>
            <a:ext cx="776325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19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891"/>
            <a:ext cx="7884795" cy="43440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Multi-Level</a:t>
            </a:r>
            <a:r>
              <a:rPr kumimoji="0" sz="27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Queues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1329055" lvl="0" indent="-25654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This isn’t really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 separate</a:t>
            </a:r>
            <a:r>
              <a:rPr kumimoji="0" sz="27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scheduling 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algorithm, it can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 used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with</a:t>
            </a:r>
            <a:r>
              <a:rPr kumimoji="0" sz="27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others.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53975" lvl="0" indent="-256540" algn="l" defTabSz="914400" rtl="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Jobs are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grouped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together based on common  characteristics.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268605" marR="5080" lvl="0" indent="-256540" algn="l" defTabSz="914400" rtl="0" eaLnBrk="1" fontAlgn="auto" latinLnBrk="0" hangingPunct="1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For example, CPU-bound jobs based in one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queue,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and the I/O-bound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jobs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in another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queue,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and the process scheduler can select  jobs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from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each queue based on balancing the  load.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3023" y="568451"/>
            <a:ext cx="7763256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09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776" y="3019044"/>
            <a:ext cx="820419" cy="820419"/>
          </a:xfrm>
          <a:custGeom>
            <a:avLst/>
            <a:gdLst/>
            <a:ahLst/>
            <a:cxnLst/>
            <a:rect l="l" t="t" r="r" b="b"/>
            <a:pathLst>
              <a:path w="820419" h="820420">
                <a:moveTo>
                  <a:pt x="409955" y="0"/>
                </a:moveTo>
                <a:lnTo>
                  <a:pt x="362145" y="2757"/>
                </a:lnTo>
                <a:lnTo>
                  <a:pt x="315955" y="10825"/>
                </a:lnTo>
                <a:lnTo>
                  <a:pt x="271693" y="23896"/>
                </a:lnTo>
                <a:lnTo>
                  <a:pt x="229666" y="41663"/>
                </a:lnTo>
                <a:lnTo>
                  <a:pt x="190182" y="63818"/>
                </a:lnTo>
                <a:lnTo>
                  <a:pt x="153548" y="90053"/>
                </a:lnTo>
                <a:lnTo>
                  <a:pt x="120072" y="120062"/>
                </a:lnTo>
                <a:lnTo>
                  <a:pt x="90061" y="153537"/>
                </a:lnTo>
                <a:lnTo>
                  <a:pt x="63824" y="190170"/>
                </a:lnTo>
                <a:lnTo>
                  <a:pt x="41667" y="229655"/>
                </a:lnTo>
                <a:lnTo>
                  <a:pt x="23899" y="271683"/>
                </a:lnTo>
                <a:lnTo>
                  <a:pt x="10827" y="315947"/>
                </a:lnTo>
                <a:lnTo>
                  <a:pt x="2758" y="362141"/>
                </a:lnTo>
                <a:lnTo>
                  <a:pt x="0" y="409955"/>
                </a:lnTo>
                <a:lnTo>
                  <a:pt x="2758" y="457770"/>
                </a:lnTo>
                <a:lnTo>
                  <a:pt x="10827" y="503964"/>
                </a:lnTo>
                <a:lnTo>
                  <a:pt x="23899" y="548228"/>
                </a:lnTo>
                <a:lnTo>
                  <a:pt x="41667" y="590256"/>
                </a:lnTo>
                <a:lnTo>
                  <a:pt x="63824" y="629741"/>
                </a:lnTo>
                <a:lnTo>
                  <a:pt x="90061" y="666374"/>
                </a:lnTo>
                <a:lnTo>
                  <a:pt x="120072" y="699849"/>
                </a:lnTo>
                <a:lnTo>
                  <a:pt x="153548" y="729858"/>
                </a:lnTo>
                <a:lnTo>
                  <a:pt x="190182" y="756093"/>
                </a:lnTo>
                <a:lnTo>
                  <a:pt x="229666" y="778248"/>
                </a:lnTo>
                <a:lnTo>
                  <a:pt x="271693" y="796015"/>
                </a:lnTo>
                <a:lnTo>
                  <a:pt x="315955" y="809086"/>
                </a:lnTo>
                <a:lnTo>
                  <a:pt x="362145" y="817154"/>
                </a:lnTo>
                <a:lnTo>
                  <a:pt x="409955" y="819911"/>
                </a:lnTo>
                <a:lnTo>
                  <a:pt x="457766" y="817154"/>
                </a:lnTo>
                <a:lnTo>
                  <a:pt x="503956" y="809086"/>
                </a:lnTo>
                <a:lnTo>
                  <a:pt x="548218" y="796015"/>
                </a:lnTo>
                <a:lnTo>
                  <a:pt x="590245" y="778248"/>
                </a:lnTo>
                <a:lnTo>
                  <a:pt x="629729" y="756093"/>
                </a:lnTo>
                <a:lnTo>
                  <a:pt x="666363" y="729858"/>
                </a:lnTo>
                <a:lnTo>
                  <a:pt x="699839" y="699849"/>
                </a:lnTo>
                <a:lnTo>
                  <a:pt x="729850" y="666374"/>
                </a:lnTo>
                <a:lnTo>
                  <a:pt x="756087" y="629741"/>
                </a:lnTo>
                <a:lnTo>
                  <a:pt x="778244" y="590256"/>
                </a:lnTo>
                <a:lnTo>
                  <a:pt x="796012" y="548228"/>
                </a:lnTo>
                <a:lnTo>
                  <a:pt x="809084" y="503964"/>
                </a:lnTo>
                <a:lnTo>
                  <a:pt x="817153" y="457770"/>
                </a:lnTo>
                <a:lnTo>
                  <a:pt x="819912" y="409955"/>
                </a:lnTo>
                <a:lnTo>
                  <a:pt x="817153" y="362141"/>
                </a:lnTo>
                <a:lnTo>
                  <a:pt x="809084" y="315947"/>
                </a:lnTo>
                <a:lnTo>
                  <a:pt x="796012" y="271683"/>
                </a:lnTo>
                <a:lnTo>
                  <a:pt x="778244" y="229655"/>
                </a:lnTo>
                <a:lnTo>
                  <a:pt x="756087" y="190170"/>
                </a:lnTo>
                <a:lnTo>
                  <a:pt x="729850" y="153537"/>
                </a:lnTo>
                <a:lnTo>
                  <a:pt x="699839" y="120062"/>
                </a:lnTo>
                <a:lnTo>
                  <a:pt x="666363" y="90053"/>
                </a:lnTo>
                <a:lnTo>
                  <a:pt x="629729" y="63818"/>
                </a:lnTo>
                <a:lnTo>
                  <a:pt x="590245" y="41663"/>
                </a:lnTo>
                <a:lnTo>
                  <a:pt x="548218" y="23896"/>
                </a:lnTo>
                <a:lnTo>
                  <a:pt x="503956" y="10825"/>
                </a:lnTo>
                <a:lnTo>
                  <a:pt x="457766" y="2757"/>
                </a:lnTo>
                <a:lnTo>
                  <a:pt x="409955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3019044"/>
            <a:ext cx="820419" cy="820419"/>
          </a:xfrm>
          <a:custGeom>
            <a:avLst/>
            <a:gdLst/>
            <a:ahLst/>
            <a:cxnLst/>
            <a:rect l="l" t="t" r="r" b="b"/>
            <a:pathLst>
              <a:path w="820419" h="820420">
                <a:moveTo>
                  <a:pt x="0" y="409955"/>
                </a:moveTo>
                <a:lnTo>
                  <a:pt x="2758" y="362141"/>
                </a:lnTo>
                <a:lnTo>
                  <a:pt x="10827" y="315947"/>
                </a:lnTo>
                <a:lnTo>
                  <a:pt x="23899" y="271683"/>
                </a:lnTo>
                <a:lnTo>
                  <a:pt x="41667" y="229655"/>
                </a:lnTo>
                <a:lnTo>
                  <a:pt x="63824" y="190170"/>
                </a:lnTo>
                <a:lnTo>
                  <a:pt x="90061" y="153537"/>
                </a:lnTo>
                <a:lnTo>
                  <a:pt x="120072" y="120062"/>
                </a:lnTo>
                <a:lnTo>
                  <a:pt x="153548" y="90053"/>
                </a:lnTo>
                <a:lnTo>
                  <a:pt x="190182" y="63818"/>
                </a:lnTo>
                <a:lnTo>
                  <a:pt x="229666" y="41663"/>
                </a:lnTo>
                <a:lnTo>
                  <a:pt x="271693" y="23896"/>
                </a:lnTo>
                <a:lnTo>
                  <a:pt x="315955" y="10825"/>
                </a:lnTo>
                <a:lnTo>
                  <a:pt x="362145" y="2757"/>
                </a:lnTo>
                <a:lnTo>
                  <a:pt x="409955" y="0"/>
                </a:lnTo>
                <a:lnTo>
                  <a:pt x="457766" y="2757"/>
                </a:lnTo>
                <a:lnTo>
                  <a:pt x="503956" y="10825"/>
                </a:lnTo>
                <a:lnTo>
                  <a:pt x="548218" y="23896"/>
                </a:lnTo>
                <a:lnTo>
                  <a:pt x="590245" y="41663"/>
                </a:lnTo>
                <a:lnTo>
                  <a:pt x="629729" y="63818"/>
                </a:lnTo>
                <a:lnTo>
                  <a:pt x="666363" y="90053"/>
                </a:lnTo>
                <a:lnTo>
                  <a:pt x="699839" y="120062"/>
                </a:lnTo>
                <a:lnTo>
                  <a:pt x="729850" y="153537"/>
                </a:lnTo>
                <a:lnTo>
                  <a:pt x="756087" y="190170"/>
                </a:lnTo>
                <a:lnTo>
                  <a:pt x="778244" y="229655"/>
                </a:lnTo>
                <a:lnTo>
                  <a:pt x="796012" y="271683"/>
                </a:lnTo>
                <a:lnTo>
                  <a:pt x="809084" y="315947"/>
                </a:lnTo>
                <a:lnTo>
                  <a:pt x="817153" y="362141"/>
                </a:lnTo>
                <a:lnTo>
                  <a:pt x="819912" y="409955"/>
                </a:lnTo>
                <a:lnTo>
                  <a:pt x="817153" y="457770"/>
                </a:lnTo>
                <a:lnTo>
                  <a:pt x="809084" y="503964"/>
                </a:lnTo>
                <a:lnTo>
                  <a:pt x="796012" y="548228"/>
                </a:lnTo>
                <a:lnTo>
                  <a:pt x="778244" y="590256"/>
                </a:lnTo>
                <a:lnTo>
                  <a:pt x="756087" y="629741"/>
                </a:lnTo>
                <a:lnTo>
                  <a:pt x="729850" y="666374"/>
                </a:lnTo>
                <a:lnTo>
                  <a:pt x="699839" y="699849"/>
                </a:lnTo>
                <a:lnTo>
                  <a:pt x="666363" y="729858"/>
                </a:lnTo>
                <a:lnTo>
                  <a:pt x="629729" y="756093"/>
                </a:lnTo>
                <a:lnTo>
                  <a:pt x="590245" y="778248"/>
                </a:lnTo>
                <a:lnTo>
                  <a:pt x="548218" y="796015"/>
                </a:lnTo>
                <a:lnTo>
                  <a:pt x="503956" y="809086"/>
                </a:lnTo>
                <a:lnTo>
                  <a:pt x="457766" y="817154"/>
                </a:lnTo>
                <a:lnTo>
                  <a:pt x="409955" y="819911"/>
                </a:lnTo>
                <a:lnTo>
                  <a:pt x="362145" y="817154"/>
                </a:lnTo>
                <a:lnTo>
                  <a:pt x="315955" y="809086"/>
                </a:lnTo>
                <a:lnTo>
                  <a:pt x="271693" y="796015"/>
                </a:lnTo>
                <a:lnTo>
                  <a:pt x="229666" y="778248"/>
                </a:lnTo>
                <a:lnTo>
                  <a:pt x="190182" y="756093"/>
                </a:lnTo>
                <a:lnTo>
                  <a:pt x="153548" y="729858"/>
                </a:lnTo>
                <a:lnTo>
                  <a:pt x="120072" y="699849"/>
                </a:lnTo>
                <a:lnTo>
                  <a:pt x="90061" y="666374"/>
                </a:lnTo>
                <a:lnTo>
                  <a:pt x="63824" y="629741"/>
                </a:lnTo>
                <a:lnTo>
                  <a:pt x="41667" y="590256"/>
                </a:lnTo>
                <a:lnTo>
                  <a:pt x="23899" y="548228"/>
                </a:lnTo>
                <a:lnTo>
                  <a:pt x="10827" y="503964"/>
                </a:lnTo>
                <a:lnTo>
                  <a:pt x="2758" y="457770"/>
                </a:lnTo>
                <a:lnTo>
                  <a:pt x="0" y="409955"/>
                </a:lnTo>
                <a:close/>
              </a:path>
            </a:pathLst>
          </a:custGeom>
          <a:ln w="9144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087" y="3176727"/>
            <a:ext cx="275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1" i="0" u="none" strike="noStrike" kern="1200" cap="none" spc="-380" normalizeH="0" baseline="0" noProof="0" dirty="0">
                <a:ln>
                  <a:noFill/>
                </a:ln>
                <a:solidFill>
                  <a:srgbClr val="39C0B9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“</a:t>
            </a:r>
            <a:endParaRPr kumimoji="0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96439" y="2731007"/>
            <a:ext cx="6019800" cy="1670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53385" y="2945714"/>
            <a:ext cx="50634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0" dirty="0"/>
              <a:t>THANK </a:t>
            </a:r>
            <a:r>
              <a:rPr sz="6000" spc="350" dirty="0"/>
              <a:t>YOU</a:t>
            </a:r>
            <a:r>
              <a:rPr sz="6000" spc="-340" dirty="0"/>
              <a:t> </a:t>
            </a:r>
            <a:r>
              <a:rPr sz="6000" spc="-390" dirty="0"/>
              <a:t>!</a:t>
            </a:r>
            <a:endParaRPr sz="6000"/>
          </a:p>
        </p:txBody>
      </p:sp>
      <p:sp>
        <p:nvSpPr>
          <p:cNvPr id="7" name="object 7"/>
          <p:cNvSpPr/>
          <p:nvPr/>
        </p:nvSpPr>
        <p:spPr>
          <a:xfrm>
            <a:off x="8223504" y="6594347"/>
            <a:ext cx="920496" cy="263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1" u="none" strike="noStrike" kern="1200" cap="none" spc="25" normalizeH="0" baseline="0" noProof="0">
                <a:ln>
                  <a:noFill/>
                </a:ln>
                <a:solidFill>
                  <a:srgbClr val="56A7B5"/>
                </a:solidFill>
                <a:effectLst/>
                <a:uLnTx/>
                <a:uFillTx/>
                <a:latin typeface="Lucida Sans"/>
                <a:ea typeface="+mn-ea"/>
              </a:rPr>
              <a:t>Compiled By Er. Nawaraj Bhandari</a:t>
            </a:r>
            <a:endParaRPr kumimoji="0" sz="1100" b="1" i="1" u="none" strike="noStrike" kern="1200" cap="none" spc="-90" normalizeH="0" baseline="0" noProof="0" dirty="0">
              <a:ln>
                <a:noFill/>
              </a:ln>
              <a:solidFill>
                <a:srgbClr val="56A7B5"/>
              </a:solidFill>
              <a:effectLst/>
              <a:uLnTx/>
              <a:uFillTx/>
              <a:latin typeface="Lucida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1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1102" y="2930651"/>
            <a:ext cx="683743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1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60991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b="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b="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0" spc="-5" dirty="0">
                <a:latin typeface="Lucida Sans Unicode"/>
                <a:cs typeface="Lucida Sans Unicode"/>
              </a:rPr>
              <a:t>What are </a:t>
            </a:r>
            <a:r>
              <a:rPr sz="2700" b="0" dirty="0">
                <a:latin typeface="Lucida Sans Unicode"/>
                <a:cs typeface="Lucida Sans Unicode"/>
              </a:rPr>
              <a:t>good </a:t>
            </a:r>
            <a:r>
              <a:rPr sz="2700" b="0" spc="-5" dirty="0">
                <a:latin typeface="Lucida Sans Unicode"/>
                <a:cs typeface="Lucida Sans Unicode"/>
              </a:rPr>
              <a:t>policies to schedule  processes?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546" y="568451"/>
            <a:ext cx="683743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23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60991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b="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b="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0" spc="-5" dirty="0">
                <a:latin typeface="Lucida Sans Unicode"/>
                <a:cs typeface="Lucida Sans Unicode"/>
              </a:rPr>
              <a:t>What are </a:t>
            </a:r>
            <a:r>
              <a:rPr sz="2700" b="0" dirty="0">
                <a:latin typeface="Lucida Sans Unicode"/>
                <a:cs typeface="Lucida Sans Unicode"/>
              </a:rPr>
              <a:t>good </a:t>
            </a:r>
            <a:r>
              <a:rPr sz="2700" b="0" spc="-5" dirty="0">
                <a:latin typeface="Lucida Sans Unicode"/>
                <a:cs typeface="Lucida Sans Unicode"/>
              </a:rPr>
              <a:t>policies to schedule  processes?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9132" y="2759176"/>
            <a:ext cx="4398010" cy="23577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Maximum</a:t>
            </a:r>
            <a:r>
              <a:rPr kumimoji="0" sz="2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Throughput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Minimize Response</a:t>
            </a:r>
            <a:r>
              <a:rPr kumimoji="0" sz="23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Minimize Turnaround</a:t>
            </a:r>
            <a:r>
              <a:rPr kumimoji="0" sz="23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Minimize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Waiting</a:t>
            </a:r>
            <a:r>
              <a:rPr kumimoji="0" sz="23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Maximise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CPU</a:t>
            </a:r>
            <a:r>
              <a:rPr kumimoji="0" sz="23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Efficiency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469900" marR="0" lvl="0" indent="-457834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Tx/>
              <a:buFontTx/>
              <a:buAutoNum type="arabicPeriod"/>
              <a:tabLst>
                <a:tab pos="469900" algn="l"/>
                <a:tab pos="470534" algn="l"/>
              </a:tabLst>
              <a:defRPr/>
            </a:pP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Ensure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Fairness For </a:t>
            </a:r>
            <a:r>
              <a:rPr kumimoji="0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All</a:t>
            </a:r>
            <a:r>
              <a:rPr kumimoji="0" sz="23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Jobs</a:t>
            </a:r>
            <a:endParaRPr kumimoji="0" sz="2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546" y="568451"/>
            <a:ext cx="683743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82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918450" cy="310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MAXIMUM</a:t>
            </a:r>
            <a:r>
              <a:rPr kumimoji="0" sz="27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THROUGHPUT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Get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many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jobs done as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quickly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as</a:t>
            </a:r>
            <a:r>
              <a:rPr kumimoji="0" sz="27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possible.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8605" marR="525145" lvl="0" indent="-25654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There are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several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ways to achieve this, e.g.  run only short jobs, run jobs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without 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interruptions.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546" y="568451"/>
            <a:ext cx="683743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39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912734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MINIMIZE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RESPONSE</a:t>
            </a:r>
            <a:r>
              <a:rPr kumimoji="0" sz="27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8605" marR="5080" lvl="0" indent="-2565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Ensure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that interactive requests are dealt </a:t>
            </a:r>
            <a:r>
              <a:rPr kumimoji="0" sz="27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with 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as quickly as</a:t>
            </a:r>
            <a:r>
              <a:rPr kumimoji="0" sz="27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possible.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8605" marR="687705" lvl="0" indent="-2565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This could be achieved by scheduling just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with a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lot of I/O jobs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first,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and leave the  computational jobs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for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later.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546" y="568451"/>
            <a:ext cx="683743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19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868920" cy="393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MINIMIZE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TURNAROUND</a:t>
            </a:r>
            <a:r>
              <a:rPr kumimoji="0" sz="27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8605" marR="175895" lvl="0" indent="-2565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Ensure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that jobs are completed as quickly as  possible.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8605" marR="5080" lvl="0" indent="-2565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This could be achieved by scheduling just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with a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lot of computation jobs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first,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and leave  the I/O jobs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for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later,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so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there is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no user 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delays.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546" y="568451"/>
            <a:ext cx="683743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64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7914005" cy="393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MINIMIZE </a:t>
            </a:r>
            <a:r>
              <a:rPr kumimoji="0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WAITING</a:t>
            </a:r>
            <a:r>
              <a:rPr kumimoji="0" sz="2700" b="1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27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TIME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8605" marR="5080" lvl="0" indent="-2565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Move jobs out of the READY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status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as soon as  possible.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8605" marR="18415" lvl="0" indent="-2565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8605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Wingdings 3"/>
                <a:ea typeface="+mn-ea"/>
                <a:cs typeface="Wingdings 3"/>
              </a:rPr>
              <a:t>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2CA1B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This could be achieved by reduce the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number 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of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users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allowed on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the system, so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that the 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CPU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would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be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available 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whenever a </a:t>
            </a:r>
            <a:r>
              <a:rPr kumimoji="0" sz="27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job enters  the READY</a:t>
            </a:r>
            <a:r>
              <a:rPr kumimoji="0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status.</a:t>
            </a:r>
            <a:endParaRPr kumimoji="0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+mn-ea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546" y="568451"/>
            <a:ext cx="683743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9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{3123FA03-2EAC-A347-89FB-71EA53F92D8A}tf16401378</Template>
  <TotalTime>1259</TotalTime>
  <Words>856</Words>
  <Application>Microsoft Macintosh PowerPoint</Application>
  <PresentationFormat>On-screen Show (4:3)</PresentationFormat>
  <Paragraphs>90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Lucida Sans</vt:lpstr>
      <vt:lpstr>Lucida Sans Unicode</vt:lpstr>
      <vt:lpstr>Tahoma</vt:lpstr>
      <vt:lpstr>Times New Roman</vt:lpstr>
      <vt:lpstr>Wingdings</vt:lpstr>
      <vt:lpstr>Wingdings 3</vt:lpstr>
      <vt:lpstr>Office Theme</vt:lpstr>
      <vt:lpstr>3_Office Theme</vt:lpstr>
      <vt:lpstr>1_Office Theme</vt:lpstr>
      <vt:lpstr>PowerPoint Presentation</vt:lpstr>
      <vt:lpstr>PowerPoint Presentation</vt:lpstr>
      <vt:lpstr>PowerPoint Presentation</vt:lpstr>
      <vt:lpstr> What are good policies to schedule  processes?</vt:lpstr>
      <vt:lpstr> What are good policies to schedule  processes?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 Here are six commonly used process  scheduling algorithms</vt:lpstr>
      <vt:lpstr> Here are six commonly used process  scheduling algorithms</vt:lpstr>
      <vt:lpstr>PowerPoint Presentation</vt:lpstr>
      <vt:lpstr>PowerPoint Presentation</vt:lpstr>
      <vt:lpstr>PowerPoint Presentation</vt:lpstr>
      <vt:lpstr>PowerPoint Presentation</vt:lpstr>
      <vt:lpstr> A pre-emptive scheduling algorithm that is  used extensively in interactive systems  All active processes are given a pre-  determined slice of time (“time quantum”).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bishal</dc:creator>
  <cp:lastModifiedBy>Nawaraj Bhandari</cp:lastModifiedBy>
  <cp:revision>42</cp:revision>
  <dcterms:created xsi:type="dcterms:W3CDTF">2019-12-31T13:30:09Z</dcterms:created>
  <dcterms:modified xsi:type="dcterms:W3CDTF">2020-01-27T13:59:17Z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2019-12-31T00:00:00Z</vt:filetime>
  </property>
</Properties>
</file>