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8" r:id="rId2"/>
    <p:sldMasterId id="2147483685" r:id="rId3"/>
    <p:sldMasterId id="2147483691" r:id="rId4"/>
  </p:sldMasterIdLst>
  <p:notesMasterIdLst>
    <p:notesMasterId r:id="rId68"/>
  </p:notesMasterIdLst>
  <p:sldIdLst>
    <p:sldId id="395" r:id="rId5"/>
    <p:sldId id="259" r:id="rId6"/>
    <p:sldId id="397" r:id="rId7"/>
    <p:sldId id="398" r:id="rId8"/>
    <p:sldId id="399" r:id="rId9"/>
    <p:sldId id="401" r:id="rId10"/>
    <p:sldId id="400" r:id="rId11"/>
    <p:sldId id="402" r:id="rId12"/>
    <p:sldId id="404" r:id="rId13"/>
    <p:sldId id="403" r:id="rId14"/>
    <p:sldId id="405" r:id="rId15"/>
    <p:sldId id="406" r:id="rId16"/>
    <p:sldId id="407" r:id="rId17"/>
    <p:sldId id="408" r:id="rId18"/>
    <p:sldId id="409" r:id="rId19"/>
    <p:sldId id="410" r:id="rId20"/>
    <p:sldId id="257" r:id="rId21"/>
    <p:sldId id="258" r:id="rId22"/>
    <p:sldId id="411"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413"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394" r:id="rId6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19"/>
    <p:restoredTop sz="92409"/>
  </p:normalViewPr>
  <p:slideViewPr>
    <p:cSldViewPr>
      <p:cViewPr varScale="1">
        <p:scale>
          <a:sx n="96" d="100"/>
          <a:sy n="96" d="100"/>
        </p:scale>
        <p:origin x="1224"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E0D62F0-6002-EF43-9247-B13D4BBF144F}" type="datetimeFigureOut">
              <a:rPr lang="en-US" smtClean="0"/>
              <a:t>2/6/20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EF0FE53-C7B9-4C4D-A367-4281477BA2D7}" type="slidenum">
              <a:rPr lang="en-US" smtClean="0"/>
              <a:t>‹#›</a:t>
            </a:fld>
            <a:endParaRPr lang="en-US"/>
          </a:p>
        </p:txBody>
      </p:sp>
    </p:spTree>
    <p:extLst>
      <p:ext uri="{BB962C8B-B14F-4D97-AF65-F5344CB8AC3E}">
        <p14:creationId xmlns:p14="http://schemas.microsoft.com/office/powerpoint/2010/main" val="213491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53594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09597" y="2146173"/>
            <a:ext cx="4924805" cy="1367789"/>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81AF25B-747E-8347-9D87-C58B3AA4920E}" type="datetime1">
              <a:rPr lang="en-US" smtClean="0"/>
              <a:t>2/6/20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5A5F8A0-4526-F647-86DA-C91CA2F8B06B}" type="datetime1">
              <a:rPr lang="en-US" smtClean="0"/>
              <a:t>2/6/20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9439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3563111"/>
            <a:ext cx="0" cy="3294379"/>
          </a:xfrm>
          <a:custGeom>
            <a:avLst/>
            <a:gdLst/>
            <a:ahLst/>
            <a:cxnLst/>
            <a:rect l="l" t="t" r="r" b="b"/>
            <a:pathLst>
              <a:path h="3294379">
                <a:moveTo>
                  <a:pt x="0" y="0"/>
                </a:moveTo>
                <a:lnTo>
                  <a:pt x="0" y="3294298"/>
                </a:lnTo>
              </a:path>
            </a:pathLst>
          </a:custGeom>
          <a:ln w="9144">
            <a:solidFill>
              <a:srgbClr val="999FA9"/>
            </a:solidFill>
          </a:ln>
        </p:spPr>
        <p:txBody>
          <a:bodyPr wrap="square" lIns="0" tIns="0" rIns="0" bIns="0" rtlCol="0"/>
          <a:lstStyle/>
          <a:p>
            <a:endParaRPr/>
          </a:p>
        </p:txBody>
      </p:sp>
      <p:sp>
        <p:nvSpPr>
          <p:cNvPr id="18" name="bk object 18"/>
          <p:cNvSpPr/>
          <p:nvPr/>
        </p:nvSpPr>
        <p:spPr>
          <a:xfrm>
            <a:off x="770381" y="3295650"/>
            <a:ext cx="268605" cy="268605"/>
          </a:xfrm>
          <a:custGeom>
            <a:avLst/>
            <a:gdLst/>
            <a:ahLst/>
            <a:cxnLst/>
            <a:rect l="l" t="t" r="r" b="b"/>
            <a:pathLst>
              <a:path w="268605" h="268604">
                <a:moveTo>
                  <a:pt x="134112" y="0"/>
                </a:moveTo>
                <a:lnTo>
                  <a:pt x="91722" y="6839"/>
                </a:lnTo>
                <a:lnTo>
                  <a:pt x="54907" y="25883"/>
                </a:lnTo>
                <a:lnTo>
                  <a:pt x="25876" y="54918"/>
                </a:lnTo>
                <a:lnTo>
                  <a:pt x="6837" y="91732"/>
                </a:lnTo>
                <a:lnTo>
                  <a:pt x="0" y="134112"/>
                </a:lnTo>
                <a:lnTo>
                  <a:pt x="6837" y="176491"/>
                </a:lnTo>
                <a:lnTo>
                  <a:pt x="25876" y="213305"/>
                </a:lnTo>
                <a:lnTo>
                  <a:pt x="54907" y="242340"/>
                </a:lnTo>
                <a:lnTo>
                  <a:pt x="91722" y="261384"/>
                </a:lnTo>
                <a:lnTo>
                  <a:pt x="134112" y="268224"/>
                </a:lnTo>
                <a:lnTo>
                  <a:pt x="176501" y="261384"/>
                </a:lnTo>
                <a:lnTo>
                  <a:pt x="213316" y="242340"/>
                </a:lnTo>
                <a:lnTo>
                  <a:pt x="242347" y="213305"/>
                </a:lnTo>
                <a:lnTo>
                  <a:pt x="261386" y="176491"/>
                </a:lnTo>
                <a:lnTo>
                  <a:pt x="268224" y="134112"/>
                </a:lnTo>
                <a:lnTo>
                  <a:pt x="261386" y="91732"/>
                </a:lnTo>
                <a:lnTo>
                  <a:pt x="242347" y="54918"/>
                </a:lnTo>
                <a:lnTo>
                  <a:pt x="213316" y="25883"/>
                </a:lnTo>
                <a:lnTo>
                  <a:pt x="176501" y="6839"/>
                </a:lnTo>
                <a:lnTo>
                  <a:pt x="134112" y="0"/>
                </a:lnTo>
                <a:close/>
              </a:path>
            </a:pathLst>
          </a:custGeom>
          <a:solidFill>
            <a:srgbClr val="39C0B9"/>
          </a:solidFill>
        </p:spPr>
        <p:txBody>
          <a:bodyPr wrap="square" lIns="0" tIns="0" rIns="0" bIns="0" rtlCol="0"/>
          <a:lstStyle/>
          <a:p>
            <a:endParaRPr/>
          </a:p>
        </p:txBody>
      </p:sp>
      <p:sp>
        <p:nvSpPr>
          <p:cNvPr id="19" name="bk object 19"/>
          <p:cNvSpPr/>
          <p:nvPr/>
        </p:nvSpPr>
        <p:spPr>
          <a:xfrm>
            <a:off x="770381" y="3295650"/>
            <a:ext cx="268605" cy="268605"/>
          </a:xfrm>
          <a:custGeom>
            <a:avLst/>
            <a:gdLst/>
            <a:ahLst/>
            <a:cxnLst/>
            <a:rect l="l" t="t" r="r" b="b"/>
            <a:pathLst>
              <a:path w="268605" h="268604">
                <a:moveTo>
                  <a:pt x="0" y="134112"/>
                </a:moveTo>
                <a:lnTo>
                  <a:pt x="6837" y="91732"/>
                </a:lnTo>
                <a:lnTo>
                  <a:pt x="25876" y="54918"/>
                </a:lnTo>
                <a:lnTo>
                  <a:pt x="54907" y="25883"/>
                </a:lnTo>
                <a:lnTo>
                  <a:pt x="91722" y="6839"/>
                </a:lnTo>
                <a:lnTo>
                  <a:pt x="134112" y="0"/>
                </a:lnTo>
                <a:lnTo>
                  <a:pt x="176501" y="6839"/>
                </a:lnTo>
                <a:lnTo>
                  <a:pt x="213316" y="25883"/>
                </a:lnTo>
                <a:lnTo>
                  <a:pt x="242347" y="54918"/>
                </a:lnTo>
                <a:lnTo>
                  <a:pt x="261386" y="91732"/>
                </a:lnTo>
                <a:lnTo>
                  <a:pt x="268224" y="134112"/>
                </a:lnTo>
                <a:lnTo>
                  <a:pt x="261386" y="176491"/>
                </a:lnTo>
                <a:lnTo>
                  <a:pt x="242347" y="213305"/>
                </a:lnTo>
                <a:lnTo>
                  <a:pt x="213316" y="242340"/>
                </a:lnTo>
                <a:lnTo>
                  <a:pt x="176501" y="261384"/>
                </a:lnTo>
                <a:lnTo>
                  <a:pt x="134112" y="268224"/>
                </a:lnTo>
                <a:lnTo>
                  <a:pt x="91722" y="261384"/>
                </a:lnTo>
                <a:lnTo>
                  <a:pt x="54907" y="242340"/>
                </a:lnTo>
                <a:lnTo>
                  <a:pt x="25876" y="213305"/>
                </a:lnTo>
                <a:lnTo>
                  <a:pt x="6837" y="176491"/>
                </a:lnTo>
                <a:lnTo>
                  <a:pt x="0" y="134112"/>
                </a:lnTo>
                <a:close/>
              </a:path>
            </a:pathLst>
          </a:custGeom>
          <a:ln w="28956">
            <a:solidFill>
              <a:srgbClr val="2D2F37"/>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1ECA139-9DC3-6748-8B05-D406A413479C}" type="datetime1">
              <a:rPr lang="en-US" smtClean="0"/>
              <a:t>2/6/20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944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5668" y="1465834"/>
            <a:ext cx="7852663"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8511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850" b="0" i="1">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838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1970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80755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7823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9301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445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62386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4455"/>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9848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45DB845-3D9E-0E41-9DA0-2788BF5B700A}" type="datetime1">
              <a:rPr lang="en-US" smtClean="0"/>
              <a:t>2/6/20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445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4551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6556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3388085-4F1C-8945-8F3B-476485664D9B}" type="datetime1">
              <a:rPr lang="en-US" smtClean="0"/>
              <a:t>2/6/20</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73B8039-D1AF-4A49-83AA-2746B8419DB9}" type="datetime1">
              <a:rPr lang="en-US" smtClean="0"/>
              <a:t>2/6/20</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2754039-868A-8D4B-A4B1-2947E858E992}" type="datetime1">
              <a:rPr lang="en-US" smtClean="0"/>
              <a:t>2/6/20</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Picture Placeholder 10"/>
          <p:cNvSpPr>
            <a:spLocks noGrp="1"/>
          </p:cNvSpPr>
          <p:nvPr>
            <p:ph type="pic" sz="quarter" idx="13"/>
          </p:nvPr>
        </p:nvSpPr>
        <p:spPr>
          <a:xfrm>
            <a:off x="5235798" y="1310656"/>
            <a:ext cx="3908203" cy="2000548"/>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4374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7F2E9FE-4ED7-354F-97AD-82DFA7E340BA}" type="datetime1">
              <a:rPr lang="en-US" smtClean="0"/>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01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18" name="bk object 18"/>
          <p:cNvSpPr/>
          <p:nvPr/>
        </p:nvSpPr>
        <p:spPr>
          <a:xfrm>
            <a:off x="795527" y="786383"/>
            <a:ext cx="217931" cy="21945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600" b="0" i="0">
                <a:solidFill>
                  <a:schemeClr val="bg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C1F6D82-D01F-2748-940D-EA29C85EE473}" type="datetime1">
              <a:rPr lang="en-US" smtClean="0"/>
              <a:t>2/6/20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16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39C0B9"/>
                </a:solidFill>
                <a:latin typeface="Lucida Sans"/>
                <a:cs typeface="Lucida San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2DAD45D-CC79-C74A-A40A-F40454193043}" type="datetime1">
              <a:rPr lang="en-US" smtClean="0"/>
              <a:t>2/6/20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3623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9294" y="191846"/>
            <a:ext cx="7125970" cy="12446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534669" y="1563446"/>
            <a:ext cx="8074660" cy="4141470"/>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591305" y="6465214"/>
            <a:ext cx="19615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lang="en-US" spc="-114"/>
              <a:t>Compiled By Er. Nawaraj Bhandari</a:t>
            </a:r>
            <a:endParaRPr spc="-8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AC89F07C-68FB-8141-B20A-062C2CEA2D1B}" type="datetime1">
              <a:rPr lang="en-US" smtClean="0"/>
              <a:t>2/6/20</a:t>
            </a:fld>
            <a:endParaRPr lang="en-US"/>
          </a:p>
        </p:txBody>
      </p:sp>
      <p:sp>
        <p:nvSpPr>
          <p:cNvPr id="6" name="Holder 6"/>
          <p:cNvSpPr>
            <a:spLocks noGrp="1"/>
          </p:cNvSpPr>
          <p:nvPr>
            <p:ph type="sldNum" sz="quarter" idx="7"/>
          </p:nvPr>
        </p:nvSpPr>
        <p:spPr>
          <a:xfrm>
            <a:off x="8401557" y="6465214"/>
            <a:ext cx="231775"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84"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2" name="Holder 2"/>
          <p:cNvSpPr>
            <a:spLocks noGrp="1"/>
          </p:cNvSpPr>
          <p:nvPr>
            <p:ph type="title"/>
          </p:nvPr>
        </p:nvSpPr>
        <p:spPr>
          <a:xfrm>
            <a:off x="1239824" y="730122"/>
            <a:ext cx="6664350" cy="330834"/>
          </a:xfrm>
          <a:prstGeom prst="rect">
            <a:avLst/>
          </a:prstGeom>
        </p:spPr>
        <p:txBody>
          <a:bodyPr wrap="square" lIns="0" tIns="0" rIns="0" bIns="0">
            <a:spAutoFit/>
          </a:bodyPr>
          <a:lstStyle>
            <a:lvl1pPr>
              <a:defRPr sz="2000" b="0" i="0">
                <a:solidFill>
                  <a:srgbClr val="39C0B9"/>
                </a:solidFill>
                <a:latin typeface="Lucida Sans"/>
                <a:cs typeface="Lucida Sans"/>
              </a:defRPr>
            </a:lvl1pPr>
          </a:lstStyle>
          <a:p>
            <a:endParaRPr/>
          </a:p>
        </p:txBody>
      </p:sp>
      <p:sp>
        <p:nvSpPr>
          <p:cNvPr id="3" name="Holder 3"/>
          <p:cNvSpPr>
            <a:spLocks noGrp="1"/>
          </p:cNvSpPr>
          <p:nvPr>
            <p:ph type="body" idx="1"/>
          </p:nvPr>
        </p:nvSpPr>
        <p:spPr>
          <a:xfrm>
            <a:off x="1153464" y="1217167"/>
            <a:ext cx="6837070" cy="3770629"/>
          </a:xfrm>
          <a:prstGeom prst="rect">
            <a:avLst/>
          </a:prstGeom>
        </p:spPr>
        <p:txBody>
          <a:bodyPr wrap="square" lIns="0" tIns="0" rIns="0" bIns="0">
            <a:spAutoFit/>
          </a:bodyPr>
          <a:lstStyle>
            <a:lvl1pPr>
              <a:defRPr sz="1600" b="0" i="0">
                <a:solidFill>
                  <a:schemeClr val="bg1"/>
                </a:solidFill>
                <a:latin typeface="Lucida Sans"/>
                <a:cs typeface="Lucida Sans"/>
              </a:defRPr>
            </a:lvl1pPr>
          </a:lstStyle>
          <a:p>
            <a:endParaRPr/>
          </a:p>
        </p:txBody>
      </p:sp>
      <p:sp>
        <p:nvSpPr>
          <p:cNvPr id="4" name="Holder 4"/>
          <p:cNvSpPr>
            <a:spLocks noGrp="1"/>
          </p:cNvSpPr>
          <p:nvPr>
            <p:ph type="ftr" sz="quarter" idx="5"/>
          </p:nvPr>
        </p:nvSpPr>
        <p:spPr>
          <a:xfrm>
            <a:off x="8298306" y="6628707"/>
            <a:ext cx="766445" cy="186690"/>
          </a:xfrm>
          <a:prstGeom prst="rect">
            <a:avLst/>
          </a:prstGeom>
        </p:spPr>
        <p:txBody>
          <a:bodyPr wrap="square" lIns="0" tIns="0" rIns="0" bIns="0">
            <a:spAutoFit/>
          </a:bodyPr>
          <a:lstStyle>
            <a:lvl1pPr>
              <a:defRPr sz="1100" b="1" i="1">
                <a:solidFill>
                  <a:srgbClr val="56A7B5"/>
                </a:solidFill>
                <a:latin typeface="Lucida Sans"/>
                <a:cs typeface="Lucida Sans"/>
              </a:defRPr>
            </a:lvl1pPr>
          </a:lstStyle>
          <a:p>
            <a:pPr marL="12700">
              <a:lnSpc>
                <a:spcPct val="100000"/>
              </a:lnSpc>
              <a:spcBef>
                <a:spcPts val="55"/>
              </a:spcBef>
            </a:pPr>
            <a:r>
              <a:rPr lang="en-US" spc="25"/>
              <a:t>Compiled By Er. Nawaraj Bhandari</a:t>
            </a:r>
            <a:endParaRPr spc="-9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D54E39B2-57DA-9C43-BC50-3DD69482DCF0}" type="datetime1">
              <a:rPr lang="en-US" smtClean="0"/>
              <a:t>2/6/20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9179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99872" y="5945123"/>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k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sp>
        <p:nvSpPr>
          <p:cNvPr id="18" name="bk object 18"/>
          <p:cNvSpPr/>
          <p:nvPr/>
        </p:nvSpPr>
        <p:spPr>
          <a:xfrm>
            <a:off x="0" y="5789674"/>
            <a:ext cx="3398520" cy="1068324"/>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0" y="5784670"/>
            <a:ext cx="3370852" cy="107332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17060" y="1815846"/>
            <a:ext cx="1309878" cy="391160"/>
          </a:xfrm>
          <a:prstGeom prst="rect">
            <a:avLst/>
          </a:prstGeom>
        </p:spPr>
        <p:txBody>
          <a:bodyPr wrap="square" lIns="0" tIns="0" rIns="0" bIns="0">
            <a:spAutoFit/>
          </a:bodyPr>
          <a:lstStyle>
            <a:lvl1pPr>
              <a:defRPr sz="2400" b="1"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a:xfrm>
            <a:off x="640206" y="2371214"/>
            <a:ext cx="7863586" cy="2615565"/>
          </a:xfrm>
          <a:prstGeom prst="rect">
            <a:avLst/>
          </a:prstGeom>
        </p:spPr>
        <p:txBody>
          <a:bodyPr wrap="square" lIns="0" tIns="0" rIns="0" bIns="0">
            <a:spAutoFit/>
          </a:bodyPr>
          <a:lstStyle>
            <a:lvl1pPr>
              <a:defRPr sz="2850" b="0" i="1">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5687408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5410200" cy="0"/>
          </a:xfrm>
          <a:custGeom>
            <a:avLst/>
            <a:gdLst/>
            <a:ahLst/>
            <a:cxnLst/>
            <a:rect l="l" t="t" r="r" b="b"/>
            <a:pathLst>
              <a:path w="5410200">
                <a:moveTo>
                  <a:pt x="0" y="0"/>
                </a:moveTo>
                <a:lnTo>
                  <a:pt x="5410200" y="0"/>
                </a:lnTo>
              </a:path>
            </a:pathLst>
          </a:custGeom>
          <a:ln w="51815">
            <a:solidFill>
              <a:srgbClr val="438085"/>
            </a:solidFill>
          </a:ln>
        </p:spPr>
        <p:txBody>
          <a:bodyPr wrap="square" lIns="0" tIns="0" rIns="0" bIns="0" rtlCol="0"/>
          <a:lstStyle/>
          <a:p>
            <a:endParaRPr/>
          </a:p>
        </p:txBody>
      </p:sp>
      <p:sp>
        <p:nvSpPr>
          <p:cNvPr id="17" name="bk object 17"/>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a:endParaRPr/>
          </a:p>
        </p:txBody>
      </p:sp>
      <p:sp>
        <p:nvSpPr>
          <p:cNvPr id="18" name="bk object 18"/>
          <p:cNvSpPr/>
          <p:nvPr/>
        </p:nvSpPr>
        <p:spPr>
          <a:xfrm>
            <a:off x="9072371" y="0"/>
            <a:ext cx="12700" cy="311150"/>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424455"/>
          </a:solidFill>
        </p:spPr>
        <p:txBody>
          <a:bodyPr wrap="square" lIns="0" tIns="0" rIns="0" bIns="0" rtlCol="0"/>
          <a:lstStyle/>
          <a:p>
            <a:endParaRPr/>
          </a:p>
        </p:txBody>
      </p:sp>
      <p:sp>
        <p:nvSpPr>
          <p:cNvPr id="19" name="bk object 19"/>
          <p:cNvSpPr/>
          <p:nvPr/>
        </p:nvSpPr>
        <p:spPr>
          <a:xfrm>
            <a:off x="0" y="0"/>
            <a:ext cx="9044940" cy="311150"/>
          </a:xfrm>
          <a:custGeom>
            <a:avLst/>
            <a:gdLst/>
            <a:ahLst/>
            <a:cxnLst/>
            <a:rect l="l" t="t" r="r" b="b"/>
            <a:pathLst>
              <a:path w="9044940" h="311150">
                <a:moveTo>
                  <a:pt x="0" y="310896"/>
                </a:moveTo>
                <a:lnTo>
                  <a:pt x="9044940" y="310896"/>
                </a:lnTo>
                <a:lnTo>
                  <a:pt x="9044940" y="0"/>
                </a:lnTo>
                <a:lnTo>
                  <a:pt x="0" y="0"/>
                </a:lnTo>
                <a:lnTo>
                  <a:pt x="0" y="310896"/>
                </a:lnTo>
                <a:close/>
              </a:path>
            </a:pathLst>
          </a:custGeom>
          <a:solidFill>
            <a:srgbClr val="424455"/>
          </a:solidFill>
        </p:spPr>
        <p:txBody>
          <a:bodyPr wrap="square" lIns="0" tIns="0" rIns="0" bIns="0" rtlCol="0"/>
          <a:lstStyle/>
          <a:p>
            <a:endParaRPr/>
          </a:p>
        </p:txBody>
      </p:sp>
      <p:sp>
        <p:nvSpPr>
          <p:cNvPr id="20" name="bk object 20"/>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a:endParaRPr/>
          </a:p>
        </p:txBody>
      </p:sp>
      <p:sp>
        <p:nvSpPr>
          <p:cNvPr id="21" name="bk object 21"/>
          <p:cNvSpPr/>
          <p:nvPr/>
        </p:nvSpPr>
        <p:spPr>
          <a:xfrm>
            <a:off x="9072371" y="307847"/>
            <a:ext cx="12700" cy="91440"/>
          </a:xfrm>
          <a:custGeom>
            <a:avLst/>
            <a:gdLst/>
            <a:ahLst/>
            <a:cxnLst/>
            <a:rect l="l" t="t" r="r" b="b"/>
            <a:pathLst>
              <a:path w="12700" h="91439">
                <a:moveTo>
                  <a:pt x="0" y="91439"/>
                </a:moveTo>
                <a:lnTo>
                  <a:pt x="12192" y="91439"/>
                </a:lnTo>
                <a:lnTo>
                  <a:pt x="12192" y="0"/>
                </a:lnTo>
                <a:lnTo>
                  <a:pt x="0" y="0"/>
                </a:lnTo>
                <a:lnTo>
                  <a:pt x="0" y="91439"/>
                </a:lnTo>
                <a:close/>
              </a:path>
            </a:pathLst>
          </a:custGeom>
          <a:solidFill>
            <a:srgbClr val="438085"/>
          </a:solidFill>
        </p:spPr>
        <p:txBody>
          <a:bodyPr wrap="square" lIns="0" tIns="0" rIns="0" bIns="0" rtlCol="0"/>
          <a:lstStyle/>
          <a:p>
            <a:endParaRPr/>
          </a:p>
        </p:txBody>
      </p:sp>
      <p:sp>
        <p:nvSpPr>
          <p:cNvPr id="22" name="bk object 22"/>
          <p:cNvSpPr/>
          <p:nvPr/>
        </p:nvSpPr>
        <p:spPr>
          <a:xfrm>
            <a:off x="0" y="307847"/>
            <a:ext cx="9044940" cy="91440"/>
          </a:xfrm>
          <a:custGeom>
            <a:avLst/>
            <a:gdLst/>
            <a:ahLst/>
            <a:cxnLst/>
            <a:rect l="l" t="t" r="r" b="b"/>
            <a:pathLst>
              <a:path w="9044940" h="91439">
                <a:moveTo>
                  <a:pt x="0" y="91439"/>
                </a:moveTo>
                <a:lnTo>
                  <a:pt x="9044940" y="91439"/>
                </a:lnTo>
                <a:lnTo>
                  <a:pt x="9044940" y="0"/>
                </a:lnTo>
                <a:lnTo>
                  <a:pt x="0" y="0"/>
                </a:lnTo>
                <a:lnTo>
                  <a:pt x="0" y="91439"/>
                </a:lnTo>
                <a:close/>
              </a:path>
            </a:pathLst>
          </a:custGeom>
          <a:solidFill>
            <a:srgbClr val="438085"/>
          </a:solidFill>
        </p:spPr>
        <p:txBody>
          <a:bodyPr wrap="square" lIns="0" tIns="0" rIns="0" bIns="0" rtlCol="0"/>
          <a:lstStyle/>
          <a:p>
            <a:endParaRPr/>
          </a:p>
        </p:txBody>
      </p:sp>
      <p:sp>
        <p:nvSpPr>
          <p:cNvPr id="23" name="bk object 23"/>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a:endParaRPr/>
          </a:p>
        </p:txBody>
      </p:sp>
      <p:sp>
        <p:nvSpPr>
          <p:cNvPr id="24" name="bk object 24"/>
          <p:cNvSpPr/>
          <p:nvPr/>
        </p:nvSpPr>
        <p:spPr>
          <a:xfrm>
            <a:off x="9072371" y="359663"/>
            <a:ext cx="12700" cy="81280"/>
          </a:xfrm>
          <a:custGeom>
            <a:avLst/>
            <a:gdLst/>
            <a:ahLst/>
            <a:cxnLst/>
            <a:rect l="l" t="t" r="r" b="b"/>
            <a:pathLst>
              <a:path w="12700" h="81279">
                <a:moveTo>
                  <a:pt x="0" y="80771"/>
                </a:moveTo>
                <a:lnTo>
                  <a:pt x="12192" y="80771"/>
                </a:lnTo>
                <a:lnTo>
                  <a:pt x="12192" y="0"/>
                </a:lnTo>
                <a:lnTo>
                  <a:pt x="0" y="0"/>
                </a:lnTo>
                <a:lnTo>
                  <a:pt x="0" y="80771"/>
                </a:lnTo>
                <a:close/>
              </a:path>
            </a:pathLst>
          </a:custGeom>
          <a:solidFill>
            <a:srgbClr val="438085"/>
          </a:solidFill>
        </p:spPr>
        <p:txBody>
          <a:bodyPr wrap="square" lIns="0" tIns="0" rIns="0" bIns="0" rtlCol="0"/>
          <a:lstStyle/>
          <a:p>
            <a:endParaRPr/>
          </a:p>
        </p:txBody>
      </p:sp>
      <p:sp>
        <p:nvSpPr>
          <p:cNvPr id="25" name="bk object 25"/>
          <p:cNvSpPr/>
          <p:nvPr/>
        </p:nvSpPr>
        <p:spPr>
          <a:xfrm>
            <a:off x="5410200" y="359663"/>
            <a:ext cx="3634740" cy="81280"/>
          </a:xfrm>
          <a:custGeom>
            <a:avLst/>
            <a:gdLst/>
            <a:ahLst/>
            <a:cxnLst/>
            <a:rect l="l" t="t" r="r" b="b"/>
            <a:pathLst>
              <a:path w="3634740" h="81279">
                <a:moveTo>
                  <a:pt x="0" y="80771"/>
                </a:moveTo>
                <a:lnTo>
                  <a:pt x="3634740" y="80771"/>
                </a:lnTo>
                <a:lnTo>
                  <a:pt x="3634740" y="0"/>
                </a:lnTo>
                <a:lnTo>
                  <a:pt x="0" y="0"/>
                </a:lnTo>
                <a:lnTo>
                  <a:pt x="0" y="80771"/>
                </a:lnTo>
                <a:close/>
              </a:path>
            </a:pathLst>
          </a:custGeom>
          <a:solidFill>
            <a:srgbClr val="438085"/>
          </a:solidFill>
        </p:spPr>
        <p:txBody>
          <a:bodyPr wrap="square" lIns="0" tIns="0" rIns="0" bIns="0" rtlCol="0"/>
          <a:lstStyle/>
          <a:p>
            <a:endParaRPr/>
          </a:p>
        </p:txBody>
      </p:sp>
      <p:sp>
        <p:nvSpPr>
          <p:cNvPr id="26" name="bk object 26"/>
          <p:cNvSpPr/>
          <p:nvPr/>
        </p:nvSpPr>
        <p:spPr>
          <a:xfrm>
            <a:off x="9142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438085">
              <a:alpha val="50195"/>
            </a:srgbClr>
          </a:solidFill>
        </p:spPr>
        <p:txBody>
          <a:bodyPr wrap="square" lIns="0" tIns="0" rIns="0" bIns="0" rtlCol="0"/>
          <a:lstStyle/>
          <a:p>
            <a:endParaRPr/>
          </a:p>
        </p:txBody>
      </p:sp>
      <p:sp>
        <p:nvSpPr>
          <p:cNvPr id="27" name="bk object 27"/>
          <p:cNvSpPr/>
          <p:nvPr/>
        </p:nvSpPr>
        <p:spPr>
          <a:xfrm>
            <a:off x="9072371" y="440436"/>
            <a:ext cx="12700" cy="180340"/>
          </a:xfrm>
          <a:custGeom>
            <a:avLst/>
            <a:gdLst/>
            <a:ahLst/>
            <a:cxnLst/>
            <a:rect l="l" t="t" r="r" b="b"/>
            <a:pathLst>
              <a:path w="12700" h="180340">
                <a:moveTo>
                  <a:pt x="0" y="179832"/>
                </a:moveTo>
                <a:lnTo>
                  <a:pt x="12192" y="179832"/>
                </a:lnTo>
                <a:lnTo>
                  <a:pt x="12192" y="0"/>
                </a:lnTo>
                <a:lnTo>
                  <a:pt x="0" y="0"/>
                </a:lnTo>
                <a:lnTo>
                  <a:pt x="0" y="179832"/>
                </a:lnTo>
                <a:close/>
              </a:path>
            </a:pathLst>
          </a:custGeom>
          <a:solidFill>
            <a:srgbClr val="438085">
              <a:alpha val="50195"/>
            </a:srgbClr>
          </a:solidFill>
        </p:spPr>
        <p:txBody>
          <a:bodyPr wrap="square" lIns="0" tIns="0" rIns="0" bIns="0" rtlCol="0"/>
          <a:lstStyle/>
          <a:p>
            <a:endParaRPr/>
          </a:p>
        </p:txBody>
      </p:sp>
      <p:sp>
        <p:nvSpPr>
          <p:cNvPr id="28" name="bk object 28"/>
          <p:cNvSpPr/>
          <p:nvPr/>
        </p:nvSpPr>
        <p:spPr>
          <a:xfrm>
            <a:off x="5410200" y="440436"/>
            <a:ext cx="3634740" cy="180340"/>
          </a:xfrm>
          <a:custGeom>
            <a:avLst/>
            <a:gdLst/>
            <a:ahLst/>
            <a:cxnLst/>
            <a:rect l="l" t="t" r="r" b="b"/>
            <a:pathLst>
              <a:path w="3634740" h="180340">
                <a:moveTo>
                  <a:pt x="0" y="179832"/>
                </a:moveTo>
                <a:lnTo>
                  <a:pt x="3634740" y="179832"/>
                </a:lnTo>
                <a:lnTo>
                  <a:pt x="3634740" y="0"/>
                </a:lnTo>
                <a:lnTo>
                  <a:pt x="0" y="0"/>
                </a:lnTo>
                <a:lnTo>
                  <a:pt x="0" y="179832"/>
                </a:lnTo>
                <a:close/>
              </a:path>
            </a:pathLst>
          </a:custGeom>
          <a:solidFill>
            <a:srgbClr val="438085">
              <a:alpha val="50195"/>
            </a:srgbClr>
          </a:solidFill>
        </p:spPr>
        <p:txBody>
          <a:bodyPr wrap="square" lIns="0" tIns="0" rIns="0" bIns="0" rtlCol="0"/>
          <a:lstStyle/>
          <a:p>
            <a:endParaRPr/>
          </a:p>
        </p:txBody>
      </p:sp>
      <p:sp>
        <p:nvSpPr>
          <p:cNvPr id="29" name="bk object 29"/>
          <p:cNvSpPr/>
          <p:nvPr/>
        </p:nvSpPr>
        <p:spPr>
          <a:xfrm>
            <a:off x="5407152" y="510540"/>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30" name="bk object 30"/>
          <p:cNvSpPr/>
          <p:nvPr/>
        </p:nvSpPr>
        <p:spPr>
          <a:xfrm>
            <a:off x="7373111" y="60655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31" name="bk object 31"/>
          <p:cNvSpPr/>
          <p:nvPr/>
        </p:nvSpPr>
        <p:spPr>
          <a:xfrm>
            <a:off x="9029700" y="0"/>
            <a:ext cx="0" cy="622300"/>
          </a:xfrm>
          <a:custGeom>
            <a:avLst/>
            <a:gdLst/>
            <a:ahLst/>
            <a:cxnLst/>
            <a:rect l="l" t="t" r="r" b="b"/>
            <a:pathLst>
              <a:path h="622300">
                <a:moveTo>
                  <a:pt x="0" y="0"/>
                </a:moveTo>
                <a:lnTo>
                  <a:pt x="0" y="621791"/>
                </a:lnTo>
              </a:path>
            </a:pathLst>
          </a:custGeom>
          <a:ln w="9143">
            <a:solidFill>
              <a:srgbClr val="FFFFFF"/>
            </a:solidFill>
          </a:ln>
        </p:spPr>
        <p:txBody>
          <a:bodyPr wrap="square" lIns="0" tIns="0" rIns="0" bIns="0" rtlCol="0"/>
          <a:lstStyle/>
          <a:p>
            <a:endParaRPr/>
          </a:p>
        </p:txBody>
      </p:sp>
      <p:sp>
        <p:nvSpPr>
          <p:cNvPr id="32" name="bk object 32"/>
          <p:cNvSpPr/>
          <p:nvPr/>
        </p:nvSpPr>
        <p:spPr>
          <a:xfrm>
            <a:off x="8988552" y="0"/>
            <a:ext cx="0" cy="622300"/>
          </a:xfrm>
          <a:custGeom>
            <a:avLst/>
            <a:gdLst/>
            <a:ahLst/>
            <a:cxnLst/>
            <a:rect l="l" t="t" r="r" b="b"/>
            <a:pathLst>
              <a:path h="622300">
                <a:moveTo>
                  <a:pt x="0" y="0"/>
                </a:moveTo>
                <a:lnTo>
                  <a:pt x="0" y="621791"/>
                </a:lnTo>
              </a:path>
            </a:pathLst>
          </a:custGeom>
          <a:ln w="27431">
            <a:solidFill>
              <a:srgbClr val="FFFFFF"/>
            </a:solidFill>
          </a:ln>
        </p:spPr>
        <p:txBody>
          <a:bodyPr wrap="square" lIns="0" tIns="0" rIns="0" bIns="0" rtlCol="0"/>
          <a:lstStyle/>
          <a:p>
            <a:endParaRPr/>
          </a:p>
        </p:txBody>
      </p:sp>
      <p:sp>
        <p:nvSpPr>
          <p:cNvPr id="33" name="bk object 33"/>
          <p:cNvSpPr/>
          <p:nvPr/>
        </p:nvSpPr>
        <p:spPr>
          <a:xfrm>
            <a:off x="8942831" y="0"/>
            <a:ext cx="0" cy="585470"/>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a:p>
        </p:txBody>
      </p:sp>
      <p:sp>
        <p:nvSpPr>
          <p:cNvPr id="34" name="bk object 34"/>
          <p:cNvSpPr/>
          <p:nvPr/>
        </p:nvSpPr>
        <p:spPr>
          <a:xfrm>
            <a:off x="8877300" y="0"/>
            <a:ext cx="0" cy="585470"/>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a:p>
        </p:txBody>
      </p:sp>
      <p:sp>
        <p:nvSpPr>
          <p:cNvPr id="2" name="Holder 2"/>
          <p:cNvSpPr>
            <a:spLocks noGrp="1"/>
          </p:cNvSpPr>
          <p:nvPr>
            <p:ph type="title"/>
          </p:nvPr>
        </p:nvSpPr>
        <p:spPr>
          <a:xfrm>
            <a:off x="535940" y="827278"/>
            <a:ext cx="8072119" cy="1123314"/>
          </a:xfrm>
          <a:prstGeom prst="rect">
            <a:avLst/>
          </a:prstGeom>
        </p:spPr>
        <p:txBody>
          <a:bodyPr wrap="square" lIns="0" tIns="0" rIns="0" bIns="0">
            <a:spAutoFit/>
          </a:bodyPr>
          <a:lstStyle>
            <a:lvl1pPr>
              <a:defRPr sz="3600" b="1" i="0">
                <a:solidFill>
                  <a:srgbClr val="424455"/>
                </a:solidFill>
                <a:latin typeface="Trebuchet MS"/>
                <a:cs typeface="Trebuchet MS"/>
              </a:defRPr>
            </a:lvl1pPr>
          </a:lstStyle>
          <a:p>
            <a:endParaRPr/>
          </a:p>
        </p:txBody>
      </p:sp>
      <p:sp>
        <p:nvSpPr>
          <p:cNvPr id="3" name="Holder 3"/>
          <p:cNvSpPr>
            <a:spLocks noGrp="1"/>
          </p:cNvSpPr>
          <p:nvPr>
            <p:ph type="body" idx="1"/>
          </p:nvPr>
        </p:nvSpPr>
        <p:spPr>
          <a:xfrm>
            <a:off x="633856" y="2272411"/>
            <a:ext cx="7876286" cy="2623820"/>
          </a:xfrm>
          <a:prstGeom prst="rect">
            <a:avLst/>
          </a:prstGeom>
        </p:spPr>
        <p:txBody>
          <a:bodyPr wrap="square" lIns="0" tIns="0" rIns="0" bIns="0">
            <a:spAutoFit/>
          </a:bodyPr>
          <a:lstStyle>
            <a:lvl1pPr>
              <a:defRPr sz="28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578396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a:bodyPr>
          <a:lstStyle/>
          <a:p>
            <a:r>
              <a:rPr lang="en-US" sz="1800" b="1" dirty="0"/>
              <a:t>Er. Nawaraj Bhandari</a:t>
            </a:r>
          </a:p>
        </p:txBody>
      </p:sp>
      <p:sp>
        <p:nvSpPr>
          <p:cNvPr id="5" name="Rectangle 5"/>
          <p:cNvSpPr txBox="1">
            <a:spLocks noChangeArrowheads="1"/>
          </p:cNvSpPr>
          <p:nvPr/>
        </p:nvSpPr>
        <p:spPr>
          <a:xfrm>
            <a:off x="71652" y="2883943"/>
            <a:ext cx="4985910" cy="1203551"/>
          </a:xfrm>
          <a:prstGeom prst="rect">
            <a:avLst/>
          </a:prstGeom>
        </p:spPr>
        <p:txBody>
          <a:bodyPr vert="horz" lIns="0" tIns="34290" rIns="0" bIns="3429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GB" b="1" dirty="0"/>
              <a:t>Operating System</a:t>
            </a:r>
          </a:p>
          <a:p>
            <a:pPr>
              <a:buFont typeface="Arial" panose="020B0604020202020204" pitchFamily="34" charset="0"/>
              <a:buNone/>
            </a:pPr>
            <a:endParaRPr lang="en-GB" b="1" dirty="0"/>
          </a:p>
          <a:p>
            <a:pPr>
              <a:buFont typeface="Arial" panose="020B0604020202020204" pitchFamily="34" charset="0"/>
              <a:buNone/>
            </a:pPr>
            <a:endParaRPr lang="en-GB" b="1" dirty="0"/>
          </a:p>
          <a:p>
            <a:pPr>
              <a:buFont typeface="Arial" panose="020B0604020202020204" pitchFamily="34" charset="0"/>
              <a:buNone/>
            </a:pPr>
            <a:r>
              <a:rPr lang="en-GB" b="1" dirty="0"/>
              <a:t>Topic 5: Memory Management</a:t>
            </a:r>
          </a:p>
          <a:p>
            <a:pPr>
              <a:buFont typeface="Arial" panose="020B0604020202020204" pitchFamily="34" charset="0"/>
              <a:buNone/>
            </a:pPr>
            <a:endParaRPr lang="en-GB" b="1" dirty="0"/>
          </a:p>
        </p:txBody>
      </p:sp>
      <p:pic>
        <p:nvPicPr>
          <p:cNvPr id="6" name="Picture 5">
            <a:extLst>
              <a:ext uri="{FF2B5EF4-FFF2-40B4-BE49-F238E27FC236}">
                <a16:creationId xmlns:a16="http://schemas.microsoft.com/office/drawing/2014/main" id="{CA4CB8EF-76BD-E94D-80B2-7818DF19D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849582"/>
            <a:ext cx="5308457" cy="2450057"/>
          </a:xfrm>
          <a:prstGeom prst="rect">
            <a:avLst/>
          </a:prstGeom>
        </p:spPr>
      </p:pic>
    </p:spTree>
    <p:extLst>
      <p:ext uri="{BB962C8B-B14F-4D97-AF65-F5344CB8AC3E}">
        <p14:creationId xmlns:p14="http://schemas.microsoft.com/office/powerpoint/2010/main" val="84162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r>
              <a:rPr lang="en-US" sz="2800" dirty="0"/>
              <a:t>Non-contiguous memory allocation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A6729EA4-AF8D-614F-A823-FA91BB7A6FF9}"/>
              </a:ext>
            </a:extLst>
          </p:cNvPr>
          <p:cNvSpPr/>
          <p:nvPr/>
        </p:nvSpPr>
        <p:spPr>
          <a:xfrm>
            <a:off x="228600" y="838200"/>
            <a:ext cx="8991600" cy="5262979"/>
          </a:xfrm>
          <a:prstGeom prst="rect">
            <a:avLst/>
          </a:prstGeom>
        </p:spPr>
        <p:txBody>
          <a:bodyPr wrap="square">
            <a:spAutoFit/>
          </a:bodyPr>
          <a:lstStyle/>
          <a:p>
            <a:r>
              <a:rPr lang="en-US" sz="2800" dirty="0"/>
              <a:t>In the </a:t>
            </a:r>
            <a:r>
              <a:rPr lang="en-US" sz="2800" b="1" dirty="0"/>
              <a:t>non-contiguous memory allocation</a:t>
            </a:r>
            <a:r>
              <a:rPr lang="en-US" sz="2800" dirty="0"/>
              <a:t> the available free memory space are scattered here and there and all the free memory space is not at one place. So this is time-consuming. In the </a:t>
            </a:r>
            <a:r>
              <a:rPr lang="en-US" sz="2800" b="1" dirty="0"/>
              <a:t>non-contiguous memory allocation</a:t>
            </a:r>
            <a:r>
              <a:rPr lang="en-US" sz="2800" dirty="0"/>
              <a:t>, a process will acquire the memory space but it is not at one place it is at the different locations according to the process requirement. </a:t>
            </a:r>
          </a:p>
          <a:p>
            <a:endParaRPr lang="en-US" sz="2800" dirty="0"/>
          </a:p>
          <a:p>
            <a:endParaRPr lang="en-US" sz="2800" dirty="0"/>
          </a:p>
          <a:p>
            <a:r>
              <a:rPr lang="en-US" sz="2800" dirty="0"/>
              <a:t>This technique of </a:t>
            </a:r>
            <a:r>
              <a:rPr lang="en-US" sz="2800" b="1" dirty="0"/>
              <a:t>non-contiguous memory allocation</a:t>
            </a:r>
            <a:r>
              <a:rPr lang="en-US" sz="2800" dirty="0"/>
              <a:t> reduces the wastage of memory which leads to internal and external fragmentation. This utilizes all the free memory space which is created by a different process.</a:t>
            </a:r>
          </a:p>
        </p:txBody>
      </p:sp>
    </p:spTree>
    <p:extLst>
      <p:ext uri="{BB962C8B-B14F-4D97-AF65-F5344CB8AC3E}">
        <p14:creationId xmlns:p14="http://schemas.microsoft.com/office/powerpoint/2010/main" val="66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r>
              <a:rPr lang="en-US" sz="2800" dirty="0"/>
              <a:t>Non-contiguous memory allocation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ACAFFC3-3163-2547-92D5-9EEE0553B505}"/>
              </a:ext>
            </a:extLst>
          </p:cNvPr>
          <p:cNvPicPr>
            <a:picLocks noChangeAspect="1"/>
          </p:cNvPicPr>
          <p:nvPr/>
        </p:nvPicPr>
        <p:blipFill>
          <a:blip r:embed="rId2"/>
          <a:stretch>
            <a:fillRect/>
          </a:stretch>
        </p:blipFill>
        <p:spPr>
          <a:xfrm>
            <a:off x="838200" y="685563"/>
            <a:ext cx="6896100" cy="5511800"/>
          </a:xfrm>
          <a:prstGeom prst="rect">
            <a:avLst/>
          </a:prstGeom>
        </p:spPr>
      </p:pic>
    </p:spTree>
    <p:extLst>
      <p:ext uri="{BB962C8B-B14F-4D97-AF65-F5344CB8AC3E}">
        <p14:creationId xmlns:p14="http://schemas.microsoft.com/office/powerpoint/2010/main" val="138050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r>
              <a:rPr lang="en-US" sz="2800" dirty="0"/>
              <a:t>Non-contiguous memory allocation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56BC0EA7-539F-6243-AC19-A0E509115E99}"/>
              </a:ext>
            </a:extLst>
          </p:cNvPr>
          <p:cNvSpPr/>
          <p:nvPr/>
        </p:nvSpPr>
        <p:spPr>
          <a:xfrm>
            <a:off x="381000" y="1379815"/>
            <a:ext cx="7772400" cy="2554545"/>
          </a:xfrm>
          <a:prstGeom prst="rect">
            <a:avLst/>
          </a:prstGeom>
        </p:spPr>
        <p:txBody>
          <a:bodyPr wrap="square">
            <a:spAutoFit/>
          </a:bodyPr>
          <a:lstStyle/>
          <a:p>
            <a:r>
              <a:rPr lang="en-US" sz="3200" b="1" dirty="0"/>
              <a:t>Non-contiguous memory allocation</a:t>
            </a:r>
            <a:r>
              <a:rPr lang="en-US" sz="3200" dirty="0"/>
              <a:t> is of different types,</a:t>
            </a:r>
          </a:p>
          <a:p>
            <a:pPr>
              <a:buFont typeface="+mj-lt"/>
              <a:buAutoNum type="arabicPeriod"/>
            </a:pPr>
            <a:r>
              <a:rPr lang="en-US" sz="3200" dirty="0"/>
              <a:t>Paging</a:t>
            </a:r>
          </a:p>
          <a:p>
            <a:pPr>
              <a:buFont typeface="+mj-lt"/>
              <a:buAutoNum type="arabicPeriod"/>
            </a:pPr>
            <a:r>
              <a:rPr lang="en-US" sz="3200" dirty="0"/>
              <a:t>Segmentation</a:t>
            </a:r>
          </a:p>
          <a:p>
            <a:pPr>
              <a:buFont typeface="+mj-lt"/>
              <a:buAutoNum type="arabicPeriod"/>
            </a:pPr>
            <a:r>
              <a:rPr lang="en-US" sz="3200" dirty="0"/>
              <a:t>Segmentation with paging</a:t>
            </a:r>
          </a:p>
        </p:txBody>
      </p:sp>
    </p:spTree>
    <p:extLst>
      <p:ext uri="{BB962C8B-B14F-4D97-AF65-F5344CB8AC3E}">
        <p14:creationId xmlns:p14="http://schemas.microsoft.com/office/powerpoint/2010/main" val="169517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pPr algn="ctr"/>
            <a:r>
              <a:rPr lang="en-US" sz="2800" dirty="0"/>
              <a:t>Paging</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56BC0EA7-539F-6243-AC19-A0E509115E99}"/>
              </a:ext>
            </a:extLst>
          </p:cNvPr>
          <p:cNvSpPr/>
          <p:nvPr/>
        </p:nvSpPr>
        <p:spPr>
          <a:xfrm>
            <a:off x="685800" y="672311"/>
            <a:ext cx="7772400" cy="5324535"/>
          </a:xfrm>
          <a:prstGeom prst="rect">
            <a:avLst/>
          </a:prstGeom>
        </p:spPr>
        <p:txBody>
          <a:bodyPr wrap="square">
            <a:spAutoFit/>
          </a:bodyPr>
          <a:lstStyle/>
          <a:p>
            <a:r>
              <a:rPr lang="en-US" sz="2400" dirty="0"/>
              <a:t>A non-contiguous policy with a fixed size partition is called paging. A computer can address more memory than the amount of physically installed on the system. This extra memory is actually called virtual memory. Paging technique is very important in implementing virtual memory. </a:t>
            </a:r>
          </a:p>
          <a:p>
            <a:endParaRPr lang="en-US" sz="2400" dirty="0"/>
          </a:p>
          <a:p>
            <a:r>
              <a:rPr lang="en-US" sz="2400" dirty="0"/>
              <a:t>Secondary memory is divided into equal size partition (fixed) called pages. Every process will have a separate page table. The entries in the page table are the number of pages a process. At each entry either we have an invalid pointer which means the page is not in main memory or we will get the corresponding frame number. </a:t>
            </a:r>
          </a:p>
          <a:p>
            <a:endParaRPr lang="en-US" sz="2000" dirty="0"/>
          </a:p>
          <a:p>
            <a:pPr>
              <a:buFont typeface="+mj-lt"/>
              <a:buAutoNum type="arabicPeriod"/>
            </a:pPr>
            <a:endParaRPr lang="en-US" sz="3200" dirty="0"/>
          </a:p>
        </p:txBody>
      </p:sp>
    </p:spTree>
    <p:extLst>
      <p:ext uri="{BB962C8B-B14F-4D97-AF65-F5344CB8AC3E}">
        <p14:creationId xmlns:p14="http://schemas.microsoft.com/office/powerpoint/2010/main" val="3928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pPr algn="ctr"/>
            <a:r>
              <a:rPr lang="en-US" sz="2800" dirty="0"/>
              <a:t>Paging</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56BC0EA7-539F-6243-AC19-A0E509115E99}"/>
              </a:ext>
            </a:extLst>
          </p:cNvPr>
          <p:cNvSpPr/>
          <p:nvPr/>
        </p:nvSpPr>
        <p:spPr>
          <a:xfrm>
            <a:off x="685800" y="672311"/>
            <a:ext cx="7772400" cy="6370975"/>
          </a:xfrm>
          <a:prstGeom prst="rect">
            <a:avLst/>
          </a:prstGeom>
        </p:spPr>
        <p:txBody>
          <a:bodyPr wrap="square">
            <a:spAutoFit/>
          </a:bodyPr>
          <a:lstStyle/>
          <a:p>
            <a:r>
              <a:rPr lang="en-US" sz="2400" dirty="0"/>
              <a:t>When the frame number is combined with instruction of set D than we will get the corresponding physical address. Size of a page table is generally very large so cannot be accommodated inside the PCB, therefore, PCB contains a register value PTBR( page table base register) which leads to the page table.</a:t>
            </a:r>
          </a:p>
          <a:p>
            <a:endParaRPr lang="en-US" sz="2400" dirty="0"/>
          </a:p>
          <a:p>
            <a:endParaRPr lang="en-US" sz="2400" dirty="0"/>
          </a:p>
          <a:p>
            <a:r>
              <a:rPr lang="en-US" sz="2400" b="1" dirty="0"/>
              <a:t>Advantages:</a:t>
            </a:r>
            <a:r>
              <a:rPr lang="en-US" sz="2400" dirty="0"/>
              <a:t> It is independent of external fragmentation.</a:t>
            </a:r>
          </a:p>
          <a:p>
            <a:r>
              <a:rPr lang="en-US" sz="2400" b="1" dirty="0"/>
              <a:t>Disadvantages:</a:t>
            </a:r>
            <a:endParaRPr lang="en-US" sz="2400" dirty="0"/>
          </a:p>
          <a:p>
            <a:r>
              <a:rPr lang="en-US" sz="2400" dirty="0"/>
              <a:t>It makes the translation very slow as main memory access two times. </a:t>
            </a:r>
          </a:p>
          <a:p>
            <a:r>
              <a:rPr lang="en-US" sz="2400" dirty="0"/>
              <a:t>A page table is a burden over the system which occupies considerable space.</a:t>
            </a:r>
          </a:p>
          <a:p>
            <a:endParaRPr lang="en-US" sz="2000" dirty="0"/>
          </a:p>
          <a:p>
            <a:endParaRPr lang="en-US" sz="2000" dirty="0"/>
          </a:p>
          <a:p>
            <a:pPr>
              <a:buFont typeface="+mj-lt"/>
              <a:buAutoNum type="arabicPeriod"/>
            </a:pPr>
            <a:endParaRPr lang="en-US" sz="3200" dirty="0"/>
          </a:p>
        </p:txBody>
      </p:sp>
    </p:spTree>
    <p:extLst>
      <p:ext uri="{BB962C8B-B14F-4D97-AF65-F5344CB8AC3E}">
        <p14:creationId xmlns:p14="http://schemas.microsoft.com/office/powerpoint/2010/main" val="203072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pPr algn="ctr"/>
            <a:r>
              <a:rPr lang="en-US" sz="2800" dirty="0"/>
              <a:t>Page Table</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56BC0EA7-539F-6243-AC19-A0E509115E99}"/>
              </a:ext>
            </a:extLst>
          </p:cNvPr>
          <p:cNvSpPr/>
          <p:nvPr/>
        </p:nvSpPr>
        <p:spPr>
          <a:xfrm>
            <a:off x="685800" y="672311"/>
            <a:ext cx="7772400" cy="4893647"/>
          </a:xfrm>
          <a:prstGeom prst="rect">
            <a:avLst/>
          </a:prstGeom>
        </p:spPr>
        <p:txBody>
          <a:bodyPr wrap="square">
            <a:spAutoFit/>
          </a:bodyPr>
          <a:lstStyle/>
          <a:p>
            <a:pPr marL="342900" indent="-342900">
              <a:buFont typeface="Arial" panose="020B0604020202020204" pitchFamily="34" charset="0"/>
              <a:buChar char="•"/>
            </a:pPr>
            <a:r>
              <a:rPr lang="en-US" sz="2000" dirty="0"/>
              <a:t>Page table is a data structure.</a:t>
            </a:r>
          </a:p>
          <a:p>
            <a:pPr marL="342900" indent="-342900">
              <a:buFont typeface="Arial" panose="020B0604020202020204" pitchFamily="34" charset="0"/>
              <a:buChar char="•"/>
            </a:pPr>
            <a:r>
              <a:rPr lang="en-US" sz="2000" dirty="0"/>
              <a:t>It maps the page number referenced by the CPU to the frame number where that page is stored.</a:t>
            </a:r>
          </a:p>
          <a:p>
            <a:pPr marL="342900" indent="-342900">
              <a:buFont typeface="Arial" panose="020B0604020202020204" pitchFamily="34" charset="0"/>
              <a:buChar char="•"/>
            </a:pPr>
            <a:endParaRPr lang="en-US" sz="2000" dirty="0"/>
          </a:p>
          <a:p>
            <a:r>
              <a:rPr lang="en-US" sz="2000" b="1" u="sng" dirty="0"/>
              <a:t>Characteristics-</a:t>
            </a:r>
            <a:endParaRPr lang="en-US" sz="2000" b="1" dirty="0"/>
          </a:p>
          <a:p>
            <a:r>
              <a:rPr lang="en-US" sz="2000" dirty="0"/>
              <a:t> </a:t>
            </a:r>
          </a:p>
          <a:p>
            <a:pPr marL="342900" indent="-342900">
              <a:buFont typeface="Arial" panose="020B0604020202020204" pitchFamily="34" charset="0"/>
              <a:buChar char="•"/>
            </a:pPr>
            <a:r>
              <a:rPr lang="en-US" sz="2000" dirty="0"/>
              <a:t>Page table is stored in the main memory.</a:t>
            </a:r>
          </a:p>
          <a:p>
            <a:pPr marL="342900" indent="-342900">
              <a:buFont typeface="Arial" panose="020B0604020202020204" pitchFamily="34" charset="0"/>
              <a:buChar char="•"/>
            </a:pPr>
            <a:r>
              <a:rPr lang="en-US" sz="2000" dirty="0"/>
              <a:t>Number of entries in a page table = Number of pages in which the process is divided.</a:t>
            </a:r>
          </a:p>
          <a:p>
            <a:pPr marL="342900" indent="-342900">
              <a:buFont typeface="Arial" panose="020B0604020202020204" pitchFamily="34" charset="0"/>
              <a:buChar char="•"/>
            </a:pPr>
            <a:r>
              <a:rPr lang="en-US" sz="2000" dirty="0"/>
              <a:t>Page Table Base Register (PTBR) contains the base address of page table.</a:t>
            </a:r>
          </a:p>
          <a:p>
            <a:pPr marL="342900" indent="-342900">
              <a:buFont typeface="Arial" panose="020B0604020202020204" pitchFamily="34" charset="0"/>
              <a:buChar char="•"/>
            </a:pPr>
            <a:r>
              <a:rPr lang="en-US" sz="2000" dirty="0"/>
              <a:t>Each process has its own independent page table.</a:t>
            </a:r>
          </a:p>
          <a:p>
            <a:pPr marL="342900" indent="-342900">
              <a:buFont typeface="Arial" panose="020B0604020202020204" pitchFamily="34" charset="0"/>
              <a:buChar char="•"/>
            </a:pPr>
            <a:endParaRPr lang="en-US" sz="2000" dirty="0"/>
          </a:p>
          <a:p>
            <a:endParaRPr lang="en-US" sz="2000" dirty="0"/>
          </a:p>
          <a:p>
            <a:pPr>
              <a:buFont typeface="+mj-lt"/>
              <a:buAutoNum type="arabicPeriod"/>
            </a:pPr>
            <a:endParaRPr lang="en-US" sz="3200" dirty="0"/>
          </a:p>
        </p:txBody>
      </p:sp>
    </p:spTree>
    <p:extLst>
      <p:ext uri="{BB962C8B-B14F-4D97-AF65-F5344CB8AC3E}">
        <p14:creationId xmlns:p14="http://schemas.microsoft.com/office/powerpoint/2010/main" val="156491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pPr algn="ctr"/>
            <a:r>
              <a:rPr lang="en-US" sz="2800" dirty="0"/>
              <a:t>Page Table</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56BC0EA7-539F-6243-AC19-A0E509115E99}"/>
              </a:ext>
            </a:extLst>
          </p:cNvPr>
          <p:cNvSpPr/>
          <p:nvPr/>
        </p:nvSpPr>
        <p:spPr>
          <a:xfrm>
            <a:off x="685800" y="672311"/>
            <a:ext cx="7772400" cy="4893647"/>
          </a:xfrm>
          <a:prstGeom prst="rect">
            <a:avLst/>
          </a:prstGeom>
        </p:spPr>
        <p:txBody>
          <a:bodyPr wrap="square">
            <a:spAutoFit/>
          </a:bodyPr>
          <a:lstStyle/>
          <a:p>
            <a:pPr marL="342900" indent="-342900">
              <a:buFont typeface="Arial" panose="020B0604020202020204" pitchFamily="34" charset="0"/>
              <a:buChar char="•"/>
            </a:pPr>
            <a:r>
              <a:rPr lang="en-US" sz="2000" dirty="0"/>
              <a:t>Page table is a data structure.</a:t>
            </a:r>
          </a:p>
          <a:p>
            <a:pPr marL="342900" indent="-342900">
              <a:buFont typeface="Arial" panose="020B0604020202020204" pitchFamily="34" charset="0"/>
              <a:buChar char="•"/>
            </a:pPr>
            <a:r>
              <a:rPr lang="en-US" sz="2000" dirty="0"/>
              <a:t>It maps the page number referenced by the CPU to the frame number where that page is stored.</a:t>
            </a:r>
          </a:p>
          <a:p>
            <a:pPr marL="342900" indent="-342900">
              <a:buFont typeface="Arial" panose="020B0604020202020204" pitchFamily="34" charset="0"/>
              <a:buChar char="•"/>
            </a:pPr>
            <a:endParaRPr lang="en-US" sz="2000" dirty="0"/>
          </a:p>
          <a:p>
            <a:r>
              <a:rPr lang="en-US" sz="2000" b="1" u="sng" dirty="0"/>
              <a:t>Characteristics-</a:t>
            </a:r>
            <a:endParaRPr lang="en-US" sz="2000" b="1" dirty="0"/>
          </a:p>
          <a:p>
            <a:r>
              <a:rPr lang="en-US" sz="2000" dirty="0"/>
              <a:t> </a:t>
            </a:r>
          </a:p>
          <a:p>
            <a:pPr marL="342900" indent="-342900">
              <a:buFont typeface="Arial" panose="020B0604020202020204" pitchFamily="34" charset="0"/>
              <a:buChar char="•"/>
            </a:pPr>
            <a:r>
              <a:rPr lang="en-US" sz="2000" dirty="0"/>
              <a:t>Page table is stored in the main memory.</a:t>
            </a:r>
          </a:p>
          <a:p>
            <a:pPr marL="342900" indent="-342900">
              <a:buFont typeface="Arial" panose="020B0604020202020204" pitchFamily="34" charset="0"/>
              <a:buChar char="•"/>
            </a:pPr>
            <a:r>
              <a:rPr lang="en-US" sz="2000" dirty="0"/>
              <a:t>Number of entries in a page table = Number of pages in which the process is divided.</a:t>
            </a:r>
          </a:p>
          <a:p>
            <a:pPr marL="342900" indent="-342900">
              <a:buFont typeface="Arial" panose="020B0604020202020204" pitchFamily="34" charset="0"/>
              <a:buChar char="•"/>
            </a:pPr>
            <a:r>
              <a:rPr lang="en-US" sz="2000" dirty="0"/>
              <a:t>Page Table Base Register (PTBR) contains the base address of page table.</a:t>
            </a:r>
          </a:p>
          <a:p>
            <a:pPr marL="342900" indent="-342900">
              <a:buFont typeface="Arial" panose="020B0604020202020204" pitchFamily="34" charset="0"/>
              <a:buChar char="•"/>
            </a:pPr>
            <a:r>
              <a:rPr lang="en-US" sz="2000" dirty="0"/>
              <a:t>Each process has its own independent page table.</a:t>
            </a:r>
          </a:p>
          <a:p>
            <a:pPr marL="342900" indent="-342900">
              <a:buFont typeface="Arial" panose="020B0604020202020204" pitchFamily="34" charset="0"/>
              <a:buChar char="•"/>
            </a:pPr>
            <a:endParaRPr lang="en-US" sz="2000" dirty="0"/>
          </a:p>
          <a:p>
            <a:endParaRPr lang="en-US" sz="2000" dirty="0"/>
          </a:p>
          <a:p>
            <a:pPr>
              <a:buFont typeface="+mj-lt"/>
              <a:buAutoNum type="arabicPeriod"/>
            </a:pPr>
            <a:endParaRPr lang="en-US" sz="3200" dirty="0"/>
          </a:p>
        </p:txBody>
      </p:sp>
    </p:spTree>
    <p:extLst>
      <p:ext uri="{BB962C8B-B14F-4D97-AF65-F5344CB8AC3E}">
        <p14:creationId xmlns:p14="http://schemas.microsoft.com/office/powerpoint/2010/main" val="197180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39113"/>
            <a:ext cx="1257935"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In</a:t>
            </a:r>
            <a:r>
              <a:rPr sz="4000" b="0" dirty="0">
                <a:latin typeface="Trebuchet MS"/>
                <a:cs typeface="Trebuchet MS"/>
              </a:rPr>
              <a:t>d</a:t>
            </a:r>
            <a:r>
              <a:rPr sz="4000" b="0" spc="-10" dirty="0">
                <a:latin typeface="Trebuchet MS"/>
                <a:cs typeface="Trebuchet MS"/>
              </a:rPr>
              <a:t>ex</a:t>
            </a:r>
            <a:endParaRPr sz="4000">
              <a:latin typeface="Trebuchet MS"/>
              <a:cs typeface="Trebuchet MS"/>
            </a:endParaRPr>
          </a:p>
        </p:txBody>
      </p:sp>
      <p:graphicFrame>
        <p:nvGraphicFramePr>
          <p:cNvPr id="3" name="object 3"/>
          <p:cNvGraphicFramePr>
            <a:graphicFrameLocks noGrp="1"/>
          </p:cNvGraphicFramePr>
          <p:nvPr/>
        </p:nvGraphicFramePr>
        <p:xfrm>
          <a:off x="1386966" y="1838451"/>
          <a:ext cx="6418580" cy="4785381"/>
        </p:xfrm>
        <a:graphic>
          <a:graphicData uri="http://schemas.openxmlformats.org/drawingml/2006/table">
            <a:tbl>
              <a:tblPr firstRow="1" bandRow="1">
                <a:tableStyleId>{2D5ABB26-0587-4C30-8999-92F81FD0307C}</a:tableStyleId>
              </a:tblPr>
              <a:tblGrid>
                <a:gridCol w="938530">
                  <a:extLst>
                    <a:ext uri="{9D8B030D-6E8A-4147-A177-3AD203B41FA5}">
                      <a16:colId xmlns:a16="http://schemas.microsoft.com/office/drawing/2014/main" val="20000"/>
                    </a:ext>
                  </a:extLst>
                </a:gridCol>
                <a:gridCol w="5480050">
                  <a:extLst>
                    <a:ext uri="{9D8B030D-6E8A-4147-A177-3AD203B41FA5}">
                      <a16:colId xmlns:a16="http://schemas.microsoft.com/office/drawing/2014/main" val="20001"/>
                    </a:ext>
                  </a:extLst>
                </a:gridCol>
              </a:tblGrid>
              <a:tr h="370839">
                <a:tc>
                  <a:txBody>
                    <a:bodyPr/>
                    <a:lstStyle/>
                    <a:p>
                      <a:pPr marR="83185" algn="r">
                        <a:lnSpc>
                          <a:spcPct val="100000"/>
                        </a:lnSpc>
                        <a:spcBef>
                          <a:spcPts val="300"/>
                        </a:spcBef>
                      </a:pPr>
                      <a:r>
                        <a:rPr sz="1800" spc="-5" dirty="0">
                          <a:latin typeface="Georgia"/>
                          <a:cs typeface="Georgia"/>
                        </a:rPr>
                        <a:t>S.</a:t>
                      </a:r>
                      <a:r>
                        <a:rPr sz="1800" spc="-95" dirty="0">
                          <a:latin typeface="Georgia"/>
                          <a:cs typeface="Georgia"/>
                        </a:rPr>
                        <a:t> </a:t>
                      </a:r>
                      <a:r>
                        <a:rPr sz="1800" spc="-5" dirty="0">
                          <a:latin typeface="Georgia"/>
                          <a:cs typeface="Georgia"/>
                        </a:rPr>
                        <a:t>No.</a:t>
                      </a:r>
                      <a:endParaRPr sz="18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0"/>
                        </a:spcBef>
                      </a:pPr>
                      <a:r>
                        <a:rPr sz="1800" dirty="0">
                          <a:latin typeface="Georgia"/>
                          <a:cs typeface="Georgia"/>
                        </a:rPr>
                        <a:t>Topic</a:t>
                      </a:r>
                      <a:endParaRPr sz="1800">
                        <a:latin typeface="Georgia"/>
                        <a:cs typeface="Georgia"/>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0840">
                <a:tc>
                  <a:txBody>
                    <a:bodyPr/>
                    <a:lstStyle/>
                    <a:p>
                      <a:pPr marR="83185" algn="r">
                        <a:lnSpc>
                          <a:spcPct val="100000"/>
                        </a:lnSpc>
                        <a:spcBef>
                          <a:spcPts val="305"/>
                        </a:spcBef>
                      </a:pPr>
                      <a:r>
                        <a:rPr sz="1800" spc="-10" dirty="0">
                          <a:latin typeface="Georgia"/>
                          <a:cs typeface="Georgia"/>
                        </a:rPr>
                        <a:t>1.</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5"/>
                        </a:spcBef>
                      </a:pPr>
                      <a:r>
                        <a:rPr sz="1800" spc="-5" dirty="0">
                          <a:latin typeface="Georgia"/>
                          <a:cs typeface="Georgia"/>
                        </a:rPr>
                        <a:t>Paging</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839">
                <a:tc>
                  <a:txBody>
                    <a:bodyPr/>
                    <a:lstStyle/>
                    <a:p>
                      <a:pPr marR="82550" algn="r">
                        <a:lnSpc>
                          <a:spcPct val="100000"/>
                        </a:lnSpc>
                        <a:spcBef>
                          <a:spcPts val="305"/>
                        </a:spcBef>
                      </a:pPr>
                      <a:r>
                        <a:rPr sz="1800" dirty="0">
                          <a:latin typeface="Georgia"/>
                          <a:cs typeface="Georgia"/>
                        </a:rPr>
                        <a:t>2.</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5"/>
                        </a:spcBef>
                      </a:pPr>
                      <a:r>
                        <a:rPr sz="1800" spc="-5" dirty="0">
                          <a:latin typeface="Georgia"/>
                          <a:cs typeface="Georgia"/>
                        </a:rPr>
                        <a:t>Page</a:t>
                      </a:r>
                      <a:r>
                        <a:rPr sz="1800" spc="5" dirty="0">
                          <a:latin typeface="Georgia"/>
                          <a:cs typeface="Georgia"/>
                        </a:rPr>
                        <a:t> </a:t>
                      </a:r>
                      <a:r>
                        <a:rPr sz="1800" spc="-5" dirty="0">
                          <a:latin typeface="Georgia"/>
                          <a:cs typeface="Georgia"/>
                        </a:rPr>
                        <a:t>Replacement</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39">
                <a:tc>
                  <a:txBody>
                    <a:bodyPr/>
                    <a:lstStyle/>
                    <a:p>
                      <a:pPr marR="82550" algn="r">
                        <a:lnSpc>
                          <a:spcPct val="100000"/>
                        </a:lnSpc>
                        <a:spcBef>
                          <a:spcPts val="305"/>
                        </a:spcBef>
                      </a:pPr>
                      <a:r>
                        <a:rPr sz="1800" dirty="0">
                          <a:latin typeface="Georgia"/>
                          <a:cs typeface="Georgia"/>
                        </a:rPr>
                        <a:t>3.</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5"/>
                        </a:spcBef>
                      </a:pPr>
                      <a:r>
                        <a:rPr sz="1800" spc="-5" dirty="0">
                          <a:latin typeface="Georgia"/>
                          <a:cs typeface="Georgia"/>
                        </a:rPr>
                        <a:t>Algorithms</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560345">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4340" indent="-343535">
                        <a:lnSpc>
                          <a:spcPct val="100000"/>
                        </a:lnSpc>
                        <a:spcBef>
                          <a:spcPts val="305"/>
                        </a:spcBef>
                        <a:buAutoNum type="alphaLcPeriod"/>
                        <a:tabLst>
                          <a:tab pos="434340" algn="l"/>
                          <a:tab pos="434975" algn="l"/>
                        </a:tabLst>
                      </a:pPr>
                      <a:r>
                        <a:rPr sz="1800" spc="-5" dirty="0">
                          <a:latin typeface="Georgia"/>
                          <a:cs typeface="Georgia"/>
                        </a:rPr>
                        <a:t>Optimal</a:t>
                      </a:r>
                      <a:endParaRPr sz="1800">
                        <a:latin typeface="Georgia"/>
                        <a:cs typeface="Georgia"/>
                      </a:endParaRPr>
                    </a:p>
                    <a:p>
                      <a:pPr marL="434340" indent="-343535">
                        <a:lnSpc>
                          <a:spcPct val="100000"/>
                        </a:lnSpc>
                        <a:buAutoNum type="alphaLcPeriod"/>
                        <a:tabLst>
                          <a:tab pos="434340" algn="l"/>
                          <a:tab pos="434975" algn="l"/>
                        </a:tabLst>
                      </a:pPr>
                      <a:r>
                        <a:rPr sz="1800" spc="-5" dirty="0">
                          <a:latin typeface="Georgia"/>
                          <a:cs typeface="Georgia"/>
                        </a:rPr>
                        <a:t>FIFO</a:t>
                      </a:r>
                      <a:endParaRPr sz="1800">
                        <a:latin typeface="Georgia"/>
                        <a:cs typeface="Georgia"/>
                      </a:endParaRPr>
                    </a:p>
                    <a:p>
                      <a:pPr marL="434340" indent="-343535">
                        <a:lnSpc>
                          <a:spcPct val="100000"/>
                        </a:lnSpc>
                        <a:buAutoNum type="alphaLcPeriod"/>
                        <a:tabLst>
                          <a:tab pos="434340" algn="l"/>
                          <a:tab pos="434975" algn="l"/>
                        </a:tabLst>
                      </a:pPr>
                      <a:r>
                        <a:rPr sz="1800" spc="-5" dirty="0">
                          <a:latin typeface="Georgia"/>
                          <a:cs typeface="Georgia"/>
                        </a:rPr>
                        <a:t>NFU</a:t>
                      </a:r>
                      <a:endParaRPr sz="1800">
                        <a:latin typeface="Georgia"/>
                        <a:cs typeface="Georgia"/>
                      </a:endParaRPr>
                    </a:p>
                    <a:p>
                      <a:pPr marL="434340" indent="-343535">
                        <a:lnSpc>
                          <a:spcPct val="100000"/>
                        </a:lnSpc>
                        <a:buAutoNum type="alphaLcPeriod"/>
                        <a:tabLst>
                          <a:tab pos="434340" algn="l"/>
                          <a:tab pos="434975" algn="l"/>
                        </a:tabLst>
                      </a:pPr>
                      <a:r>
                        <a:rPr sz="1800" spc="-5" dirty="0">
                          <a:latin typeface="Georgia"/>
                          <a:cs typeface="Georgia"/>
                        </a:rPr>
                        <a:t>NRU</a:t>
                      </a:r>
                      <a:endParaRPr sz="1800">
                        <a:latin typeface="Georgia"/>
                        <a:cs typeface="Georgia"/>
                      </a:endParaRPr>
                    </a:p>
                    <a:p>
                      <a:pPr marL="434340" indent="-343535">
                        <a:lnSpc>
                          <a:spcPct val="100000"/>
                        </a:lnSpc>
                        <a:buAutoNum type="alphaLcPeriod"/>
                        <a:tabLst>
                          <a:tab pos="434340" algn="l"/>
                          <a:tab pos="434975" algn="l"/>
                        </a:tabLst>
                      </a:pPr>
                      <a:r>
                        <a:rPr sz="1800" dirty="0">
                          <a:latin typeface="Georgia"/>
                          <a:cs typeface="Georgia"/>
                        </a:rPr>
                        <a:t>LRU</a:t>
                      </a:r>
                      <a:endParaRPr sz="1800">
                        <a:latin typeface="Georgia"/>
                        <a:cs typeface="Georgia"/>
                      </a:endParaRPr>
                    </a:p>
                    <a:p>
                      <a:pPr marL="434340" indent="-343535">
                        <a:lnSpc>
                          <a:spcPct val="100000"/>
                        </a:lnSpc>
                        <a:buAutoNum type="alphaLcPeriod"/>
                        <a:tabLst>
                          <a:tab pos="434340" algn="l"/>
                          <a:tab pos="434975" algn="l"/>
                        </a:tabLst>
                      </a:pPr>
                      <a:r>
                        <a:rPr sz="1800" spc="-5" dirty="0">
                          <a:latin typeface="Georgia"/>
                          <a:cs typeface="Georgia"/>
                        </a:rPr>
                        <a:t>Second</a:t>
                      </a:r>
                      <a:r>
                        <a:rPr sz="1800" dirty="0">
                          <a:latin typeface="Georgia"/>
                          <a:cs typeface="Georgia"/>
                        </a:rPr>
                        <a:t> </a:t>
                      </a:r>
                      <a:r>
                        <a:rPr sz="1800" spc="-5" dirty="0">
                          <a:latin typeface="Georgia"/>
                          <a:cs typeface="Georgia"/>
                        </a:rPr>
                        <a:t>Chance</a:t>
                      </a:r>
                      <a:endParaRPr sz="1800">
                        <a:latin typeface="Georgia"/>
                        <a:cs typeface="Georgia"/>
                      </a:endParaRPr>
                    </a:p>
                    <a:p>
                      <a:pPr marL="434340" indent="-343535">
                        <a:lnSpc>
                          <a:spcPct val="100000"/>
                        </a:lnSpc>
                        <a:spcBef>
                          <a:spcPts val="5"/>
                        </a:spcBef>
                        <a:buAutoNum type="alphaLcPeriod"/>
                        <a:tabLst>
                          <a:tab pos="434340" algn="l"/>
                          <a:tab pos="434975" algn="l"/>
                        </a:tabLst>
                      </a:pPr>
                      <a:r>
                        <a:rPr sz="1800" spc="-5" dirty="0">
                          <a:latin typeface="Georgia"/>
                          <a:cs typeface="Georgia"/>
                        </a:rPr>
                        <a:t>CLOCK</a:t>
                      </a:r>
                      <a:endParaRPr sz="1800">
                        <a:latin typeface="Georgia"/>
                        <a:cs typeface="Georgia"/>
                      </a:endParaRPr>
                    </a:p>
                    <a:p>
                      <a:pPr marL="434340" indent="-343535">
                        <a:lnSpc>
                          <a:spcPct val="100000"/>
                        </a:lnSpc>
                        <a:buAutoNum type="alphaLcPeriod"/>
                        <a:tabLst>
                          <a:tab pos="434340" algn="l"/>
                          <a:tab pos="434975" algn="l"/>
                        </a:tabLst>
                      </a:pPr>
                      <a:r>
                        <a:rPr sz="1800" dirty="0">
                          <a:latin typeface="Georgia"/>
                          <a:cs typeface="Georgia"/>
                        </a:rPr>
                        <a:t>Random</a:t>
                      </a:r>
                      <a:endParaRPr sz="1800">
                        <a:latin typeface="Georgia"/>
                        <a:cs typeface="Georgia"/>
                      </a:endParaRPr>
                    </a:p>
                    <a:p>
                      <a:pPr marL="434340" indent="-343535">
                        <a:lnSpc>
                          <a:spcPct val="100000"/>
                        </a:lnSpc>
                        <a:buAutoNum type="alphaLcPeriod"/>
                        <a:tabLst>
                          <a:tab pos="434340" algn="l"/>
                          <a:tab pos="434975" algn="l"/>
                        </a:tabLst>
                      </a:pPr>
                      <a:r>
                        <a:rPr sz="1800" spc="-5" dirty="0">
                          <a:latin typeface="Georgia"/>
                          <a:cs typeface="Georgia"/>
                        </a:rPr>
                        <a:t>Working Set</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0839">
                <a:tc>
                  <a:txBody>
                    <a:bodyPr/>
                    <a:lstStyle/>
                    <a:p>
                      <a:pPr marR="81915" algn="r">
                        <a:lnSpc>
                          <a:spcPct val="100000"/>
                        </a:lnSpc>
                        <a:spcBef>
                          <a:spcPts val="305"/>
                        </a:spcBef>
                      </a:pPr>
                      <a:r>
                        <a:rPr sz="1800" dirty="0">
                          <a:latin typeface="Georgia"/>
                          <a:cs typeface="Georgia"/>
                        </a:rPr>
                        <a:t>4.</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5"/>
                        </a:spcBef>
                      </a:pPr>
                      <a:r>
                        <a:rPr sz="1800" spc="-5" dirty="0">
                          <a:latin typeface="Georgia"/>
                          <a:cs typeface="Georgia"/>
                        </a:rPr>
                        <a:t>Conclusion</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0840">
                <a:tc>
                  <a:txBody>
                    <a:bodyPr/>
                    <a:lstStyle/>
                    <a:p>
                      <a:pPr marR="83185" algn="r">
                        <a:lnSpc>
                          <a:spcPct val="100000"/>
                        </a:lnSpc>
                        <a:spcBef>
                          <a:spcPts val="309"/>
                        </a:spcBef>
                      </a:pPr>
                      <a:r>
                        <a:rPr sz="1800" spc="-5" dirty="0">
                          <a:latin typeface="Georgia"/>
                          <a:cs typeface="Georgia"/>
                        </a:rPr>
                        <a:t>5.</a:t>
                      </a:r>
                      <a:endParaRPr sz="1800">
                        <a:latin typeface="Georgia"/>
                        <a:cs typeface="Georgia"/>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9"/>
                        </a:spcBef>
                      </a:pPr>
                      <a:r>
                        <a:rPr sz="1800" dirty="0">
                          <a:latin typeface="Georgia"/>
                          <a:cs typeface="Georgia"/>
                        </a:rPr>
                        <a:t>References</a:t>
                      </a:r>
                      <a:endParaRPr sz="1800">
                        <a:latin typeface="Georgia"/>
                        <a:cs typeface="Georgia"/>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080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318833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Plan of</a:t>
            </a:r>
            <a:r>
              <a:rPr sz="4000" b="0" spc="-285" dirty="0">
                <a:latin typeface="Trebuchet MS"/>
                <a:cs typeface="Trebuchet MS"/>
              </a:rPr>
              <a:t> </a:t>
            </a:r>
            <a:r>
              <a:rPr sz="4000" b="0" spc="-5" dirty="0">
                <a:latin typeface="Trebuchet MS"/>
                <a:cs typeface="Trebuchet MS"/>
              </a:rPr>
              <a:t>Action</a:t>
            </a:r>
            <a:endParaRPr sz="4000">
              <a:latin typeface="Trebuchet MS"/>
              <a:cs typeface="Trebuchet MS"/>
            </a:endParaRPr>
          </a:p>
        </p:txBody>
      </p:sp>
      <p:sp>
        <p:nvSpPr>
          <p:cNvPr id="3" name="object 3"/>
          <p:cNvSpPr txBox="1"/>
          <p:nvPr/>
        </p:nvSpPr>
        <p:spPr>
          <a:xfrm>
            <a:off x="645668" y="2233701"/>
            <a:ext cx="7303134" cy="2350135"/>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What is</a:t>
            </a:r>
            <a:r>
              <a:rPr kumimoji="0" sz="2800" b="0" i="0" u="none" strike="noStrike" kern="1200" cap="none" spc="35"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paging?</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What is </a:t>
            </a:r>
            <a:r>
              <a:rPr kumimoji="0" sz="2800" b="0" i="0" u="none" strike="noStrike" kern="1200" cap="none" spc="-10" normalizeH="0" baseline="0" noProof="0" dirty="0">
                <a:ln>
                  <a:noFill/>
                </a:ln>
                <a:solidFill>
                  <a:prstClr val="black"/>
                </a:solidFill>
                <a:effectLst/>
                <a:uLnTx/>
                <a:uFillTx/>
                <a:latin typeface="Georgia"/>
                <a:ea typeface="+mn-ea"/>
                <a:cs typeface="Georgia"/>
              </a:rPr>
              <a:t>page</a:t>
            </a:r>
            <a:r>
              <a:rPr kumimoji="0" sz="2800" b="0" i="0" u="none" strike="noStrike" kern="1200" cap="none" spc="4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replacement?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What are the types </a:t>
            </a:r>
            <a:r>
              <a:rPr kumimoji="0" sz="2800" b="0" i="0" u="none" strike="noStrike" kern="1200" cap="none" spc="0" normalizeH="0" baseline="0" noProof="0" dirty="0">
                <a:ln>
                  <a:noFill/>
                </a:ln>
                <a:solidFill>
                  <a:prstClr val="black"/>
                </a:solidFill>
                <a:effectLst/>
                <a:uLnTx/>
                <a:uFillTx/>
                <a:latin typeface="Georgia"/>
                <a:ea typeface="+mn-ea"/>
                <a:cs typeface="Georgia"/>
              </a:rPr>
              <a:t>of </a:t>
            </a:r>
            <a:r>
              <a:rPr kumimoji="0" sz="2800" b="0" i="0" u="none" strike="noStrike" kern="1200" cap="none" spc="-5" normalizeH="0" baseline="0" noProof="0" dirty="0">
                <a:ln>
                  <a:noFill/>
                </a:ln>
                <a:solidFill>
                  <a:prstClr val="black"/>
                </a:solidFill>
                <a:effectLst/>
                <a:uLnTx/>
                <a:uFillTx/>
                <a:latin typeface="Georgia"/>
                <a:ea typeface="+mn-ea"/>
                <a:cs typeface="Georgia"/>
              </a:rPr>
              <a:t>page</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0" normalizeH="0" baseline="0" noProof="0" dirty="0">
                <a:ln>
                  <a:noFill/>
                </a:ln>
                <a:solidFill>
                  <a:prstClr val="black"/>
                </a:solidFill>
                <a:effectLst/>
                <a:uLnTx/>
                <a:uFillTx/>
                <a:latin typeface="Georgia"/>
                <a:ea typeface="+mn-ea"/>
                <a:cs typeface="Georgia"/>
              </a:rPr>
              <a:t>replacement?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Why we need a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0" normalizeH="0" baseline="0" noProof="0" dirty="0">
                <a:ln>
                  <a:noFill/>
                </a:ln>
                <a:solidFill>
                  <a:prstClr val="black"/>
                </a:solidFill>
                <a:effectLst/>
                <a:uLnTx/>
                <a:uFillTx/>
                <a:latin typeface="Georgia"/>
                <a:ea typeface="+mn-ea"/>
                <a:cs typeface="Georgia"/>
              </a:rPr>
              <a:t>replacement</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algorithm?</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What are </a:t>
            </a:r>
            <a:r>
              <a:rPr kumimoji="0" sz="2800" b="0" i="0" u="none" strike="noStrike" kern="1200" cap="none" spc="-10" normalizeH="0" baseline="0" noProof="0" dirty="0">
                <a:ln>
                  <a:noFill/>
                </a:ln>
                <a:solidFill>
                  <a:prstClr val="black"/>
                </a:solidFill>
                <a:effectLst/>
                <a:uLnTx/>
                <a:uFillTx/>
                <a:latin typeface="Georgia"/>
                <a:ea typeface="+mn-ea"/>
                <a:cs typeface="Georgia"/>
              </a:rPr>
              <a:t>the</a:t>
            </a:r>
            <a:r>
              <a:rPr kumimoji="0" sz="2800" b="0" i="0" u="none" strike="noStrike" kern="1200" cap="none" spc="3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algorithms?</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027342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350329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What is</a:t>
            </a:r>
            <a:r>
              <a:rPr sz="4000" b="0" spc="-75" dirty="0">
                <a:latin typeface="Trebuchet MS"/>
                <a:cs typeface="Trebuchet MS"/>
              </a:rPr>
              <a:t> </a:t>
            </a:r>
            <a:r>
              <a:rPr sz="4000" b="0" spc="-35" dirty="0">
                <a:latin typeface="Trebuchet MS"/>
                <a:cs typeface="Trebuchet MS"/>
              </a:rPr>
              <a:t>Paging?</a:t>
            </a:r>
            <a:endParaRPr sz="4000">
              <a:latin typeface="Trebuchet MS"/>
              <a:cs typeface="Trebuchet MS"/>
            </a:endParaRPr>
          </a:p>
        </p:txBody>
      </p:sp>
      <p:sp>
        <p:nvSpPr>
          <p:cNvPr id="3" name="object 3"/>
          <p:cNvSpPr txBox="1"/>
          <p:nvPr/>
        </p:nvSpPr>
        <p:spPr>
          <a:xfrm>
            <a:off x="645668" y="2272411"/>
            <a:ext cx="7320915" cy="3088640"/>
          </a:xfrm>
          <a:prstGeom prst="rect">
            <a:avLst/>
          </a:prstGeom>
        </p:spPr>
        <p:txBody>
          <a:bodyPr vert="horz" wrap="square" lIns="0" tIns="12065" rIns="0" bIns="0" rtlCol="0">
            <a:spAutoFit/>
          </a:bodyPr>
          <a:lstStyle/>
          <a:p>
            <a:pPr marL="268605" marR="508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a:t>
            </a:r>
            <a:r>
              <a:rPr kumimoji="0" sz="2800" b="0" i="0" u="none" strike="noStrike" kern="1200" cap="none" spc="-10" normalizeH="0" baseline="0" noProof="0" dirty="0">
                <a:ln>
                  <a:noFill/>
                </a:ln>
                <a:solidFill>
                  <a:prstClr val="black"/>
                </a:solidFill>
                <a:effectLst/>
                <a:uLnTx/>
                <a:uFillTx/>
                <a:latin typeface="Georgia"/>
                <a:ea typeface="+mn-ea"/>
                <a:cs typeface="Georgia"/>
              </a:rPr>
              <a:t>OS </a:t>
            </a:r>
            <a:r>
              <a:rPr kumimoji="0" sz="2800" b="0" i="0" u="none" strike="noStrike" kern="1200" cap="none" spc="-5" normalizeH="0" baseline="0" noProof="0" dirty="0">
                <a:ln>
                  <a:noFill/>
                </a:ln>
                <a:solidFill>
                  <a:prstClr val="black"/>
                </a:solidFill>
                <a:effectLst/>
                <a:uLnTx/>
                <a:uFillTx/>
                <a:latin typeface="Georgia"/>
                <a:ea typeface="+mn-ea"/>
                <a:cs typeface="Georgia"/>
              </a:rPr>
              <a:t>divides virtual memory and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main  memory into units, called</a:t>
            </a:r>
            <a:r>
              <a:rPr kumimoji="0" sz="2800" b="0" i="0" u="none" strike="noStrike" kern="1200" cap="none" spc="3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pages.</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22225"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Each used page can be either in secondary  memory or in a </a:t>
            </a:r>
            <a:r>
              <a:rPr kumimoji="0" sz="2800" b="0" i="0" u="none" strike="noStrike" kern="1200" cap="none" spc="-10" normalizeH="0" baseline="0" noProof="0" dirty="0">
                <a:ln>
                  <a:noFill/>
                </a:ln>
                <a:solidFill>
                  <a:prstClr val="black"/>
                </a:solidFill>
                <a:effectLst/>
                <a:uLnTx/>
                <a:uFillTx/>
                <a:latin typeface="Georgia"/>
                <a:ea typeface="+mn-ea"/>
                <a:cs typeface="Georgia"/>
              </a:rPr>
              <a:t>page frame </a:t>
            </a:r>
            <a:r>
              <a:rPr kumimoji="0" sz="2800" b="0" i="0" u="none" strike="noStrike" kern="1200" cap="none" spc="-5" normalizeH="0" baseline="0" noProof="0" dirty="0">
                <a:ln>
                  <a:noFill/>
                </a:ln>
                <a:solidFill>
                  <a:prstClr val="black"/>
                </a:solidFill>
                <a:effectLst/>
                <a:uLnTx/>
                <a:uFillTx/>
                <a:latin typeface="Georgia"/>
                <a:ea typeface="+mn-ea"/>
                <a:cs typeface="Georgia"/>
              </a:rPr>
              <a:t>in main</a:t>
            </a:r>
            <a:r>
              <a:rPr kumimoji="0" sz="2800" b="0" i="0" u="none" strike="noStrike" kern="1200" cap="none" spc="13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memory.</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34544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A </a:t>
            </a:r>
            <a:r>
              <a:rPr kumimoji="0" sz="2800" b="0" i="0" u="none" strike="noStrike" kern="1200" cap="none" spc="-10" normalizeH="0" baseline="0" noProof="0" dirty="0">
                <a:ln>
                  <a:noFill/>
                </a:ln>
                <a:solidFill>
                  <a:prstClr val="black"/>
                </a:solidFill>
                <a:effectLst/>
                <a:uLnTx/>
                <a:uFillTx/>
                <a:latin typeface="Georgia"/>
                <a:ea typeface="+mn-ea"/>
                <a:cs typeface="Georgia"/>
              </a:rPr>
              <a:t>frame </a:t>
            </a:r>
            <a:r>
              <a:rPr kumimoji="0" sz="2800" b="0" i="0" u="none" strike="noStrike" kern="1200" cap="none" spc="-5" normalizeH="0" baseline="0" noProof="0" dirty="0">
                <a:ln>
                  <a:noFill/>
                </a:ln>
                <a:solidFill>
                  <a:prstClr val="black"/>
                </a:solidFill>
                <a:effectLst/>
                <a:uLnTx/>
                <a:uFillTx/>
                <a:latin typeface="Georgia"/>
                <a:ea typeface="+mn-ea"/>
                <a:cs typeface="Georgia"/>
              </a:rPr>
              <a:t>does </a:t>
            </a:r>
            <a:r>
              <a:rPr kumimoji="0" sz="2800" b="0" i="0" u="none" strike="noStrike" kern="1200" cap="none" spc="0" normalizeH="0" baseline="0" noProof="0" dirty="0">
                <a:ln>
                  <a:noFill/>
                </a:ln>
                <a:solidFill>
                  <a:prstClr val="black"/>
                </a:solidFill>
                <a:effectLst/>
                <a:uLnTx/>
                <a:uFillTx/>
                <a:latin typeface="Georgia"/>
                <a:ea typeface="+mn-ea"/>
                <a:cs typeface="Georgia"/>
              </a:rPr>
              <a:t>not </a:t>
            </a:r>
            <a:r>
              <a:rPr kumimoji="0" sz="2800" b="0" i="0" u="none" strike="noStrike" kern="1200" cap="none" spc="-10" normalizeH="0" baseline="0" noProof="0" dirty="0">
                <a:ln>
                  <a:noFill/>
                </a:ln>
                <a:solidFill>
                  <a:prstClr val="black"/>
                </a:solidFill>
                <a:effectLst/>
                <a:uLnTx/>
                <a:uFillTx/>
                <a:latin typeface="Georgia"/>
                <a:ea typeface="+mn-ea"/>
                <a:cs typeface="Georgia"/>
              </a:rPr>
              <a:t>have </a:t>
            </a:r>
            <a:r>
              <a:rPr kumimoji="0" sz="2800" b="0" i="0" u="none" strike="noStrike" kern="1200" cap="none" spc="-5" normalizeH="0" baseline="0" noProof="0" dirty="0">
                <a:ln>
                  <a:noFill/>
                </a:ln>
                <a:solidFill>
                  <a:prstClr val="black"/>
                </a:solidFill>
                <a:effectLst/>
                <a:uLnTx/>
                <a:uFillTx/>
                <a:latin typeface="Georgia"/>
                <a:ea typeface="+mn-ea"/>
                <a:cs typeface="Georgia"/>
              </a:rPr>
              <a:t>to comprise a single  physically contiguous region in secondary  storage.</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07484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28322"/>
          </a:xfrm>
          <a:prstGeom prst="rect">
            <a:avLst/>
          </a:prstGeom>
        </p:spPr>
        <p:txBody>
          <a:bodyPr vert="horz" wrap="square" lIns="0" tIns="12700" rIns="0" bIns="0" rtlCol="0">
            <a:spAutoFit/>
          </a:bodyPr>
          <a:lstStyle/>
          <a:p>
            <a:pPr marL="268605" marR="5080" indent="-256540" algn="ctr">
              <a:lnSpc>
                <a:spcPct val="100000"/>
              </a:lnSpc>
              <a:spcBef>
                <a:spcPts val="100"/>
              </a:spcBef>
              <a:tabLst>
                <a:tab pos="268605" algn="l"/>
              </a:tabLst>
            </a:pPr>
            <a:r>
              <a:rPr lang="en-US" sz="2700" dirty="0">
                <a:latin typeface="Lucida Sans Unicode"/>
                <a:cs typeface="Lucida Sans Unicode"/>
              </a:rPr>
              <a:t>Introduction</a:t>
            </a:r>
            <a:endParaRPr sz="2700" dirty="0">
              <a:latin typeface="Lucida Sans Unicode"/>
              <a:cs typeface="Lucida Sans Unicode"/>
            </a:endParaRPr>
          </a:p>
        </p:txBody>
      </p:sp>
      <p:sp>
        <p:nvSpPr>
          <p:cNvPr id="3" name="object 3"/>
          <p:cNvSpPr txBox="1"/>
          <p:nvPr/>
        </p:nvSpPr>
        <p:spPr>
          <a:xfrm>
            <a:off x="685800" y="1447800"/>
            <a:ext cx="8001000" cy="4621778"/>
          </a:xfrm>
          <a:prstGeom prst="rect">
            <a:avLst/>
          </a:prstGeom>
        </p:spPr>
        <p:txBody>
          <a:bodyPr vert="horz" wrap="square" lIns="0" tIns="50800" rIns="0" bIns="0" rtlCol="0">
            <a:spAutoFit/>
          </a:bodyPr>
          <a:lstStyle/>
          <a:p>
            <a:pPr marL="12066">
              <a:spcBef>
                <a:spcPts val="400"/>
              </a:spcBef>
              <a:buClr>
                <a:srgbClr val="2CA1BE"/>
              </a:buClr>
              <a:tabLst>
                <a:tab pos="469900" algn="l"/>
                <a:tab pos="470534" algn="l"/>
              </a:tabLst>
              <a:defRPr/>
            </a:pPr>
            <a:r>
              <a:rPr lang="en-US" sz="2400" dirty="0"/>
              <a:t>Memory management is the functionality of an operating system which handles or manages primary memory and moves processes back and forth between main memory and disk during execution. </a:t>
            </a:r>
          </a:p>
          <a:p>
            <a:pPr marL="12066">
              <a:spcBef>
                <a:spcPts val="400"/>
              </a:spcBef>
              <a:buClr>
                <a:srgbClr val="2CA1BE"/>
              </a:buClr>
              <a:tabLst>
                <a:tab pos="469900" algn="l"/>
                <a:tab pos="470534" algn="l"/>
              </a:tabLst>
              <a:defRPr/>
            </a:pPr>
            <a:endParaRPr lang="en-US" sz="2400" dirty="0"/>
          </a:p>
          <a:p>
            <a:pPr marL="12066">
              <a:spcBef>
                <a:spcPts val="400"/>
              </a:spcBef>
              <a:buClr>
                <a:srgbClr val="2CA1BE"/>
              </a:buClr>
              <a:tabLst>
                <a:tab pos="469900" algn="l"/>
                <a:tab pos="470534" algn="l"/>
              </a:tabLst>
              <a:defRPr/>
            </a:pPr>
            <a:r>
              <a:rPr lang="en-US" sz="2400" dirty="0"/>
              <a:t>Memory management keeps track of each and every memory location, regardless of either it is allocated to some process or it is free. It checks how much memory is to be allocated to processes. It decides which process will get memory at what time. It tracks whenever some memory gets freed or unallocated and correspondingly it updates the status.</a:t>
            </a:r>
          </a:p>
          <a:p>
            <a:pPr marL="12066" marR="0" lvl="0" algn="l" defTabSz="914400" rtl="0" eaLnBrk="1" fontAlgn="auto" latinLnBrk="0" hangingPunct="1">
              <a:lnSpc>
                <a:spcPct val="100000"/>
              </a:lnSpc>
              <a:spcBef>
                <a:spcPts val="400"/>
              </a:spcBef>
              <a:spcAft>
                <a:spcPts val="0"/>
              </a:spcAft>
              <a:buClr>
                <a:srgbClr val="2CA1BE"/>
              </a:buClr>
              <a:buSzTx/>
              <a:tabLst>
                <a:tab pos="469900" algn="l"/>
                <a:tab pos="470534" algn="l"/>
              </a:tabLst>
              <a:defRPr/>
            </a:pPr>
            <a:endParaRPr kumimoji="0" sz="2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441823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01597"/>
            <a:ext cx="5550535" cy="57404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What </a:t>
            </a:r>
            <a:r>
              <a:rPr b="0" spc="-5" dirty="0">
                <a:latin typeface="Trebuchet MS"/>
                <a:cs typeface="Trebuchet MS"/>
              </a:rPr>
              <a:t>is </a:t>
            </a:r>
            <a:r>
              <a:rPr b="0" dirty="0">
                <a:latin typeface="Trebuchet MS"/>
                <a:cs typeface="Trebuchet MS"/>
              </a:rPr>
              <a:t>page</a:t>
            </a:r>
            <a:r>
              <a:rPr b="0" spc="-70" dirty="0">
                <a:latin typeface="Trebuchet MS"/>
                <a:cs typeface="Trebuchet MS"/>
              </a:rPr>
              <a:t> </a:t>
            </a:r>
            <a:r>
              <a:rPr b="0" spc="-5" dirty="0">
                <a:latin typeface="Trebuchet MS"/>
                <a:cs typeface="Trebuchet MS"/>
              </a:rPr>
              <a:t>replacement?</a:t>
            </a:r>
          </a:p>
        </p:txBody>
      </p:sp>
      <p:sp>
        <p:nvSpPr>
          <p:cNvPr id="3" name="object 3"/>
          <p:cNvSpPr txBox="1"/>
          <p:nvPr/>
        </p:nvSpPr>
        <p:spPr>
          <a:xfrm>
            <a:off x="439927" y="2272411"/>
            <a:ext cx="8382000" cy="2661920"/>
          </a:xfrm>
          <a:prstGeom prst="rect">
            <a:avLst/>
          </a:prstGeom>
        </p:spPr>
        <p:txBody>
          <a:bodyPr vert="horz" wrap="square" lIns="0" tIns="12065" rIns="0" bIns="0" rtlCol="0">
            <a:spAutoFit/>
          </a:bodyPr>
          <a:lstStyle/>
          <a:p>
            <a:pPr marL="268605" marR="376555"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When memory </a:t>
            </a:r>
            <a:r>
              <a:rPr kumimoji="0" sz="2800" b="0" i="0" u="none" strike="noStrike" kern="1200" cap="none" spc="-10" normalizeH="0" baseline="0" noProof="0" dirty="0">
                <a:ln>
                  <a:noFill/>
                </a:ln>
                <a:solidFill>
                  <a:prstClr val="black"/>
                </a:solidFill>
                <a:effectLst/>
                <a:uLnTx/>
                <a:uFillTx/>
                <a:latin typeface="Georgia"/>
                <a:ea typeface="+mn-ea"/>
                <a:cs typeface="Georgia"/>
              </a:rPr>
              <a:t>located </a:t>
            </a:r>
            <a:r>
              <a:rPr kumimoji="0" sz="2800" b="0" i="0" u="none" strike="noStrike" kern="1200" cap="none" spc="-5" normalizeH="0" baseline="0" noProof="0" dirty="0">
                <a:ln>
                  <a:noFill/>
                </a:ln>
                <a:solidFill>
                  <a:prstClr val="black"/>
                </a:solidFill>
                <a:effectLst/>
                <a:uLnTx/>
                <a:uFillTx/>
                <a:latin typeface="Georgia"/>
                <a:ea typeface="+mn-ea"/>
                <a:cs typeface="Georgia"/>
              </a:rPr>
              <a:t>in secondary memory is  needed, it </a:t>
            </a:r>
            <a:r>
              <a:rPr kumimoji="0" sz="2800" b="0" i="0" u="none" strike="noStrike" kern="1200" cap="none" spc="-10" normalizeH="0" baseline="0" noProof="0" dirty="0">
                <a:ln>
                  <a:noFill/>
                </a:ln>
                <a:solidFill>
                  <a:prstClr val="black"/>
                </a:solidFill>
                <a:effectLst/>
                <a:uLnTx/>
                <a:uFillTx/>
                <a:latin typeface="Georgia"/>
                <a:ea typeface="+mn-ea"/>
                <a:cs typeface="Georgia"/>
              </a:rPr>
              <a:t>can </a:t>
            </a:r>
            <a:r>
              <a:rPr kumimoji="0" sz="2800" b="0" i="0" u="none" strike="noStrike" kern="1200" cap="none" spc="-5" normalizeH="0" baseline="0" noProof="0" dirty="0">
                <a:ln>
                  <a:noFill/>
                </a:ln>
                <a:solidFill>
                  <a:prstClr val="black"/>
                </a:solidFill>
                <a:effectLst/>
                <a:uLnTx/>
                <a:uFillTx/>
                <a:latin typeface="Georgia"/>
                <a:ea typeface="+mn-ea"/>
                <a:cs typeface="Georgia"/>
              </a:rPr>
              <a:t>be </a:t>
            </a:r>
            <a:r>
              <a:rPr kumimoji="0" sz="2800" b="0" i="0" u="none" strike="noStrike" kern="1200" cap="none" spc="-10" normalizeH="0" baseline="0" noProof="0" dirty="0">
                <a:ln>
                  <a:noFill/>
                </a:ln>
                <a:solidFill>
                  <a:prstClr val="black"/>
                </a:solidFill>
                <a:effectLst/>
                <a:uLnTx/>
                <a:uFillTx/>
                <a:latin typeface="Georgia"/>
                <a:ea typeface="+mn-ea"/>
                <a:cs typeface="Georgia"/>
              </a:rPr>
              <a:t>retrieved back </a:t>
            </a:r>
            <a:r>
              <a:rPr kumimoji="0" sz="2800" b="0" i="0" u="none" strike="noStrike" kern="1200" cap="none" spc="-5" normalizeH="0" baseline="0" noProof="0" dirty="0">
                <a:ln>
                  <a:noFill/>
                </a:ln>
                <a:solidFill>
                  <a:prstClr val="black"/>
                </a:solidFill>
                <a:effectLst/>
                <a:uLnTx/>
                <a:uFillTx/>
                <a:latin typeface="Georgia"/>
                <a:ea typeface="+mn-ea"/>
                <a:cs typeface="Georgia"/>
              </a:rPr>
              <a:t>to main</a:t>
            </a:r>
            <a:r>
              <a:rPr kumimoji="0" sz="2800" b="0" i="0" u="none" strike="noStrike" kern="1200" cap="none" spc="5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memory.</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1010285"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Process of storing </a:t>
            </a:r>
            <a:r>
              <a:rPr kumimoji="0" sz="2800" b="0" i="0" u="none" strike="noStrike" kern="1200" cap="none" spc="-10" normalizeH="0" baseline="0" noProof="0" dirty="0">
                <a:ln>
                  <a:noFill/>
                </a:ln>
                <a:solidFill>
                  <a:prstClr val="black"/>
                </a:solidFill>
                <a:effectLst/>
                <a:uLnTx/>
                <a:uFillTx/>
                <a:latin typeface="Georgia"/>
                <a:ea typeface="+mn-ea"/>
                <a:cs typeface="Georgia"/>
              </a:rPr>
              <a:t>data </a:t>
            </a:r>
            <a:r>
              <a:rPr kumimoji="0" sz="2800" b="0" i="0" u="none" strike="noStrike" kern="1200" cap="none" spc="-5" normalizeH="0" baseline="0" noProof="0" dirty="0">
                <a:ln>
                  <a:noFill/>
                </a:ln>
                <a:solidFill>
                  <a:prstClr val="black"/>
                </a:solidFill>
                <a:effectLst/>
                <a:uLnTx/>
                <a:uFillTx/>
                <a:latin typeface="Georgia"/>
                <a:ea typeface="+mn-ea"/>
                <a:cs typeface="Georgia"/>
              </a:rPr>
              <a:t>from main memory </a:t>
            </a:r>
            <a:r>
              <a:rPr kumimoji="0" sz="2800" b="0" i="0" u="none" strike="noStrike" kern="1200" cap="none" spc="-10" normalizeH="0" baseline="0" noProof="0" dirty="0">
                <a:ln>
                  <a:noFill/>
                </a:ln>
                <a:solidFill>
                  <a:prstClr val="black"/>
                </a:solidFill>
                <a:effectLst/>
                <a:uLnTx/>
                <a:uFillTx/>
                <a:latin typeface="Georgia"/>
                <a:ea typeface="+mn-ea"/>
                <a:cs typeface="Georgia"/>
              </a:rPr>
              <a:t>to  </a:t>
            </a:r>
            <a:r>
              <a:rPr kumimoji="0" sz="2800" b="0" i="0" u="none" strike="noStrike" kern="1200" cap="none" spc="-5" normalizeH="0" baseline="0" noProof="0" dirty="0">
                <a:ln>
                  <a:noFill/>
                </a:ln>
                <a:solidFill>
                  <a:prstClr val="black"/>
                </a:solidFill>
                <a:effectLst/>
                <a:uLnTx/>
                <a:uFillTx/>
                <a:latin typeface="Georgia"/>
                <a:ea typeface="+mn-ea"/>
                <a:cs typeface="Georgia"/>
              </a:rPr>
              <a:t>secondary memory -&gt;</a:t>
            </a:r>
            <a:r>
              <a:rPr kumimoji="0" sz="2800" b="1" i="0" u="none" strike="noStrike" kern="1200" cap="none" spc="-5" normalizeH="0" baseline="0" noProof="0" dirty="0">
                <a:ln>
                  <a:noFill/>
                </a:ln>
                <a:solidFill>
                  <a:prstClr val="black"/>
                </a:solidFill>
                <a:effectLst/>
                <a:uLnTx/>
                <a:uFillTx/>
                <a:latin typeface="Georgia"/>
                <a:ea typeface="+mn-ea"/>
                <a:cs typeface="Georgia"/>
              </a:rPr>
              <a:t>swapping</a:t>
            </a:r>
            <a:r>
              <a:rPr kumimoji="0" sz="2800" b="1" i="0" u="none" strike="noStrike" kern="1200" cap="none" spc="35" normalizeH="0" baseline="0" noProof="0" dirty="0">
                <a:ln>
                  <a:noFill/>
                </a:ln>
                <a:solidFill>
                  <a:prstClr val="black"/>
                </a:solidFill>
                <a:effectLst/>
                <a:uLnTx/>
                <a:uFillTx/>
                <a:latin typeface="Georgia"/>
                <a:ea typeface="+mn-ea"/>
                <a:cs typeface="Georgia"/>
              </a:rPr>
              <a:t> </a:t>
            </a:r>
            <a:r>
              <a:rPr kumimoji="0" sz="2800" b="1" i="0" u="none" strike="noStrike" kern="1200" cap="none" spc="-5" normalizeH="0" baseline="0" noProof="0" dirty="0">
                <a:ln>
                  <a:noFill/>
                </a:ln>
                <a:solidFill>
                  <a:prstClr val="black"/>
                </a:solidFill>
                <a:effectLst/>
                <a:uLnTx/>
                <a:uFillTx/>
                <a:latin typeface="Georgia"/>
                <a:ea typeface="+mn-ea"/>
                <a:cs typeface="Georgia"/>
              </a:rPr>
              <a:t>out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Retrieving </a:t>
            </a:r>
            <a:r>
              <a:rPr kumimoji="0" sz="2800" b="0" i="0" u="none" strike="noStrike" kern="1200" cap="none" spc="-10" normalizeH="0" baseline="0" noProof="0" dirty="0">
                <a:ln>
                  <a:noFill/>
                </a:ln>
                <a:solidFill>
                  <a:prstClr val="black"/>
                </a:solidFill>
                <a:effectLst/>
                <a:uLnTx/>
                <a:uFillTx/>
                <a:latin typeface="Georgia"/>
                <a:ea typeface="+mn-ea"/>
                <a:cs typeface="Georgia"/>
              </a:rPr>
              <a:t>data back </a:t>
            </a:r>
            <a:r>
              <a:rPr kumimoji="0" sz="2800" b="0" i="0" u="none" strike="noStrike" kern="1200" cap="none" spc="-5" normalizeH="0" baseline="0" noProof="0" dirty="0">
                <a:ln>
                  <a:noFill/>
                </a:ln>
                <a:solidFill>
                  <a:prstClr val="black"/>
                </a:solidFill>
                <a:effectLst/>
                <a:uLnTx/>
                <a:uFillTx/>
                <a:latin typeface="Georgia"/>
                <a:ea typeface="+mn-ea"/>
                <a:cs typeface="Georgia"/>
              </a:rPr>
              <a:t>to </a:t>
            </a:r>
            <a:r>
              <a:rPr kumimoji="0" sz="2800" b="0" i="0" u="none" strike="noStrike" kern="1200" cap="none" spc="-10" normalizeH="0" baseline="0" noProof="0" dirty="0">
                <a:ln>
                  <a:noFill/>
                </a:ln>
                <a:solidFill>
                  <a:prstClr val="black"/>
                </a:solidFill>
                <a:effectLst/>
                <a:uLnTx/>
                <a:uFillTx/>
                <a:latin typeface="Georgia"/>
                <a:ea typeface="+mn-ea"/>
                <a:cs typeface="Georgia"/>
              </a:rPr>
              <a:t>main </a:t>
            </a:r>
            <a:r>
              <a:rPr kumimoji="0" sz="2800" b="0" i="0" u="none" strike="noStrike" kern="1200" cap="none" spc="-5" normalizeH="0" baseline="0" noProof="0" dirty="0">
                <a:ln>
                  <a:noFill/>
                </a:ln>
                <a:solidFill>
                  <a:prstClr val="black"/>
                </a:solidFill>
                <a:effectLst/>
                <a:uLnTx/>
                <a:uFillTx/>
                <a:latin typeface="Georgia"/>
                <a:ea typeface="+mn-ea"/>
                <a:cs typeface="Georgia"/>
              </a:rPr>
              <a:t>memory -&gt;</a:t>
            </a:r>
            <a:r>
              <a:rPr kumimoji="0" sz="2800" b="1" i="0" u="none" strike="noStrike" kern="1200" cap="none" spc="-5" normalizeH="0" baseline="0" noProof="0" dirty="0">
                <a:ln>
                  <a:noFill/>
                </a:ln>
                <a:solidFill>
                  <a:prstClr val="black"/>
                </a:solidFill>
                <a:effectLst/>
                <a:uLnTx/>
                <a:uFillTx/>
                <a:latin typeface="Georgia"/>
                <a:ea typeface="+mn-ea"/>
                <a:cs typeface="Georgia"/>
              </a:rPr>
              <a:t>swapping  </a:t>
            </a:r>
            <a:r>
              <a:rPr kumimoji="0" sz="2800" b="1" i="0" u="none" strike="noStrike" kern="1200" cap="none" spc="-10" normalizeH="0" baseline="0" noProof="0" dirty="0">
                <a:ln>
                  <a:noFill/>
                </a:ln>
                <a:solidFill>
                  <a:prstClr val="black"/>
                </a:solidFill>
                <a:effectLst/>
                <a:uLnTx/>
                <a:uFillTx/>
                <a:latin typeface="Georgia"/>
                <a:ea typeface="+mn-ea"/>
                <a:cs typeface="Georgia"/>
              </a:rPr>
              <a:t>in</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99960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25858" y="1269491"/>
            <a:ext cx="5096838" cy="440489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3499230" y="6398767"/>
            <a:ext cx="233426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Page</a:t>
            </a:r>
            <a:r>
              <a:rPr kumimoji="0" sz="1800" b="0" i="0" u="none" strike="noStrike" kern="1200" cap="none" spc="-2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Replacement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05446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01597"/>
            <a:ext cx="5780405" cy="1123315"/>
          </a:xfrm>
          <a:prstGeom prst="rect">
            <a:avLst/>
          </a:prstGeom>
        </p:spPr>
        <p:txBody>
          <a:bodyPr vert="horz" wrap="square" lIns="0" tIns="12700" rIns="0" bIns="0" rtlCol="0">
            <a:spAutoFit/>
          </a:bodyPr>
          <a:lstStyle/>
          <a:p>
            <a:pPr marL="12700" marR="5080">
              <a:lnSpc>
                <a:spcPct val="100000"/>
              </a:lnSpc>
              <a:spcBef>
                <a:spcPts val="100"/>
              </a:spcBef>
            </a:pPr>
            <a:r>
              <a:rPr b="0" dirty="0">
                <a:latin typeface="Trebuchet MS"/>
                <a:cs typeface="Trebuchet MS"/>
              </a:rPr>
              <a:t>What </a:t>
            </a:r>
            <a:r>
              <a:rPr b="0" spc="-5" dirty="0">
                <a:latin typeface="Trebuchet MS"/>
                <a:cs typeface="Trebuchet MS"/>
              </a:rPr>
              <a:t>are </a:t>
            </a:r>
            <a:r>
              <a:rPr b="0" spc="-45" dirty="0">
                <a:latin typeface="Trebuchet MS"/>
                <a:cs typeface="Trebuchet MS"/>
              </a:rPr>
              <a:t>Page </a:t>
            </a:r>
            <a:r>
              <a:rPr b="0" spc="-20" dirty="0">
                <a:latin typeface="Trebuchet MS"/>
                <a:cs typeface="Trebuchet MS"/>
              </a:rPr>
              <a:t>Replacement  </a:t>
            </a:r>
            <a:r>
              <a:rPr b="0" dirty="0">
                <a:latin typeface="Trebuchet MS"/>
                <a:cs typeface="Trebuchet MS"/>
              </a:rPr>
              <a:t>Algorithms?</a:t>
            </a:r>
          </a:p>
        </p:txBody>
      </p:sp>
      <p:sp>
        <p:nvSpPr>
          <p:cNvPr id="3" name="object 3"/>
          <p:cNvSpPr txBox="1"/>
          <p:nvPr/>
        </p:nvSpPr>
        <p:spPr>
          <a:xfrm>
            <a:off x="645668" y="2272411"/>
            <a:ext cx="7920990" cy="2197100"/>
          </a:xfrm>
          <a:prstGeom prst="rect">
            <a:avLst/>
          </a:prstGeom>
        </p:spPr>
        <p:txBody>
          <a:bodyPr vert="horz" wrap="square" lIns="0" tIns="12065" rIns="0" bIns="0" rtlCol="0">
            <a:spAutoFit/>
          </a:bodyPr>
          <a:lstStyle/>
          <a:p>
            <a:pPr marL="268605" marR="156845" lvl="0" indent="-256540" algn="just"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Deals </a:t>
            </a:r>
            <a:r>
              <a:rPr kumimoji="0" sz="2800" b="0" i="0" u="none" strike="noStrike" kern="1200" cap="none" spc="-10" normalizeH="0" baseline="0" noProof="0" dirty="0">
                <a:ln>
                  <a:noFill/>
                </a:ln>
                <a:solidFill>
                  <a:prstClr val="black"/>
                </a:solidFill>
                <a:effectLst/>
                <a:uLnTx/>
                <a:uFillTx/>
                <a:latin typeface="Georgia"/>
                <a:ea typeface="+mn-ea"/>
                <a:cs typeface="Georgia"/>
              </a:rPr>
              <a:t>with </a:t>
            </a:r>
            <a:r>
              <a:rPr kumimoji="0" sz="2800" b="0" i="0" u="none" strike="noStrike" kern="1200" cap="none" spc="-5" normalizeH="0" baseline="0" noProof="0" dirty="0">
                <a:ln>
                  <a:noFill/>
                </a:ln>
                <a:solidFill>
                  <a:prstClr val="black"/>
                </a:solidFill>
                <a:effectLst/>
                <a:uLnTx/>
                <a:uFillTx/>
                <a:latin typeface="Georgia"/>
                <a:ea typeface="+mn-ea"/>
                <a:cs typeface="Georgia"/>
              </a:rPr>
              <a:t>which pages </a:t>
            </a:r>
            <a:r>
              <a:rPr kumimoji="0" sz="2800" b="0" i="0" u="none" strike="noStrike" kern="1200" cap="none" spc="0" normalizeH="0" baseline="0" noProof="0" dirty="0">
                <a:ln>
                  <a:noFill/>
                </a:ln>
                <a:solidFill>
                  <a:prstClr val="black"/>
                </a:solidFill>
                <a:effectLst/>
                <a:uLnTx/>
                <a:uFillTx/>
                <a:latin typeface="Georgia"/>
                <a:ea typeface="+mn-ea"/>
                <a:cs typeface="Georgia"/>
              </a:rPr>
              <a:t>need </a:t>
            </a:r>
            <a:r>
              <a:rPr kumimoji="0" sz="2800" b="0" i="0" u="none" strike="noStrike" kern="1200" cap="none" spc="-5" normalizeH="0" baseline="0" noProof="0" dirty="0">
                <a:ln>
                  <a:noFill/>
                </a:ln>
                <a:solidFill>
                  <a:prstClr val="black"/>
                </a:solidFill>
                <a:effectLst/>
                <a:uLnTx/>
                <a:uFillTx/>
                <a:latin typeface="Georgia"/>
                <a:ea typeface="+mn-ea"/>
                <a:cs typeface="Georgia"/>
              </a:rPr>
              <a:t>to be swapped out  and which are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ones </a:t>
            </a:r>
            <a:r>
              <a:rPr kumimoji="0" sz="2800" b="0" i="0" u="none" strike="noStrike" kern="1200" cap="none" spc="-10" normalizeH="0" baseline="0" noProof="0" dirty="0">
                <a:ln>
                  <a:noFill/>
                </a:ln>
                <a:solidFill>
                  <a:prstClr val="black"/>
                </a:solidFill>
                <a:effectLst/>
                <a:uLnTx/>
                <a:uFillTx/>
                <a:latin typeface="Georgia"/>
                <a:ea typeface="+mn-ea"/>
                <a:cs typeface="Georgia"/>
              </a:rPr>
              <a:t>that </a:t>
            </a:r>
            <a:r>
              <a:rPr kumimoji="0" sz="2800" b="0" i="0" u="none" strike="noStrike" kern="1200" cap="none" spc="-5" normalizeH="0" baseline="0" noProof="0" dirty="0">
                <a:ln>
                  <a:noFill/>
                </a:ln>
                <a:solidFill>
                  <a:prstClr val="black"/>
                </a:solidFill>
                <a:effectLst/>
                <a:uLnTx/>
                <a:uFillTx/>
                <a:latin typeface="Georgia"/>
                <a:ea typeface="+mn-ea"/>
                <a:cs typeface="Georgia"/>
              </a:rPr>
              <a:t>need to be swapped  </a:t>
            </a:r>
            <a:r>
              <a:rPr kumimoji="0" sz="2800" b="0" i="0" u="none" strike="noStrike" kern="1200" cap="none" spc="-10" normalizeH="0" baseline="0" noProof="0" dirty="0">
                <a:ln>
                  <a:noFill/>
                </a:ln>
                <a:solidFill>
                  <a:prstClr val="black"/>
                </a:solidFill>
                <a:effectLst/>
                <a:uLnTx/>
                <a:uFillTx/>
                <a:latin typeface="Georgia"/>
                <a:ea typeface="+mn-ea"/>
                <a:cs typeface="Georgia"/>
              </a:rPr>
              <a:t>in</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just"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efficiency </a:t>
            </a:r>
            <a:r>
              <a:rPr kumimoji="0" sz="2800" b="0" i="0" u="none" strike="noStrike" kern="1200" cap="none" spc="0" normalizeH="0" baseline="0" noProof="0" dirty="0">
                <a:ln>
                  <a:noFill/>
                </a:ln>
                <a:solidFill>
                  <a:prstClr val="black"/>
                </a:solidFill>
                <a:effectLst/>
                <a:uLnTx/>
                <a:uFillTx/>
                <a:latin typeface="Georgia"/>
                <a:ea typeface="+mn-ea"/>
                <a:cs typeface="Georgia"/>
              </a:rPr>
              <a:t>lies </a:t>
            </a:r>
            <a:r>
              <a:rPr kumimoji="0" sz="2800" b="0" i="0" u="none" strike="noStrike" kern="1200" cap="none" spc="-5" normalizeH="0" baseline="0" noProof="0" dirty="0">
                <a:ln>
                  <a:noFill/>
                </a:ln>
                <a:solidFill>
                  <a:prstClr val="black"/>
                </a:solidFill>
                <a:effectLst/>
                <a:uLnTx/>
                <a:uFillTx/>
                <a:latin typeface="Georgia"/>
                <a:ea typeface="+mn-ea"/>
                <a:cs typeface="Georgia"/>
              </a:rPr>
              <a:t>in the least </a:t>
            </a:r>
            <a:r>
              <a:rPr kumimoji="0" sz="2800" b="0" i="0" u="none" strike="noStrike" kern="1200" cap="none" spc="-10" normalizeH="0" baseline="0" noProof="0" dirty="0">
                <a:ln>
                  <a:noFill/>
                </a:ln>
                <a:solidFill>
                  <a:prstClr val="black"/>
                </a:solidFill>
                <a:effectLst/>
                <a:uLnTx/>
                <a:uFillTx/>
                <a:latin typeface="Georgia"/>
                <a:ea typeface="+mn-ea"/>
                <a:cs typeface="Georgia"/>
              </a:rPr>
              <a:t>time that </a:t>
            </a:r>
            <a:r>
              <a:rPr kumimoji="0" sz="2800" b="0" i="0" u="none" strike="noStrike" kern="1200" cap="none" spc="-5" normalizeH="0" baseline="0" noProof="0" dirty="0">
                <a:ln>
                  <a:noFill/>
                </a:ln>
                <a:solidFill>
                  <a:prstClr val="black"/>
                </a:solidFill>
                <a:effectLst/>
                <a:uLnTx/>
                <a:uFillTx/>
                <a:latin typeface="Georgia"/>
                <a:ea typeface="+mn-ea"/>
                <a:cs typeface="Georgia"/>
              </a:rPr>
              <a:t>is </a:t>
            </a:r>
            <a:r>
              <a:rPr kumimoji="0" sz="2800" b="0" i="0" u="none" strike="noStrike" kern="1200" cap="none" spc="-10" normalizeH="0" baseline="0" noProof="0" dirty="0">
                <a:ln>
                  <a:noFill/>
                </a:ln>
                <a:solidFill>
                  <a:prstClr val="black"/>
                </a:solidFill>
                <a:effectLst/>
                <a:uLnTx/>
                <a:uFillTx/>
                <a:latin typeface="Georgia"/>
                <a:ea typeface="+mn-ea"/>
                <a:cs typeface="Georgia"/>
              </a:rPr>
              <a:t>wasted  </a:t>
            </a:r>
            <a:r>
              <a:rPr kumimoji="0" sz="2800" b="0" i="0" u="none" strike="noStrike" kern="1200" cap="none" spc="0" normalizeH="0" baseline="0" noProof="0" dirty="0">
                <a:ln>
                  <a:noFill/>
                </a:ln>
                <a:solidFill>
                  <a:prstClr val="black"/>
                </a:solidFill>
                <a:effectLst/>
                <a:uLnTx/>
                <a:uFillTx/>
                <a:latin typeface="Georgia"/>
                <a:ea typeface="+mn-ea"/>
                <a:cs typeface="Georgia"/>
              </a:rPr>
              <a:t>for </a:t>
            </a:r>
            <a:r>
              <a:rPr kumimoji="0" sz="2800" b="0" i="0" u="none" strike="noStrike" kern="1200" cap="none" spc="-5" normalizeH="0" baseline="0" noProof="0" dirty="0">
                <a:ln>
                  <a:noFill/>
                </a:ln>
                <a:solidFill>
                  <a:prstClr val="black"/>
                </a:solidFill>
                <a:effectLst/>
                <a:uLnTx/>
                <a:uFillTx/>
                <a:latin typeface="Georgia"/>
                <a:ea typeface="+mn-ea"/>
                <a:cs typeface="Georgia"/>
              </a:rPr>
              <a:t>a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5" normalizeH="0" baseline="0" noProof="0" dirty="0">
                <a:ln>
                  <a:noFill/>
                </a:ln>
                <a:solidFill>
                  <a:prstClr val="black"/>
                </a:solidFill>
                <a:effectLst/>
                <a:uLnTx/>
                <a:uFillTx/>
                <a:latin typeface="Georgia"/>
                <a:ea typeface="+mn-ea"/>
                <a:cs typeface="Georgia"/>
              </a:rPr>
              <a:t>to be paged</a:t>
            </a:r>
            <a:r>
              <a:rPr kumimoji="0" sz="2800" b="0" i="0" u="none" strike="noStrike" kern="1200" cap="none" spc="4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in</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107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1277620" cy="635000"/>
          </a:xfrm>
          <a:prstGeom prst="rect">
            <a:avLst/>
          </a:prstGeom>
        </p:spPr>
        <p:txBody>
          <a:bodyPr vert="horz" wrap="square" lIns="0" tIns="12065" rIns="0" bIns="0" rtlCol="0">
            <a:spAutoFit/>
          </a:bodyPr>
          <a:lstStyle/>
          <a:p>
            <a:pPr marL="12700">
              <a:lnSpc>
                <a:spcPct val="100000"/>
              </a:lnSpc>
              <a:spcBef>
                <a:spcPts val="95"/>
              </a:spcBef>
            </a:pPr>
            <a:r>
              <a:rPr sz="4000" b="0" spc="-470" dirty="0">
                <a:latin typeface="Trebuchet MS"/>
                <a:cs typeface="Trebuchet MS"/>
              </a:rPr>
              <a:t>T</a:t>
            </a:r>
            <a:r>
              <a:rPr sz="4000" b="0" spc="-10" dirty="0">
                <a:latin typeface="Trebuchet MS"/>
                <a:cs typeface="Trebuchet MS"/>
              </a:rPr>
              <a:t>ypes</a:t>
            </a:r>
            <a:endParaRPr sz="4000">
              <a:latin typeface="Trebuchet MS"/>
              <a:cs typeface="Trebuchet MS"/>
            </a:endParaRPr>
          </a:p>
        </p:txBody>
      </p:sp>
      <p:sp>
        <p:nvSpPr>
          <p:cNvPr id="3" name="object 3"/>
          <p:cNvSpPr txBox="1"/>
          <p:nvPr/>
        </p:nvSpPr>
        <p:spPr>
          <a:xfrm>
            <a:off x="645668" y="2233701"/>
            <a:ext cx="5674360" cy="955040"/>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Local Page </a:t>
            </a:r>
            <a:r>
              <a:rPr kumimoji="0" sz="2800" b="0" i="0" u="none" strike="noStrike" kern="1200" cap="none" spc="0" normalizeH="0" baseline="0" noProof="0" dirty="0">
                <a:ln>
                  <a:noFill/>
                </a:ln>
                <a:solidFill>
                  <a:prstClr val="black"/>
                </a:solidFill>
                <a:effectLst/>
                <a:uLnTx/>
                <a:uFillTx/>
                <a:latin typeface="Georgia"/>
                <a:ea typeface="+mn-ea"/>
                <a:cs typeface="Georgia"/>
              </a:rPr>
              <a:t>Replacement</a:t>
            </a:r>
            <a:r>
              <a:rPr kumimoji="0" sz="2800" b="0" i="0" u="none" strike="noStrike" kern="1200" cap="none" spc="-4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Strategy</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Global Page Replacement</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Strategy</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85485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dirty="0"/>
              <a:t>Why we </a:t>
            </a:r>
            <a:r>
              <a:rPr spc="-10" dirty="0"/>
              <a:t>need </a:t>
            </a:r>
            <a:r>
              <a:rPr dirty="0"/>
              <a:t>a page </a:t>
            </a:r>
            <a:r>
              <a:rPr spc="-5" dirty="0"/>
              <a:t>replacement  </a:t>
            </a:r>
            <a:r>
              <a:rPr dirty="0"/>
              <a:t>algorithm?</a:t>
            </a:r>
          </a:p>
        </p:txBody>
      </p:sp>
      <p:sp>
        <p:nvSpPr>
          <p:cNvPr id="3" name="object 3"/>
          <p:cNvSpPr txBox="1"/>
          <p:nvPr/>
        </p:nvSpPr>
        <p:spPr>
          <a:xfrm>
            <a:off x="645668" y="2272411"/>
            <a:ext cx="7903209" cy="878840"/>
          </a:xfrm>
          <a:prstGeom prst="rect">
            <a:avLst/>
          </a:prstGeom>
        </p:spPr>
        <p:txBody>
          <a:bodyPr vert="horz" wrap="square" lIns="0" tIns="12065" rIns="0" bIns="0" rtlCol="0">
            <a:spAutoFit/>
          </a:bodyPr>
          <a:lstStyle/>
          <a:p>
            <a:pPr marL="268605" marR="508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main goal of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0" normalizeH="0" baseline="0" noProof="0" dirty="0">
                <a:ln>
                  <a:noFill/>
                </a:ln>
                <a:solidFill>
                  <a:prstClr val="black"/>
                </a:solidFill>
                <a:effectLst/>
                <a:uLnTx/>
                <a:uFillTx/>
                <a:latin typeface="Georgia"/>
                <a:ea typeface="+mn-ea"/>
                <a:cs typeface="Georgia"/>
              </a:rPr>
              <a:t>replacement </a:t>
            </a:r>
            <a:r>
              <a:rPr kumimoji="0" sz="2800" b="0" i="0" u="none" strike="noStrike" kern="1200" cap="none" spc="-5" normalizeH="0" baseline="0" noProof="0" dirty="0">
                <a:ln>
                  <a:noFill/>
                </a:ln>
                <a:solidFill>
                  <a:prstClr val="black"/>
                </a:solidFill>
                <a:effectLst/>
                <a:uLnTx/>
                <a:uFillTx/>
                <a:latin typeface="Georgia"/>
                <a:ea typeface="+mn-ea"/>
                <a:cs typeface="Georgia"/>
              </a:rPr>
              <a:t>algorithms is  to provide lowest page fault</a:t>
            </a:r>
            <a:r>
              <a:rPr kumimoji="0" sz="2800" b="0" i="0" u="none" strike="noStrike" kern="1200" cap="none" spc="45"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rate.</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5330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48990" y="909066"/>
            <a:ext cx="1871980" cy="864235"/>
          </a:xfrm>
          <a:custGeom>
            <a:avLst/>
            <a:gdLst/>
            <a:ahLst/>
            <a:cxnLst/>
            <a:rect l="l" t="t" r="r" b="b"/>
            <a:pathLst>
              <a:path w="1871979" h="864235">
                <a:moveTo>
                  <a:pt x="0" y="432054"/>
                </a:moveTo>
                <a:lnTo>
                  <a:pt x="8542" y="373423"/>
                </a:lnTo>
                <a:lnTo>
                  <a:pt x="33427" y="317191"/>
                </a:lnTo>
                <a:lnTo>
                  <a:pt x="73538" y="263872"/>
                </a:lnTo>
                <a:lnTo>
                  <a:pt x="127762" y="213980"/>
                </a:lnTo>
                <a:lnTo>
                  <a:pt x="159816" y="190481"/>
                </a:lnTo>
                <a:lnTo>
                  <a:pt x="194981" y="168031"/>
                </a:lnTo>
                <a:lnTo>
                  <a:pt x="233116" y="146696"/>
                </a:lnTo>
                <a:lnTo>
                  <a:pt x="274081" y="126539"/>
                </a:lnTo>
                <a:lnTo>
                  <a:pt x="317739" y="107625"/>
                </a:lnTo>
                <a:lnTo>
                  <a:pt x="363948" y="90018"/>
                </a:lnTo>
                <a:lnTo>
                  <a:pt x="412570" y="73783"/>
                </a:lnTo>
                <a:lnTo>
                  <a:pt x="463465" y="58984"/>
                </a:lnTo>
                <a:lnTo>
                  <a:pt x="516494" y="45685"/>
                </a:lnTo>
                <a:lnTo>
                  <a:pt x="571517" y="33950"/>
                </a:lnTo>
                <a:lnTo>
                  <a:pt x="628396" y="23844"/>
                </a:lnTo>
                <a:lnTo>
                  <a:pt x="686990" y="15432"/>
                </a:lnTo>
                <a:lnTo>
                  <a:pt x="747161" y="8777"/>
                </a:lnTo>
                <a:lnTo>
                  <a:pt x="808768" y="3943"/>
                </a:lnTo>
                <a:lnTo>
                  <a:pt x="871673" y="996"/>
                </a:lnTo>
                <a:lnTo>
                  <a:pt x="935736" y="0"/>
                </a:lnTo>
                <a:lnTo>
                  <a:pt x="999798" y="996"/>
                </a:lnTo>
                <a:lnTo>
                  <a:pt x="1062703" y="3943"/>
                </a:lnTo>
                <a:lnTo>
                  <a:pt x="1124310" y="8777"/>
                </a:lnTo>
                <a:lnTo>
                  <a:pt x="1184481" y="15432"/>
                </a:lnTo>
                <a:lnTo>
                  <a:pt x="1243075" y="23844"/>
                </a:lnTo>
                <a:lnTo>
                  <a:pt x="1299954" y="33950"/>
                </a:lnTo>
                <a:lnTo>
                  <a:pt x="1354977" y="45685"/>
                </a:lnTo>
                <a:lnTo>
                  <a:pt x="1408006" y="58984"/>
                </a:lnTo>
                <a:lnTo>
                  <a:pt x="1458901" y="73783"/>
                </a:lnTo>
                <a:lnTo>
                  <a:pt x="1507523" y="90018"/>
                </a:lnTo>
                <a:lnTo>
                  <a:pt x="1553732" y="107625"/>
                </a:lnTo>
                <a:lnTo>
                  <a:pt x="1597390" y="126539"/>
                </a:lnTo>
                <a:lnTo>
                  <a:pt x="1638355" y="146696"/>
                </a:lnTo>
                <a:lnTo>
                  <a:pt x="1676490" y="168031"/>
                </a:lnTo>
                <a:lnTo>
                  <a:pt x="1711655" y="190481"/>
                </a:lnTo>
                <a:lnTo>
                  <a:pt x="1743710" y="213980"/>
                </a:lnTo>
                <a:lnTo>
                  <a:pt x="1797933" y="263872"/>
                </a:lnTo>
                <a:lnTo>
                  <a:pt x="1838044" y="317191"/>
                </a:lnTo>
                <a:lnTo>
                  <a:pt x="1862929" y="373423"/>
                </a:lnTo>
                <a:lnTo>
                  <a:pt x="1871472" y="432054"/>
                </a:lnTo>
                <a:lnTo>
                  <a:pt x="1869313" y="461636"/>
                </a:lnTo>
                <a:lnTo>
                  <a:pt x="1852459" y="519132"/>
                </a:lnTo>
                <a:lnTo>
                  <a:pt x="1819822" y="573972"/>
                </a:lnTo>
                <a:lnTo>
                  <a:pt x="1772515" y="625642"/>
                </a:lnTo>
                <a:lnTo>
                  <a:pt x="1711655" y="673626"/>
                </a:lnTo>
                <a:lnTo>
                  <a:pt x="1676490" y="696076"/>
                </a:lnTo>
                <a:lnTo>
                  <a:pt x="1638355" y="717411"/>
                </a:lnTo>
                <a:lnTo>
                  <a:pt x="1597390" y="737568"/>
                </a:lnTo>
                <a:lnTo>
                  <a:pt x="1553732" y="756482"/>
                </a:lnTo>
                <a:lnTo>
                  <a:pt x="1507523" y="774089"/>
                </a:lnTo>
                <a:lnTo>
                  <a:pt x="1458901" y="790324"/>
                </a:lnTo>
                <a:lnTo>
                  <a:pt x="1408006" y="805123"/>
                </a:lnTo>
                <a:lnTo>
                  <a:pt x="1354977" y="818422"/>
                </a:lnTo>
                <a:lnTo>
                  <a:pt x="1299954" y="830157"/>
                </a:lnTo>
                <a:lnTo>
                  <a:pt x="1243075" y="840263"/>
                </a:lnTo>
                <a:lnTo>
                  <a:pt x="1184481" y="848675"/>
                </a:lnTo>
                <a:lnTo>
                  <a:pt x="1124310" y="855330"/>
                </a:lnTo>
                <a:lnTo>
                  <a:pt x="1062703" y="860164"/>
                </a:lnTo>
                <a:lnTo>
                  <a:pt x="999798" y="863111"/>
                </a:lnTo>
                <a:lnTo>
                  <a:pt x="935736" y="864108"/>
                </a:lnTo>
                <a:lnTo>
                  <a:pt x="871673" y="863111"/>
                </a:lnTo>
                <a:lnTo>
                  <a:pt x="808768" y="860164"/>
                </a:lnTo>
                <a:lnTo>
                  <a:pt x="747161" y="855330"/>
                </a:lnTo>
                <a:lnTo>
                  <a:pt x="686990" y="848675"/>
                </a:lnTo>
                <a:lnTo>
                  <a:pt x="628396" y="840263"/>
                </a:lnTo>
                <a:lnTo>
                  <a:pt x="571517" y="830157"/>
                </a:lnTo>
                <a:lnTo>
                  <a:pt x="516494" y="818422"/>
                </a:lnTo>
                <a:lnTo>
                  <a:pt x="463465" y="805123"/>
                </a:lnTo>
                <a:lnTo>
                  <a:pt x="412570" y="790324"/>
                </a:lnTo>
                <a:lnTo>
                  <a:pt x="363948" y="774089"/>
                </a:lnTo>
                <a:lnTo>
                  <a:pt x="317739" y="756482"/>
                </a:lnTo>
                <a:lnTo>
                  <a:pt x="274081" y="737568"/>
                </a:lnTo>
                <a:lnTo>
                  <a:pt x="233116" y="717411"/>
                </a:lnTo>
                <a:lnTo>
                  <a:pt x="194981" y="696076"/>
                </a:lnTo>
                <a:lnTo>
                  <a:pt x="159816" y="673626"/>
                </a:lnTo>
                <a:lnTo>
                  <a:pt x="127762" y="650127"/>
                </a:lnTo>
                <a:lnTo>
                  <a:pt x="73538" y="600235"/>
                </a:lnTo>
                <a:lnTo>
                  <a:pt x="33427" y="546916"/>
                </a:lnTo>
                <a:lnTo>
                  <a:pt x="8542" y="490684"/>
                </a:lnTo>
                <a:lnTo>
                  <a:pt x="0" y="432054"/>
                </a:lnTo>
                <a:close/>
              </a:path>
            </a:pathLst>
          </a:custGeom>
          <a:ln w="19812">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3931158" y="1213230"/>
            <a:ext cx="7518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ST</a:t>
            </a:r>
            <a:r>
              <a:rPr kumimoji="0" sz="1800" b="0" i="0" u="none" strike="noStrike" kern="1200" cap="none" spc="5" normalizeH="0" baseline="0" noProof="0" dirty="0">
                <a:ln>
                  <a:noFill/>
                </a:ln>
                <a:solidFill>
                  <a:prstClr val="black"/>
                </a:solidFill>
                <a:effectLst/>
                <a:uLnTx/>
                <a:uFillTx/>
                <a:latin typeface="Georgia"/>
                <a:ea typeface="+mn-ea"/>
                <a:cs typeface="Georgia"/>
              </a:rPr>
              <a:t>A</a:t>
            </a:r>
            <a:r>
              <a:rPr kumimoji="0" sz="1800" b="0" i="0" u="none" strike="noStrike" kern="1200" cap="none" spc="0" normalizeH="0" baseline="0" noProof="0" dirty="0">
                <a:ln>
                  <a:noFill/>
                </a:ln>
                <a:solidFill>
                  <a:prstClr val="black"/>
                </a:solidFill>
                <a:effectLst/>
                <a:uLnTx/>
                <a:uFillTx/>
                <a:latin typeface="Georgia"/>
                <a:ea typeface="+mn-ea"/>
                <a:cs typeface="Georgia"/>
              </a:rPr>
              <a:t>RT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4" name="object 4"/>
          <p:cNvSpPr/>
          <p:nvPr/>
        </p:nvSpPr>
        <p:spPr>
          <a:xfrm>
            <a:off x="4232275" y="1772411"/>
            <a:ext cx="103505" cy="576580"/>
          </a:xfrm>
          <a:custGeom>
            <a:avLst/>
            <a:gdLst/>
            <a:ahLst/>
            <a:cxnLst/>
            <a:rect l="l" t="t" r="r" b="b"/>
            <a:pathLst>
              <a:path w="103504" h="576580">
                <a:moveTo>
                  <a:pt x="7112" y="480060"/>
                </a:moveTo>
                <a:lnTo>
                  <a:pt x="1015" y="483615"/>
                </a:lnTo>
                <a:lnTo>
                  <a:pt x="0" y="487425"/>
                </a:lnTo>
                <a:lnTo>
                  <a:pt x="51688" y="576072"/>
                </a:lnTo>
                <a:lnTo>
                  <a:pt x="59020" y="563499"/>
                </a:lnTo>
                <a:lnTo>
                  <a:pt x="45338" y="563499"/>
                </a:lnTo>
                <a:lnTo>
                  <a:pt x="45338" y="540076"/>
                </a:lnTo>
                <a:lnTo>
                  <a:pt x="10922" y="481075"/>
                </a:lnTo>
                <a:lnTo>
                  <a:pt x="7112" y="480060"/>
                </a:lnTo>
                <a:close/>
              </a:path>
              <a:path w="103504" h="576580">
                <a:moveTo>
                  <a:pt x="45338" y="540076"/>
                </a:moveTo>
                <a:lnTo>
                  <a:pt x="45338" y="563499"/>
                </a:lnTo>
                <a:lnTo>
                  <a:pt x="58038" y="563499"/>
                </a:lnTo>
                <a:lnTo>
                  <a:pt x="58038" y="560324"/>
                </a:lnTo>
                <a:lnTo>
                  <a:pt x="46227" y="560324"/>
                </a:lnTo>
                <a:lnTo>
                  <a:pt x="51688" y="550962"/>
                </a:lnTo>
                <a:lnTo>
                  <a:pt x="45338" y="540076"/>
                </a:lnTo>
                <a:close/>
              </a:path>
              <a:path w="103504" h="576580">
                <a:moveTo>
                  <a:pt x="96265" y="480060"/>
                </a:moveTo>
                <a:lnTo>
                  <a:pt x="92455" y="481075"/>
                </a:lnTo>
                <a:lnTo>
                  <a:pt x="58038" y="540076"/>
                </a:lnTo>
                <a:lnTo>
                  <a:pt x="58038" y="563499"/>
                </a:lnTo>
                <a:lnTo>
                  <a:pt x="59020" y="563499"/>
                </a:lnTo>
                <a:lnTo>
                  <a:pt x="103377" y="487425"/>
                </a:lnTo>
                <a:lnTo>
                  <a:pt x="102362" y="483615"/>
                </a:lnTo>
                <a:lnTo>
                  <a:pt x="96265" y="480060"/>
                </a:lnTo>
                <a:close/>
              </a:path>
              <a:path w="103504" h="576580">
                <a:moveTo>
                  <a:pt x="51688" y="550962"/>
                </a:moveTo>
                <a:lnTo>
                  <a:pt x="46227" y="560324"/>
                </a:lnTo>
                <a:lnTo>
                  <a:pt x="57150" y="560324"/>
                </a:lnTo>
                <a:lnTo>
                  <a:pt x="51688" y="550962"/>
                </a:lnTo>
                <a:close/>
              </a:path>
              <a:path w="103504" h="576580">
                <a:moveTo>
                  <a:pt x="58038" y="540076"/>
                </a:moveTo>
                <a:lnTo>
                  <a:pt x="51688" y="550962"/>
                </a:lnTo>
                <a:lnTo>
                  <a:pt x="57150" y="560324"/>
                </a:lnTo>
                <a:lnTo>
                  <a:pt x="58038" y="560324"/>
                </a:lnTo>
                <a:lnTo>
                  <a:pt x="58038" y="540076"/>
                </a:lnTo>
                <a:close/>
              </a:path>
              <a:path w="103504" h="576580">
                <a:moveTo>
                  <a:pt x="58038" y="0"/>
                </a:moveTo>
                <a:lnTo>
                  <a:pt x="45338" y="0"/>
                </a:lnTo>
                <a:lnTo>
                  <a:pt x="45338" y="540076"/>
                </a:lnTo>
                <a:lnTo>
                  <a:pt x="51688" y="550962"/>
                </a:lnTo>
                <a:lnTo>
                  <a:pt x="58038" y="540076"/>
                </a:lnTo>
                <a:lnTo>
                  <a:pt x="58038"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3420617" y="2349245"/>
            <a:ext cx="1728470" cy="937260"/>
          </a:xfrm>
          <a:prstGeom prst="rect">
            <a:avLst/>
          </a:prstGeom>
          <a:ln w="19811">
            <a:solidFill>
              <a:srgbClr val="3A3A63"/>
            </a:solidFill>
          </a:ln>
        </p:spPr>
        <p:txBody>
          <a:bodyPr vert="horz" wrap="square" lIns="0" tIns="182245" rIns="0" bIns="0" rtlCol="0">
            <a:spAutoFit/>
          </a:bodyPr>
          <a:lstStyle/>
          <a:p>
            <a:pPr marL="234950" marR="441959" lvl="0" indent="0" algn="l" defTabSz="914400" rtl="0" eaLnBrk="1" fontAlgn="auto" latinLnBrk="0" hangingPunct="1">
              <a:lnSpc>
                <a:spcPct val="100000"/>
              </a:lnSpc>
              <a:spcBef>
                <a:spcPts val="1435"/>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Send</a:t>
            </a:r>
            <a:r>
              <a:rPr kumimoji="0" sz="1800" b="0" i="0" u="none" strike="noStrike" kern="1200" cap="none" spc="-6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Page  request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6" name="object 6"/>
          <p:cNvSpPr/>
          <p:nvPr/>
        </p:nvSpPr>
        <p:spPr>
          <a:xfrm>
            <a:off x="4232275" y="3285744"/>
            <a:ext cx="103505" cy="648335"/>
          </a:xfrm>
          <a:custGeom>
            <a:avLst/>
            <a:gdLst/>
            <a:ahLst/>
            <a:cxnLst/>
            <a:rect l="l" t="t" r="r" b="b"/>
            <a:pathLst>
              <a:path w="103504" h="648335">
                <a:moveTo>
                  <a:pt x="7112" y="552068"/>
                </a:moveTo>
                <a:lnTo>
                  <a:pt x="1015" y="555624"/>
                </a:lnTo>
                <a:lnTo>
                  <a:pt x="0" y="559434"/>
                </a:lnTo>
                <a:lnTo>
                  <a:pt x="51688" y="648080"/>
                </a:lnTo>
                <a:lnTo>
                  <a:pt x="59020" y="635507"/>
                </a:lnTo>
                <a:lnTo>
                  <a:pt x="45338" y="635507"/>
                </a:lnTo>
                <a:lnTo>
                  <a:pt x="45338" y="612085"/>
                </a:lnTo>
                <a:lnTo>
                  <a:pt x="10922" y="553084"/>
                </a:lnTo>
                <a:lnTo>
                  <a:pt x="7112" y="552068"/>
                </a:lnTo>
                <a:close/>
              </a:path>
              <a:path w="103504" h="648335">
                <a:moveTo>
                  <a:pt x="45338" y="612085"/>
                </a:moveTo>
                <a:lnTo>
                  <a:pt x="45338" y="635507"/>
                </a:lnTo>
                <a:lnTo>
                  <a:pt x="58038" y="635507"/>
                </a:lnTo>
                <a:lnTo>
                  <a:pt x="58038" y="632332"/>
                </a:lnTo>
                <a:lnTo>
                  <a:pt x="46227" y="632332"/>
                </a:lnTo>
                <a:lnTo>
                  <a:pt x="51688" y="622971"/>
                </a:lnTo>
                <a:lnTo>
                  <a:pt x="45338" y="612085"/>
                </a:lnTo>
                <a:close/>
              </a:path>
              <a:path w="103504" h="648335">
                <a:moveTo>
                  <a:pt x="96265" y="552068"/>
                </a:moveTo>
                <a:lnTo>
                  <a:pt x="92455" y="553084"/>
                </a:lnTo>
                <a:lnTo>
                  <a:pt x="58038" y="612085"/>
                </a:lnTo>
                <a:lnTo>
                  <a:pt x="58038" y="635507"/>
                </a:lnTo>
                <a:lnTo>
                  <a:pt x="59020" y="635507"/>
                </a:lnTo>
                <a:lnTo>
                  <a:pt x="103377" y="559434"/>
                </a:lnTo>
                <a:lnTo>
                  <a:pt x="102362" y="555624"/>
                </a:lnTo>
                <a:lnTo>
                  <a:pt x="96265" y="552068"/>
                </a:lnTo>
                <a:close/>
              </a:path>
              <a:path w="103504" h="648335">
                <a:moveTo>
                  <a:pt x="51688" y="622971"/>
                </a:moveTo>
                <a:lnTo>
                  <a:pt x="46227" y="632332"/>
                </a:lnTo>
                <a:lnTo>
                  <a:pt x="57150" y="632332"/>
                </a:lnTo>
                <a:lnTo>
                  <a:pt x="51688" y="622971"/>
                </a:lnTo>
                <a:close/>
              </a:path>
              <a:path w="103504" h="648335">
                <a:moveTo>
                  <a:pt x="58038" y="612085"/>
                </a:moveTo>
                <a:lnTo>
                  <a:pt x="51688" y="622971"/>
                </a:lnTo>
                <a:lnTo>
                  <a:pt x="57150" y="632332"/>
                </a:lnTo>
                <a:lnTo>
                  <a:pt x="58038" y="632332"/>
                </a:lnTo>
                <a:lnTo>
                  <a:pt x="58038" y="612085"/>
                </a:lnTo>
                <a:close/>
              </a:path>
              <a:path w="103504" h="648335">
                <a:moveTo>
                  <a:pt x="58038" y="0"/>
                </a:moveTo>
                <a:lnTo>
                  <a:pt x="45338" y="0"/>
                </a:lnTo>
                <a:lnTo>
                  <a:pt x="45338" y="612085"/>
                </a:lnTo>
                <a:lnTo>
                  <a:pt x="51688" y="622971"/>
                </a:lnTo>
                <a:lnTo>
                  <a:pt x="58038" y="612085"/>
                </a:lnTo>
                <a:lnTo>
                  <a:pt x="58038"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492246" y="3934205"/>
            <a:ext cx="1584960" cy="1583690"/>
          </a:xfrm>
          <a:custGeom>
            <a:avLst/>
            <a:gdLst/>
            <a:ahLst/>
            <a:cxnLst/>
            <a:rect l="l" t="t" r="r" b="b"/>
            <a:pathLst>
              <a:path w="1584960" h="1583689">
                <a:moveTo>
                  <a:pt x="0" y="791718"/>
                </a:moveTo>
                <a:lnTo>
                  <a:pt x="792479" y="0"/>
                </a:lnTo>
                <a:lnTo>
                  <a:pt x="1584959" y="791718"/>
                </a:lnTo>
                <a:lnTo>
                  <a:pt x="792479" y="1583436"/>
                </a:lnTo>
                <a:lnTo>
                  <a:pt x="0" y="791718"/>
                </a:lnTo>
                <a:close/>
              </a:path>
            </a:pathLst>
          </a:custGeom>
          <a:ln w="19812">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3714115" y="4535551"/>
            <a:ext cx="126873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Page</a:t>
            </a:r>
            <a:r>
              <a:rPr kumimoji="0" sz="1800" b="0" i="0" u="none" strike="noStrike" kern="1200" cap="none" spc="-5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found?</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9" name="object 9"/>
          <p:cNvSpPr/>
          <p:nvPr/>
        </p:nvSpPr>
        <p:spPr>
          <a:xfrm>
            <a:off x="5076190" y="4637023"/>
            <a:ext cx="936625" cy="103505"/>
          </a:xfrm>
          <a:custGeom>
            <a:avLst/>
            <a:gdLst/>
            <a:ahLst/>
            <a:cxnLst/>
            <a:rect l="l" t="t" r="r" b="b"/>
            <a:pathLst>
              <a:path w="936625" h="103504">
                <a:moveTo>
                  <a:pt x="925296" y="41909"/>
                </a:moveTo>
                <a:lnTo>
                  <a:pt x="923544" y="41909"/>
                </a:lnTo>
                <a:lnTo>
                  <a:pt x="924051" y="54609"/>
                </a:lnTo>
                <a:lnTo>
                  <a:pt x="900641" y="55627"/>
                </a:lnTo>
                <a:lnTo>
                  <a:pt x="846201" y="90677"/>
                </a:lnTo>
                <a:lnTo>
                  <a:pt x="843152" y="92582"/>
                </a:lnTo>
                <a:lnTo>
                  <a:pt x="842390" y="96519"/>
                </a:lnTo>
                <a:lnTo>
                  <a:pt x="846201" y="102362"/>
                </a:lnTo>
                <a:lnTo>
                  <a:pt x="850138" y="103250"/>
                </a:lnTo>
                <a:lnTo>
                  <a:pt x="936371" y="47751"/>
                </a:lnTo>
                <a:lnTo>
                  <a:pt x="925296" y="41909"/>
                </a:lnTo>
                <a:close/>
              </a:path>
              <a:path w="936625" h="103504">
                <a:moveTo>
                  <a:pt x="899924" y="42936"/>
                </a:moveTo>
                <a:lnTo>
                  <a:pt x="0" y="82042"/>
                </a:lnTo>
                <a:lnTo>
                  <a:pt x="508" y="94742"/>
                </a:lnTo>
                <a:lnTo>
                  <a:pt x="900641" y="55627"/>
                </a:lnTo>
                <a:lnTo>
                  <a:pt x="911159" y="48855"/>
                </a:lnTo>
                <a:lnTo>
                  <a:pt x="899924" y="42936"/>
                </a:lnTo>
                <a:close/>
              </a:path>
              <a:path w="936625" h="103504">
                <a:moveTo>
                  <a:pt x="911159" y="48855"/>
                </a:moveTo>
                <a:lnTo>
                  <a:pt x="900641" y="55627"/>
                </a:lnTo>
                <a:lnTo>
                  <a:pt x="924051" y="54609"/>
                </a:lnTo>
                <a:lnTo>
                  <a:pt x="924026" y="53975"/>
                </a:lnTo>
                <a:lnTo>
                  <a:pt x="920876" y="53975"/>
                </a:lnTo>
                <a:lnTo>
                  <a:pt x="911159" y="48855"/>
                </a:lnTo>
                <a:close/>
              </a:path>
              <a:path w="936625" h="103504">
                <a:moveTo>
                  <a:pt x="920369" y="42925"/>
                </a:moveTo>
                <a:lnTo>
                  <a:pt x="911159" y="48855"/>
                </a:lnTo>
                <a:lnTo>
                  <a:pt x="920876" y="53975"/>
                </a:lnTo>
                <a:lnTo>
                  <a:pt x="920369" y="42925"/>
                </a:lnTo>
                <a:close/>
              </a:path>
              <a:path w="936625" h="103504">
                <a:moveTo>
                  <a:pt x="923584" y="42925"/>
                </a:moveTo>
                <a:lnTo>
                  <a:pt x="920369" y="42925"/>
                </a:lnTo>
                <a:lnTo>
                  <a:pt x="920876" y="53975"/>
                </a:lnTo>
                <a:lnTo>
                  <a:pt x="924026" y="53975"/>
                </a:lnTo>
                <a:lnTo>
                  <a:pt x="923584" y="42925"/>
                </a:lnTo>
                <a:close/>
              </a:path>
              <a:path w="936625" h="103504">
                <a:moveTo>
                  <a:pt x="923544" y="41909"/>
                </a:moveTo>
                <a:lnTo>
                  <a:pt x="899924" y="42936"/>
                </a:lnTo>
                <a:lnTo>
                  <a:pt x="911159" y="48855"/>
                </a:lnTo>
                <a:lnTo>
                  <a:pt x="920369" y="42925"/>
                </a:lnTo>
                <a:lnTo>
                  <a:pt x="923584" y="42925"/>
                </a:lnTo>
                <a:lnTo>
                  <a:pt x="923544" y="41909"/>
                </a:lnTo>
                <a:close/>
              </a:path>
              <a:path w="936625" h="103504">
                <a:moveTo>
                  <a:pt x="845565" y="0"/>
                </a:moveTo>
                <a:lnTo>
                  <a:pt x="841756" y="1143"/>
                </a:lnTo>
                <a:lnTo>
                  <a:pt x="840105" y="4190"/>
                </a:lnTo>
                <a:lnTo>
                  <a:pt x="838454" y="7365"/>
                </a:lnTo>
                <a:lnTo>
                  <a:pt x="839724" y="11175"/>
                </a:lnTo>
                <a:lnTo>
                  <a:pt x="842772" y="12826"/>
                </a:lnTo>
                <a:lnTo>
                  <a:pt x="899924" y="42936"/>
                </a:lnTo>
                <a:lnTo>
                  <a:pt x="923544" y="41909"/>
                </a:lnTo>
                <a:lnTo>
                  <a:pt x="925296" y="41909"/>
                </a:lnTo>
                <a:lnTo>
                  <a:pt x="848740" y="1524"/>
                </a:lnTo>
                <a:lnTo>
                  <a:pt x="845565"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627376" y="4672710"/>
            <a:ext cx="864235" cy="103505"/>
          </a:xfrm>
          <a:custGeom>
            <a:avLst/>
            <a:gdLst/>
            <a:ahLst/>
            <a:cxnLst/>
            <a:rect l="l" t="t" r="r" b="b"/>
            <a:pathLst>
              <a:path w="864235" h="103504">
                <a:moveTo>
                  <a:pt x="88646" y="0"/>
                </a:moveTo>
                <a:lnTo>
                  <a:pt x="0" y="51688"/>
                </a:lnTo>
                <a:lnTo>
                  <a:pt x="88646" y="103377"/>
                </a:lnTo>
                <a:lnTo>
                  <a:pt x="92456" y="102362"/>
                </a:lnTo>
                <a:lnTo>
                  <a:pt x="96012" y="96265"/>
                </a:lnTo>
                <a:lnTo>
                  <a:pt x="94996" y="92456"/>
                </a:lnTo>
                <a:lnTo>
                  <a:pt x="35995" y="58038"/>
                </a:lnTo>
                <a:lnTo>
                  <a:pt x="12573" y="58038"/>
                </a:lnTo>
                <a:lnTo>
                  <a:pt x="12573" y="45338"/>
                </a:lnTo>
                <a:lnTo>
                  <a:pt x="35995" y="45338"/>
                </a:lnTo>
                <a:lnTo>
                  <a:pt x="94996" y="10921"/>
                </a:lnTo>
                <a:lnTo>
                  <a:pt x="96012" y="7112"/>
                </a:lnTo>
                <a:lnTo>
                  <a:pt x="92456" y="1015"/>
                </a:lnTo>
                <a:lnTo>
                  <a:pt x="88646" y="0"/>
                </a:lnTo>
                <a:close/>
              </a:path>
              <a:path w="864235" h="103504">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path>
              <a:path w="864235" h="103504">
                <a:moveTo>
                  <a:pt x="864108" y="45338"/>
                </a:moveTo>
                <a:lnTo>
                  <a:pt x="35995" y="45338"/>
                </a:lnTo>
                <a:lnTo>
                  <a:pt x="25109" y="51688"/>
                </a:lnTo>
                <a:lnTo>
                  <a:pt x="35995" y="58038"/>
                </a:lnTo>
                <a:lnTo>
                  <a:pt x="864108" y="58038"/>
                </a:lnTo>
                <a:lnTo>
                  <a:pt x="864108" y="45338"/>
                </a:lnTo>
                <a:close/>
              </a:path>
              <a:path w="864235" h="103504">
                <a:moveTo>
                  <a:pt x="15748" y="46227"/>
                </a:moveTo>
                <a:lnTo>
                  <a:pt x="15748" y="57150"/>
                </a:lnTo>
                <a:lnTo>
                  <a:pt x="25109" y="51688"/>
                </a:lnTo>
                <a:lnTo>
                  <a:pt x="15748" y="46227"/>
                </a:lnTo>
                <a:close/>
              </a:path>
              <a:path w="864235" h="103504">
                <a:moveTo>
                  <a:pt x="25109" y="51688"/>
                </a:moveTo>
                <a:lnTo>
                  <a:pt x="15748" y="57150"/>
                </a:lnTo>
                <a:lnTo>
                  <a:pt x="34471" y="57150"/>
                </a:lnTo>
                <a:lnTo>
                  <a:pt x="25109" y="51688"/>
                </a:lnTo>
                <a:close/>
              </a:path>
              <a:path w="864235" h="103504">
                <a:moveTo>
                  <a:pt x="34471" y="46227"/>
                </a:moveTo>
                <a:lnTo>
                  <a:pt x="15748" y="46227"/>
                </a:lnTo>
                <a:lnTo>
                  <a:pt x="25109" y="51688"/>
                </a:lnTo>
                <a:lnTo>
                  <a:pt x="34471" y="46227"/>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5299709" y="4391405"/>
            <a:ext cx="34861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y</a:t>
            </a:r>
            <a:r>
              <a:rPr kumimoji="0" sz="1800" b="0" i="0" u="none" strike="noStrike" kern="1200" cap="none" spc="5" normalizeH="0" baseline="0" noProof="0" dirty="0">
                <a:ln>
                  <a:noFill/>
                </a:ln>
                <a:solidFill>
                  <a:prstClr val="black"/>
                </a:solidFill>
                <a:effectLst/>
                <a:uLnTx/>
                <a:uFillTx/>
                <a:latin typeface="Georgia"/>
                <a:ea typeface="+mn-ea"/>
                <a:cs typeface="Georgia"/>
              </a:rPr>
              <a:t>e</a:t>
            </a:r>
            <a:r>
              <a:rPr kumimoji="0" sz="1800" b="0" i="0" u="none" strike="noStrike" kern="1200" cap="none" spc="0" normalizeH="0" baseline="0" noProof="0" dirty="0">
                <a:ln>
                  <a:noFill/>
                </a:ln>
                <a:solidFill>
                  <a:prstClr val="black"/>
                </a:solidFill>
                <a:effectLst/>
                <a:uLnTx/>
                <a:uFillTx/>
                <a:latin typeface="Georgia"/>
                <a:ea typeface="+mn-ea"/>
                <a:cs typeface="Georgia"/>
              </a:rPr>
              <a:t>s</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2" name="object 12"/>
          <p:cNvSpPr txBox="1"/>
          <p:nvPr/>
        </p:nvSpPr>
        <p:spPr>
          <a:xfrm>
            <a:off x="3067050" y="4391405"/>
            <a:ext cx="28511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no</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3" name="object 13"/>
          <p:cNvSpPr txBox="1"/>
          <p:nvPr/>
        </p:nvSpPr>
        <p:spPr>
          <a:xfrm>
            <a:off x="6012941" y="4293870"/>
            <a:ext cx="1295400" cy="792480"/>
          </a:xfrm>
          <a:prstGeom prst="rect">
            <a:avLst/>
          </a:prstGeom>
          <a:ln w="19811">
            <a:solidFill>
              <a:srgbClr val="3A3A63"/>
            </a:solidFill>
          </a:ln>
        </p:spPr>
        <p:txBody>
          <a:bodyPr vert="horz" wrap="square" lIns="0" tIns="3810" rIns="0" bIns="0" rtlCol="0">
            <a:spAutoFit/>
          </a:bodyPr>
          <a:lstStyle/>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650" b="0" i="0" u="none" strike="noStrike" kern="1200" cap="none" spc="0" normalizeH="0" baseline="0" noProof="0">
              <a:ln>
                <a:noFill/>
              </a:ln>
              <a:solidFill>
                <a:prstClr val="black"/>
              </a:solidFill>
              <a:effectLst/>
              <a:uLnTx/>
              <a:uFillTx/>
              <a:latin typeface="Times New Roman"/>
              <a:ea typeface="+mn-ea"/>
              <a:cs typeface="Times New Roman"/>
            </a:endParaRPr>
          </a:p>
          <a:p>
            <a:pPr marL="35052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4" name="object 14"/>
          <p:cNvSpPr txBox="1"/>
          <p:nvPr/>
        </p:nvSpPr>
        <p:spPr>
          <a:xfrm>
            <a:off x="1332738" y="4293870"/>
            <a:ext cx="1295400" cy="792480"/>
          </a:xfrm>
          <a:prstGeom prst="rect">
            <a:avLst/>
          </a:prstGeom>
          <a:ln w="19812">
            <a:solidFill>
              <a:srgbClr val="3A3A63"/>
            </a:solidFill>
          </a:ln>
        </p:spPr>
        <p:txBody>
          <a:bodyPr vert="horz" wrap="square" lIns="0" tIns="3810" rIns="0" bIns="0" rtlCol="0">
            <a:spAutoFit/>
          </a:bodyPr>
          <a:lstStyle/>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650" b="0" i="0" u="none" strike="noStrike" kern="1200" cap="none" spc="0" normalizeH="0" baseline="0" noProof="0">
              <a:ln>
                <a:noFill/>
              </a:ln>
              <a:solidFill>
                <a:prstClr val="black"/>
              </a:solidFill>
              <a:effectLst/>
              <a:uLnTx/>
              <a:uFillTx/>
              <a:latin typeface="Times New Roman"/>
              <a:ea typeface="+mn-ea"/>
              <a:cs typeface="Times New Roman"/>
            </a:endParaRPr>
          </a:p>
          <a:p>
            <a:pPr marL="349885"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FAULT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5" name="object 15"/>
          <p:cNvSpPr/>
          <p:nvPr/>
        </p:nvSpPr>
        <p:spPr>
          <a:xfrm>
            <a:off x="1921891" y="5091684"/>
            <a:ext cx="103505" cy="720725"/>
          </a:xfrm>
          <a:custGeom>
            <a:avLst/>
            <a:gdLst/>
            <a:ahLst/>
            <a:cxnLst/>
            <a:rect l="l" t="t" r="r" b="b"/>
            <a:pathLst>
              <a:path w="103505" h="720725">
                <a:moveTo>
                  <a:pt x="7111" y="624052"/>
                </a:moveTo>
                <a:lnTo>
                  <a:pt x="1015" y="627583"/>
                </a:lnTo>
                <a:lnTo>
                  <a:pt x="0" y="631469"/>
                </a:lnTo>
                <a:lnTo>
                  <a:pt x="51688" y="720102"/>
                </a:lnTo>
                <a:lnTo>
                  <a:pt x="59034" y="707504"/>
                </a:lnTo>
                <a:lnTo>
                  <a:pt x="45338" y="707504"/>
                </a:lnTo>
                <a:lnTo>
                  <a:pt x="45338" y="684062"/>
                </a:lnTo>
                <a:lnTo>
                  <a:pt x="10921" y="625081"/>
                </a:lnTo>
                <a:lnTo>
                  <a:pt x="7111" y="624052"/>
                </a:lnTo>
                <a:close/>
              </a:path>
              <a:path w="103505" h="720725">
                <a:moveTo>
                  <a:pt x="45338" y="684062"/>
                </a:moveTo>
                <a:lnTo>
                  <a:pt x="45338" y="707504"/>
                </a:lnTo>
                <a:lnTo>
                  <a:pt x="58038" y="707504"/>
                </a:lnTo>
                <a:lnTo>
                  <a:pt x="58038" y="704303"/>
                </a:lnTo>
                <a:lnTo>
                  <a:pt x="46227" y="704303"/>
                </a:lnTo>
                <a:lnTo>
                  <a:pt x="51688" y="694945"/>
                </a:lnTo>
                <a:lnTo>
                  <a:pt x="45338" y="684062"/>
                </a:lnTo>
                <a:close/>
              </a:path>
              <a:path w="103505" h="720725">
                <a:moveTo>
                  <a:pt x="96265" y="624052"/>
                </a:moveTo>
                <a:lnTo>
                  <a:pt x="92456" y="625081"/>
                </a:lnTo>
                <a:lnTo>
                  <a:pt x="58038" y="684062"/>
                </a:lnTo>
                <a:lnTo>
                  <a:pt x="58038" y="707504"/>
                </a:lnTo>
                <a:lnTo>
                  <a:pt x="59034" y="707504"/>
                </a:lnTo>
                <a:lnTo>
                  <a:pt x="103377" y="631469"/>
                </a:lnTo>
                <a:lnTo>
                  <a:pt x="102361" y="627583"/>
                </a:lnTo>
                <a:lnTo>
                  <a:pt x="96265" y="624052"/>
                </a:lnTo>
                <a:close/>
              </a:path>
              <a:path w="103505" h="720725">
                <a:moveTo>
                  <a:pt x="51688" y="694945"/>
                </a:moveTo>
                <a:lnTo>
                  <a:pt x="46227" y="704303"/>
                </a:lnTo>
                <a:lnTo>
                  <a:pt x="57150" y="704303"/>
                </a:lnTo>
                <a:lnTo>
                  <a:pt x="51688" y="694945"/>
                </a:lnTo>
                <a:close/>
              </a:path>
              <a:path w="103505" h="720725">
                <a:moveTo>
                  <a:pt x="58038" y="684062"/>
                </a:moveTo>
                <a:lnTo>
                  <a:pt x="51688" y="694945"/>
                </a:lnTo>
                <a:lnTo>
                  <a:pt x="57150" y="704303"/>
                </a:lnTo>
                <a:lnTo>
                  <a:pt x="58038" y="704303"/>
                </a:lnTo>
                <a:lnTo>
                  <a:pt x="58038" y="684062"/>
                </a:lnTo>
                <a:close/>
              </a:path>
              <a:path w="103505" h="720725">
                <a:moveTo>
                  <a:pt x="58038" y="353695"/>
                </a:moveTo>
                <a:lnTo>
                  <a:pt x="48132" y="353695"/>
                </a:lnTo>
                <a:lnTo>
                  <a:pt x="45338" y="356489"/>
                </a:lnTo>
                <a:lnTo>
                  <a:pt x="45338" y="684062"/>
                </a:lnTo>
                <a:lnTo>
                  <a:pt x="51688" y="694945"/>
                </a:lnTo>
                <a:lnTo>
                  <a:pt x="58038" y="684062"/>
                </a:lnTo>
                <a:lnTo>
                  <a:pt x="58038" y="366395"/>
                </a:lnTo>
                <a:lnTo>
                  <a:pt x="51688" y="366395"/>
                </a:lnTo>
                <a:lnTo>
                  <a:pt x="58038" y="360045"/>
                </a:lnTo>
                <a:lnTo>
                  <a:pt x="58038" y="353695"/>
                </a:lnTo>
                <a:close/>
              </a:path>
              <a:path w="103505" h="720725">
                <a:moveTo>
                  <a:pt x="58038" y="360045"/>
                </a:moveTo>
                <a:lnTo>
                  <a:pt x="51688" y="366395"/>
                </a:lnTo>
                <a:lnTo>
                  <a:pt x="58038" y="366395"/>
                </a:lnTo>
                <a:lnTo>
                  <a:pt x="58038" y="360045"/>
                </a:lnTo>
                <a:close/>
              </a:path>
              <a:path w="103505" h="720725">
                <a:moveTo>
                  <a:pt x="70738" y="353695"/>
                </a:moveTo>
                <a:lnTo>
                  <a:pt x="64388" y="353695"/>
                </a:lnTo>
                <a:lnTo>
                  <a:pt x="58038" y="360045"/>
                </a:lnTo>
                <a:lnTo>
                  <a:pt x="58038" y="366395"/>
                </a:lnTo>
                <a:lnTo>
                  <a:pt x="67944" y="366395"/>
                </a:lnTo>
                <a:lnTo>
                  <a:pt x="70738" y="363601"/>
                </a:lnTo>
                <a:lnTo>
                  <a:pt x="70738" y="353695"/>
                </a:lnTo>
                <a:close/>
              </a:path>
              <a:path w="103505" h="720725">
                <a:moveTo>
                  <a:pt x="70738" y="0"/>
                </a:moveTo>
                <a:lnTo>
                  <a:pt x="58038" y="0"/>
                </a:lnTo>
                <a:lnTo>
                  <a:pt x="58038" y="360045"/>
                </a:lnTo>
                <a:lnTo>
                  <a:pt x="64388" y="353695"/>
                </a:lnTo>
                <a:lnTo>
                  <a:pt x="70738" y="353695"/>
                </a:lnTo>
                <a:lnTo>
                  <a:pt x="70738"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4931664" y="5085588"/>
            <a:ext cx="1734820" cy="1276350"/>
          </a:xfrm>
          <a:custGeom>
            <a:avLst/>
            <a:gdLst/>
            <a:ahLst/>
            <a:cxnLst/>
            <a:rect l="l" t="t" r="r" b="b"/>
            <a:pathLst>
              <a:path w="1734820" h="1276350">
                <a:moveTo>
                  <a:pt x="88646" y="1172425"/>
                </a:moveTo>
                <a:lnTo>
                  <a:pt x="0" y="1224127"/>
                </a:lnTo>
                <a:lnTo>
                  <a:pt x="88646" y="1275829"/>
                </a:lnTo>
                <a:lnTo>
                  <a:pt x="92456" y="1274813"/>
                </a:lnTo>
                <a:lnTo>
                  <a:pt x="96012" y="1268755"/>
                </a:lnTo>
                <a:lnTo>
                  <a:pt x="94996" y="1264869"/>
                </a:lnTo>
                <a:lnTo>
                  <a:pt x="36022" y="1230477"/>
                </a:lnTo>
                <a:lnTo>
                  <a:pt x="12573" y="1230477"/>
                </a:lnTo>
                <a:lnTo>
                  <a:pt x="12573" y="1217777"/>
                </a:lnTo>
                <a:lnTo>
                  <a:pt x="36044" y="1217777"/>
                </a:lnTo>
                <a:lnTo>
                  <a:pt x="94996" y="1183398"/>
                </a:lnTo>
                <a:lnTo>
                  <a:pt x="96012" y="1179512"/>
                </a:lnTo>
                <a:lnTo>
                  <a:pt x="92456" y="1173454"/>
                </a:lnTo>
                <a:lnTo>
                  <a:pt x="88646" y="1172425"/>
                </a:lnTo>
                <a:close/>
              </a:path>
              <a:path w="1734820" h="1276350">
                <a:moveTo>
                  <a:pt x="36044" y="1217777"/>
                </a:moveTo>
                <a:lnTo>
                  <a:pt x="12573" y="1217777"/>
                </a:lnTo>
                <a:lnTo>
                  <a:pt x="12573" y="1230477"/>
                </a:lnTo>
                <a:lnTo>
                  <a:pt x="36022" y="1230477"/>
                </a:lnTo>
                <a:lnTo>
                  <a:pt x="34541" y="1229614"/>
                </a:lnTo>
                <a:lnTo>
                  <a:pt x="15748" y="1229614"/>
                </a:lnTo>
                <a:lnTo>
                  <a:pt x="15748" y="1218653"/>
                </a:lnTo>
                <a:lnTo>
                  <a:pt x="34541" y="1218653"/>
                </a:lnTo>
                <a:lnTo>
                  <a:pt x="36044" y="1217777"/>
                </a:lnTo>
                <a:close/>
              </a:path>
              <a:path w="1734820" h="1276350">
                <a:moveTo>
                  <a:pt x="1721865" y="1217777"/>
                </a:moveTo>
                <a:lnTo>
                  <a:pt x="36044" y="1217777"/>
                </a:lnTo>
                <a:lnTo>
                  <a:pt x="25144" y="1224133"/>
                </a:lnTo>
                <a:lnTo>
                  <a:pt x="36022" y="1230477"/>
                </a:lnTo>
                <a:lnTo>
                  <a:pt x="1731644" y="1230477"/>
                </a:lnTo>
                <a:lnTo>
                  <a:pt x="1734565" y="1227645"/>
                </a:lnTo>
                <a:lnTo>
                  <a:pt x="1734565" y="1224127"/>
                </a:lnTo>
                <a:lnTo>
                  <a:pt x="1721865" y="1224127"/>
                </a:lnTo>
                <a:lnTo>
                  <a:pt x="1721865" y="1217777"/>
                </a:lnTo>
                <a:close/>
              </a:path>
              <a:path w="1734820" h="1276350">
                <a:moveTo>
                  <a:pt x="15748" y="1218653"/>
                </a:moveTo>
                <a:lnTo>
                  <a:pt x="15748" y="1229614"/>
                </a:lnTo>
                <a:lnTo>
                  <a:pt x="25144" y="1224133"/>
                </a:lnTo>
                <a:lnTo>
                  <a:pt x="15748" y="1218653"/>
                </a:lnTo>
                <a:close/>
              </a:path>
              <a:path w="1734820" h="1276350">
                <a:moveTo>
                  <a:pt x="25144" y="1224133"/>
                </a:moveTo>
                <a:lnTo>
                  <a:pt x="15748" y="1229614"/>
                </a:lnTo>
                <a:lnTo>
                  <a:pt x="34541" y="1229614"/>
                </a:lnTo>
                <a:lnTo>
                  <a:pt x="25144" y="1224133"/>
                </a:lnTo>
                <a:close/>
              </a:path>
              <a:path w="1734820" h="1276350">
                <a:moveTo>
                  <a:pt x="34541" y="1218653"/>
                </a:moveTo>
                <a:lnTo>
                  <a:pt x="15748" y="1218653"/>
                </a:lnTo>
                <a:lnTo>
                  <a:pt x="25155" y="1224127"/>
                </a:lnTo>
                <a:lnTo>
                  <a:pt x="34541" y="1218653"/>
                </a:lnTo>
                <a:close/>
              </a:path>
              <a:path w="1734820" h="1276350">
                <a:moveTo>
                  <a:pt x="1734565" y="0"/>
                </a:moveTo>
                <a:lnTo>
                  <a:pt x="1721865" y="0"/>
                </a:lnTo>
                <a:lnTo>
                  <a:pt x="1721865" y="1224127"/>
                </a:lnTo>
                <a:lnTo>
                  <a:pt x="1728215" y="1217777"/>
                </a:lnTo>
                <a:lnTo>
                  <a:pt x="1734565" y="1217777"/>
                </a:lnTo>
                <a:lnTo>
                  <a:pt x="1734565" y="0"/>
                </a:lnTo>
                <a:close/>
              </a:path>
              <a:path w="1734820" h="1276350">
                <a:moveTo>
                  <a:pt x="1734565" y="1217777"/>
                </a:moveTo>
                <a:lnTo>
                  <a:pt x="1728215" y="1217777"/>
                </a:lnTo>
                <a:lnTo>
                  <a:pt x="1721865" y="1224127"/>
                </a:lnTo>
                <a:lnTo>
                  <a:pt x="1734565" y="1224127"/>
                </a:lnTo>
                <a:lnTo>
                  <a:pt x="1734565" y="1217777"/>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3853434" y="6022085"/>
            <a:ext cx="1079500" cy="504825"/>
          </a:xfrm>
          <a:custGeom>
            <a:avLst/>
            <a:gdLst/>
            <a:ahLst/>
            <a:cxnLst/>
            <a:rect l="l" t="t" r="r" b="b"/>
            <a:pathLst>
              <a:path w="1079500" h="504825">
                <a:moveTo>
                  <a:pt x="0" y="252221"/>
                </a:moveTo>
                <a:lnTo>
                  <a:pt x="14249" y="194391"/>
                </a:lnTo>
                <a:lnTo>
                  <a:pt x="54837" y="141303"/>
                </a:lnTo>
                <a:lnTo>
                  <a:pt x="118525" y="94472"/>
                </a:lnTo>
                <a:lnTo>
                  <a:pt x="158019" y="73875"/>
                </a:lnTo>
                <a:lnTo>
                  <a:pt x="202074" y="55411"/>
                </a:lnTo>
                <a:lnTo>
                  <a:pt x="250284" y="39269"/>
                </a:lnTo>
                <a:lnTo>
                  <a:pt x="302245" y="25636"/>
                </a:lnTo>
                <a:lnTo>
                  <a:pt x="357551" y="14704"/>
                </a:lnTo>
                <a:lnTo>
                  <a:pt x="415798" y="6661"/>
                </a:lnTo>
                <a:lnTo>
                  <a:pt x="476581" y="1696"/>
                </a:lnTo>
                <a:lnTo>
                  <a:pt x="539495" y="0"/>
                </a:lnTo>
                <a:lnTo>
                  <a:pt x="602410" y="1696"/>
                </a:lnTo>
                <a:lnTo>
                  <a:pt x="663193" y="6661"/>
                </a:lnTo>
                <a:lnTo>
                  <a:pt x="721440" y="14704"/>
                </a:lnTo>
                <a:lnTo>
                  <a:pt x="776746" y="25636"/>
                </a:lnTo>
                <a:lnTo>
                  <a:pt x="828707" y="39269"/>
                </a:lnTo>
                <a:lnTo>
                  <a:pt x="876917" y="55411"/>
                </a:lnTo>
                <a:lnTo>
                  <a:pt x="920972" y="73875"/>
                </a:lnTo>
                <a:lnTo>
                  <a:pt x="960466" y="94472"/>
                </a:lnTo>
                <a:lnTo>
                  <a:pt x="994995" y="117010"/>
                </a:lnTo>
                <a:lnTo>
                  <a:pt x="1047538" y="167159"/>
                </a:lnTo>
                <a:lnTo>
                  <a:pt x="1075362" y="222808"/>
                </a:lnTo>
                <a:lnTo>
                  <a:pt x="1078991" y="252221"/>
                </a:lnTo>
                <a:lnTo>
                  <a:pt x="1075362" y="281635"/>
                </a:lnTo>
                <a:lnTo>
                  <a:pt x="1047538" y="337284"/>
                </a:lnTo>
                <a:lnTo>
                  <a:pt x="994995" y="387433"/>
                </a:lnTo>
                <a:lnTo>
                  <a:pt x="960466" y="409971"/>
                </a:lnTo>
                <a:lnTo>
                  <a:pt x="920972" y="430568"/>
                </a:lnTo>
                <a:lnTo>
                  <a:pt x="876917" y="449032"/>
                </a:lnTo>
                <a:lnTo>
                  <a:pt x="828707" y="465174"/>
                </a:lnTo>
                <a:lnTo>
                  <a:pt x="776746" y="478807"/>
                </a:lnTo>
                <a:lnTo>
                  <a:pt x="721440" y="489739"/>
                </a:lnTo>
                <a:lnTo>
                  <a:pt x="663193" y="497782"/>
                </a:lnTo>
                <a:lnTo>
                  <a:pt x="602410" y="502747"/>
                </a:lnTo>
                <a:lnTo>
                  <a:pt x="539495" y="504443"/>
                </a:lnTo>
                <a:lnTo>
                  <a:pt x="476581" y="502747"/>
                </a:lnTo>
                <a:lnTo>
                  <a:pt x="415798" y="497782"/>
                </a:lnTo>
                <a:lnTo>
                  <a:pt x="357551" y="489739"/>
                </a:lnTo>
                <a:lnTo>
                  <a:pt x="302245" y="478807"/>
                </a:lnTo>
                <a:lnTo>
                  <a:pt x="250284" y="465174"/>
                </a:lnTo>
                <a:lnTo>
                  <a:pt x="202074" y="449032"/>
                </a:lnTo>
                <a:lnTo>
                  <a:pt x="158019" y="430568"/>
                </a:lnTo>
                <a:lnTo>
                  <a:pt x="118525" y="409971"/>
                </a:lnTo>
                <a:lnTo>
                  <a:pt x="83996" y="387433"/>
                </a:lnTo>
                <a:lnTo>
                  <a:pt x="31453" y="337284"/>
                </a:lnTo>
                <a:lnTo>
                  <a:pt x="3629" y="281635"/>
                </a:lnTo>
                <a:lnTo>
                  <a:pt x="0" y="252221"/>
                </a:lnTo>
                <a:close/>
              </a:path>
            </a:pathLst>
          </a:custGeom>
          <a:ln w="19812">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txBox="1"/>
          <p:nvPr/>
        </p:nvSpPr>
        <p:spPr>
          <a:xfrm>
            <a:off x="4075303" y="6119876"/>
            <a:ext cx="60515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STOP</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9" name="object 19"/>
          <p:cNvSpPr txBox="1"/>
          <p:nvPr/>
        </p:nvSpPr>
        <p:spPr>
          <a:xfrm>
            <a:off x="1332738" y="5805678"/>
            <a:ext cx="1295400" cy="792480"/>
          </a:xfrm>
          <a:prstGeom prst="rect">
            <a:avLst/>
          </a:prstGeom>
          <a:ln w="19812">
            <a:solidFill>
              <a:srgbClr val="3A3A63"/>
            </a:solidFill>
          </a:ln>
        </p:spPr>
        <p:txBody>
          <a:bodyPr vert="horz" wrap="square" lIns="0" tIns="3175" rIns="0" bIns="0" rtlCol="0">
            <a:spAutoFit/>
          </a:bodyPr>
          <a:lstStyle/>
          <a:p>
            <a:pPr marL="0" marR="0" lvl="0" indent="0" algn="l" defTabSz="914400" rtl="0" eaLnBrk="1" fontAlgn="auto" latinLnBrk="0" hangingPunct="1">
              <a:lnSpc>
                <a:spcPct val="100000"/>
              </a:lnSpc>
              <a:spcBef>
                <a:spcPts val="25"/>
              </a:spcBef>
              <a:spcAft>
                <a:spcPts val="0"/>
              </a:spcAft>
              <a:buClrTx/>
              <a:buSzTx/>
              <a:buFontTx/>
              <a:buNone/>
              <a:tabLst/>
              <a:defRPr/>
            </a:pPr>
            <a:endParaRPr kumimoji="0" sz="2150" b="0" i="0" u="none" strike="noStrike" kern="1200" cap="none" spc="0" normalizeH="0" baseline="0" noProof="0">
              <a:ln>
                <a:noFill/>
              </a:ln>
              <a:solidFill>
                <a:prstClr val="black"/>
              </a:solidFill>
              <a:effectLst/>
              <a:uLnTx/>
              <a:uFillTx/>
              <a:latin typeface="Times New Roman"/>
              <a:ea typeface="+mn-ea"/>
              <a:cs typeface="Times New Roman"/>
            </a:endParaRPr>
          </a:p>
          <a:p>
            <a:pPr marL="90170"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Fetch</a:t>
            </a:r>
            <a:r>
              <a:rPr kumimoji="0" sz="1800" b="0" i="0" u="none" strike="noStrike" kern="1200" cap="none" spc="-3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page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20" name="object 20"/>
          <p:cNvSpPr/>
          <p:nvPr/>
        </p:nvSpPr>
        <p:spPr>
          <a:xfrm>
            <a:off x="2619755" y="6220815"/>
            <a:ext cx="1233170" cy="103505"/>
          </a:xfrm>
          <a:custGeom>
            <a:avLst/>
            <a:gdLst/>
            <a:ahLst/>
            <a:cxnLst/>
            <a:rect l="l" t="t" r="r" b="b"/>
            <a:pathLst>
              <a:path w="1233170" h="103504">
                <a:moveTo>
                  <a:pt x="1196680" y="58255"/>
                </a:moveTo>
                <a:lnTo>
                  <a:pt x="1137539" y="92417"/>
                </a:lnTo>
                <a:lnTo>
                  <a:pt x="1136522" y="96304"/>
                </a:lnTo>
                <a:lnTo>
                  <a:pt x="1140079" y="102374"/>
                </a:lnTo>
                <a:lnTo>
                  <a:pt x="1143889" y="103403"/>
                </a:lnTo>
                <a:lnTo>
                  <a:pt x="1221885" y="58343"/>
                </a:lnTo>
                <a:lnTo>
                  <a:pt x="1196680" y="58255"/>
                </a:lnTo>
                <a:close/>
              </a:path>
              <a:path w="1233170" h="103504">
                <a:moveTo>
                  <a:pt x="1207572" y="51964"/>
                </a:moveTo>
                <a:lnTo>
                  <a:pt x="1196680" y="58255"/>
                </a:lnTo>
                <a:lnTo>
                  <a:pt x="1220089" y="58343"/>
                </a:lnTo>
                <a:lnTo>
                  <a:pt x="1220097" y="57467"/>
                </a:lnTo>
                <a:lnTo>
                  <a:pt x="1216914" y="57467"/>
                </a:lnTo>
                <a:lnTo>
                  <a:pt x="1207572" y="51964"/>
                </a:lnTo>
                <a:close/>
              </a:path>
              <a:path w="1233170" h="103504">
                <a:moveTo>
                  <a:pt x="1144396" y="0"/>
                </a:moveTo>
                <a:lnTo>
                  <a:pt x="1140459" y="1016"/>
                </a:lnTo>
                <a:lnTo>
                  <a:pt x="1136904" y="7061"/>
                </a:lnTo>
                <a:lnTo>
                  <a:pt x="1137920" y="10947"/>
                </a:lnTo>
                <a:lnTo>
                  <a:pt x="1196693" y="45555"/>
                </a:lnTo>
                <a:lnTo>
                  <a:pt x="1220216" y="45643"/>
                </a:lnTo>
                <a:lnTo>
                  <a:pt x="1220089" y="58343"/>
                </a:lnTo>
                <a:lnTo>
                  <a:pt x="1221885" y="58343"/>
                </a:lnTo>
                <a:lnTo>
                  <a:pt x="1232789" y="52044"/>
                </a:lnTo>
                <a:lnTo>
                  <a:pt x="1147318" y="1778"/>
                </a:lnTo>
                <a:lnTo>
                  <a:pt x="1144396" y="0"/>
                </a:lnTo>
                <a:close/>
              </a:path>
              <a:path w="1233170" h="103504">
                <a:moveTo>
                  <a:pt x="0" y="41046"/>
                </a:moveTo>
                <a:lnTo>
                  <a:pt x="0" y="53746"/>
                </a:lnTo>
                <a:lnTo>
                  <a:pt x="1196680" y="58255"/>
                </a:lnTo>
                <a:lnTo>
                  <a:pt x="1207572" y="51964"/>
                </a:lnTo>
                <a:lnTo>
                  <a:pt x="1196693" y="45555"/>
                </a:lnTo>
                <a:lnTo>
                  <a:pt x="0" y="41046"/>
                </a:lnTo>
                <a:close/>
              </a:path>
              <a:path w="1233170" h="103504">
                <a:moveTo>
                  <a:pt x="1217041" y="46494"/>
                </a:moveTo>
                <a:lnTo>
                  <a:pt x="1207572" y="51964"/>
                </a:lnTo>
                <a:lnTo>
                  <a:pt x="1216914" y="57467"/>
                </a:lnTo>
                <a:lnTo>
                  <a:pt x="1217041" y="46494"/>
                </a:lnTo>
                <a:close/>
              </a:path>
              <a:path w="1233170" h="103504">
                <a:moveTo>
                  <a:pt x="1220207" y="46494"/>
                </a:moveTo>
                <a:lnTo>
                  <a:pt x="1217041" y="46494"/>
                </a:lnTo>
                <a:lnTo>
                  <a:pt x="1216914" y="57467"/>
                </a:lnTo>
                <a:lnTo>
                  <a:pt x="1220097" y="57467"/>
                </a:lnTo>
                <a:lnTo>
                  <a:pt x="1220207" y="46494"/>
                </a:lnTo>
                <a:close/>
              </a:path>
              <a:path w="1233170" h="103504">
                <a:moveTo>
                  <a:pt x="1196693" y="45555"/>
                </a:moveTo>
                <a:lnTo>
                  <a:pt x="1207572" y="51964"/>
                </a:lnTo>
                <a:lnTo>
                  <a:pt x="1217041" y="46494"/>
                </a:lnTo>
                <a:lnTo>
                  <a:pt x="1220207" y="46494"/>
                </a:lnTo>
                <a:lnTo>
                  <a:pt x="1220216" y="45643"/>
                </a:lnTo>
                <a:lnTo>
                  <a:pt x="1196693" y="45555"/>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1554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75613"/>
            <a:ext cx="7341234" cy="574675"/>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No. </a:t>
            </a:r>
            <a:r>
              <a:rPr b="0" dirty="0">
                <a:latin typeface="Trebuchet MS"/>
                <a:cs typeface="Trebuchet MS"/>
              </a:rPr>
              <a:t>of </a:t>
            </a:r>
            <a:r>
              <a:rPr b="0" spc="-45" dirty="0">
                <a:latin typeface="Trebuchet MS"/>
                <a:cs typeface="Trebuchet MS"/>
              </a:rPr>
              <a:t>Page </a:t>
            </a:r>
            <a:r>
              <a:rPr b="0" spc="-5" dirty="0">
                <a:latin typeface="Trebuchet MS"/>
                <a:cs typeface="Trebuchet MS"/>
              </a:rPr>
              <a:t>Faults Vs No. </a:t>
            </a:r>
            <a:r>
              <a:rPr b="0" dirty="0">
                <a:latin typeface="Trebuchet MS"/>
                <a:cs typeface="Trebuchet MS"/>
              </a:rPr>
              <a:t>of Frames</a:t>
            </a:r>
          </a:p>
        </p:txBody>
      </p:sp>
      <p:sp>
        <p:nvSpPr>
          <p:cNvPr id="3" name="object 3"/>
          <p:cNvSpPr/>
          <p:nvPr/>
        </p:nvSpPr>
        <p:spPr>
          <a:xfrm>
            <a:off x="2448686" y="2997707"/>
            <a:ext cx="3638550" cy="22280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378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245046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Algorithms</a:t>
            </a:r>
            <a:endParaRPr sz="4000">
              <a:latin typeface="Trebuchet MS"/>
              <a:cs typeface="Trebuchet MS"/>
            </a:endParaRPr>
          </a:p>
        </p:txBody>
      </p:sp>
      <p:sp>
        <p:nvSpPr>
          <p:cNvPr id="3" name="object 3"/>
          <p:cNvSpPr txBox="1"/>
          <p:nvPr/>
        </p:nvSpPr>
        <p:spPr>
          <a:xfrm>
            <a:off x="645668" y="2233701"/>
            <a:ext cx="4378960" cy="4209415"/>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First In First</a:t>
            </a:r>
            <a:r>
              <a:rPr kumimoji="0" sz="2800" b="0" i="0" u="none" strike="noStrike" kern="1200" cap="none" spc="20"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Out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10" normalizeH="0" baseline="0" noProof="0" dirty="0">
                <a:ln>
                  <a:noFill/>
                </a:ln>
                <a:solidFill>
                  <a:prstClr val="black"/>
                </a:solidFill>
                <a:effectLst/>
                <a:uLnTx/>
                <a:uFillTx/>
                <a:latin typeface="Georgia"/>
                <a:ea typeface="+mn-ea"/>
                <a:cs typeface="Georgia"/>
              </a:rPr>
              <a:t>Optimal</a:t>
            </a:r>
            <a:r>
              <a:rPr kumimoji="0" sz="2800" b="0" i="0" u="none" strike="noStrike" kern="1200" cap="none" spc="2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Replacement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Not Recently Used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Second</a:t>
            </a:r>
            <a:r>
              <a:rPr kumimoji="0" sz="2800" b="0" i="0" u="none" strike="noStrike" kern="1200" cap="none" spc="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Chance</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CLOCK</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Not Frequently Used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5"/>
              </a:spcBef>
              <a:spcAft>
                <a:spcPts val="0"/>
              </a:spcAft>
              <a:buClr>
                <a:srgbClr val="9F4DA2"/>
              </a:buClr>
              <a:buSzTx/>
              <a:buFontTx/>
              <a:buChar char="•"/>
              <a:tabLst>
                <a:tab pos="269240" algn="l"/>
              </a:tabLst>
              <a:defRPr/>
            </a:pPr>
            <a:r>
              <a:rPr kumimoji="0" sz="2800" b="0" i="0" u="none" strike="noStrike" kern="1200" cap="none" spc="0" normalizeH="0" baseline="0" noProof="0" dirty="0">
                <a:ln>
                  <a:noFill/>
                </a:ln>
                <a:solidFill>
                  <a:prstClr val="black"/>
                </a:solidFill>
                <a:effectLst/>
                <a:uLnTx/>
                <a:uFillTx/>
                <a:latin typeface="Georgia"/>
                <a:ea typeface="+mn-ea"/>
                <a:cs typeface="Georgia"/>
              </a:rPr>
              <a:t>Least </a:t>
            </a:r>
            <a:r>
              <a:rPr kumimoji="0" sz="2800" b="0" i="0" u="none" strike="noStrike" kern="1200" cap="none" spc="-5" normalizeH="0" baseline="0" noProof="0" dirty="0">
                <a:ln>
                  <a:noFill/>
                </a:ln>
                <a:solidFill>
                  <a:prstClr val="black"/>
                </a:solidFill>
                <a:effectLst/>
                <a:uLnTx/>
                <a:uFillTx/>
                <a:latin typeface="Georgia"/>
                <a:ea typeface="+mn-ea"/>
                <a:cs typeface="Georgia"/>
              </a:rPr>
              <a:t>Recently</a:t>
            </a:r>
            <a:r>
              <a:rPr kumimoji="0" sz="2800" b="0" i="0" u="none" strike="noStrike" kern="1200" cap="none" spc="-2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Used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Random</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Replacement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Working Set</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Replacement</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64489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536892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First-In First-Out</a:t>
            </a:r>
            <a:r>
              <a:rPr sz="4000" b="0" spc="20" dirty="0">
                <a:latin typeface="Trebuchet MS"/>
                <a:cs typeface="Trebuchet MS"/>
              </a:rPr>
              <a:t> </a:t>
            </a:r>
            <a:r>
              <a:rPr sz="4000" b="0" spc="-10" dirty="0">
                <a:latin typeface="Trebuchet MS"/>
                <a:cs typeface="Trebuchet MS"/>
              </a:rPr>
              <a:t>(FIFO)</a:t>
            </a:r>
            <a:endParaRPr sz="4000">
              <a:latin typeface="Trebuchet MS"/>
              <a:cs typeface="Trebuchet MS"/>
            </a:endParaRPr>
          </a:p>
        </p:txBody>
      </p:sp>
      <p:sp>
        <p:nvSpPr>
          <p:cNvPr id="3" name="object 3"/>
          <p:cNvSpPr txBox="1"/>
          <p:nvPr/>
        </p:nvSpPr>
        <p:spPr>
          <a:xfrm>
            <a:off x="645668" y="2233701"/>
            <a:ext cx="7146925" cy="1847214"/>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0" normalizeH="0" baseline="0" noProof="0" dirty="0">
                <a:ln>
                  <a:noFill/>
                </a:ln>
                <a:solidFill>
                  <a:prstClr val="black"/>
                </a:solidFill>
                <a:effectLst/>
                <a:uLnTx/>
                <a:uFillTx/>
                <a:latin typeface="Georgia"/>
                <a:ea typeface="+mn-ea"/>
                <a:cs typeface="Georgia"/>
              </a:rPr>
              <a:t>Pages </a:t>
            </a:r>
            <a:r>
              <a:rPr kumimoji="0" sz="2800" b="0" i="0" u="none" strike="noStrike" kern="1200" cap="none" spc="-5" normalizeH="0" baseline="0" noProof="0" dirty="0">
                <a:ln>
                  <a:noFill/>
                </a:ln>
                <a:solidFill>
                  <a:prstClr val="black"/>
                </a:solidFill>
                <a:effectLst/>
                <a:uLnTx/>
                <a:uFillTx/>
                <a:latin typeface="Georgia"/>
                <a:ea typeface="+mn-ea"/>
                <a:cs typeface="Georgia"/>
              </a:rPr>
              <a:t>in main memory are kept in a</a:t>
            </a:r>
            <a:r>
              <a:rPr kumimoji="0" sz="2800" b="0" i="0" u="none" strike="noStrike" kern="1200" cap="none" spc="7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list</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Newest page is in head and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oldest in</a:t>
            </a:r>
            <a:r>
              <a:rPr kumimoji="0" sz="2800" b="0" i="0" u="none" strike="noStrike" kern="1200" cap="none" spc="105"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tail</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464184"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It does </a:t>
            </a:r>
            <a:r>
              <a:rPr kumimoji="0" sz="2800" b="0" i="0" u="none" strike="noStrike" kern="1200" cap="none" spc="0" normalizeH="0" baseline="0" noProof="0" dirty="0">
                <a:ln>
                  <a:noFill/>
                </a:ln>
                <a:solidFill>
                  <a:prstClr val="black"/>
                </a:solidFill>
                <a:effectLst/>
                <a:uLnTx/>
                <a:uFillTx/>
                <a:latin typeface="Georgia"/>
                <a:ea typeface="+mn-ea"/>
                <a:cs typeface="Georgia"/>
              </a:rPr>
              <a:t>not </a:t>
            </a:r>
            <a:r>
              <a:rPr kumimoji="0" sz="2800" b="0" i="0" u="none" strike="noStrike" kern="1200" cap="none" spc="-10" normalizeH="0" baseline="0" noProof="0" dirty="0">
                <a:ln>
                  <a:noFill/>
                </a:ln>
                <a:solidFill>
                  <a:prstClr val="black"/>
                </a:solidFill>
                <a:effectLst/>
                <a:uLnTx/>
                <a:uFillTx/>
                <a:latin typeface="Georgia"/>
                <a:ea typeface="+mn-ea"/>
                <a:cs typeface="Georgia"/>
              </a:rPr>
              <a:t>take </a:t>
            </a:r>
            <a:r>
              <a:rPr kumimoji="0" sz="2800" b="0" i="0" u="none" strike="noStrike" kern="1200" cap="none" spc="-5" normalizeH="0" baseline="0" noProof="0" dirty="0">
                <a:ln>
                  <a:noFill/>
                </a:ln>
                <a:solidFill>
                  <a:prstClr val="black"/>
                </a:solidFill>
                <a:effectLst/>
                <a:uLnTx/>
                <a:uFillTx/>
                <a:latin typeface="Georgia"/>
                <a:ea typeface="+mn-ea"/>
                <a:cs typeface="Georgia"/>
              </a:rPr>
              <a:t>advantage of page access  </a:t>
            </a:r>
            <a:r>
              <a:rPr kumimoji="0" sz="2800" b="0" i="0" u="none" strike="noStrike" kern="1200" cap="none" spc="-10" normalizeH="0" baseline="0" noProof="0" dirty="0">
                <a:ln>
                  <a:noFill/>
                </a:ln>
                <a:solidFill>
                  <a:prstClr val="black"/>
                </a:solidFill>
                <a:effectLst/>
                <a:uLnTx/>
                <a:uFillTx/>
                <a:latin typeface="Georgia"/>
                <a:ea typeface="+mn-ea"/>
                <a:cs typeface="Georgia"/>
              </a:rPr>
              <a:t>patterns </a:t>
            </a:r>
            <a:r>
              <a:rPr kumimoji="0" sz="2800" b="0" i="0" u="none" strike="noStrike" kern="1200" cap="none" spc="-5" normalizeH="0" baseline="0" noProof="0" dirty="0">
                <a:ln>
                  <a:noFill/>
                </a:ln>
                <a:solidFill>
                  <a:prstClr val="black"/>
                </a:solidFill>
                <a:effectLst/>
                <a:uLnTx/>
                <a:uFillTx/>
                <a:latin typeface="Georgia"/>
                <a:ea typeface="+mn-ea"/>
                <a:cs typeface="Georgia"/>
              </a:rPr>
              <a:t>or</a:t>
            </a:r>
            <a:r>
              <a:rPr kumimoji="0" sz="2800" b="0" i="0" u="none" strike="noStrike" kern="1200" cap="none" spc="4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frequency</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91294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27552" y="6326835"/>
            <a:ext cx="1004569"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a:t>
            </a:r>
            <a:r>
              <a:rPr kumimoji="0" sz="1800" b="0" i="0" u="none" strike="noStrike" kern="1200" cap="none" spc="-70" normalizeH="0" baseline="0" noProof="0" dirty="0">
                <a:ln>
                  <a:noFill/>
                </a:ln>
                <a:solidFill>
                  <a:prstClr val="black"/>
                </a:solidFill>
                <a:effectLst/>
                <a:uLnTx/>
                <a:uFillTx/>
                <a:latin typeface="Georgia"/>
                <a:ea typeface="+mn-ea"/>
                <a:cs typeface="Georgia"/>
              </a:rPr>
              <a:t> </a:t>
            </a:r>
            <a:r>
              <a:rPr kumimoji="0" sz="1800" b="0" i="0" u="none" strike="noStrike" kern="1200" cap="none" spc="-10" normalizeH="0" baseline="0" noProof="0" dirty="0">
                <a:ln>
                  <a:noFill/>
                </a:ln>
                <a:solidFill>
                  <a:prstClr val="black"/>
                </a:solidFill>
                <a:effectLst/>
                <a:uLnTx/>
                <a:uFillTx/>
                <a:latin typeface="Georgia"/>
                <a:ea typeface="+mn-ea"/>
                <a:cs typeface="Georgia"/>
              </a:rPr>
              <a:t>FIFO</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3" name="object 3"/>
          <p:cNvSpPr/>
          <p:nvPr/>
        </p:nvSpPr>
        <p:spPr>
          <a:xfrm>
            <a:off x="2540507" y="1266444"/>
            <a:ext cx="4190659" cy="432511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645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pPr algn="ctr"/>
            <a:r>
              <a:rPr lang="en-US" sz="2800" dirty="0"/>
              <a:t>Process Address Space</a:t>
            </a:r>
          </a:p>
        </p:txBody>
      </p:sp>
      <p:sp>
        <p:nvSpPr>
          <p:cNvPr id="3" name="object 3"/>
          <p:cNvSpPr txBox="1"/>
          <p:nvPr/>
        </p:nvSpPr>
        <p:spPr>
          <a:xfrm>
            <a:off x="685800" y="1447800"/>
            <a:ext cx="8001000" cy="3780522"/>
          </a:xfrm>
          <a:prstGeom prst="rect">
            <a:avLst/>
          </a:prstGeom>
        </p:spPr>
        <p:txBody>
          <a:bodyPr vert="horz" wrap="square" lIns="0" tIns="50800" rIns="0" bIns="0" rtlCol="0">
            <a:spAutoFit/>
          </a:bodyPr>
          <a:lstStyle/>
          <a:p>
            <a:r>
              <a:rPr lang="en-US" sz="2400" dirty="0"/>
              <a:t>The process address space is the set of logical addresses that a process references in its code. For example, when 32-bit addressing is in use, addresses can range from 0 to 0x7fffffff; </a:t>
            </a:r>
          </a:p>
          <a:p>
            <a:endParaRPr lang="en-US" sz="2400" dirty="0"/>
          </a:p>
          <a:p>
            <a:endParaRPr lang="en-US" sz="2400" dirty="0"/>
          </a:p>
          <a:p>
            <a:r>
              <a:rPr lang="en-US" sz="2400" dirty="0"/>
              <a:t>The operating system takes care of mapping the logical addresses to physical addresses at the time of memory allocation to the program. There are three types of addresses used in a program before and after memory is allocated −</a:t>
            </a:r>
          </a:p>
          <a:p>
            <a:pPr marL="12066" marR="0" lvl="0" algn="l" defTabSz="914400" rtl="0" eaLnBrk="1" fontAlgn="auto" latinLnBrk="0" hangingPunct="1">
              <a:lnSpc>
                <a:spcPct val="100000"/>
              </a:lnSpc>
              <a:spcBef>
                <a:spcPts val="400"/>
              </a:spcBef>
              <a:spcAft>
                <a:spcPts val="0"/>
              </a:spcAft>
              <a:buClr>
                <a:srgbClr val="2CA1BE"/>
              </a:buClr>
              <a:buSzTx/>
              <a:tabLst>
                <a:tab pos="469900" algn="l"/>
                <a:tab pos="470534" algn="l"/>
              </a:tabLst>
              <a:defRPr/>
            </a:pPr>
            <a:endParaRPr kumimoji="0" sz="2300" b="0" i="0" u="none" strike="noStrike" kern="1200" cap="none" spc="0" normalizeH="0" baseline="0" noProof="0" dirty="0">
              <a:ln>
                <a:noFill/>
              </a:ln>
              <a:solidFill>
                <a:prstClr val="black"/>
              </a:solidFill>
              <a:effectLst/>
              <a:uLnTx/>
              <a:uFillTx/>
              <a:latin typeface="Lucida Sans Unicode"/>
              <a:ea typeface="+mn-ea"/>
              <a:cs typeface="Lucida Sans Unicode"/>
            </a:endParaRPr>
          </a:p>
        </p:txBody>
      </p:sp>
    </p:spTree>
    <p:extLst>
      <p:ext uri="{BB962C8B-B14F-4D97-AF65-F5344CB8AC3E}">
        <p14:creationId xmlns:p14="http://schemas.microsoft.com/office/powerpoint/2010/main" val="671958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312102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FIFO</a:t>
            </a:r>
            <a:r>
              <a:rPr sz="4000" b="0" spc="-55" dirty="0">
                <a:latin typeface="Trebuchet MS"/>
                <a:cs typeface="Trebuchet MS"/>
              </a:rPr>
              <a:t> </a:t>
            </a:r>
            <a:r>
              <a:rPr sz="4000" b="0" spc="-5" dirty="0">
                <a:latin typeface="Trebuchet MS"/>
                <a:cs typeface="Trebuchet MS"/>
              </a:rPr>
              <a:t>Example</a:t>
            </a:r>
            <a:endParaRPr sz="4000">
              <a:latin typeface="Trebuchet MS"/>
              <a:cs typeface="Trebuchet MS"/>
            </a:endParaRPr>
          </a:p>
        </p:txBody>
      </p:sp>
      <p:sp>
        <p:nvSpPr>
          <p:cNvPr id="3" name="object 3"/>
          <p:cNvSpPr/>
          <p:nvPr/>
        </p:nvSpPr>
        <p:spPr>
          <a:xfrm>
            <a:off x="1612032" y="2398085"/>
            <a:ext cx="5635802" cy="157597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764029" y="2925317"/>
            <a:ext cx="288290" cy="288290"/>
          </a:xfrm>
          <a:custGeom>
            <a:avLst/>
            <a:gdLst/>
            <a:ahLst/>
            <a:cxnLst/>
            <a:rect l="l" t="t" r="r" b="b"/>
            <a:pathLst>
              <a:path w="288289" h="288289">
                <a:moveTo>
                  <a:pt x="0" y="144018"/>
                </a:moveTo>
                <a:lnTo>
                  <a:pt x="7345" y="98511"/>
                </a:lnTo>
                <a:lnTo>
                  <a:pt x="27797" y="58978"/>
                </a:lnTo>
                <a:lnTo>
                  <a:pt x="58978" y="27797"/>
                </a:lnTo>
                <a:lnTo>
                  <a:pt x="98511" y="7345"/>
                </a:lnTo>
                <a:lnTo>
                  <a:pt x="144018" y="0"/>
                </a:lnTo>
                <a:lnTo>
                  <a:pt x="189524" y="7345"/>
                </a:lnTo>
                <a:lnTo>
                  <a:pt x="229057" y="27797"/>
                </a:lnTo>
                <a:lnTo>
                  <a:pt x="260238" y="58978"/>
                </a:lnTo>
                <a:lnTo>
                  <a:pt x="280690" y="98511"/>
                </a:lnTo>
                <a:lnTo>
                  <a:pt x="288036" y="144018"/>
                </a:lnTo>
                <a:lnTo>
                  <a:pt x="280690" y="189524"/>
                </a:lnTo>
                <a:lnTo>
                  <a:pt x="260238" y="229057"/>
                </a:lnTo>
                <a:lnTo>
                  <a:pt x="229057" y="260238"/>
                </a:lnTo>
                <a:lnTo>
                  <a:pt x="189524" y="280690"/>
                </a:lnTo>
                <a:lnTo>
                  <a:pt x="144018" y="288036"/>
                </a:lnTo>
                <a:lnTo>
                  <a:pt x="98511" y="280690"/>
                </a:lnTo>
                <a:lnTo>
                  <a:pt x="58978" y="260238"/>
                </a:lnTo>
                <a:lnTo>
                  <a:pt x="27797" y="229057"/>
                </a:lnTo>
                <a:lnTo>
                  <a:pt x="7345" y="189524"/>
                </a:lnTo>
                <a:lnTo>
                  <a:pt x="0" y="144018"/>
                </a:lnTo>
                <a:close/>
              </a:path>
            </a:pathLst>
          </a:custGeom>
          <a:ln w="19812">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331975" y="3017647"/>
            <a:ext cx="432434" cy="103505"/>
          </a:xfrm>
          <a:custGeom>
            <a:avLst/>
            <a:gdLst/>
            <a:ahLst/>
            <a:cxnLst/>
            <a:rect l="l" t="t" r="r" b="b"/>
            <a:pathLst>
              <a:path w="432435" h="103505">
                <a:moveTo>
                  <a:pt x="406944" y="51688"/>
                </a:moveTo>
                <a:lnTo>
                  <a:pt x="337057" y="92455"/>
                </a:lnTo>
                <a:lnTo>
                  <a:pt x="336042" y="96265"/>
                </a:lnTo>
                <a:lnTo>
                  <a:pt x="339598" y="102362"/>
                </a:lnTo>
                <a:lnTo>
                  <a:pt x="343407" y="103377"/>
                </a:lnTo>
                <a:lnTo>
                  <a:pt x="421163" y="58038"/>
                </a:lnTo>
                <a:lnTo>
                  <a:pt x="419481" y="58038"/>
                </a:lnTo>
                <a:lnTo>
                  <a:pt x="419481" y="57150"/>
                </a:lnTo>
                <a:lnTo>
                  <a:pt x="416306" y="57150"/>
                </a:lnTo>
                <a:lnTo>
                  <a:pt x="406944" y="51688"/>
                </a:lnTo>
                <a:close/>
              </a:path>
              <a:path w="432435" h="103505">
                <a:moveTo>
                  <a:pt x="396058" y="45338"/>
                </a:moveTo>
                <a:lnTo>
                  <a:pt x="0" y="45338"/>
                </a:lnTo>
                <a:lnTo>
                  <a:pt x="0" y="58038"/>
                </a:lnTo>
                <a:lnTo>
                  <a:pt x="396058" y="58038"/>
                </a:lnTo>
                <a:lnTo>
                  <a:pt x="406944" y="51688"/>
                </a:lnTo>
                <a:lnTo>
                  <a:pt x="396058" y="45338"/>
                </a:lnTo>
                <a:close/>
              </a:path>
              <a:path w="432435" h="103505">
                <a:moveTo>
                  <a:pt x="421163" y="45338"/>
                </a:moveTo>
                <a:lnTo>
                  <a:pt x="419481" y="45338"/>
                </a:lnTo>
                <a:lnTo>
                  <a:pt x="419481" y="58038"/>
                </a:lnTo>
                <a:lnTo>
                  <a:pt x="421163" y="58038"/>
                </a:lnTo>
                <a:lnTo>
                  <a:pt x="432054" y="51688"/>
                </a:lnTo>
                <a:lnTo>
                  <a:pt x="421163" y="45338"/>
                </a:lnTo>
                <a:close/>
              </a:path>
              <a:path w="432435" h="103505">
                <a:moveTo>
                  <a:pt x="416306" y="46227"/>
                </a:moveTo>
                <a:lnTo>
                  <a:pt x="406944" y="51688"/>
                </a:lnTo>
                <a:lnTo>
                  <a:pt x="416306" y="57150"/>
                </a:lnTo>
                <a:lnTo>
                  <a:pt x="416306" y="46227"/>
                </a:lnTo>
                <a:close/>
              </a:path>
              <a:path w="432435" h="103505">
                <a:moveTo>
                  <a:pt x="419481" y="46227"/>
                </a:moveTo>
                <a:lnTo>
                  <a:pt x="416306" y="46227"/>
                </a:lnTo>
                <a:lnTo>
                  <a:pt x="416306" y="57150"/>
                </a:lnTo>
                <a:lnTo>
                  <a:pt x="419481" y="57150"/>
                </a:lnTo>
                <a:lnTo>
                  <a:pt x="419481" y="46227"/>
                </a:lnTo>
                <a:close/>
              </a:path>
              <a:path w="432435" h="103505">
                <a:moveTo>
                  <a:pt x="343407" y="0"/>
                </a:moveTo>
                <a:lnTo>
                  <a:pt x="339598" y="1015"/>
                </a:lnTo>
                <a:lnTo>
                  <a:pt x="336042" y="7112"/>
                </a:lnTo>
                <a:lnTo>
                  <a:pt x="337057" y="10922"/>
                </a:lnTo>
                <a:lnTo>
                  <a:pt x="406944" y="51688"/>
                </a:lnTo>
                <a:lnTo>
                  <a:pt x="416306" y="46227"/>
                </a:lnTo>
                <a:lnTo>
                  <a:pt x="419481" y="46227"/>
                </a:lnTo>
                <a:lnTo>
                  <a:pt x="419481" y="45338"/>
                </a:lnTo>
                <a:lnTo>
                  <a:pt x="421163" y="45338"/>
                </a:lnTo>
                <a:lnTo>
                  <a:pt x="343407"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2936875" y="3572255"/>
            <a:ext cx="103505" cy="432434"/>
          </a:xfrm>
          <a:custGeom>
            <a:avLst/>
            <a:gdLst/>
            <a:ahLst/>
            <a:cxnLst/>
            <a:rect l="l" t="t" r="r" b="b"/>
            <a:pathLst>
              <a:path w="103505" h="432435">
                <a:moveTo>
                  <a:pt x="51688" y="25109"/>
                </a:moveTo>
                <a:lnTo>
                  <a:pt x="45338" y="35995"/>
                </a:lnTo>
                <a:lnTo>
                  <a:pt x="45338" y="432054"/>
                </a:lnTo>
                <a:lnTo>
                  <a:pt x="58038" y="432054"/>
                </a:lnTo>
                <a:lnTo>
                  <a:pt x="58038" y="35995"/>
                </a:lnTo>
                <a:lnTo>
                  <a:pt x="51688" y="25109"/>
                </a:lnTo>
                <a:close/>
              </a:path>
              <a:path w="103505" h="432435">
                <a:moveTo>
                  <a:pt x="51688" y="0"/>
                </a:moveTo>
                <a:lnTo>
                  <a:pt x="0" y="88646"/>
                </a:lnTo>
                <a:lnTo>
                  <a:pt x="1016" y="92456"/>
                </a:lnTo>
                <a:lnTo>
                  <a:pt x="7112" y="96012"/>
                </a:lnTo>
                <a:lnTo>
                  <a:pt x="10922" y="94996"/>
                </a:lnTo>
                <a:lnTo>
                  <a:pt x="45338" y="35995"/>
                </a:lnTo>
                <a:lnTo>
                  <a:pt x="45338" y="12573"/>
                </a:lnTo>
                <a:lnTo>
                  <a:pt x="59020" y="12573"/>
                </a:lnTo>
                <a:lnTo>
                  <a:pt x="51688" y="0"/>
                </a:lnTo>
                <a:close/>
              </a:path>
              <a:path w="103505" h="432435">
                <a:moveTo>
                  <a:pt x="59020" y="12573"/>
                </a:moveTo>
                <a:lnTo>
                  <a:pt x="58038" y="12573"/>
                </a:lnTo>
                <a:lnTo>
                  <a:pt x="58039" y="35995"/>
                </a:lnTo>
                <a:lnTo>
                  <a:pt x="92456" y="94996"/>
                </a:lnTo>
                <a:lnTo>
                  <a:pt x="96266" y="96012"/>
                </a:lnTo>
                <a:lnTo>
                  <a:pt x="102362" y="92456"/>
                </a:lnTo>
                <a:lnTo>
                  <a:pt x="103377" y="88646"/>
                </a:lnTo>
                <a:lnTo>
                  <a:pt x="59020" y="12573"/>
                </a:lnTo>
                <a:close/>
              </a:path>
              <a:path w="103505" h="432435">
                <a:moveTo>
                  <a:pt x="58038" y="12573"/>
                </a:moveTo>
                <a:lnTo>
                  <a:pt x="45338" y="12573"/>
                </a:lnTo>
                <a:lnTo>
                  <a:pt x="45338" y="35995"/>
                </a:lnTo>
                <a:lnTo>
                  <a:pt x="51688" y="25109"/>
                </a:lnTo>
                <a:lnTo>
                  <a:pt x="46227" y="15748"/>
                </a:lnTo>
                <a:lnTo>
                  <a:pt x="58038" y="15748"/>
                </a:lnTo>
                <a:lnTo>
                  <a:pt x="58038" y="12573"/>
                </a:lnTo>
                <a:close/>
              </a:path>
              <a:path w="103505" h="432435">
                <a:moveTo>
                  <a:pt x="58038" y="15748"/>
                </a:moveTo>
                <a:lnTo>
                  <a:pt x="57150" y="15748"/>
                </a:lnTo>
                <a:lnTo>
                  <a:pt x="51688" y="25109"/>
                </a:lnTo>
                <a:lnTo>
                  <a:pt x="58039" y="35995"/>
                </a:lnTo>
                <a:lnTo>
                  <a:pt x="58038" y="15748"/>
                </a:lnTo>
                <a:close/>
              </a:path>
              <a:path w="103505"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2835401" y="3958793"/>
            <a:ext cx="35814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8" name="object 8"/>
          <p:cNvSpPr txBox="1"/>
          <p:nvPr/>
        </p:nvSpPr>
        <p:spPr>
          <a:xfrm>
            <a:off x="4939410" y="3958793"/>
            <a:ext cx="35814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9" name="object 9"/>
          <p:cNvSpPr/>
          <p:nvPr/>
        </p:nvSpPr>
        <p:spPr>
          <a:xfrm>
            <a:off x="4860035" y="3645408"/>
            <a:ext cx="504825" cy="360045"/>
          </a:xfrm>
          <a:custGeom>
            <a:avLst/>
            <a:gdLst/>
            <a:ahLst/>
            <a:cxnLst/>
            <a:rect l="l" t="t" r="r" b="b"/>
            <a:pathLst>
              <a:path w="504825" h="360045">
                <a:moveTo>
                  <a:pt x="504443" y="0"/>
                </a:moveTo>
                <a:lnTo>
                  <a:pt x="502082" y="69996"/>
                </a:lnTo>
                <a:lnTo>
                  <a:pt x="495649" y="127158"/>
                </a:lnTo>
                <a:lnTo>
                  <a:pt x="486120" y="165699"/>
                </a:lnTo>
                <a:lnTo>
                  <a:pt x="474472" y="179832"/>
                </a:lnTo>
                <a:lnTo>
                  <a:pt x="271017" y="179832"/>
                </a:lnTo>
                <a:lnTo>
                  <a:pt x="259369" y="193964"/>
                </a:lnTo>
                <a:lnTo>
                  <a:pt x="249840" y="232505"/>
                </a:lnTo>
                <a:lnTo>
                  <a:pt x="243407" y="289667"/>
                </a:lnTo>
                <a:lnTo>
                  <a:pt x="241046" y="359664"/>
                </a:lnTo>
                <a:lnTo>
                  <a:pt x="238702" y="289667"/>
                </a:lnTo>
                <a:lnTo>
                  <a:pt x="232298" y="232505"/>
                </a:lnTo>
                <a:lnTo>
                  <a:pt x="222775" y="193964"/>
                </a:lnTo>
                <a:lnTo>
                  <a:pt x="211074" y="179832"/>
                </a:lnTo>
                <a:lnTo>
                  <a:pt x="29972" y="179832"/>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6019927" y="3958793"/>
            <a:ext cx="35814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1" name="object 11"/>
          <p:cNvSpPr/>
          <p:nvPr/>
        </p:nvSpPr>
        <p:spPr>
          <a:xfrm>
            <a:off x="5940552" y="3645408"/>
            <a:ext cx="502920" cy="360045"/>
          </a:xfrm>
          <a:custGeom>
            <a:avLst/>
            <a:gdLst/>
            <a:ahLst/>
            <a:cxnLst/>
            <a:rect l="l" t="t" r="r" b="b"/>
            <a:pathLst>
              <a:path w="502920" h="360045">
                <a:moveTo>
                  <a:pt x="502920" y="0"/>
                </a:moveTo>
                <a:lnTo>
                  <a:pt x="500558" y="69996"/>
                </a:lnTo>
                <a:lnTo>
                  <a:pt x="494125" y="127158"/>
                </a:lnTo>
                <a:lnTo>
                  <a:pt x="484596" y="165699"/>
                </a:lnTo>
                <a:lnTo>
                  <a:pt x="472948" y="179832"/>
                </a:lnTo>
                <a:lnTo>
                  <a:pt x="270383" y="179832"/>
                </a:lnTo>
                <a:lnTo>
                  <a:pt x="258681" y="193964"/>
                </a:lnTo>
                <a:lnTo>
                  <a:pt x="249158" y="232505"/>
                </a:lnTo>
                <a:lnTo>
                  <a:pt x="242754" y="289667"/>
                </a:lnTo>
                <a:lnTo>
                  <a:pt x="240411" y="359664"/>
                </a:lnTo>
                <a:lnTo>
                  <a:pt x="238049" y="289667"/>
                </a:lnTo>
                <a:lnTo>
                  <a:pt x="231616" y="232505"/>
                </a:lnTo>
                <a:lnTo>
                  <a:pt x="222087" y="193964"/>
                </a:lnTo>
                <a:lnTo>
                  <a:pt x="210438" y="179832"/>
                </a:lnTo>
                <a:lnTo>
                  <a:pt x="29972" y="179832"/>
                </a:lnTo>
                <a:lnTo>
                  <a:pt x="18323" y="165699"/>
                </a:lnTo>
                <a:lnTo>
                  <a:pt x="8794" y="127158"/>
                </a:lnTo>
                <a:lnTo>
                  <a:pt x="2361" y="69996"/>
                </a:lnTo>
                <a:lnTo>
                  <a:pt x="0" y="0"/>
                </a:lnTo>
              </a:path>
            </a:pathLst>
          </a:custGeom>
          <a:ln w="9143">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330195" y="3419855"/>
            <a:ext cx="236220" cy="23621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1330452" y="3645408"/>
            <a:ext cx="1169035" cy="119380"/>
          </a:xfrm>
          <a:custGeom>
            <a:avLst/>
            <a:gdLst/>
            <a:ahLst/>
            <a:cxnLst/>
            <a:rect l="l" t="t" r="r" b="b"/>
            <a:pathLst>
              <a:path w="1169035" h="119379">
                <a:moveTo>
                  <a:pt x="1110996" y="106299"/>
                </a:moveTo>
                <a:lnTo>
                  <a:pt x="0" y="106299"/>
                </a:lnTo>
                <a:lnTo>
                  <a:pt x="0" y="118999"/>
                </a:lnTo>
                <a:lnTo>
                  <a:pt x="1120902" y="118999"/>
                </a:lnTo>
                <a:lnTo>
                  <a:pt x="1123696" y="116205"/>
                </a:lnTo>
                <a:lnTo>
                  <a:pt x="1123696" y="112649"/>
                </a:lnTo>
                <a:lnTo>
                  <a:pt x="1110996" y="112649"/>
                </a:lnTo>
                <a:lnTo>
                  <a:pt x="1110996" y="106299"/>
                </a:lnTo>
                <a:close/>
              </a:path>
              <a:path w="1169035" h="119379">
                <a:moveTo>
                  <a:pt x="1117346" y="25109"/>
                </a:moveTo>
                <a:lnTo>
                  <a:pt x="1110996" y="35995"/>
                </a:lnTo>
                <a:lnTo>
                  <a:pt x="1110996" y="112649"/>
                </a:lnTo>
                <a:lnTo>
                  <a:pt x="1117346" y="106299"/>
                </a:lnTo>
                <a:lnTo>
                  <a:pt x="1123696" y="106299"/>
                </a:lnTo>
                <a:lnTo>
                  <a:pt x="1123696" y="35995"/>
                </a:lnTo>
                <a:lnTo>
                  <a:pt x="1117346" y="25109"/>
                </a:lnTo>
                <a:close/>
              </a:path>
              <a:path w="1169035" h="119379">
                <a:moveTo>
                  <a:pt x="1123696" y="106299"/>
                </a:moveTo>
                <a:lnTo>
                  <a:pt x="1117346" y="106299"/>
                </a:lnTo>
                <a:lnTo>
                  <a:pt x="1110996" y="112649"/>
                </a:lnTo>
                <a:lnTo>
                  <a:pt x="1123696" y="112649"/>
                </a:lnTo>
                <a:lnTo>
                  <a:pt x="1123696" y="106299"/>
                </a:lnTo>
                <a:close/>
              </a:path>
              <a:path w="1169035" h="119379">
                <a:moveTo>
                  <a:pt x="1117346" y="0"/>
                </a:moveTo>
                <a:lnTo>
                  <a:pt x="1065656" y="88646"/>
                </a:lnTo>
                <a:lnTo>
                  <a:pt x="1066673" y="92456"/>
                </a:lnTo>
                <a:lnTo>
                  <a:pt x="1072768" y="96012"/>
                </a:lnTo>
                <a:lnTo>
                  <a:pt x="1076579" y="94996"/>
                </a:lnTo>
                <a:lnTo>
                  <a:pt x="1110995" y="35995"/>
                </a:lnTo>
                <a:lnTo>
                  <a:pt x="1110996" y="12573"/>
                </a:lnTo>
                <a:lnTo>
                  <a:pt x="1124677" y="12573"/>
                </a:lnTo>
                <a:lnTo>
                  <a:pt x="1117346" y="0"/>
                </a:lnTo>
                <a:close/>
              </a:path>
              <a:path w="1169035" h="119379">
                <a:moveTo>
                  <a:pt x="1124677" y="12573"/>
                </a:moveTo>
                <a:lnTo>
                  <a:pt x="1123696" y="12573"/>
                </a:lnTo>
                <a:lnTo>
                  <a:pt x="1123696" y="35995"/>
                </a:lnTo>
                <a:lnTo>
                  <a:pt x="1158112" y="94996"/>
                </a:lnTo>
                <a:lnTo>
                  <a:pt x="1161923" y="96012"/>
                </a:lnTo>
                <a:lnTo>
                  <a:pt x="1168018" y="92456"/>
                </a:lnTo>
                <a:lnTo>
                  <a:pt x="1169035" y="88646"/>
                </a:lnTo>
                <a:lnTo>
                  <a:pt x="1124677" y="12573"/>
                </a:lnTo>
                <a:close/>
              </a:path>
              <a:path w="1169035" h="119379">
                <a:moveTo>
                  <a:pt x="1123696" y="12573"/>
                </a:moveTo>
                <a:lnTo>
                  <a:pt x="1110996" y="12573"/>
                </a:lnTo>
                <a:lnTo>
                  <a:pt x="1110996" y="35995"/>
                </a:lnTo>
                <a:lnTo>
                  <a:pt x="1117346" y="25109"/>
                </a:lnTo>
                <a:lnTo>
                  <a:pt x="1111885" y="15748"/>
                </a:lnTo>
                <a:lnTo>
                  <a:pt x="1123696" y="15748"/>
                </a:lnTo>
                <a:lnTo>
                  <a:pt x="1123696" y="12573"/>
                </a:lnTo>
                <a:close/>
              </a:path>
              <a:path w="1169035" h="119379">
                <a:moveTo>
                  <a:pt x="1123696" y="15748"/>
                </a:moveTo>
                <a:lnTo>
                  <a:pt x="1122806" y="15748"/>
                </a:lnTo>
                <a:lnTo>
                  <a:pt x="1117346" y="25109"/>
                </a:lnTo>
                <a:lnTo>
                  <a:pt x="1123696" y="35995"/>
                </a:lnTo>
                <a:lnTo>
                  <a:pt x="1123696" y="15748"/>
                </a:lnTo>
                <a:close/>
              </a:path>
              <a:path w="1169035" h="119379">
                <a:moveTo>
                  <a:pt x="1122806" y="15748"/>
                </a:moveTo>
                <a:lnTo>
                  <a:pt x="1111885" y="15748"/>
                </a:lnTo>
                <a:lnTo>
                  <a:pt x="1117346" y="25109"/>
                </a:lnTo>
                <a:lnTo>
                  <a:pt x="1122806"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txBox="1"/>
          <p:nvPr/>
        </p:nvSpPr>
        <p:spPr>
          <a:xfrm>
            <a:off x="474370" y="2878963"/>
            <a:ext cx="769620" cy="1020444"/>
          </a:xfrm>
          <a:prstGeom prst="rect">
            <a:avLst/>
          </a:prstGeom>
        </p:spPr>
        <p:txBody>
          <a:bodyPr vert="horz" wrap="square" lIns="0" tIns="12700" rIns="0" bIns="0" rtlCol="0">
            <a:spAutoFit/>
          </a:bodyPr>
          <a:lstStyle/>
          <a:p>
            <a:pPr marL="84455"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Oldest</a:t>
            </a:r>
            <a:endParaRPr kumimoji="0" sz="1800" b="0" i="0" u="none" strike="noStrike" kern="1200" cap="none" spc="0" normalizeH="0" baseline="0" noProof="0">
              <a:ln>
                <a:noFill/>
              </a:ln>
              <a:solidFill>
                <a:prstClr val="black"/>
              </a:solidFill>
              <a:effectLst/>
              <a:uLnTx/>
              <a:uFillTx/>
              <a:latin typeface="Georgia"/>
              <a:ea typeface="+mn-ea"/>
              <a:cs typeface="Georg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121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Newest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5" name="object 15"/>
          <p:cNvSpPr txBox="1"/>
          <p:nvPr/>
        </p:nvSpPr>
        <p:spPr>
          <a:xfrm>
            <a:off x="3211195" y="5102478"/>
            <a:ext cx="190881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FIFO</a:t>
            </a:r>
            <a:r>
              <a:rPr kumimoji="0" sz="1800" b="0" i="0" u="none" strike="noStrike" kern="1200" cap="none" spc="-90" normalizeH="0" baseline="0" noProof="0" dirty="0">
                <a:ln>
                  <a:noFill/>
                </a:ln>
                <a:solidFill>
                  <a:prstClr val="black"/>
                </a:solidFill>
                <a:effectLst/>
                <a:uLnTx/>
                <a:uFillTx/>
                <a:latin typeface="Georgia"/>
                <a:ea typeface="+mn-ea"/>
                <a:cs typeface="Georgia"/>
              </a:rPr>
              <a:t> </a:t>
            </a:r>
            <a:r>
              <a:rPr kumimoji="0" sz="1800" b="0" i="0" u="none" strike="noStrike" kern="1200" cap="none" spc="0"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429204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01597"/>
            <a:ext cx="5751195" cy="57404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Optimal </a:t>
            </a:r>
            <a:r>
              <a:rPr b="0" spc="-20" dirty="0">
                <a:latin typeface="Trebuchet MS"/>
                <a:cs typeface="Trebuchet MS"/>
              </a:rPr>
              <a:t>Replacement</a:t>
            </a:r>
            <a:r>
              <a:rPr b="0" spc="-80" dirty="0">
                <a:latin typeface="Trebuchet MS"/>
                <a:cs typeface="Trebuchet MS"/>
              </a:rPr>
              <a:t> </a:t>
            </a:r>
            <a:r>
              <a:rPr b="0" spc="-10" dirty="0">
                <a:latin typeface="Trebuchet MS"/>
                <a:cs typeface="Trebuchet MS"/>
              </a:rPr>
              <a:t>(OPT)</a:t>
            </a:r>
          </a:p>
        </p:txBody>
      </p:sp>
      <p:sp>
        <p:nvSpPr>
          <p:cNvPr id="3" name="object 3"/>
          <p:cNvSpPr txBox="1"/>
          <p:nvPr/>
        </p:nvSpPr>
        <p:spPr>
          <a:xfrm>
            <a:off x="645668" y="2272411"/>
            <a:ext cx="7943215" cy="2661920"/>
          </a:xfrm>
          <a:prstGeom prst="rect">
            <a:avLst/>
          </a:prstGeom>
        </p:spPr>
        <p:txBody>
          <a:bodyPr vert="horz" wrap="square" lIns="0" tIns="12065" rIns="0" bIns="0" rtlCol="0">
            <a:spAutoFit/>
          </a:bodyPr>
          <a:lstStyle/>
          <a:p>
            <a:pPr marL="268605" marR="412115"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When the memory is full, evict a </a:t>
            </a:r>
            <a:r>
              <a:rPr kumimoji="0" sz="2800" b="0" i="0" u="none" strike="noStrike" kern="1200" cap="none" spc="-10" normalizeH="0" baseline="0" noProof="0" dirty="0">
                <a:ln>
                  <a:noFill/>
                </a:ln>
                <a:solidFill>
                  <a:prstClr val="black"/>
                </a:solidFill>
                <a:effectLst/>
                <a:uLnTx/>
                <a:uFillTx/>
                <a:latin typeface="Georgia"/>
                <a:ea typeface="+mn-ea"/>
                <a:cs typeface="Georgia"/>
              </a:rPr>
              <a:t>page that </a:t>
            </a:r>
            <a:r>
              <a:rPr kumimoji="0" sz="2800" b="0" i="0" u="none" strike="noStrike" kern="1200" cap="none" spc="-5" normalizeH="0" baseline="0" noProof="0" dirty="0">
                <a:ln>
                  <a:noFill/>
                </a:ln>
                <a:solidFill>
                  <a:prstClr val="black"/>
                </a:solidFill>
                <a:effectLst/>
                <a:uLnTx/>
                <a:uFillTx/>
                <a:latin typeface="Georgia"/>
                <a:ea typeface="+mn-ea"/>
                <a:cs typeface="Georgia"/>
              </a:rPr>
              <a:t>will  be unreferenced </a:t>
            </a:r>
            <a:r>
              <a:rPr kumimoji="0" sz="2800" b="0" i="0" u="none" strike="noStrike" kern="1200" cap="none" spc="0" normalizeH="0" baseline="0" noProof="0" dirty="0">
                <a:ln>
                  <a:noFill/>
                </a:ln>
                <a:solidFill>
                  <a:prstClr val="black"/>
                </a:solidFill>
                <a:effectLst/>
                <a:uLnTx/>
                <a:uFillTx/>
                <a:latin typeface="Georgia"/>
                <a:ea typeface="+mn-ea"/>
                <a:cs typeface="Georgia"/>
              </a:rPr>
              <a:t>for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0" normalizeH="0" baseline="0" noProof="0" dirty="0">
                <a:ln>
                  <a:noFill/>
                </a:ln>
                <a:solidFill>
                  <a:prstClr val="black"/>
                </a:solidFill>
                <a:effectLst/>
                <a:uLnTx/>
                <a:uFillTx/>
                <a:latin typeface="Georgia"/>
                <a:ea typeface="+mn-ea"/>
                <a:cs typeface="Georgia"/>
              </a:rPr>
              <a:t>longest</a:t>
            </a:r>
            <a:r>
              <a:rPr kumimoji="0" sz="2800" b="0" i="0" u="none" strike="noStrike" kern="1200" cap="none" spc="-10" normalizeH="0" baseline="0" noProof="0" dirty="0">
                <a:ln>
                  <a:noFill/>
                </a:ln>
                <a:solidFill>
                  <a:prstClr val="black"/>
                </a:solidFill>
                <a:effectLst/>
                <a:uLnTx/>
                <a:uFillTx/>
                <a:latin typeface="Georgia"/>
                <a:ea typeface="+mn-ea"/>
                <a:cs typeface="Georgia"/>
              </a:rPr>
              <a:t> time</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OS keeps </a:t>
            </a:r>
            <a:r>
              <a:rPr kumimoji="0" sz="2800" b="0" i="0" u="none" strike="noStrike" kern="1200" cap="none" spc="-10" normalizeH="0" baseline="0" noProof="0" dirty="0">
                <a:ln>
                  <a:noFill/>
                </a:ln>
                <a:solidFill>
                  <a:prstClr val="black"/>
                </a:solidFill>
                <a:effectLst/>
                <a:uLnTx/>
                <a:uFillTx/>
                <a:latin typeface="Georgia"/>
                <a:ea typeface="+mn-ea"/>
                <a:cs typeface="Georgia"/>
              </a:rPr>
              <a:t>track </a:t>
            </a:r>
            <a:r>
              <a:rPr kumimoji="0" sz="2800" b="0" i="0" u="none" strike="noStrike" kern="1200" cap="none" spc="-5" normalizeH="0" baseline="0" noProof="0" dirty="0">
                <a:ln>
                  <a:noFill/>
                </a:ln>
                <a:solidFill>
                  <a:prstClr val="black"/>
                </a:solidFill>
                <a:effectLst/>
                <a:uLnTx/>
                <a:uFillTx/>
                <a:latin typeface="Georgia"/>
                <a:ea typeface="+mn-ea"/>
                <a:cs typeface="Georgia"/>
              </a:rPr>
              <a:t>of all </a:t>
            </a:r>
            <a:r>
              <a:rPr kumimoji="0" sz="2800" b="0" i="0" u="none" strike="noStrike" kern="1200" cap="none" spc="0" normalizeH="0" baseline="0" noProof="0" dirty="0">
                <a:ln>
                  <a:noFill/>
                </a:ln>
                <a:solidFill>
                  <a:prstClr val="black"/>
                </a:solidFill>
                <a:effectLst/>
                <a:uLnTx/>
                <a:uFillTx/>
                <a:latin typeface="Georgia"/>
                <a:ea typeface="+mn-ea"/>
                <a:cs typeface="Georgia"/>
              </a:rPr>
              <a:t>pages referenced </a:t>
            </a:r>
            <a:r>
              <a:rPr kumimoji="0" sz="2800" b="0" i="0" u="none" strike="noStrike" kern="1200" cap="none" spc="-5" normalizeH="0" baseline="0" noProof="0" dirty="0">
                <a:ln>
                  <a:noFill/>
                </a:ln>
                <a:solidFill>
                  <a:prstClr val="black"/>
                </a:solidFill>
                <a:effectLst/>
                <a:uLnTx/>
                <a:uFillTx/>
                <a:latin typeface="Georgia"/>
                <a:ea typeface="+mn-ea"/>
                <a:cs typeface="Georgia"/>
              </a:rPr>
              <a:t>by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program</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153035"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Only if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program's memory reference </a:t>
            </a:r>
            <a:r>
              <a:rPr kumimoji="0" sz="2800" b="0" i="0" u="none" strike="noStrike" kern="1200" cap="none" spc="-10" normalizeH="0" baseline="0" noProof="0" dirty="0">
                <a:ln>
                  <a:noFill/>
                </a:ln>
                <a:solidFill>
                  <a:prstClr val="black"/>
                </a:solidFill>
                <a:effectLst/>
                <a:uLnTx/>
                <a:uFillTx/>
                <a:latin typeface="Georgia"/>
                <a:ea typeface="+mn-ea"/>
                <a:cs typeface="Georgia"/>
              </a:rPr>
              <a:t>pattern  </a:t>
            </a:r>
            <a:r>
              <a:rPr kumimoji="0" sz="2800" b="0" i="0" u="none" strike="noStrike" kern="1200" cap="none" spc="-5" normalizeH="0" baseline="0" noProof="0" dirty="0">
                <a:ln>
                  <a:noFill/>
                </a:ln>
                <a:solidFill>
                  <a:prstClr val="black"/>
                </a:solidFill>
                <a:effectLst/>
                <a:uLnTx/>
                <a:uFillTx/>
                <a:latin typeface="Georgia"/>
                <a:ea typeface="+mn-ea"/>
                <a:cs typeface="Georgia"/>
              </a:rPr>
              <a:t>is relatively</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consistent</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991586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4062095"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OPTIMAL</a:t>
            </a:r>
            <a:r>
              <a:rPr sz="4000" b="0" spc="-165" dirty="0">
                <a:latin typeface="Trebuchet MS"/>
                <a:cs typeface="Trebuchet MS"/>
              </a:rPr>
              <a:t> </a:t>
            </a:r>
            <a:r>
              <a:rPr sz="4000" b="0" spc="-10" dirty="0">
                <a:latin typeface="Trebuchet MS"/>
                <a:cs typeface="Trebuchet MS"/>
              </a:rPr>
              <a:t>Example</a:t>
            </a:r>
            <a:endParaRPr sz="4000">
              <a:latin typeface="Trebuchet MS"/>
              <a:cs typeface="Trebuchet MS"/>
            </a:endParaRPr>
          </a:p>
        </p:txBody>
      </p:sp>
      <p:sp>
        <p:nvSpPr>
          <p:cNvPr id="3" name="object 3"/>
          <p:cNvSpPr/>
          <p:nvPr/>
        </p:nvSpPr>
        <p:spPr>
          <a:xfrm>
            <a:off x="1548383" y="2389632"/>
            <a:ext cx="5725833" cy="183191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6517385" y="2637282"/>
            <a:ext cx="288290" cy="288290"/>
          </a:xfrm>
          <a:custGeom>
            <a:avLst/>
            <a:gdLst/>
            <a:ahLst/>
            <a:cxnLst/>
            <a:rect l="l" t="t" r="r" b="b"/>
            <a:pathLst>
              <a:path w="288290" h="288289">
                <a:moveTo>
                  <a:pt x="0" y="144017"/>
                </a:moveTo>
                <a:lnTo>
                  <a:pt x="7345" y="98511"/>
                </a:lnTo>
                <a:lnTo>
                  <a:pt x="27797" y="58978"/>
                </a:lnTo>
                <a:lnTo>
                  <a:pt x="58978" y="27797"/>
                </a:lnTo>
                <a:lnTo>
                  <a:pt x="98511" y="7345"/>
                </a:lnTo>
                <a:lnTo>
                  <a:pt x="144018" y="0"/>
                </a:lnTo>
                <a:lnTo>
                  <a:pt x="189524" y="7345"/>
                </a:lnTo>
                <a:lnTo>
                  <a:pt x="229057" y="27797"/>
                </a:lnTo>
                <a:lnTo>
                  <a:pt x="260238" y="58978"/>
                </a:lnTo>
                <a:lnTo>
                  <a:pt x="280690" y="98511"/>
                </a:lnTo>
                <a:lnTo>
                  <a:pt x="288036" y="144017"/>
                </a:lnTo>
                <a:lnTo>
                  <a:pt x="280690" y="189524"/>
                </a:lnTo>
                <a:lnTo>
                  <a:pt x="260238" y="229057"/>
                </a:lnTo>
                <a:lnTo>
                  <a:pt x="229057" y="260238"/>
                </a:lnTo>
                <a:lnTo>
                  <a:pt x="189524" y="280690"/>
                </a:lnTo>
                <a:lnTo>
                  <a:pt x="144018" y="288035"/>
                </a:lnTo>
                <a:lnTo>
                  <a:pt x="98511" y="280690"/>
                </a:lnTo>
                <a:lnTo>
                  <a:pt x="58978" y="260238"/>
                </a:lnTo>
                <a:lnTo>
                  <a:pt x="27797" y="229057"/>
                </a:lnTo>
                <a:lnTo>
                  <a:pt x="7345" y="189524"/>
                </a:lnTo>
                <a:lnTo>
                  <a:pt x="0" y="144017"/>
                </a:lnTo>
                <a:close/>
              </a:path>
            </a:pathLst>
          </a:custGeom>
          <a:ln w="19812">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6608191" y="2276855"/>
            <a:ext cx="103505" cy="360045"/>
          </a:xfrm>
          <a:custGeom>
            <a:avLst/>
            <a:gdLst/>
            <a:ahLst/>
            <a:cxnLst/>
            <a:rect l="l" t="t" r="r" b="b"/>
            <a:pathLst>
              <a:path w="103504" h="360044">
                <a:moveTo>
                  <a:pt x="7111" y="264033"/>
                </a:moveTo>
                <a:lnTo>
                  <a:pt x="1015" y="267589"/>
                </a:lnTo>
                <a:lnTo>
                  <a:pt x="0" y="271399"/>
                </a:lnTo>
                <a:lnTo>
                  <a:pt x="51688" y="360045"/>
                </a:lnTo>
                <a:lnTo>
                  <a:pt x="59020" y="347472"/>
                </a:lnTo>
                <a:lnTo>
                  <a:pt x="45338" y="347472"/>
                </a:lnTo>
                <a:lnTo>
                  <a:pt x="45338" y="324049"/>
                </a:lnTo>
                <a:lnTo>
                  <a:pt x="10922" y="265049"/>
                </a:lnTo>
                <a:lnTo>
                  <a:pt x="7111" y="264033"/>
                </a:lnTo>
                <a:close/>
              </a:path>
              <a:path w="103504" h="360044">
                <a:moveTo>
                  <a:pt x="45339" y="324049"/>
                </a:moveTo>
                <a:lnTo>
                  <a:pt x="45338" y="347472"/>
                </a:lnTo>
                <a:lnTo>
                  <a:pt x="58038" y="347472"/>
                </a:lnTo>
                <a:lnTo>
                  <a:pt x="58038" y="344297"/>
                </a:lnTo>
                <a:lnTo>
                  <a:pt x="46227" y="344297"/>
                </a:lnTo>
                <a:lnTo>
                  <a:pt x="51688" y="334935"/>
                </a:lnTo>
                <a:lnTo>
                  <a:pt x="45339" y="324049"/>
                </a:lnTo>
                <a:close/>
              </a:path>
              <a:path w="103504" h="360044">
                <a:moveTo>
                  <a:pt x="96265" y="264033"/>
                </a:moveTo>
                <a:lnTo>
                  <a:pt x="92455" y="265049"/>
                </a:lnTo>
                <a:lnTo>
                  <a:pt x="58038" y="324049"/>
                </a:lnTo>
                <a:lnTo>
                  <a:pt x="58038" y="347472"/>
                </a:lnTo>
                <a:lnTo>
                  <a:pt x="59020" y="347472"/>
                </a:lnTo>
                <a:lnTo>
                  <a:pt x="103377" y="271399"/>
                </a:lnTo>
                <a:lnTo>
                  <a:pt x="102361" y="267589"/>
                </a:lnTo>
                <a:lnTo>
                  <a:pt x="96265" y="264033"/>
                </a:lnTo>
                <a:close/>
              </a:path>
              <a:path w="103504" h="360044">
                <a:moveTo>
                  <a:pt x="51689" y="334935"/>
                </a:moveTo>
                <a:lnTo>
                  <a:pt x="46227" y="344297"/>
                </a:lnTo>
                <a:lnTo>
                  <a:pt x="57150" y="344297"/>
                </a:lnTo>
                <a:lnTo>
                  <a:pt x="51689" y="334935"/>
                </a:lnTo>
                <a:close/>
              </a:path>
              <a:path w="103504" h="360044">
                <a:moveTo>
                  <a:pt x="58038" y="324049"/>
                </a:moveTo>
                <a:lnTo>
                  <a:pt x="51689" y="334935"/>
                </a:lnTo>
                <a:lnTo>
                  <a:pt x="57150" y="344297"/>
                </a:lnTo>
                <a:lnTo>
                  <a:pt x="58038" y="344297"/>
                </a:lnTo>
                <a:lnTo>
                  <a:pt x="58038" y="324049"/>
                </a:lnTo>
                <a:close/>
              </a:path>
              <a:path w="103504" h="360044">
                <a:moveTo>
                  <a:pt x="58038" y="0"/>
                </a:moveTo>
                <a:lnTo>
                  <a:pt x="45338" y="0"/>
                </a:lnTo>
                <a:lnTo>
                  <a:pt x="45339" y="324049"/>
                </a:lnTo>
                <a:lnTo>
                  <a:pt x="51689" y="334935"/>
                </a:lnTo>
                <a:lnTo>
                  <a:pt x="58038" y="324049"/>
                </a:lnTo>
                <a:lnTo>
                  <a:pt x="58038" y="0"/>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6595998" y="2005329"/>
            <a:ext cx="158242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Referenced</a:t>
            </a:r>
            <a:r>
              <a:rPr kumimoji="0" sz="1800" b="0" i="0" u="none" strike="noStrike" kern="1200" cap="none" spc="-7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last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7" name="object 7"/>
          <p:cNvSpPr/>
          <p:nvPr/>
        </p:nvSpPr>
        <p:spPr>
          <a:xfrm>
            <a:off x="2772917" y="2637282"/>
            <a:ext cx="288290" cy="288290"/>
          </a:xfrm>
          <a:custGeom>
            <a:avLst/>
            <a:gdLst/>
            <a:ahLst/>
            <a:cxnLst/>
            <a:rect l="l" t="t" r="r" b="b"/>
            <a:pathLst>
              <a:path w="288289" h="288289">
                <a:moveTo>
                  <a:pt x="0" y="144017"/>
                </a:moveTo>
                <a:lnTo>
                  <a:pt x="7345" y="98511"/>
                </a:lnTo>
                <a:lnTo>
                  <a:pt x="27797" y="58978"/>
                </a:lnTo>
                <a:lnTo>
                  <a:pt x="58978" y="27797"/>
                </a:lnTo>
                <a:lnTo>
                  <a:pt x="98511" y="7345"/>
                </a:lnTo>
                <a:lnTo>
                  <a:pt x="144018" y="0"/>
                </a:lnTo>
                <a:lnTo>
                  <a:pt x="189524" y="7345"/>
                </a:lnTo>
                <a:lnTo>
                  <a:pt x="229057" y="27797"/>
                </a:lnTo>
                <a:lnTo>
                  <a:pt x="260238" y="58978"/>
                </a:lnTo>
                <a:lnTo>
                  <a:pt x="280690" y="98511"/>
                </a:lnTo>
                <a:lnTo>
                  <a:pt x="288036" y="144017"/>
                </a:lnTo>
                <a:lnTo>
                  <a:pt x="280690" y="189524"/>
                </a:lnTo>
                <a:lnTo>
                  <a:pt x="260238" y="229057"/>
                </a:lnTo>
                <a:lnTo>
                  <a:pt x="229057" y="260238"/>
                </a:lnTo>
                <a:lnTo>
                  <a:pt x="189524" y="280690"/>
                </a:lnTo>
                <a:lnTo>
                  <a:pt x="144018" y="288035"/>
                </a:lnTo>
                <a:lnTo>
                  <a:pt x="98511" y="280690"/>
                </a:lnTo>
                <a:lnTo>
                  <a:pt x="58978" y="260238"/>
                </a:lnTo>
                <a:lnTo>
                  <a:pt x="27797" y="229057"/>
                </a:lnTo>
                <a:lnTo>
                  <a:pt x="7345" y="189524"/>
                </a:lnTo>
                <a:lnTo>
                  <a:pt x="0" y="144017"/>
                </a:lnTo>
                <a:close/>
              </a:path>
            </a:pathLst>
          </a:custGeom>
          <a:ln w="19811">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5365241" y="2637282"/>
            <a:ext cx="288290" cy="288290"/>
          </a:xfrm>
          <a:custGeom>
            <a:avLst/>
            <a:gdLst/>
            <a:ahLst/>
            <a:cxnLst/>
            <a:rect l="l" t="t" r="r" b="b"/>
            <a:pathLst>
              <a:path w="288289" h="288289">
                <a:moveTo>
                  <a:pt x="0" y="144017"/>
                </a:moveTo>
                <a:lnTo>
                  <a:pt x="7345" y="98511"/>
                </a:lnTo>
                <a:lnTo>
                  <a:pt x="27797" y="58978"/>
                </a:lnTo>
                <a:lnTo>
                  <a:pt x="58978" y="27797"/>
                </a:lnTo>
                <a:lnTo>
                  <a:pt x="98511" y="7345"/>
                </a:lnTo>
                <a:lnTo>
                  <a:pt x="144018" y="0"/>
                </a:lnTo>
                <a:lnTo>
                  <a:pt x="189524" y="7345"/>
                </a:lnTo>
                <a:lnTo>
                  <a:pt x="229057" y="27797"/>
                </a:lnTo>
                <a:lnTo>
                  <a:pt x="260238" y="58978"/>
                </a:lnTo>
                <a:lnTo>
                  <a:pt x="280690" y="98511"/>
                </a:lnTo>
                <a:lnTo>
                  <a:pt x="288036" y="144017"/>
                </a:lnTo>
                <a:lnTo>
                  <a:pt x="280690" y="189524"/>
                </a:lnTo>
                <a:lnTo>
                  <a:pt x="260238" y="229057"/>
                </a:lnTo>
                <a:lnTo>
                  <a:pt x="229057" y="260238"/>
                </a:lnTo>
                <a:lnTo>
                  <a:pt x="189524" y="280690"/>
                </a:lnTo>
                <a:lnTo>
                  <a:pt x="144018" y="288035"/>
                </a:lnTo>
                <a:lnTo>
                  <a:pt x="98511" y="280690"/>
                </a:lnTo>
                <a:lnTo>
                  <a:pt x="58978" y="260238"/>
                </a:lnTo>
                <a:lnTo>
                  <a:pt x="27797" y="229057"/>
                </a:lnTo>
                <a:lnTo>
                  <a:pt x="7345" y="189524"/>
                </a:lnTo>
                <a:lnTo>
                  <a:pt x="0" y="144017"/>
                </a:lnTo>
                <a:close/>
              </a:path>
            </a:pathLst>
          </a:custGeom>
          <a:ln w="19811">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2880486" y="3645408"/>
            <a:ext cx="103505" cy="432434"/>
          </a:xfrm>
          <a:custGeom>
            <a:avLst/>
            <a:gdLst/>
            <a:ahLst/>
            <a:cxnLst/>
            <a:rect l="l" t="t" r="r" b="b"/>
            <a:pathLst>
              <a:path w="103505" h="432435">
                <a:moveTo>
                  <a:pt x="51688" y="25109"/>
                </a:moveTo>
                <a:lnTo>
                  <a:pt x="45338" y="35995"/>
                </a:lnTo>
                <a:lnTo>
                  <a:pt x="45338" y="432054"/>
                </a:lnTo>
                <a:lnTo>
                  <a:pt x="58038" y="432054"/>
                </a:lnTo>
                <a:lnTo>
                  <a:pt x="58038" y="35995"/>
                </a:lnTo>
                <a:lnTo>
                  <a:pt x="51688" y="25109"/>
                </a:lnTo>
                <a:close/>
              </a:path>
              <a:path w="103505" h="432435">
                <a:moveTo>
                  <a:pt x="51688" y="0"/>
                </a:moveTo>
                <a:lnTo>
                  <a:pt x="0" y="88646"/>
                </a:lnTo>
                <a:lnTo>
                  <a:pt x="1015" y="92456"/>
                </a:lnTo>
                <a:lnTo>
                  <a:pt x="7112" y="96012"/>
                </a:lnTo>
                <a:lnTo>
                  <a:pt x="10921" y="94996"/>
                </a:lnTo>
                <a:lnTo>
                  <a:pt x="45338" y="35995"/>
                </a:lnTo>
                <a:lnTo>
                  <a:pt x="45338" y="12573"/>
                </a:lnTo>
                <a:lnTo>
                  <a:pt x="59020" y="12573"/>
                </a:lnTo>
                <a:lnTo>
                  <a:pt x="51688" y="0"/>
                </a:lnTo>
                <a:close/>
              </a:path>
              <a:path w="103505" h="432435">
                <a:moveTo>
                  <a:pt x="59020" y="12573"/>
                </a:moveTo>
                <a:lnTo>
                  <a:pt x="58038" y="12573"/>
                </a:lnTo>
                <a:lnTo>
                  <a:pt x="58038" y="35995"/>
                </a:lnTo>
                <a:lnTo>
                  <a:pt x="92456" y="94996"/>
                </a:lnTo>
                <a:lnTo>
                  <a:pt x="96265" y="96012"/>
                </a:lnTo>
                <a:lnTo>
                  <a:pt x="102362" y="92456"/>
                </a:lnTo>
                <a:lnTo>
                  <a:pt x="103377" y="88646"/>
                </a:lnTo>
                <a:lnTo>
                  <a:pt x="59020" y="12573"/>
                </a:lnTo>
                <a:close/>
              </a:path>
              <a:path w="103505" h="432435">
                <a:moveTo>
                  <a:pt x="58038" y="12573"/>
                </a:moveTo>
                <a:lnTo>
                  <a:pt x="45338" y="12573"/>
                </a:lnTo>
                <a:lnTo>
                  <a:pt x="45338" y="35995"/>
                </a:lnTo>
                <a:lnTo>
                  <a:pt x="51688" y="25109"/>
                </a:lnTo>
                <a:lnTo>
                  <a:pt x="46227" y="15748"/>
                </a:lnTo>
                <a:lnTo>
                  <a:pt x="58038" y="15748"/>
                </a:lnTo>
                <a:lnTo>
                  <a:pt x="58038" y="12573"/>
                </a:lnTo>
                <a:close/>
              </a:path>
              <a:path w="103505" h="432435">
                <a:moveTo>
                  <a:pt x="58038" y="15748"/>
                </a:moveTo>
                <a:lnTo>
                  <a:pt x="57150" y="15748"/>
                </a:lnTo>
                <a:lnTo>
                  <a:pt x="51688" y="25109"/>
                </a:lnTo>
                <a:lnTo>
                  <a:pt x="58038" y="35995"/>
                </a:lnTo>
                <a:lnTo>
                  <a:pt x="58038" y="15748"/>
                </a:lnTo>
                <a:close/>
              </a:path>
              <a:path w="103505"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3512946" y="364540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5" y="92456"/>
                </a:lnTo>
                <a:lnTo>
                  <a:pt x="7112" y="96012"/>
                </a:lnTo>
                <a:lnTo>
                  <a:pt x="10922" y="94996"/>
                </a:lnTo>
                <a:lnTo>
                  <a:pt x="45338" y="35995"/>
                </a:lnTo>
                <a:lnTo>
                  <a:pt x="45338" y="12573"/>
                </a:lnTo>
                <a:lnTo>
                  <a:pt x="59020" y="12573"/>
                </a:lnTo>
                <a:lnTo>
                  <a:pt x="51688" y="0"/>
                </a:lnTo>
                <a:close/>
              </a:path>
              <a:path w="103504" h="432435">
                <a:moveTo>
                  <a:pt x="59020" y="12573"/>
                </a:moveTo>
                <a:lnTo>
                  <a:pt x="58038" y="12573"/>
                </a:lnTo>
                <a:lnTo>
                  <a:pt x="58038" y="35995"/>
                </a:lnTo>
                <a:lnTo>
                  <a:pt x="92455" y="94996"/>
                </a:lnTo>
                <a:lnTo>
                  <a:pt x="96265" y="96012"/>
                </a:lnTo>
                <a:lnTo>
                  <a:pt x="102362" y="92456"/>
                </a:lnTo>
                <a:lnTo>
                  <a:pt x="103377" y="88646"/>
                </a:lnTo>
                <a:lnTo>
                  <a:pt x="59020" y="12573"/>
                </a:lnTo>
                <a:close/>
              </a:path>
              <a:path w="103504" h="432435">
                <a:moveTo>
                  <a:pt x="58038" y="12573"/>
                </a:moveTo>
                <a:lnTo>
                  <a:pt x="45338" y="12573"/>
                </a:lnTo>
                <a:lnTo>
                  <a:pt x="45338" y="35995"/>
                </a:lnTo>
                <a:lnTo>
                  <a:pt x="51688" y="25109"/>
                </a:lnTo>
                <a:lnTo>
                  <a:pt x="46227" y="15748"/>
                </a:lnTo>
                <a:lnTo>
                  <a:pt x="58038" y="15748"/>
                </a:lnTo>
                <a:lnTo>
                  <a:pt x="58038" y="12573"/>
                </a:lnTo>
                <a:close/>
              </a:path>
              <a:path w="103504" h="432435">
                <a:moveTo>
                  <a:pt x="58038" y="15748"/>
                </a:moveTo>
                <a:lnTo>
                  <a:pt x="57150" y="15748"/>
                </a:lnTo>
                <a:lnTo>
                  <a:pt x="51688" y="25109"/>
                </a:lnTo>
                <a:lnTo>
                  <a:pt x="58038" y="35995"/>
                </a:lnTo>
                <a:lnTo>
                  <a:pt x="58038"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4867402" y="4031360"/>
            <a:ext cx="3581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2" name="object 12"/>
          <p:cNvSpPr/>
          <p:nvPr/>
        </p:nvSpPr>
        <p:spPr>
          <a:xfrm>
            <a:off x="4860035" y="3717035"/>
            <a:ext cx="431800" cy="360045"/>
          </a:xfrm>
          <a:custGeom>
            <a:avLst/>
            <a:gdLst/>
            <a:ahLst/>
            <a:cxnLst/>
            <a:rect l="l" t="t" r="r" b="b"/>
            <a:pathLst>
              <a:path w="431800" h="360045">
                <a:moveTo>
                  <a:pt x="431291" y="0"/>
                </a:moveTo>
                <a:lnTo>
                  <a:pt x="428930" y="69996"/>
                </a:lnTo>
                <a:lnTo>
                  <a:pt x="422497" y="127158"/>
                </a:lnTo>
                <a:lnTo>
                  <a:pt x="412968" y="165699"/>
                </a:lnTo>
                <a:lnTo>
                  <a:pt x="401319" y="179831"/>
                </a:lnTo>
                <a:lnTo>
                  <a:pt x="236092" y="179831"/>
                </a:lnTo>
                <a:lnTo>
                  <a:pt x="224444" y="193964"/>
                </a:lnTo>
                <a:lnTo>
                  <a:pt x="214915" y="232505"/>
                </a:lnTo>
                <a:lnTo>
                  <a:pt x="208482" y="289667"/>
                </a:lnTo>
                <a:lnTo>
                  <a:pt x="206121" y="359663"/>
                </a:lnTo>
                <a:lnTo>
                  <a:pt x="203759" y="289667"/>
                </a:lnTo>
                <a:lnTo>
                  <a:pt x="197326" y="232505"/>
                </a:lnTo>
                <a:lnTo>
                  <a:pt x="187797" y="193964"/>
                </a:lnTo>
                <a:lnTo>
                  <a:pt x="176149" y="179831"/>
                </a:lnTo>
                <a:lnTo>
                  <a:pt x="29972" y="179831"/>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2779014" y="4031360"/>
            <a:ext cx="16383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644525" algn="l"/>
                <a:tab pos="1292860" algn="l"/>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	Hit	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4" name="object 14"/>
          <p:cNvSpPr/>
          <p:nvPr/>
        </p:nvSpPr>
        <p:spPr>
          <a:xfrm>
            <a:off x="3980688" y="3717035"/>
            <a:ext cx="502920" cy="360045"/>
          </a:xfrm>
          <a:custGeom>
            <a:avLst/>
            <a:gdLst/>
            <a:ahLst/>
            <a:cxnLst/>
            <a:rect l="l" t="t" r="r" b="b"/>
            <a:pathLst>
              <a:path w="502920" h="360045">
                <a:moveTo>
                  <a:pt x="502920" y="0"/>
                </a:moveTo>
                <a:lnTo>
                  <a:pt x="500558" y="69996"/>
                </a:lnTo>
                <a:lnTo>
                  <a:pt x="494125" y="127158"/>
                </a:lnTo>
                <a:lnTo>
                  <a:pt x="484596" y="165699"/>
                </a:lnTo>
                <a:lnTo>
                  <a:pt x="472948" y="179831"/>
                </a:lnTo>
                <a:lnTo>
                  <a:pt x="270383" y="179831"/>
                </a:lnTo>
                <a:lnTo>
                  <a:pt x="258681" y="193964"/>
                </a:lnTo>
                <a:lnTo>
                  <a:pt x="249158" y="232505"/>
                </a:lnTo>
                <a:lnTo>
                  <a:pt x="242754" y="289667"/>
                </a:lnTo>
                <a:lnTo>
                  <a:pt x="240411" y="359663"/>
                </a:lnTo>
                <a:lnTo>
                  <a:pt x="238049" y="289667"/>
                </a:lnTo>
                <a:lnTo>
                  <a:pt x="231616" y="232505"/>
                </a:lnTo>
                <a:lnTo>
                  <a:pt x="222087" y="193964"/>
                </a:lnTo>
                <a:lnTo>
                  <a:pt x="210438" y="179831"/>
                </a:lnTo>
                <a:lnTo>
                  <a:pt x="29972" y="179831"/>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5932170" y="4021963"/>
            <a:ext cx="3581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6" name="object 16"/>
          <p:cNvSpPr/>
          <p:nvPr/>
        </p:nvSpPr>
        <p:spPr>
          <a:xfrm>
            <a:off x="5652515" y="3717035"/>
            <a:ext cx="791210" cy="360045"/>
          </a:xfrm>
          <a:custGeom>
            <a:avLst/>
            <a:gdLst/>
            <a:ahLst/>
            <a:cxnLst/>
            <a:rect l="l" t="t" r="r" b="b"/>
            <a:pathLst>
              <a:path w="791210" h="360045">
                <a:moveTo>
                  <a:pt x="790956" y="0"/>
                </a:moveTo>
                <a:lnTo>
                  <a:pt x="788594" y="69996"/>
                </a:lnTo>
                <a:lnTo>
                  <a:pt x="782161" y="127158"/>
                </a:lnTo>
                <a:lnTo>
                  <a:pt x="772632" y="165699"/>
                </a:lnTo>
                <a:lnTo>
                  <a:pt x="760984" y="179831"/>
                </a:lnTo>
                <a:lnTo>
                  <a:pt x="408050" y="179831"/>
                </a:lnTo>
                <a:lnTo>
                  <a:pt x="396349" y="193964"/>
                </a:lnTo>
                <a:lnTo>
                  <a:pt x="386826" y="232505"/>
                </a:lnTo>
                <a:lnTo>
                  <a:pt x="380422" y="289667"/>
                </a:lnTo>
                <a:lnTo>
                  <a:pt x="378079" y="359663"/>
                </a:lnTo>
                <a:lnTo>
                  <a:pt x="375717" y="289667"/>
                </a:lnTo>
                <a:lnTo>
                  <a:pt x="369284" y="232505"/>
                </a:lnTo>
                <a:lnTo>
                  <a:pt x="359755" y="193964"/>
                </a:lnTo>
                <a:lnTo>
                  <a:pt x="348107" y="179831"/>
                </a:lnTo>
                <a:lnTo>
                  <a:pt x="29972" y="179831"/>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txBox="1"/>
          <p:nvPr/>
        </p:nvSpPr>
        <p:spPr>
          <a:xfrm>
            <a:off x="6940422" y="4021963"/>
            <a:ext cx="3581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8" name="object 18"/>
          <p:cNvSpPr/>
          <p:nvPr/>
        </p:nvSpPr>
        <p:spPr>
          <a:xfrm>
            <a:off x="6861047" y="3707891"/>
            <a:ext cx="502920" cy="360045"/>
          </a:xfrm>
          <a:custGeom>
            <a:avLst/>
            <a:gdLst/>
            <a:ahLst/>
            <a:cxnLst/>
            <a:rect l="l" t="t" r="r" b="b"/>
            <a:pathLst>
              <a:path w="502920" h="360045">
                <a:moveTo>
                  <a:pt x="502920" y="0"/>
                </a:moveTo>
                <a:lnTo>
                  <a:pt x="500558" y="69996"/>
                </a:lnTo>
                <a:lnTo>
                  <a:pt x="494125" y="127158"/>
                </a:lnTo>
                <a:lnTo>
                  <a:pt x="484596" y="165699"/>
                </a:lnTo>
                <a:lnTo>
                  <a:pt x="472948" y="179831"/>
                </a:lnTo>
                <a:lnTo>
                  <a:pt x="270382" y="179831"/>
                </a:lnTo>
                <a:lnTo>
                  <a:pt x="258681" y="193964"/>
                </a:lnTo>
                <a:lnTo>
                  <a:pt x="249158" y="232505"/>
                </a:lnTo>
                <a:lnTo>
                  <a:pt x="242754" y="289667"/>
                </a:lnTo>
                <a:lnTo>
                  <a:pt x="240410" y="359663"/>
                </a:lnTo>
                <a:lnTo>
                  <a:pt x="238049" y="289667"/>
                </a:lnTo>
                <a:lnTo>
                  <a:pt x="231616" y="232505"/>
                </a:lnTo>
                <a:lnTo>
                  <a:pt x="222087" y="193964"/>
                </a:lnTo>
                <a:lnTo>
                  <a:pt x="210438" y="179831"/>
                </a:lnTo>
                <a:lnTo>
                  <a:pt x="29972" y="179831"/>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3355085" y="5102478"/>
            <a:ext cx="24218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OPTIMAL</a:t>
            </a:r>
            <a:r>
              <a:rPr kumimoji="0" sz="1800" b="0" i="0" u="none" strike="noStrike" kern="1200" cap="none" spc="-65" normalizeH="0" baseline="0" noProof="0" dirty="0">
                <a:ln>
                  <a:noFill/>
                </a:ln>
                <a:solidFill>
                  <a:prstClr val="black"/>
                </a:solidFill>
                <a:effectLst/>
                <a:uLnTx/>
                <a:uFillTx/>
                <a:latin typeface="Georgia"/>
                <a:ea typeface="+mn-ea"/>
                <a:cs typeface="Georgia"/>
              </a:rPr>
              <a:t> </a:t>
            </a:r>
            <a:r>
              <a:rPr kumimoji="0" sz="1800" b="0" i="0" u="none" strike="noStrike" kern="1200" cap="none" spc="0"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620158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565721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Not </a:t>
            </a:r>
            <a:r>
              <a:rPr sz="4000" b="0" spc="-25" dirty="0">
                <a:latin typeface="Trebuchet MS"/>
                <a:cs typeface="Trebuchet MS"/>
              </a:rPr>
              <a:t>Recently </a:t>
            </a:r>
            <a:r>
              <a:rPr sz="4000" b="0" spc="-5" dirty="0">
                <a:latin typeface="Trebuchet MS"/>
                <a:cs typeface="Trebuchet MS"/>
              </a:rPr>
              <a:t>Used</a:t>
            </a:r>
            <a:r>
              <a:rPr sz="4000" b="0" spc="-55" dirty="0">
                <a:latin typeface="Trebuchet MS"/>
                <a:cs typeface="Trebuchet MS"/>
              </a:rPr>
              <a:t> </a:t>
            </a:r>
            <a:r>
              <a:rPr sz="4000" b="0" spc="-5" dirty="0">
                <a:latin typeface="Trebuchet MS"/>
                <a:cs typeface="Trebuchet MS"/>
              </a:rPr>
              <a:t>(NRU)</a:t>
            </a:r>
            <a:endParaRPr sz="4000">
              <a:latin typeface="Trebuchet MS"/>
              <a:cs typeface="Trebuchet MS"/>
            </a:endParaRPr>
          </a:p>
        </p:txBody>
      </p:sp>
      <p:sp>
        <p:nvSpPr>
          <p:cNvPr id="3" name="object 3"/>
          <p:cNvSpPr txBox="1"/>
          <p:nvPr/>
        </p:nvSpPr>
        <p:spPr>
          <a:xfrm>
            <a:off x="645668" y="2272411"/>
            <a:ext cx="7807959" cy="3388360"/>
          </a:xfrm>
          <a:prstGeom prst="rect">
            <a:avLst/>
          </a:prstGeom>
        </p:spPr>
        <p:txBody>
          <a:bodyPr vert="horz" wrap="square" lIns="0" tIns="12065" rIns="0" bIns="0" rtlCol="0">
            <a:spAutoFit/>
          </a:bodyPr>
          <a:lstStyle/>
          <a:p>
            <a:pPr marL="268605" marR="38354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It favours keeping pages in memory </a:t>
            </a:r>
            <a:r>
              <a:rPr kumimoji="0" sz="2800" b="0" i="0" u="none" strike="noStrike" kern="1200" cap="none" spc="-10" normalizeH="0" baseline="0" noProof="0" dirty="0">
                <a:ln>
                  <a:noFill/>
                </a:ln>
                <a:solidFill>
                  <a:prstClr val="black"/>
                </a:solidFill>
                <a:effectLst/>
                <a:uLnTx/>
                <a:uFillTx/>
                <a:latin typeface="Georgia"/>
                <a:ea typeface="+mn-ea"/>
                <a:cs typeface="Georgia"/>
              </a:rPr>
              <a:t>that </a:t>
            </a:r>
            <a:r>
              <a:rPr kumimoji="0" sz="2800" b="0" i="0" u="none" strike="noStrike" kern="1200" cap="none" spc="-5" normalizeH="0" baseline="0" noProof="0" dirty="0">
                <a:ln>
                  <a:noFill/>
                </a:ln>
                <a:solidFill>
                  <a:prstClr val="black"/>
                </a:solidFill>
                <a:effectLst/>
                <a:uLnTx/>
                <a:uFillTx/>
                <a:latin typeface="Georgia"/>
                <a:ea typeface="+mn-ea"/>
                <a:cs typeface="Georgia"/>
              </a:rPr>
              <a:t>have  been recently</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used.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a:t>
            </a:r>
            <a:r>
              <a:rPr kumimoji="0" sz="2800" b="0" i="0" u="none" strike="noStrike" kern="1200" cap="none" spc="-10" normalizeH="0" baseline="0" noProof="0" dirty="0">
                <a:ln>
                  <a:noFill/>
                </a:ln>
                <a:solidFill>
                  <a:prstClr val="black"/>
                </a:solidFill>
                <a:effectLst/>
                <a:uLnTx/>
                <a:uFillTx/>
                <a:latin typeface="Georgia"/>
                <a:ea typeface="+mn-ea"/>
                <a:cs typeface="Georgia"/>
              </a:rPr>
              <a:t>OS </a:t>
            </a:r>
            <a:r>
              <a:rPr kumimoji="0" sz="2800" b="0" i="0" u="none" strike="noStrike" kern="1200" cap="none" spc="-5" normalizeH="0" baseline="0" noProof="0" dirty="0">
                <a:ln>
                  <a:noFill/>
                </a:ln>
                <a:solidFill>
                  <a:prstClr val="black"/>
                </a:solidFill>
                <a:effectLst/>
                <a:uLnTx/>
                <a:uFillTx/>
                <a:latin typeface="Georgia"/>
                <a:ea typeface="+mn-ea"/>
                <a:cs typeface="Georgia"/>
              </a:rPr>
              <a:t>divides the pages into four classes </a:t>
            </a:r>
            <a:r>
              <a:rPr kumimoji="0" sz="2800" b="0" i="0" u="none" strike="noStrike" kern="1200" cap="none" spc="-10" normalizeH="0" baseline="0" noProof="0" dirty="0">
                <a:ln>
                  <a:noFill/>
                </a:ln>
                <a:solidFill>
                  <a:prstClr val="black"/>
                </a:solidFill>
                <a:effectLst/>
                <a:uLnTx/>
                <a:uFillTx/>
                <a:latin typeface="Georgia"/>
                <a:ea typeface="+mn-ea"/>
                <a:cs typeface="Georgia"/>
              </a:rPr>
              <a:t>based  </a:t>
            </a:r>
            <a:r>
              <a:rPr kumimoji="0" sz="2800" b="0" i="0" u="none" strike="noStrike" kern="1200" cap="none" spc="-5" normalizeH="0" baseline="0" noProof="0" dirty="0">
                <a:ln>
                  <a:noFill/>
                </a:ln>
                <a:solidFill>
                  <a:prstClr val="black"/>
                </a:solidFill>
                <a:effectLst/>
                <a:uLnTx/>
                <a:uFillTx/>
                <a:latin typeface="Georgia"/>
                <a:ea typeface="+mn-ea"/>
                <a:cs typeface="Georgia"/>
              </a:rPr>
              <a:t>on usage during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last clock</a:t>
            </a:r>
            <a:r>
              <a:rPr kumimoji="0" sz="2800" b="0" i="0" u="none" strike="noStrike" kern="1200" cap="none" spc="7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tick:</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826769" marR="0" lvl="1" indent="-219710" algn="l" defTabSz="914400" rtl="0" eaLnBrk="1" fontAlgn="auto" latinLnBrk="0" hangingPunct="1">
              <a:lnSpc>
                <a:spcPct val="100000"/>
              </a:lnSpc>
              <a:spcBef>
                <a:spcPts val="315"/>
              </a:spcBef>
              <a:spcAft>
                <a:spcPts val="0"/>
              </a:spcAft>
              <a:buClr>
                <a:srgbClr val="525389"/>
              </a:buClr>
              <a:buSzTx/>
              <a:buFont typeface="Wingdings 2"/>
              <a:buChar char=""/>
              <a:tabLst>
                <a:tab pos="826769" algn="l"/>
              </a:tabLst>
              <a:defRPr/>
            </a:pPr>
            <a:r>
              <a:rPr kumimoji="0" sz="2400" b="0" i="0" u="none" strike="noStrike" kern="1200" cap="none" spc="0" normalizeH="0" baseline="0" noProof="0" dirty="0">
                <a:ln>
                  <a:noFill/>
                </a:ln>
                <a:solidFill>
                  <a:prstClr val="black"/>
                </a:solidFill>
                <a:effectLst/>
                <a:uLnTx/>
                <a:uFillTx/>
                <a:latin typeface="Georgia"/>
                <a:ea typeface="+mn-ea"/>
                <a:cs typeface="Georgia"/>
              </a:rPr>
              <a:t>3. </a:t>
            </a:r>
            <a:r>
              <a:rPr kumimoji="0" sz="2400" b="0" i="0" u="none" strike="noStrike" kern="1200" cap="none" spc="-5" normalizeH="0" baseline="0" noProof="0" dirty="0">
                <a:ln>
                  <a:noFill/>
                </a:ln>
                <a:solidFill>
                  <a:prstClr val="black"/>
                </a:solidFill>
                <a:effectLst/>
                <a:uLnTx/>
                <a:uFillTx/>
                <a:latin typeface="Georgia"/>
                <a:ea typeface="+mn-ea"/>
                <a:cs typeface="Georgia"/>
              </a:rPr>
              <a:t>Referenced,</a:t>
            </a:r>
            <a:r>
              <a:rPr kumimoji="0" sz="2400" b="0" i="0" u="none" strike="noStrike" kern="1200" cap="none" spc="-10" normalizeH="0" baseline="0" noProof="0" dirty="0">
                <a:ln>
                  <a:noFill/>
                </a:ln>
                <a:solidFill>
                  <a:prstClr val="black"/>
                </a:solidFill>
                <a:effectLst/>
                <a:uLnTx/>
                <a:uFillTx/>
                <a:latin typeface="Georgia"/>
                <a:ea typeface="+mn-ea"/>
                <a:cs typeface="Georgia"/>
              </a:rPr>
              <a:t> </a:t>
            </a:r>
            <a:r>
              <a:rPr kumimoji="0" sz="2400" b="0" i="0" u="none" strike="noStrike" kern="1200" cap="none" spc="0" normalizeH="0" baseline="0" noProof="0" dirty="0">
                <a:ln>
                  <a:noFill/>
                </a:ln>
                <a:solidFill>
                  <a:prstClr val="black"/>
                </a:solidFill>
                <a:effectLst/>
                <a:uLnTx/>
                <a:uFillTx/>
                <a:latin typeface="Georgia"/>
                <a:ea typeface="+mn-ea"/>
                <a:cs typeface="Georgia"/>
              </a:rPr>
              <a:t>modified</a:t>
            </a:r>
            <a:endParaRPr kumimoji="0" sz="2400" b="0" i="0" u="none" strike="noStrike" kern="1200" cap="none" spc="0" normalizeH="0" baseline="0" noProof="0">
              <a:ln>
                <a:noFill/>
              </a:ln>
              <a:solidFill>
                <a:prstClr val="black"/>
              </a:solidFill>
              <a:effectLst/>
              <a:uLnTx/>
              <a:uFillTx/>
              <a:latin typeface="Georgia"/>
              <a:ea typeface="+mn-ea"/>
              <a:cs typeface="Georgia"/>
            </a:endParaRPr>
          </a:p>
          <a:p>
            <a:pPr marL="826769" marR="0" lvl="1" indent="-219710" algn="l" defTabSz="914400" rtl="0" eaLnBrk="1" fontAlgn="auto" latinLnBrk="0" hangingPunct="1">
              <a:lnSpc>
                <a:spcPct val="100000"/>
              </a:lnSpc>
              <a:spcBef>
                <a:spcPts val="300"/>
              </a:spcBef>
              <a:spcAft>
                <a:spcPts val="0"/>
              </a:spcAft>
              <a:buClr>
                <a:srgbClr val="525389"/>
              </a:buClr>
              <a:buSzTx/>
              <a:buFont typeface="Wingdings 2"/>
              <a:buChar char=""/>
              <a:tabLst>
                <a:tab pos="826769" algn="l"/>
              </a:tabLst>
              <a:defRPr/>
            </a:pPr>
            <a:r>
              <a:rPr kumimoji="0" sz="2400" b="0" i="0" u="none" strike="noStrike" kern="1200" cap="none" spc="0" normalizeH="0" baseline="0" noProof="0" dirty="0">
                <a:ln>
                  <a:noFill/>
                </a:ln>
                <a:solidFill>
                  <a:prstClr val="black"/>
                </a:solidFill>
                <a:effectLst/>
                <a:uLnTx/>
                <a:uFillTx/>
                <a:latin typeface="Georgia"/>
                <a:ea typeface="+mn-ea"/>
                <a:cs typeface="Georgia"/>
              </a:rPr>
              <a:t>2. Referenced, not</a:t>
            </a:r>
            <a:r>
              <a:rPr kumimoji="0" sz="2400" b="0" i="0" u="none" strike="noStrike" kern="1200" cap="none" spc="-35" normalizeH="0" baseline="0" noProof="0" dirty="0">
                <a:ln>
                  <a:noFill/>
                </a:ln>
                <a:solidFill>
                  <a:prstClr val="black"/>
                </a:solidFill>
                <a:effectLst/>
                <a:uLnTx/>
                <a:uFillTx/>
                <a:latin typeface="Georgia"/>
                <a:ea typeface="+mn-ea"/>
                <a:cs typeface="Georgia"/>
              </a:rPr>
              <a:t> </a:t>
            </a:r>
            <a:r>
              <a:rPr kumimoji="0" sz="2400" b="0" i="0" u="none" strike="noStrike" kern="1200" cap="none" spc="0" normalizeH="0" baseline="0" noProof="0" dirty="0">
                <a:ln>
                  <a:noFill/>
                </a:ln>
                <a:solidFill>
                  <a:prstClr val="black"/>
                </a:solidFill>
                <a:effectLst/>
                <a:uLnTx/>
                <a:uFillTx/>
                <a:latin typeface="Georgia"/>
                <a:ea typeface="+mn-ea"/>
                <a:cs typeface="Georgia"/>
              </a:rPr>
              <a:t>modified</a:t>
            </a:r>
            <a:endParaRPr kumimoji="0" sz="2400" b="0" i="0" u="none" strike="noStrike" kern="1200" cap="none" spc="0" normalizeH="0" baseline="0" noProof="0">
              <a:ln>
                <a:noFill/>
              </a:ln>
              <a:solidFill>
                <a:prstClr val="black"/>
              </a:solidFill>
              <a:effectLst/>
              <a:uLnTx/>
              <a:uFillTx/>
              <a:latin typeface="Georgia"/>
              <a:ea typeface="+mn-ea"/>
              <a:cs typeface="Georgia"/>
            </a:endParaRPr>
          </a:p>
          <a:p>
            <a:pPr marL="826769" marR="0" lvl="1" indent="-219710" algn="l" defTabSz="914400" rtl="0" eaLnBrk="1" fontAlgn="auto" latinLnBrk="0" hangingPunct="1">
              <a:lnSpc>
                <a:spcPct val="100000"/>
              </a:lnSpc>
              <a:spcBef>
                <a:spcPts val="300"/>
              </a:spcBef>
              <a:spcAft>
                <a:spcPts val="0"/>
              </a:spcAft>
              <a:buClr>
                <a:srgbClr val="525389"/>
              </a:buClr>
              <a:buSzTx/>
              <a:buFont typeface="Wingdings 2"/>
              <a:buChar char=""/>
              <a:tabLst>
                <a:tab pos="826769" algn="l"/>
              </a:tabLst>
              <a:defRPr/>
            </a:pPr>
            <a:r>
              <a:rPr kumimoji="0" sz="2400" b="0" i="0" u="none" strike="noStrike" kern="1200" cap="none" spc="0" normalizeH="0" baseline="0" noProof="0" dirty="0">
                <a:ln>
                  <a:noFill/>
                </a:ln>
                <a:solidFill>
                  <a:prstClr val="black"/>
                </a:solidFill>
                <a:effectLst/>
                <a:uLnTx/>
                <a:uFillTx/>
                <a:latin typeface="Georgia"/>
                <a:ea typeface="+mn-ea"/>
                <a:cs typeface="Georgia"/>
              </a:rPr>
              <a:t>1. </a:t>
            </a:r>
            <a:r>
              <a:rPr kumimoji="0" sz="2400" b="0" i="0" u="none" strike="noStrike" kern="1200" cap="none" spc="-5" normalizeH="0" baseline="0" noProof="0" dirty="0">
                <a:ln>
                  <a:noFill/>
                </a:ln>
                <a:solidFill>
                  <a:prstClr val="black"/>
                </a:solidFill>
                <a:effectLst/>
                <a:uLnTx/>
                <a:uFillTx/>
                <a:latin typeface="Georgia"/>
                <a:ea typeface="+mn-ea"/>
                <a:cs typeface="Georgia"/>
              </a:rPr>
              <a:t>Not </a:t>
            </a:r>
            <a:r>
              <a:rPr kumimoji="0" sz="2400" b="0" i="0" u="none" strike="noStrike" kern="1200" cap="none" spc="0" normalizeH="0" baseline="0" noProof="0" dirty="0">
                <a:ln>
                  <a:noFill/>
                </a:ln>
                <a:solidFill>
                  <a:prstClr val="black"/>
                </a:solidFill>
                <a:effectLst/>
                <a:uLnTx/>
                <a:uFillTx/>
                <a:latin typeface="Georgia"/>
                <a:ea typeface="+mn-ea"/>
                <a:cs typeface="Georgia"/>
              </a:rPr>
              <a:t>referenced,</a:t>
            </a:r>
            <a:r>
              <a:rPr kumimoji="0" sz="2400" b="0" i="0" u="none" strike="noStrike" kern="1200" cap="none" spc="-35" normalizeH="0" baseline="0" noProof="0" dirty="0">
                <a:ln>
                  <a:noFill/>
                </a:ln>
                <a:solidFill>
                  <a:prstClr val="black"/>
                </a:solidFill>
                <a:effectLst/>
                <a:uLnTx/>
                <a:uFillTx/>
                <a:latin typeface="Georgia"/>
                <a:ea typeface="+mn-ea"/>
                <a:cs typeface="Georgia"/>
              </a:rPr>
              <a:t> </a:t>
            </a:r>
            <a:r>
              <a:rPr kumimoji="0" sz="2400" b="0" i="0" u="none" strike="noStrike" kern="1200" cap="none" spc="0" normalizeH="0" baseline="0" noProof="0" dirty="0">
                <a:ln>
                  <a:noFill/>
                </a:ln>
                <a:solidFill>
                  <a:prstClr val="black"/>
                </a:solidFill>
                <a:effectLst/>
                <a:uLnTx/>
                <a:uFillTx/>
                <a:latin typeface="Georgia"/>
                <a:ea typeface="+mn-ea"/>
                <a:cs typeface="Georgia"/>
              </a:rPr>
              <a:t>modified</a:t>
            </a:r>
            <a:endParaRPr kumimoji="0" sz="2400" b="0" i="0" u="none" strike="noStrike" kern="1200" cap="none" spc="0" normalizeH="0" baseline="0" noProof="0">
              <a:ln>
                <a:noFill/>
              </a:ln>
              <a:solidFill>
                <a:prstClr val="black"/>
              </a:solidFill>
              <a:effectLst/>
              <a:uLnTx/>
              <a:uFillTx/>
              <a:latin typeface="Georgia"/>
              <a:ea typeface="+mn-ea"/>
              <a:cs typeface="Georgia"/>
            </a:endParaRPr>
          </a:p>
          <a:p>
            <a:pPr marL="826769" marR="0" lvl="1" indent="-219710" algn="l" defTabSz="914400" rtl="0" eaLnBrk="1" fontAlgn="auto" latinLnBrk="0" hangingPunct="1">
              <a:lnSpc>
                <a:spcPct val="100000"/>
              </a:lnSpc>
              <a:spcBef>
                <a:spcPts val="305"/>
              </a:spcBef>
              <a:spcAft>
                <a:spcPts val="0"/>
              </a:spcAft>
              <a:buClr>
                <a:srgbClr val="525389"/>
              </a:buClr>
              <a:buSzTx/>
              <a:buFont typeface="Wingdings 2"/>
              <a:buChar char=""/>
              <a:tabLst>
                <a:tab pos="826769" algn="l"/>
              </a:tabLst>
              <a:defRPr/>
            </a:pPr>
            <a:r>
              <a:rPr kumimoji="0" sz="2400" b="0" i="0" u="none" strike="noStrike" kern="1200" cap="none" spc="0" normalizeH="0" baseline="0" noProof="0" dirty="0">
                <a:ln>
                  <a:noFill/>
                </a:ln>
                <a:solidFill>
                  <a:prstClr val="black"/>
                </a:solidFill>
                <a:effectLst/>
                <a:uLnTx/>
                <a:uFillTx/>
                <a:latin typeface="Georgia"/>
                <a:ea typeface="+mn-ea"/>
                <a:cs typeface="Georgia"/>
              </a:rPr>
              <a:t>0. </a:t>
            </a:r>
            <a:r>
              <a:rPr kumimoji="0" sz="2400" b="0" i="0" u="none" strike="noStrike" kern="1200" cap="none" spc="-5" normalizeH="0" baseline="0" noProof="0" dirty="0">
                <a:ln>
                  <a:noFill/>
                </a:ln>
                <a:solidFill>
                  <a:prstClr val="black"/>
                </a:solidFill>
                <a:effectLst/>
                <a:uLnTx/>
                <a:uFillTx/>
                <a:latin typeface="Georgia"/>
                <a:ea typeface="+mn-ea"/>
                <a:cs typeface="Georgia"/>
              </a:rPr>
              <a:t>Not </a:t>
            </a:r>
            <a:r>
              <a:rPr kumimoji="0" sz="2400" b="0" i="0" u="none" strike="noStrike" kern="1200" cap="none" spc="0" normalizeH="0" baseline="0" noProof="0" dirty="0">
                <a:ln>
                  <a:noFill/>
                </a:ln>
                <a:solidFill>
                  <a:prstClr val="black"/>
                </a:solidFill>
                <a:effectLst/>
                <a:uLnTx/>
                <a:uFillTx/>
                <a:latin typeface="Georgia"/>
                <a:ea typeface="+mn-ea"/>
                <a:cs typeface="Georgia"/>
              </a:rPr>
              <a:t>referenced, not</a:t>
            </a:r>
            <a:r>
              <a:rPr kumimoji="0" sz="2400" b="0" i="0" u="none" strike="noStrike" kern="1200" cap="none" spc="-20" normalizeH="0" baseline="0" noProof="0" dirty="0">
                <a:ln>
                  <a:noFill/>
                </a:ln>
                <a:solidFill>
                  <a:prstClr val="black"/>
                </a:solidFill>
                <a:effectLst/>
                <a:uLnTx/>
                <a:uFillTx/>
                <a:latin typeface="Georgia"/>
                <a:ea typeface="+mn-ea"/>
                <a:cs typeface="Georgia"/>
              </a:rPr>
              <a:t> </a:t>
            </a:r>
            <a:r>
              <a:rPr kumimoji="0" sz="2400" b="0" i="0" u="none" strike="noStrike" kern="1200" cap="none" spc="-5" normalizeH="0" baseline="0" noProof="0" dirty="0">
                <a:ln>
                  <a:noFill/>
                </a:ln>
                <a:solidFill>
                  <a:prstClr val="black"/>
                </a:solidFill>
                <a:effectLst/>
                <a:uLnTx/>
                <a:uFillTx/>
                <a:latin typeface="Georgia"/>
                <a:ea typeface="+mn-ea"/>
                <a:cs typeface="Georgia"/>
              </a:rPr>
              <a:t>modified</a:t>
            </a:r>
            <a:endParaRPr kumimoji="0" sz="24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355810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974090"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NRU</a:t>
            </a:r>
            <a:endParaRPr sz="4000">
              <a:latin typeface="Trebuchet MS"/>
              <a:cs typeface="Trebuchet MS"/>
            </a:endParaRPr>
          </a:p>
        </p:txBody>
      </p:sp>
      <p:sp>
        <p:nvSpPr>
          <p:cNvPr id="3" name="object 3"/>
          <p:cNvSpPr txBox="1"/>
          <p:nvPr/>
        </p:nvSpPr>
        <p:spPr>
          <a:xfrm>
            <a:off x="645668" y="2272411"/>
            <a:ext cx="7862570" cy="1343660"/>
          </a:xfrm>
          <a:prstGeom prst="rect">
            <a:avLst/>
          </a:prstGeom>
        </p:spPr>
        <p:txBody>
          <a:bodyPr vert="horz" wrap="square" lIns="0" tIns="12065" rIns="0" bIns="0" rtlCol="0">
            <a:spAutoFit/>
          </a:bodyPr>
          <a:lstStyle/>
          <a:p>
            <a:pPr marL="268605" marR="508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Pick a random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5" normalizeH="0" baseline="0" noProof="0" dirty="0">
                <a:ln>
                  <a:noFill/>
                </a:ln>
                <a:solidFill>
                  <a:prstClr val="black"/>
                </a:solidFill>
                <a:effectLst/>
                <a:uLnTx/>
                <a:uFillTx/>
                <a:latin typeface="Georgia"/>
                <a:ea typeface="+mn-ea"/>
                <a:cs typeface="Georgia"/>
              </a:rPr>
              <a:t>from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lowest category </a:t>
            </a:r>
            <a:r>
              <a:rPr kumimoji="0" sz="2800" b="0" i="0" u="none" strike="noStrike" kern="1200" cap="none" spc="0" normalizeH="0" baseline="0" noProof="0" dirty="0">
                <a:ln>
                  <a:noFill/>
                </a:ln>
                <a:solidFill>
                  <a:prstClr val="black"/>
                </a:solidFill>
                <a:effectLst/>
                <a:uLnTx/>
                <a:uFillTx/>
                <a:latin typeface="Georgia"/>
                <a:ea typeface="+mn-ea"/>
                <a:cs typeface="Georgia"/>
              </a:rPr>
              <a:t>for  </a:t>
            </a:r>
            <a:r>
              <a:rPr kumimoji="0" sz="2800" b="0" i="0" u="none" strike="noStrike" kern="1200" cap="none" spc="-5" normalizeH="0" baseline="0" noProof="0" dirty="0">
                <a:ln>
                  <a:noFill/>
                </a:ln>
                <a:solidFill>
                  <a:prstClr val="black"/>
                </a:solidFill>
                <a:effectLst/>
                <a:uLnTx/>
                <a:uFillTx/>
                <a:latin typeface="Georgia"/>
                <a:ea typeface="+mn-ea"/>
                <a:cs typeface="Georgia"/>
              </a:rPr>
              <a:t>removal</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i.e. the </a:t>
            </a:r>
            <a:r>
              <a:rPr kumimoji="0" sz="2800" b="0" i="0" u="none" strike="noStrike" kern="1200" cap="none" spc="0" normalizeH="0" baseline="0" noProof="0" dirty="0">
                <a:ln>
                  <a:noFill/>
                </a:ln>
                <a:solidFill>
                  <a:prstClr val="black"/>
                </a:solidFill>
                <a:effectLst/>
                <a:uLnTx/>
                <a:uFillTx/>
                <a:latin typeface="Georgia"/>
                <a:ea typeface="+mn-ea"/>
                <a:cs typeface="Georgia"/>
              </a:rPr>
              <a:t>not referenced, not modified</a:t>
            </a:r>
            <a:r>
              <a:rPr kumimoji="0" sz="2800" b="0" i="0" u="none" strike="noStrike" kern="1200" cap="none" spc="-5"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page</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450304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305244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NRU</a:t>
            </a:r>
            <a:r>
              <a:rPr sz="4000" b="0" spc="-70" dirty="0">
                <a:latin typeface="Trebuchet MS"/>
                <a:cs typeface="Trebuchet MS"/>
              </a:rPr>
              <a:t> </a:t>
            </a:r>
            <a:r>
              <a:rPr sz="4000" b="0" spc="-5" dirty="0">
                <a:latin typeface="Trebuchet MS"/>
                <a:cs typeface="Trebuchet MS"/>
              </a:rPr>
              <a:t>Example</a:t>
            </a:r>
            <a:endParaRPr sz="4000">
              <a:latin typeface="Trebuchet MS"/>
              <a:cs typeface="Trebuchet MS"/>
            </a:endParaRPr>
          </a:p>
        </p:txBody>
      </p:sp>
      <p:sp>
        <p:nvSpPr>
          <p:cNvPr id="3" name="object 3"/>
          <p:cNvSpPr/>
          <p:nvPr/>
        </p:nvSpPr>
        <p:spPr>
          <a:xfrm>
            <a:off x="2019300" y="2493264"/>
            <a:ext cx="5029200" cy="18089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3131820" y="3188207"/>
            <a:ext cx="219456" cy="11049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3132582" y="3573017"/>
            <a:ext cx="216535" cy="288290"/>
          </a:xfrm>
          <a:custGeom>
            <a:avLst/>
            <a:gdLst/>
            <a:ahLst/>
            <a:cxnLst/>
            <a:rect l="l" t="t" r="r" b="b"/>
            <a:pathLst>
              <a:path w="216535" h="288289">
                <a:moveTo>
                  <a:pt x="0" y="144018"/>
                </a:moveTo>
                <a:lnTo>
                  <a:pt x="8495" y="87975"/>
                </a:lnTo>
                <a:lnTo>
                  <a:pt x="31670" y="42195"/>
                </a:lnTo>
                <a:lnTo>
                  <a:pt x="66061" y="11322"/>
                </a:lnTo>
                <a:lnTo>
                  <a:pt x="108204" y="0"/>
                </a:lnTo>
                <a:lnTo>
                  <a:pt x="150346" y="11322"/>
                </a:lnTo>
                <a:lnTo>
                  <a:pt x="184737" y="42195"/>
                </a:lnTo>
                <a:lnTo>
                  <a:pt x="207912" y="87975"/>
                </a:lnTo>
                <a:lnTo>
                  <a:pt x="216407" y="144018"/>
                </a:lnTo>
                <a:lnTo>
                  <a:pt x="207912" y="200060"/>
                </a:lnTo>
                <a:lnTo>
                  <a:pt x="184737" y="245840"/>
                </a:lnTo>
                <a:lnTo>
                  <a:pt x="150346" y="276713"/>
                </a:lnTo>
                <a:lnTo>
                  <a:pt x="108204" y="288036"/>
                </a:lnTo>
                <a:lnTo>
                  <a:pt x="66061" y="276713"/>
                </a:lnTo>
                <a:lnTo>
                  <a:pt x="31670" y="245840"/>
                </a:lnTo>
                <a:lnTo>
                  <a:pt x="8495" y="200060"/>
                </a:lnTo>
                <a:lnTo>
                  <a:pt x="0" y="144018"/>
                </a:lnTo>
                <a:close/>
              </a:path>
            </a:pathLst>
          </a:custGeom>
          <a:ln w="28956">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620011" y="3860291"/>
            <a:ext cx="1626870" cy="628015"/>
          </a:xfrm>
          <a:custGeom>
            <a:avLst/>
            <a:gdLst/>
            <a:ahLst/>
            <a:cxnLst/>
            <a:rect l="l" t="t" r="r" b="b"/>
            <a:pathLst>
              <a:path w="1626870" h="628014">
                <a:moveTo>
                  <a:pt x="88645" y="524382"/>
                </a:moveTo>
                <a:lnTo>
                  <a:pt x="0" y="576071"/>
                </a:lnTo>
                <a:lnTo>
                  <a:pt x="88645" y="627760"/>
                </a:lnTo>
                <a:lnTo>
                  <a:pt x="92456" y="626744"/>
                </a:lnTo>
                <a:lnTo>
                  <a:pt x="96012" y="620648"/>
                </a:lnTo>
                <a:lnTo>
                  <a:pt x="94995" y="616838"/>
                </a:lnTo>
                <a:lnTo>
                  <a:pt x="35995" y="582421"/>
                </a:lnTo>
                <a:lnTo>
                  <a:pt x="12573" y="582421"/>
                </a:lnTo>
                <a:lnTo>
                  <a:pt x="12573" y="569721"/>
                </a:lnTo>
                <a:lnTo>
                  <a:pt x="35995" y="569721"/>
                </a:lnTo>
                <a:lnTo>
                  <a:pt x="94995" y="535304"/>
                </a:lnTo>
                <a:lnTo>
                  <a:pt x="96012" y="531494"/>
                </a:lnTo>
                <a:lnTo>
                  <a:pt x="92456" y="525398"/>
                </a:lnTo>
                <a:lnTo>
                  <a:pt x="88645" y="524382"/>
                </a:lnTo>
                <a:close/>
              </a:path>
              <a:path w="1626870" h="628014">
                <a:moveTo>
                  <a:pt x="35995" y="569721"/>
                </a:moveTo>
                <a:lnTo>
                  <a:pt x="12573" y="569721"/>
                </a:lnTo>
                <a:lnTo>
                  <a:pt x="12573" y="582421"/>
                </a:lnTo>
                <a:lnTo>
                  <a:pt x="35995" y="582421"/>
                </a:lnTo>
                <a:lnTo>
                  <a:pt x="34471" y="581532"/>
                </a:lnTo>
                <a:lnTo>
                  <a:pt x="15748" y="581532"/>
                </a:lnTo>
                <a:lnTo>
                  <a:pt x="15748" y="570610"/>
                </a:lnTo>
                <a:lnTo>
                  <a:pt x="34471" y="570610"/>
                </a:lnTo>
                <a:lnTo>
                  <a:pt x="35995" y="569721"/>
                </a:lnTo>
                <a:close/>
              </a:path>
              <a:path w="1626870" h="628014">
                <a:moveTo>
                  <a:pt x="1613789" y="569721"/>
                </a:moveTo>
                <a:lnTo>
                  <a:pt x="35995" y="569721"/>
                </a:lnTo>
                <a:lnTo>
                  <a:pt x="25109" y="576071"/>
                </a:lnTo>
                <a:lnTo>
                  <a:pt x="35995" y="582421"/>
                </a:lnTo>
                <a:lnTo>
                  <a:pt x="1623695" y="582421"/>
                </a:lnTo>
                <a:lnTo>
                  <a:pt x="1626489" y="579627"/>
                </a:lnTo>
                <a:lnTo>
                  <a:pt x="1626489" y="576071"/>
                </a:lnTo>
                <a:lnTo>
                  <a:pt x="1613789" y="576071"/>
                </a:lnTo>
                <a:lnTo>
                  <a:pt x="1613789" y="569721"/>
                </a:lnTo>
                <a:close/>
              </a:path>
              <a:path w="1626870" h="628014">
                <a:moveTo>
                  <a:pt x="15748" y="570610"/>
                </a:moveTo>
                <a:lnTo>
                  <a:pt x="15748" y="581532"/>
                </a:lnTo>
                <a:lnTo>
                  <a:pt x="25109" y="576071"/>
                </a:lnTo>
                <a:lnTo>
                  <a:pt x="15748" y="570610"/>
                </a:lnTo>
                <a:close/>
              </a:path>
              <a:path w="1626870" h="628014">
                <a:moveTo>
                  <a:pt x="25109" y="576071"/>
                </a:moveTo>
                <a:lnTo>
                  <a:pt x="15748" y="581532"/>
                </a:lnTo>
                <a:lnTo>
                  <a:pt x="34471" y="581532"/>
                </a:lnTo>
                <a:lnTo>
                  <a:pt x="25109" y="576071"/>
                </a:lnTo>
                <a:close/>
              </a:path>
              <a:path w="1626870" h="628014">
                <a:moveTo>
                  <a:pt x="34471" y="570610"/>
                </a:moveTo>
                <a:lnTo>
                  <a:pt x="15748" y="570610"/>
                </a:lnTo>
                <a:lnTo>
                  <a:pt x="25109" y="576071"/>
                </a:lnTo>
                <a:lnTo>
                  <a:pt x="34471" y="570610"/>
                </a:lnTo>
                <a:close/>
              </a:path>
              <a:path w="1626870" h="628014">
                <a:moveTo>
                  <a:pt x="1626489" y="0"/>
                </a:moveTo>
                <a:lnTo>
                  <a:pt x="1613789" y="0"/>
                </a:lnTo>
                <a:lnTo>
                  <a:pt x="1613789" y="576071"/>
                </a:lnTo>
                <a:lnTo>
                  <a:pt x="1620139" y="569721"/>
                </a:lnTo>
                <a:lnTo>
                  <a:pt x="1626489" y="569721"/>
                </a:lnTo>
                <a:lnTo>
                  <a:pt x="1626489" y="0"/>
                </a:lnTo>
                <a:close/>
              </a:path>
              <a:path w="1626870" h="628014">
                <a:moveTo>
                  <a:pt x="1626489" y="569721"/>
                </a:moveTo>
                <a:lnTo>
                  <a:pt x="1620139" y="569721"/>
                </a:lnTo>
                <a:lnTo>
                  <a:pt x="1613789" y="576071"/>
                </a:lnTo>
                <a:lnTo>
                  <a:pt x="1626489" y="576071"/>
                </a:lnTo>
                <a:lnTo>
                  <a:pt x="1626489" y="569721"/>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474370" y="4103370"/>
            <a:ext cx="1101090" cy="57404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Recently  </a:t>
            </a:r>
            <a:r>
              <a:rPr kumimoji="0" sz="1800" b="0" i="0" u="none" strike="noStrike" kern="1200" cap="none" spc="-5" normalizeH="0" baseline="0" noProof="0" dirty="0">
                <a:ln>
                  <a:noFill/>
                </a:ln>
                <a:solidFill>
                  <a:prstClr val="black"/>
                </a:solidFill>
                <a:effectLst/>
                <a:uLnTx/>
                <a:uFillTx/>
                <a:latin typeface="Georgia"/>
                <a:ea typeface="+mn-ea"/>
                <a:cs typeface="Georgia"/>
              </a:rPr>
              <a:t>r</a:t>
            </a:r>
            <a:r>
              <a:rPr kumimoji="0" sz="1800" b="0" i="0" u="none" strike="noStrike" kern="1200" cap="none" spc="0" normalizeH="0" baseline="0" noProof="0" dirty="0">
                <a:ln>
                  <a:noFill/>
                </a:ln>
                <a:solidFill>
                  <a:prstClr val="black"/>
                </a:solidFill>
                <a:effectLst/>
                <a:uLnTx/>
                <a:uFillTx/>
                <a:latin typeface="Georgia"/>
                <a:ea typeface="+mn-ea"/>
                <a:cs typeface="Georgia"/>
              </a:rPr>
              <a:t>e</a:t>
            </a:r>
            <a:r>
              <a:rPr kumimoji="0" sz="1800" b="0" i="0" u="none" strike="noStrike" kern="1200" cap="none" spc="-5" normalizeH="0" baseline="0" noProof="0" dirty="0">
                <a:ln>
                  <a:noFill/>
                </a:ln>
                <a:solidFill>
                  <a:prstClr val="black"/>
                </a:solidFill>
                <a:effectLst/>
                <a:uLnTx/>
                <a:uFillTx/>
                <a:latin typeface="Georgia"/>
                <a:ea typeface="+mn-ea"/>
                <a:cs typeface="Georgia"/>
              </a:rPr>
              <a:t>f</a:t>
            </a:r>
            <a:r>
              <a:rPr kumimoji="0" sz="1800" b="0" i="0" u="none" strike="noStrike" kern="1200" cap="none" spc="5" normalizeH="0" baseline="0" noProof="0" dirty="0">
                <a:ln>
                  <a:noFill/>
                </a:ln>
                <a:solidFill>
                  <a:prstClr val="black"/>
                </a:solidFill>
                <a:effectLst/>
                <a:uLnTx/>
                <a:uFillTx/>
                <a:latin typeface="Georgia"/>
                <a:ea typeface="+mn-ea"/>
                <a:cs typeface="Georgia"/>
              </a:rPr>
              <a:t>e</a:t>
            </a:r>
            <a:r>
              <a:rPr kumimoji="0" sz="1800" b="0" i="0" u="none" strike="noStrike" kern="1200" cap="none" spc="-5" normalizeH="0" baseline="0" noProof="0" dirty="0">
                <a:ln>
                  <a:noFill/>
                </a:ln>
                <a:solidFill>
                  <a:prstClr val="black"/>
                </a:solidFill>
                <a:effectLst/>
                <a:uLnTx/>
                <a:uFillTx/>
                <a:latin typeface="Georgia"/>
                <a:ea typeface="+mn-ea"/>
                <a:cs typeface="Georgia"/>
              </a:rPr>
              <a:t>r</a:t>
            </a:r>
            <a:r>
              <a:rPr kumimoji="0" sz="1800" b="0" i="0" u="none" strike="noStrike" kern="1200" cap="none" spc="0" normalizeH="0" baseline="0" noProof="0" dirty="0">
                <a:ln>
                  <a:noFill/>
                </a:ln>
                <a:solidFill>
                  <a:prstClr val="black"/>
                </a:solidFill>
                <a:effectLst/>
                <a:uLnTx/>
                <a:uFillTx/>
                <a:latin typeface="Georgia"/>
                <a:ea typeface="+mn-ea"/>
                <a:cs typeface="Georgia"/>
              </a:rPr>
              <a:t>enc</a:t>
            </a:r>
            <a:r>
              <a:rPr kumimoji="0" sz="1800" b="0" i="0" u="none" strike="noStrike" kern="1200" cap="none" spc="5" normalizeH="0" baseline="0" noProof="0" dirty="0">
                <a:ln>
                  <a:noFill/>
                </a:ln>
                <a:solidFill>
                  <a:prstClr val="black"/>
                </a:solidFill>
                <a:effectLst/>
                <a:uLnTx/>
                <a:uFillTx/>
                <a:latin typeface="Georgia"/>
                <a:ea typeface="+mn-ea"/>
                <a:cs typeface="Georgia"/>
              </a:rPr>
              <a:t>e</a:t>
            </a:r>
            <a:r>
              <a:rPr kumimoji="0" sz="1800" b="0" i="0" u="none" strike="noStrike" kern="1200" cap="none" spc="0" normalizeH="0" baseline="0" noProof="0" dirty="0">
                <a:ln>
                  <a:noFill/>
                </a:ln>
                <a:solidFill>
                  <a:prstClr val="black"/>
                </a:solidFill>
                <a:effectLst/>
                <a:uLnTx/>
                <a:uFillTx/>
                <a:latin typeface="Georgia"/>
                <a:ea typeface="+mn-ea"/>
                <a:cs typeface="Georgia"/>
              </a:rPr>
              <a:t>d</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8" name="object 8"/>
          <p:cNvSpPr/>
          <p:nvPr/>
        </p:nvSpPr>
        <p:spPr>
          <a:xfrm>
            <a:off x="3270250" y="4221479"/>
            <a:ext cx="202565" cy="576580"/>
          </a:xfrm>
          <a:custGeom>
            <a:avLst/>
            <a:gdLst/>
            <a:ahLst/>
            <a:cxnLst/>
            <a:rect l="l" t="t" r="r" b="b"/>
            <a:pathLst>
              <a:path w="202564" h="576579">
                <a:moveTo>
                  <a:pt x="105790" y="480060"/>
                </a:moveTo>
                <a:lnTo>
                  <a:pt x="99695" y="483616"/>
                </a:lnTo>
                <a:lnTo>
                  <a:pt x="98678" y="487426"/>
                </a:lnTo>
                <a:lnTo>
                  <a:pt x="150367" y="576072"/>
                </a:lnTo>
                <a:lnTo>
                  <a:pt x="157699" y="563499"/>
                </a:lnTo>
                <a:lnTo>
                  <a:pt x="144017" y="563499"/>
                </a:lnTo>
                <a:lnTo>
                  <a:pt x="144017" y="540076"/>
                </a:lnTo>
                <a:lnTo>
                  <a:pt x="109600" y="481076"/>
                </a:lnTo>
                <a:lnTo>
                  <a:pt x="105790" y="480060"/>
                </a:lnTo>
                <a:close/>
              </a:path>
              <a:path w="202564" h="576579">
                <a:moveTo>
                  <a:pt x="144018" y="540076"/>
                </a:moveTo>
                <a:lnTo>
                  <a:pt x="144017" y="563499"/>
                </a:lnTo>
                <a:lnTo>
                  <a:pt x="156717" y="563499"/>
                </a:lnTo>
                <a:lnTo>
                  <a:pt x="156717" y="560324"/>
                </a:lnTo>
                <a:lnTo>
                  <a:pt x="144907" y="560324"/>
                </a:lnTo>
                <a:lnTo>
                  <a:pt x="150368" y="550962"/>
                </a:lnTo>
                <a:lnTo>
                  <a:pt x="144018" y="540076"/>
                </a:lnTo>
                <a:close/>
              </a:path>
              <a:path w="202564" h="576579">
                <a:moveTo>
                  <a:pt x="194945" y="480060"/>
                </a:moveTo>
                <a:lnTo>
                  <a:pt x="191135" y="481076"/>
                </a:lnTo>
                <a:lnTo>
                  <a:pt x="156717" y="540076"/>
                </a:lnTo>
                <a:lnTo>
                  <a:pt x="156717" y="563499"/>
                </a:lnTo>
                <a:lnTo>
                  <a:pt x="157699" y="563499"/>
                </a:lnTo>
                <a:lnTo>
                  <a:pt x="202057" y="487426"/>
                </a:lnTo>
                <a:lnTo>
                  <a:pt x="201040" y="483616"/>
                </a:lnTo>
                <a:lnTo>
                  <a:pt x="194945" y="480060"/>
                </a:lnTo>
                <a:close/>
              </a:path>
              <a:path w="202564" h="576579">
                <a:moveTo>
                  <a:pt x="150368" y="550962"/>
                </a:moveTo>
                <a:lnTo>
                  <a:pt x="144907" y="560324"/>
                </a:lnTo>
                <a:lnTo>
                  <a:pt x="155828" y="560324"/>
                </a:lnTo>
                <a:lnTo>
                  <a:pt x="150368" y="550962"/>
                </a:lnTo>
                <a:close/>
              </a:path>
              <a:path w="202564" h="576579">
                <a:moveTo>
                  <a:pt x="156717" y="540076"/>
                </a:moveTo>
                <a:lnTo>
                  <a:pt x="150368" y="550962"/>
                </a:lnTo>
                <a:lnTo>
                  <a:pt x="155828" y="560324"/>
                </a:lnTo>
                <a:lnTo>
                  <a:pt x="156717" y="560324"/>
                </a:lnTo>
                <a:lnTo>
                  <a:pt x="156717" y="540076"/>
                </a:lnTo>
                <a:close/>
              </a:path>
              <a:path w="202564" h="576579">
                <a:moveTo>
                  <a:pt x="144017" y="288036"/>
                </a:moveTo>
                <a:lnTo>
                  <a:pt x="144018" y="540076"/>
                </a:lnTo>
                <a:lnTo>
                  <a:pt x="150368" y="550962"/>
                </a:lnTo>
                <a:lnTo>
                  <a:pt x="156717" y="540076"/>
                </a:lnTo>
                <a:lnTo>
                  <a:pt x="156717" y="294386"/>
                </a:lnTo>
                <a:lnTo>
                  <a:pt x="150367" y="294386"/>
                </a:lnTo>
                <a:lnTo>
                  <a:pt x="144017" y="288036"/>
                </a:lnTo>
                <a:close/>
              </a:path>
              <a:path w="202564" h="576579">
                <a:moveTo>
                  <a:pt x="12700" y="0"/>
                </a:moveTo>
                <a:lnTo>
                  <a:pt x="0" y="0"/>
                </a:lnTo>
                <a:lnTo>
                  <a:pt x="0" y="291592"/>
                </a:lnTo>
                <a:lnTo>
                  <a:pt x="2794" y="294386"/>
                </a:lnTo>
                <a:lnTo>
                  <a:pt x="144017" y="294386"/>
                </a:lnTo>
                <a:lnTo>
                  <a:pt x="144017" y="288036"/>
                </a:lnTo>
                <a:lnTo>
                  <a:pt x="12700" y="288036"/>
                </a:lnTo>
                <a:lnTo>
                  <a:pt x="6350" y="281686"/>
                </a:lnTo>
                <a:lnTo>
                  <a:pt x="12700" y="281686"/>
                </a:lnTo>
                <a:lnTo>
                  <a:pt x="12700" y="0"/>
                </a:lnTo>
                <a:close/>
              </a:path>
              <a:path w="202564" h="576579">
                <a:moveTo>
                  <a:pt x="153924" y="281686"/>
                </a:moveTo>
                <a:lnTo>
                  <a:pt x="12700" y="281686"/>
                </a:lnTo>
                <a:lnTo>
                  <a:pt x="12700" y="288036"/>
                </a:lnTo>
                <a:lnTo>
                  <a:pt x="144017" y="288036"/>
                </a:lnTo>
                <a:lnTo>
                  <a:pt x="150367" y="294386"/>
                </a:lnTo>
                <a:lnTo>
                  <a:pt x="156717" y="294386"/>
                </a:lnTo>
                <a:lnTo>
                  <a:pt x="156717" y="284480"/>
                </a:lnTo>
                <a:lnTo>
                  <a:pt x="153924" y="281686"/>
                </a:lnTo>
                <a:close/>
              </a:path>
              <a:path w="202564" h="576579">
                <a:moveTo>
                  <a:pt x="12700" y="281686"/>
                </a:moveTo>
                <a:lnTo>
                  <a:pt x="6350" y="281686"/>
                </a:lnTo>
                <a:lnTo>
                  <a:pt x="12700" y="288036"/>
                </a:lnTo>
                <a:lnTo>
                  <a:pt x="12700" y="281686"/>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3283077" y="4751578"/>
            <a:ext cx="2028825" cy="86677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black"/>
              </a:solidFill>
              <a:effectLst/>
              <a:uLnTx/>
              <a:uFillTx/>
              <a:latin typeface="Times New Roman"/>
              <a:ea typeface="+mn-ea"/>
              <a:cs typeface="Times New Roman"/>
            </a:endParaRPr>
          </a:p>
          <a:p>
            <a:pPr marL="156845"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NRU</a:t>
            </a:r>
            <a:r>
              <a:rPr kumimoji="0" sz="1800" b="0" i="0" u="none" strike="noStrike" kern="1200" cap="none" spc="-90" normalizeH="0" baseline="0" noProof="0" dirty="0">
                <a:ln>
                  <a:noFill/>
                </a:ln>
                <a:solidFill>
                  <a:prstClr val="black"/>
                </a:solidFill>
                <a:effectLst/>
                <a:uLnTx/>
                <a:uFillTx/>
                <a:latin typeface="Georgia"/>
                <a:ea typeface="+mn-ea"/>
                <a:cs typeface="Georgia"/>
              </a:rPr>
              <a:t> </a:t>
            </a:r>
            <a:r>
              <a:rPr kumimoji="0" sz="1800" b="0" i="0" u="none" strike="noStrike" kern="1200" cap="none" spc="0"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0" name="object 10"/>
          <p:cNvSpPr/>
          <p:nvPr/>
        </p:nvSpPr>
        <p:spPr>
          <a:xfrm>
            <a:off x="3744595"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5" y="92456"/>
                </a:lnTo>
                <a:lnTo>
                  <a:pt x="7112" y="96012"/>
                </a:lnTo>
                <a:lnTo>
                  <a:pt x="10921" y="94996"/>
                </a:lnTo>
                <a:lnTo>
                  <a:pt x="45338" y="35995"/>
                </a:lnTo>
                <a:lnTo>
                  <a:pt x="45338" y="12573"/>
                </a:lnTo>
                <a:lnTo>
                  <a:pt x="59020" y="12573"/>
                </a:lnTo>
                <a:lnTo>
                  <a:pt x="51688" y="0"/>
                </a:lnTo>
                <a:close/>
              </a:path>
              <a:path w="103504" h="432435">
                <a:moveTo>
                  <a:pt x="59020" y="12573"/>
                </a:moveTo>
                <a:lnTo>
                  <a:pt x="58038" y="12573"/>
                </a:lnTo>
                <a:lnTo>
                  <a:pt x="58038" y="35995"/>
                </a:lnTo>
                <a:lnTo>
                  <a:pt x="92455" y="94996"/>
                </a:lnTo>
                <a:lnTo>
                  <a:pt x="96265" y="96012"/>
                </a:lnTo>
                <a:lnTo>
                  <a:pt x="102362" y="92456"/>
                </a:lnTo>
                <a:lnTo>
                  <a:pt x="103377" y="88646"/>
                </a:lnTo>
                <a:lnTo>
                  <a:pt x="59020" y="12573"/>
                </a:lnTo>
                <a:close/>
              </a:path>
              <a:path w="103504" h="432435">
                <a:moveTo>
                  <a:pt x="58038" y="12573"/>
                </a:moveTo>
                <a:lnTo>
                  <a:pt x="45338" y="12573"/>
                </a:lnTo>
                <a:lnTo>
                  <a:pt x="45338" y="35995"/>
                </a:lnTo>
                <a:lnTo>
                  <a:pt x="51688" y="25109"/>
                </a:lnTo>
                <a:lnTo>
                  <a:pt x="46227" y="15748"/>
                </a:lnTo>
                <a:lnTo>
                  <a:pt x="58038" y="15748"/>
                </a:lnTo>
                <a:lnTo>
                  <a:pt x="58038" y="12573"/>
                </a:lnTo>
                <a:close/>
              </a:path>
              <a:path w="103504" h="432435">
                <a:moveTo>
                  <a:pt x="58038" y="15748"/>
                </a:moveTo>
                <a:lnTo>
                  <a:pt x="57150" y="15748"/>
                </a:lnTo>
                <a:lnTo>
                  <a:pt x="51688" y="25109"/>
                </a:lnTo>
                <a:lnTo>
                  <a:pt x="58038" y="35995"/>
                </a:lnTo>
                <a:lnTo>
                  <a:pt x="58038"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3643121" y="4382261"/>
            <a:ext cx="3581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2" name="object 12"/>
          <p:cNvSpPr/>
          <p:nvPr/>
        </p:nvSpPr>
        <p:spPr>
          <a:xfrm>
            <a:off x="5003291" y="4067555"/>
            <a:ext cx="504825" cy="360045"/>
          </a:xfrm>
          <a:custGeom>
            <a:avLst/>
            <a:gdLst/>
            <a:ahLst/>
            <a:cxnLst/>
            <a:rect l="l" t="t" r="r" b="b"/>
            <a:pathLst>
              <a:path w="504825" h="360045">
                <a:moveTo>
                  <a:pt x="504444" y="0"/>
                </a:moveTo>
                <a:lnTo>
                  <a:pt x="502082" y="69996"/>
                </a:lnTo>
                <a:lnTo>
                  <a:pt x="495649" y="127158"/>
                </a:lnTo>
                <a:lnTo>
                  <a:pt x="486120" y="165699"/>
                </a:lnTo>
                <a:lnTo>
                  <a:pt x="474472" y="179832"/>
                </a:lnTo>
                <a:lnTo>
                  <a:pt x="271018" y="179832"/>
                </a:lnTo>
                <a:lnTo>
                  <a:pt x="259369" y="193964"/>
                </a:lnTo>
                <a:lnTo>
                  <a:pt x="249840" y="232505"/>
                </a:lnTo>
                <a:lnTo>
                  <a:pt x="243407" y="289667"/>
                </a:lnTo>
                <a:lnTo>
                  <a:pt x="241046" y="359664"/>
                </a:lnTo>
                <a:lnTo>
                  <a:pt x="238702" y="289667"/>
                </a:lnTo>
                <a:lnTo>
                  <a:pt x="232298" y="232505"/>
                </a:lnTo>
                <a:lnTo>
                  <a:pt x="222775" y="193964"/>
                </a:lnTo>
                <a:lnTo>
                  <a:pt x="211074" y="179832"/>
                </a:lnTo>
                <a:lnTo>
                  <a:pt x="29972" y="179832"/>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5904103"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6" y="92456"/>
                </a:lnTo>
                <a:lnTo>
                  <a:pt x="7112" y="96012"/>
                </a:lnTo>
                <a:lnTo>
                  <a:pt x="10922" y="94996"/>
                </a:lnTo>
                <a:lnTo>
                  <a:pt x="45338" y="35995"/>
                </a:lnTo>
                <a:lnTo>
                  <a:pt x="45338" y="12573"/>
                </a:lnTo>
                <a:lnTo>
                  <a:pt x="59020" y="12573"/>
                </a:lnTo>
                <a:lnTo>
                  <a:pt x="51688" y="0"/>
                </a:lnTo>
                <a:close/>
              </a:path>
              <a:path w="103504" h="432435">
                <a:moveTo>
                  <a:pt x="59020" y="12573"/>
                </a:moveTo>
                <a:lnTo>
                  <a:pt x="58038" y="12573"/>
                </a:lnTo>
                <a:lnTo>
                  <a:pt x="58038" y="35995"/>
                </a:lnTo>
                <a:lnTo>
                  <a:pt x="92456" y="94996"/>
                </a:lnTo>
                <a:lnTo>
                  <a:pt x="96266" y="96012"/>
                </a:lnTo>
                <a:lnTo>
                  <a:pt x="102362" y="92456"/>
                </a:lnTo>
                <a:lnTo>
                  <a:pt x="103377" y="88646"/>
                </a:lnTo>
                <a:lnTo>
                  <a:pt x="59020" y="12573"/>
                </a:lnTo>
                <a:close/>
              </a:path>
              <a:path w="103504" h="432435">
                <a:moveTo>
                  <a:pt x="58038" y="12573"/>
                </a:moveTo>
                <a:lnTo>
                  <a:pt x="45338" y="12573"/>
                </a:lnTo>
                <a:lnTo>
                  <a:pt x="45338" y="35995"/>
                </a:lnTo>
                <a:lnTo>
                  <a:pt x="51688" y="25109"/>
                </a:lnTo>
                <a:lnTo>
                  <a:pt x="46227" y="15748"/>
                </a:lnTo>
                <a:lnTo>
                  <a:pt x="58038" y="15748"/>
                </a:lnTo>
                <a:lnTo>
                  <a:pt x="58038" y="12573"/>
                </a:lnTo>
                <a:close/>
              </a:path>
              <a:path w="103504" h="432435">
                <a:moveTo>
                  <a:pt x="58038" y="15748"/>
                </a:moveTo>
                <a:lnTo>
                  <a:pt x="57150" y="15748"/>
                </a:lnTo>
                <a:lnTo>
                  <a:pt x="51688" y="25109"/>
                </a:lnTo>
                <a:lnTo>
                  <a:pt x="58038" y="35995"/>
                </a:lnTo>
                <a:lnTo>
                  <a:pt x="58038"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464934"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5" y="92456"/>
                </a:lnTo>
                <a:lnTo>
                  <a:pt x="7112" y="96012"/>
                </a:lnTo>
                <a:lnTo>
                  <a:pt x="10922" y="94996"/>
                </a:lnTo>
                <a:lnTo>
                  <a:pt x="45338" y="35995"/>
                </a:lnTo>
                <a:lnTo>
                  <a:pt x="45338" y="12573"/>
                </a:lnTo>
                <a:lnTo>
                  <a:pt x="59020" y="12573"/>
                </a:lnTo>
                <a:lnTo>
                  <a:pt x="51688" y="0"/>
                </a:lnTo>
                <a:close/>
              </a:path>
              <a:path w="103504" h="432435">
                <a:moveTo>
                  <a:pt x="59020" y="12573"/>
                </a:moveTo>
                <a:lnTo>
                  <a:pt x="58038" y="12573"/>
                </a:lnTo>
                <a:lnTo>
                  <a:pt x="58038" y="35995"/>
                </a:lnTo>
                <a:lnTo>
                  <a:pt x="92456" y="94996"/>
                </a:lnTo>
                <a:lnTo>
                  <a:pt x="96265" y="96012"/>
                </a:lnTo>
                <a:lnTo>
                  <a:pt x="102362" y="92456"/>
                </a:lnTo>
                <a:lnTo>
                  <a:pt x="103378" y="88646"/>
                </a:lnTo>
                <a:lnTo>
                  <a:pt x="59020" y="12573"/>
                </a:lnTo>
                <a:close/>
              </a:path>
              <a:path w="103504" h="432435">
                <a:moveTo>
                  <a:pt x="58038" y="12573"/>
                </a:moveTo>
                <a:lnTo>
                  <a:pt x="45338" y="12573"/>
                </a:lnTo>
                <a:lnTo>
                  <a:pt x="45338" y="35995"/>
                </a:lnTo>
                <a:lnTo>
                  <a:pt x="51688" y="25109"/>
                </a:lnTo>
                <a:lnTo>
                  <a:pt x="46228" y="15748"/>
                </a:lnTo>
                <a:lnTo>
                  <a:pt x="58038" y="15748"/>
                </a:lnTo>
                <a:lnTo>
                  <a:pt x="58038" y="12573"/>
                </a:lnTo>
                <a:close/>
              </a:path>
              <a:path w="103504" h="432435">
                <a:moveTo>
                  <a:pt x="58038" y="15748"/>
                </a:moveTo>
                <a:lnTo>
                  <a:pt x="57149" y="15748"/>
                </a:lnTo>
                <a:lnTo>
                  <a:pt x="51688" y="25109"/>
                </a:lnTo>
                <a:lnTo>
                  <a:pt x="58038" y="35995"/>
                </a:lnTo>
                <a:lnTo>
                  <a:pt x="58038" y="15748"/>
                </a:lnTo>
                <a:close/>
              </a:path>
              <a:path w="103504" h="432435">
                <a:moveTo>
                  <a:pt x="57149" y="15748"/>
                </a:moveTo>
                <a:lnTo>
                  <a:pt x="46228" y="15748"/>
                </a:lnTo>
                <a:lnTo>
                  <a:pt x="51688" y="25109"/>
                </a:lnTo>
                <a:lnTo>
                  <a:pt x="57149"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6967855" y="3995928"/>
            <a:ext cx="103505" cy="432434"/>
          </a:xfrm>
          <a:custGeom>
            <a:avLst/>
            <a:gdLst/>
            <a:ahLst/>
            <a:cxnLst/>
            <a:rect l="l" t="t" r="r" b="b"/>
            <a:pathLst>
              <a:path w="103504" h="432435">
                <a:moveTo>
                  <a:pt x="51688" y="25109"/>
                </a:moveTo>
                <a:lnTo>
                  <a:pt x="45339" y="35995"/>
                </a:lnTo>
                <a:lnTo>
                  <a:pt x="45339" y="432054"/>
                </a:lnTo>
                <a:lnTo>
                  <a:pt x="58039" y="432054"/>
                </a:lnTo>
                <a:lnTo>
                  <a:pt x="58039" y="35995"/>
                </a:lnTo>
                <a:lnTo>
                  <a:pt x="51688" y="25109"/>
                </a:lnTo>
                <a:close/>
              </a:path>
              <a:path w="103504" h="432435">
                <a:moveTo>
                  <a:pt x="51689" y="0"/>
                </a:moveTo>
                <a:lnTo>
                  <a:pt x="0" y="88646"/>
                </a:lnTo>
                <a:lnTo>
                  <a:pt x="1016" y="92456"/>
                </a:lnTo>
                <a:lnTo>
                  <a:pt x="7112" y="96012"/>
                </a:lnTo>
                <a:lnTo>
                  <a:pt x="10922" y="94996"/>
                </a:lnTo>
                <a:lnTo>
                  <a:pt x="45338" y="35995"/>
                </a:lnTo>
                <a:lnTo>
                  <a:pt x="45339" y="12573"/>
                </a:lnTo>
                <a:lnTo>
                  <a:pt x="59020" y="12573"/>
                </a:lnTo>
                <a:lnTo>
                  <a:pt x="51689" y="0"/>
                </a:lnTo>
                <a:close/>
              </a:path>
              <a:path w="103504" h="432435">
                <a:moveTo>
                  <a:pt x="59020" y="12573"/>
                </a:moveTo>
                <a:lnTo>
                  <a:pt x="58039" y="12573"/>
                </a:lnTo>
                <a:lnTo>
                  <a:pt x="58039" y="35995"/>
                </a:lnTo>
                <a:lnTo>
                  <a:pt x="92455" y="94996"/>
                </a:lnTo>
                <a:lnTo>
                  <a:pt x="96266" y="96012"/>
                </a:lnTo>
                <a:lnTo>
                  <a:pt x="102362" y="92456"/>
                </a:lnTo>
                <a:lnTo>
                  <a:pt x="103377" y="88646"/>
                </a:lnTo>
                <a:lnTo>
                  <a:pt x="59020" y="12573"/>
                </a:lnTo>
                <a:close/>
              </a:path>
              <a:path w="103504" h="432435">
                <a:moveTo>
                  <a:pt x="58039" y="12573"/>
                </a:moveTo>
                <a:lnTo>
                  <a:pt x="45339" y="12573"/>
                </a:lnTo>
                <a:lnTo>
                  <a:pt x="45339" y="35995"/>
                </a:lnTo>
                <a:lnTo>
                  <a:pt x="51689" y="25109"/>
                </a:lnTo>
                <a:lnTo>
                  <a:pt x="46227" y="15748"/>
                </a:lnTo>
                <a:lnTo>
                  <a:pt x="58039" y="15748"/>
                </a:lnTo>
                <a:lnTo>
                  <a:pt x="58039" y="12573"/>
                </a:lnTo>
                <a:close/>
              </a:path>
              <a:path w="103504" h="432435">
                <a:moveTo>
                  <a:pt x="58039" y="15748"/>
                </a:moveTo>
                <a:lnTo>
                  <a:pt x="57150" y="15748"/>
                </a:lnTo>
                <a:lnTo>
                  <a:pt x="51688" y="25109"/>
                </a:lnTo>
                <a:lnTo>
                  <a:pt x="58039" y="35995"/>
                </a:lnTo>
                <a:lnTo>
                  <a:pt x="58039"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5083555" y="4382261"/>
            <a:ext cx="21424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732790" algn="l"/>
                <a:tab pos="1292860" algn="l"/>
                <a:tab pos="1797050" algn="l"/>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	Hit	Hit	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170568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3437890"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Second</a:t>
            </a:r>
            <a:r>
              <a:rPr sz="4000" b="0" spc="-55" dirty="0">
                <a:latin typeface="Trebuchet MS"/>
                <a:cs typeface="Trebuchet MS"/>
              </a:rPr>
              <a:t> </a:t>
            </a:r>
            <a:r>
              <a:rPr sz="4000" b="0" spc="-10" dirty="0">
                <a:latin typeface="Trebuchet MS"/>
                <a:cs typeface="Trebuchet MS"/>
              </a:rPr>
              <a:t>Chance</a:t>
            </a:r>
            <a:endParaRPr sz="4000">
              <a:latin typeface="Trebuchet MS"/>
              <a:cs typeface="Trebuchet MS"/>
            </a:endParaRPr>
          </a:p>
        </p:txBody>
      </p:sp>
      <p:sp>
        <p:nvSpPr>
          <p:cNvPr id="3" name="object 3"/>
          <p:cNvSpPr txBox="1"/>
          <p:nvPr/>
        </p:nvSpPr>
        <p:spPr>
          <a:xfrm>
            <a:off x="645668" y="2233701"/>
            <a:ext cx="6781800" cy="1847214"/>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Modified </a:t>
            </a:r>
            <a:r>
              <a:rPr kumimoji="0" sz="2800" b="0" i="0" u="none" strike="noStrike" kern="1200" cap="none" spc="0" normalizeH="0" baseline="0" noProof="0" dirty="0">
                <a:ln>
                  <a:noFill/>
                </a:ln>
                <a:solidFill>
                  <a:prstClr val="black"/>
                </a:solidFill>
                <a:effectLst/>
                <a:uLnTx/>
                <a:uFillTx/>
                <a:latin typeface="Georgia"/>
                <a:ea typeface="+mn-ea"/>
                <a:cs typeface="Georgia"/>
              </a:rPr>
              <a:t>version of</a:t>
            </a:r>
            <a:r>
              <a:rPr kumimoji="0" sz="2800" b="0" i="0" u="none" strike="noStrike" kern="1200" cap="none" spc="4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FIFO</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Instead </a:t>
            </a:r>
            <a:r>
              <a:rPr kumimoji="0" sz="2800" b="0" i="0" u="none" strike="noStrike" kern="1200" cap="none" spc="0" normalizeH="0" baseline="0" noProof="0" dirty="0">
                <a:ln>
                  <a:noFill/>
                </a:ln>
                <a:solidFill>
                  <a:prstClr val="black"/>
                </a:solidFill>
                <a:effectLst/>
                <a:uLnTx/>
                <a:uFillTx/>
                <a:latin typeface="Georgia"/>
                <a:ea typeface="+mn-ea"/>
                <a:cs typeface="Georgia"/>
              </a:rPr>
              <a:t>of </a:t>
            </a:r>
            <a:r>
              <a:rPr kumimoji="0" sz="2800" b="0" i="0" u="none" strike="noStrike" kern="1200" cap="none" spc="-5" normalizeH="0" baseline="0" noProof="0" dirty="0">
                <a:ln>
                  <a:noFill/>
                </a:ln>
                <a:solidFill>
                  <a:prstClr val="black"/>
                </a:solidFill>
                <a:effectLst/>
                <a:uLnTx/>
                <a:uFillTx/>
                <a:latin typeface="Georgia"/>
                <a:ea typeface="+mn-ea"/>
                <a:cs typeface="Georgia"/>
              </a:rPr>
              <a:t>swapping out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last page, the  </a:t>
            </a:r>
            <a:r>
              <a:rPr kumimoji="0" sz="2800" b="0" i="0" u="none" strike="noStrike" kern="1200" cap="none" spc="0" normalizeH="0" baseline="0" noProof="0" dirty="0">
                <a:ln>
                  <a:noFill/>
                </a:ln>
                <a:solidFill>
                  <a:prstClr val="black"/>
                </a:solidFill>
                <a:effectLst/>
                <a:uLnTx/>
                <a:uFillTx/>
                <a:latin typeface="Georgia"/>
                <a:ea typeface="+mn-ea"/>
                <a:cs typeface="Georgia"/>
              </a:rPr>
              <a:t>referenced </a:t>
            </a:r>
            <a:r>
              <a:rPr kumimoji="0" sz="2800" b="0" i="0" u="none" strike="noStrike" kern="1200" cap="none" spc="-5" normalizeH="0" baseline="0" noProof="0" dirty="0">
                <a:ln>
                  <a:noFill/>
                </a:ln>
                <a:solidFill>
                  <a:prstClr val="black"/>
                </a:solidFill>
                <a:effectLst/>
                <a:uLnTx/>
                <a:uFillTx/>
                <a:latin typeface="Georgia"/>
                <a:ea typeface="+mn-ea"/>
                <a:cs typeface="Georgia"/>
              </a:rPr>
              <a:t>bit is</a:t>
            </a:r>
            <a:r>
              <a:rPr kumimoji="0" sz="2800" b="0" i="0" u="none" strike="noStrike" kern="1200" cap="none" spc="2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checked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Gives </a:t>
            </a:r>
            <a:r>
              <a:rPr kumimoji="0" sz="2800" b="0" i="0" u="none" strike="noStrike" kern="1200" cap="none" spc="0" normalizeH="0" baseline="0" noProof="0" dirty="0">
                <a:ln>
                  <a:noFill/>
                </a:ln>
                <a:solidFill>
                  <a:prstClr val="black"/>
                </a:solidFill>
                <a:effectLst/>
                <a:uLnTx/>
                <a:uFillTx/>
                <a:latin typeface="Georgia"/>
                <a:ea typeface="+mn-ea"/>
                <a:cs typeface="Georgia"/>
              </a:rPr>
              <a:t>every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5" normalizeH="0" baseline="0" noProof="0" dirty="0">
                <a:ln>
                  <a:noFill/>
                </a:ln>
                <a:solidFill>
                  <a:prstClr val="black"/>
                </a:solidFill>
                <a:effectLst/>
                <a:uLnTx/>
                <a:uFillTx/>
                <a:latin typeface="Georgia"/>
                <a:ea typeface="+mn-ea"/>
                <a:cs typeface="Georgia"/>
              </a:rPr>
              <a:t>a</a:t>
            </a:r>
            <a:r>
              <a:rPr kumimoji="0" sz="2800" b="0" i="0" u="none" strike="noStrike" kern="1200" cap="none" spc="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"second-chance"</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821641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4455" y="1557480"/>
            <a:ext cx="4941129" cy="408408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2850895" y="6264046"/>
            <a:ext cx="200342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Second</a:t>
            </a:r>
            <a:r>
              <a:rPr kumimoji="0" sz="1800" b="0" i="0" u="none" strike="noStrike" kern="1200" cap="none" spc="-55" normalizeH="0" baseline="0" noProof="0" dirty="0">
                <a:ln>
                  <a:noFill/>
                </a:ln>
                <a:solidFill>
                  <a:prstClr val="black"/>
                </a:solidFill>
                <a:effectLst/>
                <a:uLnTx/>
                <a:uFillTx/>
                <a:latin typeface="Georgia"/>
                <a:ea typeface="+mn-ea"/>
                <a:cs typeface="Georgia"/>
              </a:rPr>
              <a:t> </a:t>
            </a:r>
            <a:r>
              <a:rPr kumimoji="0" sz="1800" b="0" i="0" u="none" strike="noStrike" kern="1200" cap="none" spc="-10" normalizeH="0" baseline="0" noProof="0" dirty="0">
                <a:ln>
                  <a:noFill/>
                </a:ln>
                <a:solidFill>
                  <a:prstClr val="black"/>
                </a:solidFill>
                <a:effectLst/>
                <a:uLnTx/>
                <a:uFillTx/>
                <a:latin typeface="Georgia"/>
                <a:ea typeface="+mn-ea"/>
                <a:cs typeface="Georgia"/>
              </a:rPr>
              <a:t>Chance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726210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1258570"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Clock</a:t>
            </a:r>
            <a:endParaRPr sz="4000">
              <a:latin typeface="Trebuchet MS"/>
              <a:cs typeface="Trebuchet MS"/>
            </a:endParaRPr>
          </a:p>
        </p:txBody>
      </p:sp>
      <p:sp>
        <p:nvSpPr>
          <p:cNvPr id="3" name="object 3"/>
          <p:cNvSpPr txBox="1"/>
          <p:nvPr/>
        </p:nvSpPr>
        <p:spPr>
          <a:xfrm>
            <a:off x="645668" y="2233701"/>
            <a:ext cx="7526655" cy="1382395"/>
          </a:xfrm>
          <a:prstGeom prst="rect">
            <a:avLst/>
          </a:prstGeom>
        </p:spPr>
        <p:txBody>
          <a:bodyPr vert="horz" wrap="square" lIns="0" tIns="50800" rIns="0" bIns="0" rtlCol="0">
            <a:spAutoFit/>
          </a:bodyPr>
          <a:lstStyle/>
          <a:p>
            <a:pPr marL="268605" marR="0" lvl="0" indent="-256540" algn="l" defTabSz="914400" rtl="0" eaLnBrk="1" fontAlgn="auto" latinLnBrk="0" hangingPunct="1">
              <a:lnSpc>
                <a:spcPct val="100000"/>
              </a:lnSpc>
              <a:spcBef>
                <a:spcPts val="4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Modified </a:t>
            </a:r>
            <a:r>
              <a:rPr kumimoji="0" sz="2800" b="0" i="0" u="none" strike="noStrike" kern="1200" cap="none" spc="0" normalizeH="0" baseline="0" noProof="0" dirty="0">
                <a:ln>
                  <a:noFill/>
                </a:ln>
                <a:solidFill>
                  <a:prstClr val="black"/>
                </a:solidFill>
                <a:effectLst/>
                <a:uLnTx/>
                <a:uFillTx/>
                <a:latin typeface="Georgia"/>
                <a:ea typeface="+mn-ea"/>
                <a:cs typeface="Georgia"/>
              </a:rPr>
              <a:t>version of</a:t>
            </a:r>
            <a:r>
              <a:rPr kumimoji="0" sz="2800" b="0" i="0" u="none" strike="noStrike" kern="1200" cap="none" spc="4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FIFO</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a:t>
            </a:r>
            <a:r>
              <a:rPr kumimoji="0" sz="2800" b="0" i="0" u="none" strike="noStrike" kern="1200" cap="none" spc="0" normalizeH="0" baseline="0" noProof="0" dirty="0">
                <a:ln>
                  <a:noFill/>
                </a:ln>
                <a:solidFill>
                  <a:prstClr val="black"/>
                </a:solidFill>
                <a:effectLst/>
                <a:uLnTx/>
                <a:uFillTx/>
                <a:latin typeface="Georgia"/>
                <a:ea typeface="+mn-ea"/>
                <a:cs typeface="Georgia"/>
              </a:rPr>
              <a:t>set </a:t>
            </a:r>
            <a:r>
              <a:rPr kumimoji="0" sz="2800" b="0" i="0" u="none" strike="noStrike" kern="1200" cap="none" spc="-5" normalizeH="0" baseline="0" noProof="0" dirty="0">
                <a:ln>
                  <a:noFill/>
                </a:ln>
                <a:solidFill>
                  <a:prstClr val="black"/>
                </a:solidFill>
                <a:effectLst/>
                <a:uLnTx/>
                <a:uFillTx/>
                <a:latin typeface="Georgia"/>
                <a:ea typeface="+mn-ea"/>
                <a:cs typeface="Georgia"/>
              </a:rPr>
              <a:t>of </a:t>
            </a:r>
            <a:r>
              <a:rPr kumimoji="0" sz="2800" b="0" i="0" u="none" strike="noStrike" kern="1200" cap="none" spc="-10" normalizeH="0" baseline="0" noProof="0" dirty="0">
                <a:ln>
                  <a:noFill/>
                </a:ln>
                <a:solidFill>
                  <a:prstClr val="black"/>
                </a:solidFill>
                <a:effectLst/>
                <a:uLnTx/>
                <a:uFillTx/>
                <a:latin typeface="Georgia"/>
                <a:ea typeface="+mn-ea"/>
                <a:cs typeface="Georgia"/>
              </a:rPr>
              <a:t>frame </a:t>
            </a:r>
            <a:r>
              <a:rPr kumimoji="0" sz="2800" b="0" i="0" u="none" strike="noStrike" kern="1200" cap="none" spc="-5" normalizeH="0" baseline="0" noProof="0" dirty="0">
                <a:ln>
                  <a:noFill/>
                </a:ln>
                <a:solidFill>
                  <a:prstClr val="black"/>
                </a:solidFill>
                <a:effectLst/>
                <a:uLnTx/>
                <a:uFillTx/>
                <a:latin typeface="Georgia"/>
                <a:ea typeface="+mn-ea"/>
                <a:cs typeface="Georgia"/>
              </a:rPr>
              <a:t>candidates </a:t>
            </a:r>
            <a:r>
              <a:rPr kumimoji="0" sz="2800" b="0" i="0" u="none" strike="noStrike" kern="1200" cap="none" spc="0" normalizeH="0" baseline="0" noProof="0" dirty="0">
                <a:ln>
                  <a:noFill/>
                </a:ln>
                <a:solidFill>
                  <a:prstClr val="black"/>
                </a:solidFill>
                <a:effectLst/>
                <a:uLnTx/>
                <a:uFillTx/>
                <a:latin typeface="Georgia"/>
                <a:ea typeface="+mn-ea"/>
                <a:cs typeface="Georgia"/>
              </a:rPr>
              <a:t>for replacement </a:t>
            </a:r>
            <a:r>
              <a:rPr kumimoji="0" sz="2800" b="0" i="0" u="none" strike="noStrike" kern="1200" cap="none" spc="-5" normalizeH="0" baseline="0" noProof="0" dirty="0">
                <a:ln>
                  <a:noFill/>
                </a:ln>
                <a:solidFill>
                  <a:prstClr val="black"/>
                </a:solidFill>
                <a:effectLst/>
                <a:uLnTx/>
                <a:uFillTx/>
                <a:latin typeface="Georgia"/>
                <a:ea typeface="+mn-ea"/>
                <a:cs typeface="Georgia"/>
              </a:rPr>
              <a:t>is  </a:t>
            </a:r>
            <a:r>
              <a:rPr kumimoji="0" sz="2800" b="0" i="0" u="none" strike="noStrike" kern="1200" cap="none" spc="0" normalizeH="0" baseline="0" noProof="0" dirty="0">
                <a:ln>
                  <a:noFill/>
                </a:ln>
                <a:solidFill>
                  <a:prstClr val="black"/>
                </a:solidFill>
                <a:effectLst/>
                <a:uLnTx/>
                <a:uFillTx/>
                <a:latin typeface="Georgia"/>
                <a:ea typeface="+mn-ea"/>
                <a:cs typeface="Georgia"/>
              </a:rPr>
              <a:t>considered </a:t>
            </a:r>
            <a:r>
              <a:rPr kumimoji="0" sz="2800" b="0" i="0" u="none" strike="noStrike" kern="1200" cap="none" spc="-5" normalizeH="0" baseline="0" noProof="0" dirty="0">
                <a:ln>
                  <a:noFill/>
                </a:ln>
                <a:solidFill>
                  <a:prstClr val="black"/>
                </a:solidFill>
                <a:effectLst/>
                <a:uLnTx/>
                <a:uFillTx/>
                <a:latin typeface="Georgia"/>
                <a:ea typeface="+mn-ea"/>
                <a:cs typeface="Georgia"/>
              </a:rPr>
              <a:t>as a circular</a:t>
            </a:r>
            <a:r>
              <a:rPr kumimoji="0" sz="2800" b="0" i="0" u="none" strike="noStrike" kern="1200" cap="none" spc="6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buffer.</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968534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91055" y="1147572"/>
            <a:ext cx="5644896" cy="494538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4219447" y="6407607"/>
            <a:ext cx="123317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a:t>
            </a:r>
            <a:r>
              <a:rPr kumimoji="0" sz="1800" b="0" i="0" u="none" strike="noStrike" kern="1200" cap="none" spc="-75"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CLOCK</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401309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18" y="685800"/>
            <a:ext cx="6099175" cy="443711"/>
          </a:xfrm>
          <a:prstGeom prst="rect">
            <a:avLst/>
          </a:prstGeom>
        </p:spPr>
        <p:txBody>
          <a:bodyPr vert="horz" wrap="square" lIns="0" tIns="12700" rIns="0" bIns="0" rtlCol="0">
            <a:spAutoFit/>
          </a:bodyPr>
          <a:lstStyle/>
          <a:p>
            <a:pPr algn="ctr"/>
            <a:r>
              <a:rPr lang="en-US" sz="2800" dirty="0"/>
              <a:t>Memory Addresses &amp; Description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8494633"/>
          </a:xfrm>
          <a:prstGeom prst="rect">
            <a:avLst/>
          </a:prstGeom>
        </p:spPr>
        <p:txBody>
          <a:bodyPr wrap="square">
            <a:spAutoFit/>
          </a:bodyPr>
          <a:lstStyle/>
          <a:p>
            <a:r>
              <a:rPr lang="en-US" sz="2400" b="1" dirty="0"/>
              <a:t>Symbolic addresses</a:t>
            </a:r>
            <a:endParaRPr lang="en-US" sz="2400" dirty="0"/>
          </a:p>
          <a:p>
            <a:r>
              <a:rPr lang="en-US" sz="2400" dirty="0"/>
              <a:t>The addresses used in a source code. The variable names, constants, and instruction labels are the basic elements of the symbolic address space.</a:t>
            </a:r>
          </a:p>
          <a:p>
            <a:endParaRPr lang="en-US" sz="2400" dirty="0"/>
          </a:p>
          <a:p>
            <a:r>
              <a:rPr lang="en-US" sz="2400" b="1" dirty="0"/>
              <a:t>Relative addresses</a:t>
            </a:r>
            <a:endParaRPr lang="en-US" sz="2400" dirty="0"/>
          </a:p>
          <a:p>
            <a:r>
              <a:rPr lang="en-US" sz="2400" dirty="0"/>
              <a:t>At the time of compilation, a compiler converts symbolic addresses into relative addresses.</a:t>
            </a:r>
          </a:p>
          <a:p>
            <a:endParaRPr lang="en-US" sz="2400" dirty="0"/>
          </a:p>
          <a:p>
            <a:endParaRPr lang="en-US" sz="2400" dirty="0"/>
          </a:p>
          <a:p>
            <a:r>
              <a:rPr lang="en-US" sz="2400" b="1" dirty="0"/>
              <a:t>Physical addresses</a:t>
            </a:r>
            <a:endParaRPr lang="en-US" sz="2400" dirty="0"/>
          </a:p>
          <a:p>
            <a:r>
              <a:rPr lang="en-US" sz="2400" dirty="0"/>
              <a:t>The loader generates these addresses at the time when a program is loaded into main memory.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1835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6000750"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Least </a:t>
            </a:r>
            <a:r>
              <a:rPr sz="4000" b="0" spc="-25" dirty="0">
                <a:latin typeface="Trebuchet MS"/>
                <a:cs typeface="Trebuchet MS"/>
              </a:rPr>
              <a:t>Recently </a:t>
            </a:r>
            <a:r>
              <a:rPr sz="4000" b="0" spc="-5" dirty="0">
                <a:latin typeface="Trebuchet MS"/>
                <a:cs typeface="Trebuchet MS"/>
              </a:rPr>
              <a:t>Used</a:t>
            </a:r>
            <a:r>
              <a:rPr sz="4000" b="0" spc="-45" dirty="0">
                <a:latin typeface="Trebuchet MS"/>
                <a:cs typeface="Trebuchet MS"/>
              </a:rPr>
              <a:t> </a:t>
            </a:r>
            <a:r>
              <a:rPr sz="4000" b="0" spc="-5" dirty="0">
                <a:latin typeface="Trebuchet MS"/>
                <a:cs typeface="Trebuchet MS"/>
              </a:rPr>
              <a:t>(LRU)</a:t>
            </a:r>
            <a:endParaRPr sz="4000">
              <a:latin typeface="Trebuchet MS"/>
              <a:cs typeface="Trebuchet MS"/>
            </a:endParaRPr>
          </a:p>
        </p:txBody>
      </p:sp>
      <p:sp>
        <p:nvSpPr>
          <p:cNvPr id="3" name="object 3"/>
          <p:cNvSpPr txBox="1"/>
          <p:nvPr/>
        </p:nvSpPr>
        <p:spPr>
          <a:xfrm>
            <a:off x="645668" y="2272411"/>
            <a:ext cx="7743190" cy="1343660"/>
          </a:xfrm>
          <a:prstGeom prst="rect">
            <a:avLst/>
          </a:prstGeom>
        </p:spPr>
        <p:txBody>
          <a:bodyPr vert="horz" wrap="square" lIns="0" tIns="12065" rIns="0" bIns="0" rtlCol="0">
            <a:spAutoFit/>
          </a:bodyPr>
          <a:lstStyle/>
          <a:p>
            <a:pPr marL="268605" marR="508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It swaps </a:t>
            </a:r>
            <a:r>
              <a:rPr kumimoji="0" sz="2800" b="0" i="0" u="none" strike="noStrike" kern="1200" cap="none" spc="-10" normalizeH="0" baseline="0" noProof="0" dirty="0">
                <a:ln>
                  <a:noFill/>
                </a:ln>
                <a:solidFill>
                  <a:prstClr val="black"/>
                </a:solidFill>
                <a:effectLst/>
                <a:uLnTx/>
                <a:uFillTx/>
                <a:latin typeface="Georgia"/>
                <a:ea typeface="+mn-ea"/>
                <a:cs typeface="Georgia"/>
              </a:rPr>
              <a:t>the </a:t>
            </a:r>
            <a:r>
              <a:rPr kumimoji="0" sz="2800" b="0" i="0" u="none" strike="noStrike" kern="1200" cap="none" spc="-5" normalizeH="0" baseline="0" noProof="0" dirty="0">
                <a:ln>
                  <a:noFill/>
                </a:ln>
                <a:solidFill>
                  <a:prstClr val="black"/>
                </a:solidFill>
                <a:effectLst/>
                <a:uLnTx/>
                <a:uFillTx/>
                <a:latin typeface="Georgia"/>
                <a:ea typeface="+mn-ea"/>
                <a:cs typeface="Georgia"/>
              </a:rPr>
              <a:t>pages that </a:t>
            </a:r>
            <a:r>
              <a:rPr kumimoji="0" sz="2800" b="0" i="0" u="none" strike="noStrike" kern="1200" cap="none" spc="0" normalizeH="0" baseline="0" noProof="0" dirty="0">
                <a:ln>
                  <a:noFill/>
                </a:ln>
                <a:solidFill>
                  <a:prstClr val="black"/>
                </a:solidFill>
                <a:effectLst/>
                <a:uLnTx/>
                <a:uFillTx/>
                <a:latin typeface="Georgia"/>
                <a:ea typeface="+mn-ea"/>
                <a:cs typeface="Georgia"/>
              </a:rPr>
              <a:t>have </a:t>
            </a:r>
            <a:r>
              <a:rPr kumimoji="0" sz="2800" b="0" i="0" u="none" strike="noStrike" kern="1200" cap="none" spc="-5" normalizeH="0" baseline="0" noProof="0" dirty="0">
                <a:ln>
                  <a:noFill/>
                </a:ln>
                <a:solidFill>
                  <a:prstClr val="black"/>
                </a:solidFill>
                <a:effectLst/>
                <a:uLnTx/>
                <a:uFillTx/>
                <a:latin typeface="Georgia"/>
                <a:ea typeface="+mn-ea"/>
                <a:cs typeface="Georgia"/>
              </a:rPr>
              <a:t>been used the least  over a period of</a:t>
            </a:r>
            <a:r>
              <a:rPr kumimoji="0" sz="2800" b="0" i="0" u="none" strike="noStrike" kern="1200" cap="none" spc="60" normalizeH="0" baseline="0" noProof="0" dirty="0">
                <a:ln>
                  <a:noFill/>
                </a:ln>
                <a:solidFill>
                  <a:prstClr val="black"/>
                </a:solidFill>
                <a:effectLst/>
                <a:uLnTx/>
                <a:uFillTx/>
                <a:latin typeface="Georgia"/>
                <a:ea typeface="+mn-ea"/>
                <a:cs typeface="Georgia"/>
              </a:rPr>
              <a:t> </a:t>
            </a:r>
            <a:r>
              <a:rPr kumimoji="0" sz="2800" b="0" i="0" u="none" strike="noStrike" kern="1200" cap="none" spc="-10" normalizeH="0" baseline="0" noProof="0" dirty="0">
                <a:ln>
                  <a:noFill/>
                </a:ln>
                <a:solidFill>
                  <a:prstClr val="black"/>
                </a:solidFill>
                <a:effectLst/>
                <a:uLnTx/>
                <a:uFillTx/>
                <a:latin typeface="Georgia"/>
                <a:ea typeface="+mn-ea"/>
                <a:cs typeface="Georgia"/>
              </a:rPr>
              <a:t>time.</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It is free from Belady’s</a:t>
            </a:r>
            <a:r>
              <a:rPr kumimoji="0" sz="2800" b="0" i="0" u="none" strike="noStrike" kern="1200" cap="none" spc="1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anomaly.</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2945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298513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LRU</a:t>
            </a:r>
            <a:r>
              <a:rPr sz="4000" b="0" spc="-70" dirty="0">
                <a:latin typeface="Trebuchet MS"/>
                <a:cs typeface="Trebuchet MS"/>
              </a:rPr>
              <a:t> </a:t>
            </a:r>
            <a:r>
              <a:rPr sz="4000" b="0" spc="-5" dirty="0">
                <a:latin typeface="Trebuchet MS"/>
                <a:cs typeface="Trebuchet MS"/>
              </a:rPr>
              <a:t>Example</a:t>
            </a:r>
            <a:endParaRPr sz="4000">
              <a:latin typeface="Trebuchet MS"/>
              <a:cs typeface="Trebuchet MS"/>
            </a:endParaRPr>
          </a:p>
        </p:txBody>
      </p:sp>
      <p:sp>
        <p:nvSpPr>
          <p:cNvPr id="3" name="object 3"/>
          <p:cNvSpPr/>
          <p:nvPr/>
        </p:nvSpPr>
        <p:spPr>
          <a:xfrm>
            <a:off x="2019300" y="2493264"/>
            <a:ext cx="5029200" cy="18089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3131820" y="3188207"/>
            <a:ext cx="219456" cy="11049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3132582" y="3573017"/>
            <a:ext cx="216535" cy="288290"/>
          </a:xfrm>
          <a:custGeom>
            <a:avLst/>
            <a:gdLst/>
            <a:ahLst/>
            <a:cxnLst/>
            <a:rect l="l" t="t" r="r" b="b"/>
            <a:pathLst>
              <a:path w="216535" h="288289">
                <a:moveTo>
                  <a:pt x="0" y="144018"/>
                </a:moveTo>
                <a:lnTo>
                  <a:pt x="8495" y="87975"/>
                </a:lnTo>
                <a:lnTo>
                  <a:pt x="31670" y="42195"/>
                </a:lnTo>
                <a:lnTo>
                  <a:pt x="66061" y="11322"/>
                </a:lnTo>
                <a:lnTo>
                  <a:pt x="108204" y="0"/>
                </a:lnTo>
                <a:lnTo>
                  <a:pt x="150346" y="11322"/>
                </a:lnTo>
                <a:lnTo>
                  <a:pt x="184737" y="42195"/>
                </a:lnTo>
                <a:lnTo>
                  <a:pt x="207912" y="87975"/>
                </a:lnTo>
                <a:lnTo>
                  <a:pt x="216407" y="144018"/>
                </a:lnTo>
                <a:lnTo>
                  <a:pt x="207912" y="200060"/>
                </a:lnTo>
                <a:lnTo>
                  <a:pt x="184737" y="245840"/>
                </a:lnTo>
                <a:lnTo>
                  <a:pt x="150346" y="276713"/>
                </a:lnTo>
                <a:lnTo>
                  <a:pt x="108204" y="288036"/>
                </a:lnTo>
                <a:lnTo>
                  <a:pt x="66061" y="276713"/>
                </a:lnTo>
                <a:lnTo>
                  <a:pt x="31670" y="245840"/>
                </a:lnTo>
                <a:lnTo>
                  <a:pt x="8495" y="200060"/>
                </a:lnTo>
                <a:lnTo>
                  <a:pt x="0" y="144018"/>
                </a:lnTo>
                <a:close/>
              </a:path>
            </a:pathLst>
          </a:custGeom>
          <a:ln w="28956">
            <a:solidFill>
              <a:srgbClr val="3A3A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620011" y="3860291"/>
            <a:ext cx="1626870" cy="628015"/>
          </a:xfrm>
          <a:custGeom>
            <a:avLst/>
            <a:gdLst/>
            <a:ahLst/>
            <a:cxnLst/>
            <a:rect l="l" t="t" r="r" b="b"/>
            <a:pathLst>
              <a:path w="1626870" h="628014">
                <a:moveTo>
                  <a:pt x="88645" y="524382"/>
                </a:moveTo>
                <a:lnTo>
                  <a:pt x="0" y="576071"/>
                </a:lnTo>
                <a:lnTo>
                  <a:pt x="88645" y="627760"/>
                </a:lnTo>
                <a:lnTo>
                  <a:pt x="92456" y="626744"/>
                </a:lnTo>
                <a:lnTo>
                  <a:pt x="96012" y="620648"/>
                </a:lnTo>
                <a:lnTo>
                  <a:pt x="94995" y="616838"/>
                </a:lnTo>
                <a:lnTo>
                  <a:pt x="35995" y="582421"/>
                </a:lnTo>
                <a:lnTo>
                  <a:pt x="12573" y="582421"/>
                </a:lnTo>
                <a:lnTo>
                  <a:pt x="12573" y="569721"/>
                </a:lnTo>
                <a:lnTo>
                  <a:pt x="35995" y="569721"/>
                </a:lnTo>
                <a:lnTo>
                  <a:pt x="94995" y="535304"/>
                </a:lnTo>
                <a:lnTo>
                  <a:pt x="96012" y="531494"/>
                </a:lnTo>
                <a:lnTo>
                  <a:pt x="92456" y="525398"/>
                </a:lnTo>
                <a:lnTo>
                  <a:pt x="88645" y="524382"/>
                </a:lnTo>
                <a:close/>
              </a:path>
              <a:path w="1626870" h="628014">
                <a:moveTo>
                  <a:pt x="35995" y="569721"/>
                </a:moveTo>
                <a:lnTo>
                  <a:pt x="12573" y="569721"/>
                </a:lnTo>
                <a:lnTo>
                  <a:pt x="12573" y="582421"/>
                </a:lnTo>
                <a:lnTo>
                  <a:pt x="35995" y="582421"/>
                </a:lnTo>
                <a:lnTo>
                  <a:pt x="34471" y="581532"/>
                </a:lnTo>
                <a:lnTo>
                  <a:pt x="15748" y="581532"/>
                </a:lnTo>
                <a:lnTo>
                  <a:pt x="15748" y="570610"/>
                </a:lnTo>
                <a:lnTo>
                  <a:pt x="34471" y="570610"/>
                </a:lnTo>
                <a:lnTo>
                  <a:pt x="35995" y="569721"/>
                </a:lnTo>
                <a:close/>
              </a:path>
              <a:path w="1626870" h="628014">
                <a:moveTo>
                  <a:pt x="1613789" y="569721"/>
                </a:moveTo>
                <a:lnTo>
                  <a:pt x="35995" y="569721"/>
                </a:lnTo>
                <a:lnTo>
                  <a:pt x="25109" y="576071"/>
                </a:lnTo>
                <a:lnTo>
                  <a:pt x="35995" y="582421"/>
                </a:lnTo>
                <a:lnTo>
                  <a:pt x="1623695" y="582421"/>
                </a:lnTo>
                <a:lnTo>
                  <a:pt x="1626489" y="579627"/>
                </a:lnTo>
                <a:lnTo>
                  <a:pt x="1626489" y="576071"/>
                </a:lnTo>
                <a:lnTo>
                  <a:pt x="1613789" y="576071"/>
                </a:lnTo>
                <a:lnTo>
                  <a:pt x="1613789" y="569721"/>
                </a:lnTo>
                <a:close/>
              </a:path>
              <a:path w="1626870" h="628014">
                <a:moveTo>
                  <a:pt x="15748" y="570610"/>
                </a:moveTo>
                <a:lnTo>
                  <a:pt x="15748" y="581532"/>
                </a:lnTo>
                <a:lnTo>
                  <a:pt x="25109" y="576071"/>
                </a:lnTo>
                <a:lnTo>
                  <a:pt x="15748" y="570610"/>
                </a:lnTo>
                <a:close/>
              </a:path>
              <a:path w="1626870" h="628014">
                <a:moveTo>
                  <a:pt x="25109" y="576071"/>
                </a:moveTo>
                <a:lnTo>
                  <a:pt x="15748" y="581532"/>
                </a:lnTo>
                <a:lnTo>
                  <a:pt x="34471" y="581532"/>
                </a:lnTo>
                <a:lnTo>
                  <a:pt x="25109" y="576071"/>
                </a:lnTo>
                <a:close/>
              </a:path>
              <a:path w="1626870" h="628014">
                <a:moveTo>
                  <a:pt x="34471" y="570610"/>
                </a:moveTo>
                <a:lnTo>
                  <a:pt x="15748" y="570610"/>
                </a:lnTo>
                <a:lnTo>
                  <a:pt x="25109" y="576071"/>
                </a:lnTo>
                <a:lnTo>
                  <a:pt x="34471" y="570610"/>
                </a:lnTo>
                <a:close/>
              </a:path>
              <a:path w="1626870" h="628014">
                <a:moveTo>
                  <a:pt x="1626489" y="0"/>
                </a:moveTo>
                <a:lnTo>
                  <a:pt x="1613789" y="0"/>
                </a:lnTo>
                <a:lnTo>
                  <a:pt x="1613789" y="576071"/>
                </a:lnTo>
                <a:lnTo>
                  <a:pt x="1620139" y="569721"/>
                </a:lnTo>
                <a:lnTo>
                  <a:pt x="1626489" y="569721"/>
                </a:lnTo>
                <a:lnTo>
                  <a:pt x="1626489" y="0"/>
                </a:lnTo>
                <a:close/>
              </a:path>
              <a:path w="1626870" h="628014">
                <a:moveTo>
                  <a:pt x="1626489" y="569721"/>
                </a:moveTo>
                <a:lnTo>
                  <a:pt x="1620139" y="569721"/>
                </a:lnTo>
                <a:lnTo>
                  <a:pt x="1613789" y="576071"/>
                </a:lnTo>
                <a:lnTo>
                  <a:pt x="1626489" y="576071"/>
                </a:lnTo>
                <a:lnTo>
                  <a:pt x="1626489" y="569721"/>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474370" y="4103370"/>
            <a:ext cx="1101090" cy="57404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Recently  </a:t>
            </a:r>
            <a:r>
              <a:rPr kumimoji="0" sz="1800" b="0" i="0" u="none" strike="noStrike" kern="1200" cap="none" spc="-5" normalizeH="0" baseline="0" noProof="0" dirty="0">
                <a:ln>
                  <a:noFill/>
                </a:ln>
                <a:solidFill>
                  <a:prstClr val="black"/>
                </a:solidFill>
                <a:effectLst/>
                <a:uLnTx/>
                <a:uFillTx/>
                <a:latin typeface="Georgia"/>
                <a:ea typeface="+mn-ea"/>
                <a:cs typeface="Georgia"/>
              </a:rPr>
              <a:t>r</a:t>
            </a:r>
            <a:r>
              <a:rPr kumimoji="0" sz="1800" b="0" i="0" u="none" strike="noStrike" kern="1200" cap="none" spc="0" normalizeH="0" baseline="0" noProof="0" dirty="0">
                <a:ln>
                  <a:noFill/>
                </a:ln>
                <a:solidFill>
                  <a:prstClr val="black"/>
                </a:solidFill>
                <a:effectLst/>
                <a:uLnTx/>
                <a:uFillTx/>
                <a:latin typeface="Georgia"/>
                <a:ea typeface="+mn-ea"/>
                <a:cs typeface="Georgia"/>
              </a:rPr>
              <a:t>e</a:t>
            </a:r>
            <a:r>
              <a:rPr kumimoji="0" sz="1800" b="0" i="0" u="none" strike="noStrike" kern="1200" cap="none" spc="-5" normalizeH="0" baseline="0" noProof="0" dirty="0">
                <a:ln>
                  <a:noFill/>
                </a:ln>
                <a:solidFill>
                  <a:prstClr val="black"/>
                </a:solidFill>
                <a:effectLst/>
                <a:uLnTx/>
                <a:uFillTx/>
                <a:latin typeface="Georgia"/>
                <a:ea typeface="+mn-ea"/>
                <a:cs typeface="Georgia"/>
              </a:rPr>
              <a:t>f</a:t>
            </a:r>
            <a:r>
              <a:rPr kumimoji="0" sz="1800" b="0" i="0" u="none" strike="noStrike" kern="1200" cap="none" spc="5" normalizeH="0" baseline="0" noProof="0" dirty="0">
                <a:ln>
                  <a:noFill/>
                </a:ln>
                <a:solidFill>
                  <a:prstClr val="black"/>
                </a:solidFill>
                <a:effectLst/>
                <a:uLnTx/>
                <a:uFillTx/>
                <a:latin typeface="Georgia"/>
                <a:ea typeface="+mn-ea"/>
                <a:cs typeface="Georgia"/>
              </a:rPr>
              <a:t>e</a:t>
            </a:r>
            <a:r>
              <a:rPr kumimoji="0" sz="1800" b="0" i="0" u="none" strike="noStrike" kern="1200" cap="none" spc="-5" normalizeH="0" baseline="0" noProof="0" dirty="0">
                <a:ln>
                  <a:noFill/>
                </a:ln>
                <a:solidFill>
                  <a:prstClr val="black"/>
                </a:solidFill>
                <a:effectLst/>
                <a:uLnTx/>
                <a:uFillTx/>
                <a:latin typeface="Georgia"/>
                <a:ea typeface="+mn-ea"/>
                <a:cs typeface="Georgia"/>
              </a:rPr>
              <a:t>r</a:t>
            </a:r>
            <a:r>
              <a:rPr kumimoji="0" sz="1800" b="0" i="0" u="none" strike="noStrike" kern="1200" cap="none" spc="0" normalizeH="0" baseline="0" noProof="0" dirty="0">
                <a:ln>
                  <a:noFill/>
                </a:ln>
                <a:solidFill>
                  <a:prstClr val="black"/>
                </a:solidFill>
                <a:effectLst/>
                <a:uLnTx/>
                <a:uFillTx/>
                <a:latin typeface="Georgia"/>
                <a:ea typeface="+mn-ea"/>
                <a:cs typeface="Georgia"/>
              </a:rPr>
              <a:t>enc</a:t>
            </a:r>
            <a:r>
              <a:rPr kumimoji="0" sz="1800" b="0" i="0" u="none" strike="noStrike" kern="1200" cap="none" spc="5" normalizeH="0" baseline="0" noProof="0" dirty="0">
                <a:ln>
                  <a:noFill/>
                </a:ln>
                <a:solidFill>
                  <a:prstClr val="black"/>
                </a:solidFill>
                <a:effectLst/>
                <a:uLnTx/>
                <a:uFillTx/>
                <a:latin typeface="Georgia"/>
                <a:ea typeface="+mn-ea"/>
                <a:cs typeface="Georgia"/>
              </a:rPr>
              <a:t>e</a:t>
            </a:r>
            <a:r>
              <a:rPr kumimoji="0" sz="1800" b="0" i="0" u="none" strike="noStrike" kern="1200" cap="none" spc="0" normalizeH="0" baseline="0" noProof="0" dirty="0">
                <a:ln>
                  <a:noFill/>
                </a:ln>
                <a:solidFill>
                  <a:prstClr val="black"/>
                </a:solidFill>
                <a:effectLst/>
                <a:uLnTx/>
                <a:uFillTx/>
                <a:latin typeface="Georgia"/>
                <a:ea typeface="+mn-ea"/>
                <a:cs typeface="Georgia"/>
              </a:rPr>
              <a:t>d</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8" name="object 8"/>
          <p:cNvSpPr/>
          <p:nvPr/>
        </p:nvSpPr>
        <p:spPr>
          <a:xfrm>
            <a:off x="3270250" y="4221479"/>
            <a:ext cx="202565" cy="576580"/>
          </a:xfrm>
          <a:custGeom>
            <a:avLst/>
            <a:gdLst/>
            <a:ahLst/>
            <a:cxnLst/>
            <a:rect l="l" t="t" r="r" b="b"/>
            <a:pathLst>
              <a:path w="202564" h="576579">
                <a:moveTo>
                  <a:pt x="105790" y="480060"/>
                </a:moveTo>
                <a:lnTo>
                  <a:pt x="99695" y="483616"/>
                </a:lnTo>
                <a:lnTo>
                  <a:pt x="98678" y="487426"/>
                </a:lnTo>
                <a:lnTo>
                  <a:pt x="150367" y="576072"/>
                </a:lnTo>
                <a:lnTo>
                  <a:pt x="157699" y="563499"/>
                </a:lnTo>
                <a:lnTo>
                  <a:pt x="144017" y="563499"/>
                </a:lnTo>
                <a:lnTo>
                  <a:pt x="144017" y="540076"/>
                </a:lnTo>
                <a:lnTo>
                  <a:pt x="109600" y="481076"/>
                </a:lnTo>
                <a:lnTo>
                  <a:pt x="105790" y="480060"/>
                </a:lnTo>
                <a:close/>
              </a:path>
              <a:path w="202564" h="576579">
                <a:moveTo>
                  <a:pt x="144018" y="540076"/>
                </a:moveTo>
                <a:lnTo>
                  <a:pt x="144017" y="563499"/>
                </a:lnTo>
                <a:lnTo>
                  <a:pt x="156717" y="563499"/>
                </a:lnTo>
                <a:lnTo>
                  <a:pt x="156717" y="560324"/>
                </a:lnTo>
                <a:lnTo>
                  <a:pt x="144907" y="560324"/>
                </a:lnTo>
                <a:lnTo>
                  <a:pt x="150368" y="550962"/>
                </a:lnTo>
                <a:lnTo>
                  <a:pt x="144018" y="540076"/>
                </a:lnTo>
                <a:close/>
              </a:path>
              <a:path w="202564" h="576579">
                <a:moveTo>
                  <a:pt x="194945" y="480060"/>
                </a:moveTo>
                <a:lnTo>
                  <a:pt x="191135" y="481076"/>
                </a:lnTo>
                <a:lnTo>
                  <a:pt x="156717" y="540076"/>
                </a:lnTo>
                <a:lnTo>
                  <a:pt x="156717" y="563499"/>
                </a:lnTo>
                <a:lnTo>
                  <a:pt x="157699" y="563499"/>
                </a:lnTo>
                <a:lnTo>
                  <a:pt x="202057" y="487426"/>
                </a:lnTo>
                <a:lnTo>
                  <a:pt x="201040" y="483616"/>
                </a:lnTo>
                <a:lnTo>
                  <a:pt x="194945" y="480060"/>
                </a:lnTo>
                <a:close/>
              </a:path>
              <a:path w="202564" h="576579">
                <a:moveTo>
                  <a:pt x="150368" y="550962"/>
                </a:moveTo>
                <a:lnTo>
                  <a:pt x="144907" y="560324"/>
                </a:lnTo>
                <a:lnTo>
                  <a:pt x="155828" y="560324"/>
                </a:lnTo>
                <a:lnTo>
                  <a:pt x="150368" y="550962"/>
                </a:lnTo>
                <a:close/>
              </a:path>
              <a:path w="202564" h="576579">
                <a:moveTo>
                  <a:pt x="156717" y="540076"/>
                </a:moveTo>
                <a:lnTo>
                  <a:pt x="150368" y="550962"/>
                </a:lnTo>
                <a:lnTo>
                  <a:pt x="155828" y="560324"/>
                </a:lnTo>
                <a:lnTo>
                  <a:pt x="156717" y="560324"/>
                </a:lnTo>
                <a:lnTo>
                  <a:pt x="156717" y="540076"/>
                </a:lnTo>
                <a:close/>
              </a:path>
              <a:path w="202564" h="576579">
                <a:moveTo>
                  <a:pt x="144017" y="288036"/>
                </a:moveTo>
                <a:lnTo>
                  <a:pt x="144018" y="540076"/>
                </a:lnTo>
                <a:lnTo>
                  <a:pt x="150368" y="550962"/>
                </a:lnTo>
                <a:lnTo>
                  <a:pt x="156717" y="540076"/>
                </a:lnTo>
                <a:lnTo>
                  <a:pt x="156717" y="294386"/>
                </a:lnTo>
                <a:lnTo>
                  <a:pt x="150367" y="294386"/>
                </a:lnTo>
                <a:lnTo>
                  <a:pt x="144017" y="288036"/>
                </a:lnTo>
                <a:close/>
              </a:path>
              <a:path w="202564" h="576579">
                <a:moveTo>
                  <a:pt x="12700" y="0"/>
                </a:moveTo>
                <a:lnTo>
                  <a:pt x="0" y="0"/>
                </a:lnTo>
                <a:lnTo>
                  <a:pt x="0" y="291592"/>
                </a:lnTo>
                <a:lnTo>
                  <a:pt x="2794" y="294386"/>
                </a:lnTo>
                <a:lnTo>
                  <a:pt x="144017" y="294386"/>
                </a:lnTo>
                <a:lnTo>
                  <a:pt x="144017" y="288036"/>
                </a:lnTo>
                <a:lnTo>
                  <a:pt x="12700" y="288036"/>
                </a:lnTo>
                <a:lnTo>
                  <a:pt x="6350" y="281686"/>
                </a:lnTo>
                <a:lnTo>
                  <a:pt x="12700" y="281686"/>
                </a:lnTo>
                <a:lnTo>
                  <a:pt x="12700" y="0"/>
                </a:lnTo>
                <a:close/>
              </a:path>
              <a:path w="202564" h="576579">
                <a:moveTo>
                  <a:pt x="153924" y="281686"/>
                </a:moveTo>
                <a:lnTo>
                  <a:pt x="12700" y="281686"/>
                </a:lnTo>
                <a:lnTo>
                  <a:pt x="12700" y="288036"/>
                </a:lnTo>
                <a:lnTo>
                  <a:pt x="144017" y="288036"/>
                </a:lnTo>
                <a:lnTo>
                  <a:pt x="150367" y="294386"/>
                </a:lnTo>
                <a:lnTo>
                  <a:pt x="156717" y="294386"/>
                </a:lnTo>
                <a:lnTo>
                  <a:pt x="156717" y="284480"/>
                </a:lnTo>
                <a:lnTo>
                  <a:pt x="153924" y="281686"/>
                </a:lnTo>
                <a:close/>
              </a:path>
              <a:path w="202564" h="576579">
                <a:moveTo>
                  <a:pt x="12700" y="281686"/>
                </a:moveTo>
                <a:lnTo>
                  <a:pt x="6350" y="281686"/>
                </a:lnTo>
                <a:lnTo>
                  <a:pt x="12700" y="288036"/>
                </a:lnTo>
                <a:lnTo>
                  <a:pt x="12700" y="281686"/>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3744595"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5" y="92456"/>
                </a:lnTo>
                <a:lnTo>
                  <a:pt x="7112" y="96012"/>
                </a:lnTo>
                <a:lnTo>
                  <a:pt x="10921" y="94996"/>
                </a:lnTo>
                <a:lnTo>
                  <a:pt x="45338" y="35995"/>
                </a:lnTo>
                <a:lnTo>
                  <a:pt x="45338" y="12573"/>
                </a:lnTo>
                <a:lnTo>
                  <a:pt x="59020" y="12573"/>
                </a:lnTo>
                <a:lnTo>
                  <a:pt x="51688" y="0"/>
                </a:lnTo>
                <a:close/>
              </a:path>
              <a:path w="103504" h="432435">
                <a:moveTo>
                  <a:pt x="59020" y="12573"/>
                </a:moveTo>
                <a:lnTo>
                  <a:pt x="58038" y="12573"/>
                </a:lnTo>
                <a:lnTo>
                  <a:pt x="58038" y="35995"/>
                </a:lnTo>
                <a:lnTo>
                  <a:pt x="92455" y="94996"/>
                </a:lnTo>
                <a:lnTo>
                  <a:pt x="96265" y="96012"/>
                </a:lnTo>
                <a:lnTo>
                  <a:pt x="102362" y="92456"/>
                </a:lnTo>
                <a:lnTo>
                  <a:pt x="103377" y="88646"/>
                </a:lnTo>
                <a:lnTo>
                  <a:pt x="59020" y="12573"/>
                </a:lnTo>
                <a:close/>
              </a:path>
              <a:path w="103504" h="432435">
                <a:moveTo>
                  <a:pt x="58038" y="12573"/>
                </a:moveTo>
                <a:lnTo>
                  <a:pt x="45338" y="12573"/>
                </a:lnTo>
                <a:lnTo>
                  <a:pt x="45338" y="35995"/>
                </a:lnTo>
                <a:lnTo>
                  <a:pt x="51688" y="25109"/>
                </a:lnTo>
                <a:lnTo>
                  <a:pt x="46227" y="15748"/>
                </a:lnTo>
                <a:lnTo>
                  <a:pt x="58038" y="15748"/>
                </a:lnTo>
                <a:lnTo>
                  <a:pt x="58038" y="12573"/>
                </a:lnTo>
                <a:close/>
              </a:path>
              <a:path w="103504" h="432435">
                <a:moveTo>
                  <a:pt x="58038" y="15748"/>
                </a:moveTo>
                <a:lnTo>
                  <a:pt x="57150" y="15748"/>
                </a:lnTo>
                <a:lnTo>
                  <a:pt x="51688" y="25109"/>
                </a:lnTo>
                <a:lnTo>
                  <a:pt x="58038" y="35995"/>
                </a:lnTo>
                <a:lnTo>
                  <a:pt x="58038"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3643121" y="4382261"/>
            <a:ext cx="35814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1" name="object 11"/>
          <p:cNvSpPr/>
          <p:nvPr/>
        </p:nvSpPr>
        <p:spPr>
          <a:xfrm>
            <a:off x="5003291" y="4067555"/>
            <a:ext cx="504825" cy="360045"/>
          </a:xfrm>
          <a:custGeom>
            <a:avLst/>
            <a:gdLst/>
            <a:ahLst/>
            <a:cxnLst/>
            <a:rect l="l" t="t" r="r" b="b"/>
            <a:pathLst>
              <a:path w="504825" h="360045">
                <a:moveTo>
                  <a:pt x="504444" y="0"/>
                </a:moveTo>
                <a:lnTo>
                  <a:pt x="502082" y="69996"/>
                </a:lnTo>
                <a:lnTo>
                  <a:pt x="495649" y="127158"/>
                </a:lnTo>
                <a:lnTo>
                  <a:pt x="486120" y="165699"/>
                </a:lnTo>
                <a:lnTo>
                  <a:pt x="474472" y="179832"/>
                </a:lnTo>
                <a:lnTo>
                  <a:pt x="271018" y="179832"/>
                </a:lnTo>
                <a:lnTo>
                  <a:pt x="259369" y="193964"/>
                </a:lnTo>
                <a:lnTo>
                  <a:pt x="249840" y="232505"/>
                </a:lnTo>
                <a:lnTo>
                  <a:pt x="243407" y="289667"/>
                </a:lnTo>
                <a:lnTo>
                  <a:pt x="241046" y="359664"/>
                </a:lnTo>
                <a:lnTo>
                  <a:pt x="238702" y="289667"/>
                </a:lnTo>
                <a:lnTo>
                  <a:pt x="232298" y="232505"/>
                </a:lnTo>
                <a:lnTo>
                  <a:pt x="222775" y="193964"/>
                </a:lnTo>
                <a:lnTo>
                  <a:pt x="211074" y="179832"/>
                </a:lnTo>
                <a:lnTo>
                  <a:pt x="29972" y="179832"/>
                </a:lnTo>
                <a:lnTo>
                  <a:pt x="18323" y="165699"/>
                </a:lnTo>
                <a:lnTo>
                  <a:pt x="8794" y="127158"/>
                </a:lnTo>
                <a:lnTo>
                  <a:pt x="2361" y="69996"/>
                </a:lnTo>
                <a:lnTo>
                  <a:pt x="0" y="0"/>
                </a:lnTo>
              </a:path>
            </a:pathLst>
          </a:custGeom>
          <a:ln w="9144">
            <a:solidFill>
              <a:srgbClr val="52538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5904103"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6" y="92456"/>
                </a:lnTo>
                <a:lnTo>
                  <a:pt x="7112" y="96012"/>
                </a:lnTo>
                <a:lnTo>
                  <a:pt x="10922" y="94996"/>
                </a:lnTo>
                <a:lnTo>
                  <a:pt x="45338" y="35995"/>
                </a:lnTo>
                <a:lnTo>
                  <a:pt x="45338" y="12573"/>
                </a:lnTo>
                <a:lnTo>
                  <a:pt x="59020" y="12573"/>
                </a:lnTo>
                <a:lnTo>
                  <a:pt x="51688" y="0"/>
                </a:lnTo>
                <a:close/>
              </a:path>
              <a:path w="103504" h="432435">
                <a:moveTo>
                  <a:pt x="59020" y="12573"/>
                </a:moveTo>
                <a:lnTo>
                  <a:pt x="58038" y="12573"/>
                </a:lnTo>
                <a:lnTo>
                  <a:pt x="58038" y="35995"/>
                </a:lnTo>
                <a:lnTo>
                  <a:pt x="92456" y="94996"/>
                </a:lnTo>
                <a:lnTo>
                  <a:pt x="96266" y="96012"/>
                </a:lnTo>
                <a:lnTo>
                  <a:pt x="102362" y="92456"/>
                </a:lnTo>
                <a:lnTo>
                  <a:pt x="103377" y="88646"/>
                </a:lnTo>
                <a:lnTo>
                  <a:pt x="59020" y="12573"/>
                </a:lnTo>
                <a:close/>
              </a:path>
              <a:path w="103504" h="432435">
                <a:moveTo>
                  <a:pt x="58038" y="12573"/>
                </a:moveTo>
                <a:lnTo>
                  <a:pt x="45338" y="12573"/>
                </a:lnTo>
                <a:lnTo>
                  <a:pt x="45338" y="35995"/>
                </a:lnTo>
                <a:lnTo>
                  <a:pt x="51688" y="25109"/>
                </a:lnTo>
                <a:lnTo>
                  <a:pt x="46227" y="15748"/>
                </a:lnTo>
                <a:lnTo>
                  <a:pt x="58038" y="15748"/>
                </a:lnTo>
                <a:lnTo>
                  <a:pt x="58038" y="12573"/>
                </a:lnTo>
                <a:close/>
              </a:path>
              <a:path w="103504" h="432435">
                <a:moveTo>
                  <a:pt x="58038" y="15748"/>
                </a:moveTo>
                <a:lnTo>
                  <a:pt x="57150" y="15748"/>
                </a:lnTo>
                <a:lnTo>
                  <a:pt x="51688" y="25109"/>
                </a:lnTo>
                <a:lnTo>
                  <a:pt x="58038" y="35995"/>
                </a:lnTo>
                <a:lnTo>
                  <a:pt x="58038"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464934" y="3995928"/>
            <a:ext cx="103505" cy="432434"/>
          </a:xfrm>
          <a:custGeom>
            <a:avLst/>
            <a:gdLst/>
            <a:ahLst/>
            <a:cxnLst/>
            <a:rect l="l" t="t" r="r" b="b"/>
            <a:pathLst>
              <a:path w="103504" h="432435">
                <a:moveTo>
                  <a:pt x="51688" y="25109"/>
                </a:moveTo>
                <a:lnTo>
                  <a:pt x="45338" y="35995"/>
                </a:lnTo>
                <a:lnTo>
                  <a:pt x="45338" y="432054"/>
                </a:lnTo>
                <a:lnTo>
                  <a:pt x="58038" y="432054"/>
                </a:lnTo>
                <a:lnTo>
                  <a:pt x="58038" y="35995"/>
                </a:lnTo>
                <a:lnTo>
                  <a:pt x="51688" y="25109"/>
                </a:lnTo>
                <a:close/>
              </a:path>
              <a:path w="103504" h="432435">
                <a:moveTo>
                  <a:pt x="51688" y="0"/>
                </a:moveTo>
                <a:lnTo>
                  <a:pt x="0" y="88646"/>
                </a:lnTo>
                <a:lnTo>
                  <a:pt x="1015" y="92456"/>
                </a:lnTo>
                <a:lnTo>
                  <a:pt x="7112" y="96012"/>
                </a:lnTo>
                <a:lnTo>
                  <a:pt x="10922" y="94996"/>
                </a:lnTo>
                <a:lnTo>
                  <a:pt x="45338" y="35995"/>
                </a:lnTo>
                <a:lnTo>
                  <a:pt x="45338" y="12573"/>
                </a:lnTo>
                <a:lnTo>
                  <a:pt x="59020" y="12573"/>
                </a:lnTo>
                <a:lnTo>
                  <a:pt x="51688" y="0"/>
                </a:lnTo>
                <a:close/>
              </a:path>
              <a:path w="103504" h="432435">
                <a:moveTo>
                  <a:pt x="59020" y="12573"/>
                </a:moveTo>
                <a:lnTo>
                  <a:pt x="58038" y="12573"/>
                </a:lnTo>
                <a:lnTo>
                  <a:pt x="58038" y="35995"/>
                </a:lnTo>
                <a:lnTo>
                  <a:pt x="92456" y="94996"/>
                </a:lnTo>
                <a:lnTo>
                  <a:pt x="96265" y="96012"/>
                </a:lnTo>
                <a:lnTo>
                  <a:pt x="102362" y="92456"/>
                </a:lnTo>
                <a:lnTo>
                  <a:pt x="103378" y="88646"/>
                </a:lnTo>
                <a:lnTo>
                  <a:pt x="59020" y="12573"/>
                </a:lnTo>
                <a:close/>
              </a:path>
              <a:path w="103504" h="432435">
                <a:moveTo>
                  <a:pt x="58038" y="12573"/>
                </a:moveTo>
                <a:lnTo>
                  <a:pt x="45338" y="12573"/>
                </a:lnTo>
                <a:lnTo>
                  <a:pt x="45338" y="35995"/>
                </a:lnTo>
                <a:lnTo>
                  <a:pt x="51688" y="25109"/>
                </a:lnTo>
                <a:lnTo>
                  <a:pt x="46228" y="15748"/>
                </a:lnTo>
                <a:lnTo>
                  <a:pt x="58038" y="15748"/>
                </a:lnTo>
                <a:lnTo>
                  <a:pt x="58038" y="12573"/>
                </a:lnTo>
                <a:close/>
              </a:path>
              <a:path w="103504" h="432435">
                <a:moveTo>
                  <a:pt x="58038" y="15748"/>
                </a:moveTo>
                <a:lnTo>
                  <a:pt x="57149" y="15748"/>
                </a:lnTo>
                <a:lnTo>
                  <a:pt x="51688" y="25109"/>
                </a:lnTo>
                <a:lnTo>
                  <a:pt x="58038" y="35995"/>
                </a:lnTo>
                <a:lnTo>
                  <a:pt x="58038" y="15748"/>
                </a:lnTo>
                <a:close/>
              </a:path>
              <a:path w="103504" h="432435">
                <a:moveTo>
                  <a:pt x="57149" y="15748"/>
                </a:moveTo>
                <a:lnTo>
                  <a:pt x="46228" y="15748"/>
                </a:lnTo>
                <a:lnTo>
                  <a:pt x="51688" y="25109"/>
                </a:lnTo>
                <a:lnTo>
                  <a:pt x="57149"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967855" y="3995928"/>
            <a:ext cx="103505" cy="432434"/>
          </a:xfrm>
          <a:custGeom>
            <a:avLst/>
            <a:gdLst/>
            <a:ahLst/>
            <a:cxnLst/>
            <a:rect l="l" t="t" r="r" b="b"/>
            <a:pathLst>
              <a:path w="103504" h="432435">
                <a:moveTo>
                  <a:pt x="51688" y="25109"/>
                </a:moveTo>
                <a:lnTo>
                  <a:pt x="45339" y="35995"/>
                </a:lnTo>
                <a:lnTo>
                  <a:pt x="45339" y="432054"/>
                </a:lnTo>
                <a:lnTo>
                  <a:pt x="58039" y="432054"/>
                </a:lnTo>
                <a:lnTo>
                  <a:pt x="58039" y="35995"/>
                </a:lnTo>
                <a:lnTo>
                  <a:pt x="51688" y="25109"/>
                </a:lnTo>
                <a:close/>
              </a:path>
              <a:path w="103504" h="432435">
                <a:moveTo>
                  <a:pt x="51689" y="0"/>
                </a:moveTo>
                <a:lnTo>
                  <a:pt x="0" y="88646"/>
                </a:lnTo>
                <a:lnTo>
                  <a:pt x="1016" y="92456"/>
                </a:lnTo>
                <a:lnTo>
                  <a:pt x="7112" y="96012"/>
                </a:lnTo>
                <a:lnTo>
                  <a:pt x="10922" y="94996"/>
                </a:lnTo>
                <a:lnTo>
                  <a:pt x="45338" y="35995"/>
                </a:lnTo>
                <a:lnTo>
                  <a:pt x="45339" y="12573"/>
                </a:lnTo>
                <a:lnTo>
                  <a:pt x="59020" y="12573"/>
                </a:lnTo>
                <a:lnTo>
                  <a:pt x="51689" y="0"/>
                </a:lnTo>
                <a:close/>
              </a:path>
              <a:path w="103504" h="432435">
                <a:moveTo>
                  <a:pt x="59020" y="12573"/>
                </a:moveTo>
                <a:lnTo>
                  <a:pt x="58039" y="12573"/>
                </a:lnTo>
                <a:lnTo>
                  <a:pt x="58039" y="35995"/>
                </a:lnTo>
                <a:lnTo>
                  <a:pt x="92455" y="94996"/>
                </a:lnTo>
                <a:lnTo>
                  <a:pt x="96266" y="96012"/>
                </a:lnTo>
                <a:lnTo>
                  <a:pt x="102362" y="92456"/>
                </a:lnTo>
                <a:lnTo>
                  <a:pt x="103377" y="88646"/>
                </a:lnTo>
                <a:lnTo>
                  <a:pt x="59020" y="12573"/>
                </a:lnTo>
                <a:close/>
              </a:path>
              <a:path w="103504" h="432435">
                <a:moveTo>
                  <a:pt x="58039" y="12573"/>
                </a:moveTo>
                <a:lnTo>
                  <a:pt x="45339" y="12573"/>
                </a:lnTo>
                <a:lnTo>
                  <a:pt x="45339" y="35995"/>
                </a:lnTo>
                <a:lnTo>
                  <a:pt x="51689" y="25109"/>
                </a:lnTo>
                <a:lnTo>
                  <a:pt x="46227" y="15748"/>
                </a:lnTo>
                <a:lnTo>
                  <a:pt x="58039" y="15748"/>
                </a:lnTo>
                <a:lnTo>
                  <a:pt x="58039" y="12573"/>
                </a:lnTo>
                <a:close/>
              </a:path>
              <a:path w="103504" h="432435">
                <a:moveTo>
                  <a:pt x="58039" y="15748"/>
                </a:moveTo>
                <a:lnTo>
                  <a:pt x="57150" y="15748"/>
                </a:lnTo>
                <a:lnTo>
                  <a:pt x="51688" y="25109"/>
                </a:lnTo>
                <a:lnTo>
                  <a:pt x="58039" y="35995"/>
                </a:lnTo>
                <a:lnTo>
                  <a:pt x="58039" y="15748"/>
                </a:lnTo>
                <a:close/>
              </a:path>
              <a:path w="103504" h="432435">
                <a:moveTo>
                  <a:pt x="57150" y="15748"/>
                </a:moveTo>
                <a:lnTo>
                  <a:pt x="46227" y="15748"/>
                </a:lnTo>
                <a:lnTo>
                  <a:pt x="51688" y="25109"/>
                </a:lnTo>
                <a:lnTo>
                  <a:pt x="57150" y="15748"/>
                </a:lnTo>
                <a:close/>
              </a:path>
            </a:pathLst>
          </a:custGeom>
          <a:solidFill>
            <a:srgbClr val="52538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5083555" y="4382261"/>
            <a:ext cx="21424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732790" algn="l"/>
                <a:tab pos="1292860" algn="l"/>
                <a:tab pos="1797050" algn="l"/>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	Hit	Hit	Hit</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
        <p:nvSpPr>
          <p:cNvPr id="16" name="object 16"/>
          <p:cNvSpPr txBox="1"/>
          <p:nvPr/>
        </p:nvSpPr>
        <p:spPr>
          <a:xfrm>
            <a:off x="3283077" y="4751578"/>
            <a:ext cx="1993900" cy="101091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Georgia"/>
                <a:ea typeface="+mn-ea"/>
                <a:cs typeface="Georgia"/>
              </a:rPr>
              <a:t>Hit</a:t>
            </a:r>
            <a:endParaRPr kumimoji="0" sz="1800" b="0" i="0" u="none" strike="noStrike" kern="1200" cap="none" spc="0" normalizeH="0" baseline="0" noProof="0">
              <a:ln>
                <a:noFill/>
              </a:ln>
              <a:solidFill>
                <a:prstClr val="black"/>
              </a:solidFill>
              <a:effectLst/>
              <a:uLnTx/>
              <a:uFillTx/>
              <a:latin typeface="Georgia"/>
              <a:ea typeface="+mn-ea"/>
              <a:cs typeface="Georgia"/>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2950" b="0" i="0" u="none" strike="noStrike" kern="1200" cap="none" spc="0" normalizeH="0" baseline="0" noProof="0">
              <a:ln>
                <a:noFill/>
              </a:ln>
              <a:solidFill>
                <a:prstClr val="black"/>
              </a:solidFill>
              <a:effectLst/>
              <a:uLnTx/>
              <a:uFillTx/>
              <a:latin typeface="Times New Roman"/>
              <a:ea typeface="+mn-ea"/>
              <a:cs typeface="Times New Roman"/>
            </a:endParaRPr>
          </a:p>
          <a:p>
            <a:pPr marL="156845"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a:t>
            </a:r>
            <a:r>
              <a:rPr kumimoji="0" sz="1800" b="0" i="0" u="none" strike="noStrike" kern="1200" cap="none" spc="0" normalizeH="0" baseline="0" noProof="0" dirty="0">
                <a:ln>
                  <a:noFill/>
                </a:ln>
                <a:solidFill>
                  <a:prstClr val="black"/>
                </a:solidFill>
                <a:effectLst/>
                <a:uLnTx/>
                <a:uFillTx/>
                <a:latin typeface="Georgia"/>
                <a:ea typeface="+mn-ea"/>
                <a:cs typeface="Georgia"/>
              </a:rPr>
              <a:t>LRU</a:t>
            </a:r>
            <a:r>
              <a:rPr kumimoji="0" sz="1800" b="0" i="0" u="none" strike="noStrike" kern="1200" cap="none" spc="-80" normalizeH="0" baseline="0" noProof="0" dirty="0">
                <a:ln>
                  <a:noFill/>
                </a:ln>
                <a:solidFill>
                  <a:prstClr val="black"/>
                </a:solidFill>
                <a:effectLst/>
                <a:uLnTx/>
                <a:uFillTx/>
                <a:latin typeface="Georgia"/>
                <a:ea typeface="+mn-ea"/>
                <a:cs typeface="Georgia"/>
              </a:rPr>
              <a:t> </a:t>
            </a:r>
            <a:r>
              <a:rPr kumimoji="0" sz="1800" b="0" i="0" u="none" strike="noStrike" kern="1200" cap="none" spc="0"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1678979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6000750"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Trebuchet MS"/>
                <a:cs typeface="Trebuchet MS"/>
              </a:rPr>
              <a:t>Not frequently used</a:t>
            </a:r>
            <a:r>
              <a:rPr sz="4000" b="0" spc="-10" dirty="0">
                <a:latin typeface="Trebuchet MS"/>
                <a:cs typeface="Trebuchet MS"/>
              </a:rPr>
              <a:t> (NFU)</a:t>
            </a:r>
            <a:endParaRPr sz="4000">
              <a:latin typeface="Trebuchet MS"/>
              <a:cs typeface="Trebuchet MS"/>
            </a:endParaRPr>
          </a:p>
        </p:txBody>
      </p:sp>
      <p:sp>
        <p:nvSpPr>
          <p:cNvPr id="3" name="object 3"/>
          <p:cNvSpPr txBox="1"/>
          <p:nvPr/>
        </p:nvSpPr>
        <p:spPr>
          <a:xfrm>
            <a:off x="645668" y="2272411"/>
            <a:ext cx="7150734" cy="2661920"/>
          </a:xfrm>
          <a:prstGeom prst="rect">
            <a:avLst/>
          </a:prstGeom>
        </p:spPr>
        <p:txBody>
          <a:bodyPr vert="horz" wrap="square" lIns="0" tIns="12065" rIns="0" bIns="0" rtlCol="0">
            <a:spAutoFit/>
          </a:bodyPr>
          <a:lstStyle/>
          <a:p>
            <a:pPr marL="268605" marR="41275"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This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0" normalizeH="0" baseline="0" noProof="0" dirty="0">
                <a:ln>
                  <a:noFill/>
                </a:ln>
                <a:solidFill>
                  <a:prstClr val="black"/>
                </a:solidFill>
                <a:effectLst/>
                <a:uLnTx/>
                <a:uFillTx/>
                <a:latin typeface="Georgia"/>
                <a:ea typeface="+mn-ea"/>
                <a:cs typeface="Georgia"/>
              </a:rPr>
              <a:t>replacement </a:t>
            </a:r>
            <a:r>
              <a:rPr kumimoji="0" sz="2800" b="0" i="0" u="none" strike="noStrike" kern="1200" cap="none" spc="-5" normalizeH="0" baseline="0" noProof="0" dirty="0">
                <a:ln>
                  <a:noFill/>
                </a:ln>
                <a:solidFill>
                  <a:prstClr val="black"/>
                </a:solidFill>
                <a:effectLst/>
                <a:uLnTx/>
                <a:uFillTx/>
                <a:latin typeface="Georgia"/>
                <a:ea typeface="+mn-ea"/>
                <a:cs typeface="Georgia"/>
              </a:rPr>
              <a:t>algorithm requires a  counter</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508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counters keep track of how frequently a  </a:t>
            </a:r>
            <a:r>
              <a:rPr kumimoji="0" sz="2800" b="0" i="0" u="none" strike="noStrike" kern="1200" cap="none" spc="-10" normalizeH="0" baseline="0" noProof="0" dirty="0">
                <a:ln>
                  <a:noFill/>
                </a:ln>
                <a:solidFill>
                  <a:prstClr val="black"/>
                </a:solidFill>
                <a:effectLst/>
                <a:uLnTx/>
                <a:uFillTx/>
                <a:latin typeface="Georgia"/>
                <a:ea typeface="+mn-ea"/>
                <a:cs typeface="Georgia"/>
              </a:rPr>
              <a:t>page has </a:t>
            </a:r>
            <a:r>
              <a:rPr kumimoji="0" sz="2800" b="0" i="0" u="none" strike="noStrike" kern="1200" cap="none" spc="-5" normalizeH="0" baseline="0" noProof="0" dirty="0">
                <a:ln>
                  <a:noFill/>
                </a:ln>
                <a:solidFill>
                  <a:prstClr val="black"/>
                </a:solidFill>
                <a:effectLst/>
                <a:uLnTx/>
                <a:uFillTx/>
                <a:latin typeface="Georgia"/>
                <a:ea typeface="+mn-ea"/>
                <a:cs typeface="Georgia"/>
              </a:rPr>
              <a:t>been</a:t>
            </a:r>
            <a:r>
              <a:rPr kumimoji="0" sz="2800" b="0" i="0" u="none" strike="noStrike" kern="1200" cap="none" spc="3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used</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60452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The </a:t>
            </a:r>
            <a:r>
              <a:rPr kumimoji="0" sz="2800" b="0" i="0" u="none" strike="noStrike" kern="1200" cap="none" spc="-10" normalizeH="0" baseline="0" noProof="0" dirty="0">
                <a:ln>
                  <a:noFill/>
                </a:ln>
                <a:solidFill>
                  <a:prstClr val="black"/>
                </a:solidFill>
                <a:effectLst/>
                <a:uLnTx/>
                <a:uFillTx/>
                <a:latin typeface="Georgia"/>
                <a:ea typeface="+mn-ea"/>
                <a:cs typeface="Georgia"/>
              </a:rPr>
              <a:t>page with the </a:t>
            </a:r>
            <a:r>
              <a:rPr kumimoji="0" sz="2800" b="0" i="0" u="none" strike="noStrike" kern="1200" cap="none" spc="-5" normalizeH="0" baseline="0" noProof="0" dirty="0">
                <a:ln>
                  <a:noFill/>
                </a:ln>
                <a:solidFill>
                  <a:prstClr val="black"/>
                </a:solidFill>
                <a:effectLst/>
                <a:uLnTx/>
                <a:uFillTx/>
                <a:latin typeface="Georgia"/>
                <a:ea typeface="+mn-ea"/>
                <a:cs typeface="Georgia"/>
              </a:rPr>
              <a:t>lowest counter </a:t>
            </a:r>
            <a:r>
              <a:rPr kumimoji="0" sz="2800" b="0" i="0" u="none" strike="noStrike" kern="1200" cap="none" spc="-10" normalizeH="0" baseline="0" noProof="0" dirty="0">
                <a:ln>
                  <a:noFill/>
                </a:ln>
                <a:solidFill>
                  <a:prstClr val="black"/>
                </a:solidFill>
                <a:effectLst/>
                <a:uLnTx/>
                <a:uFillTx/>
                <a:latin typeface="Georgia"/>
                <a:ea typeface="+mn-ea"/>
                <a:cs typeface="Georgia"/>
              </a:rPr>
              <a:t>can be  </a:t>
            </a:r>
            <a:r>
              <a:rPr kumimoji="0" sz="2800" b="0" i="0" u="none" strike="noStrike" kern="1200" cap="none" spc="-5" normalizeH="0" baseline="0" noProof="0" dirty="0">
                <a:ln>
                  <a:noFill/>
                </a:ln>
                <a:solidFill>
                  <a:prstClr val="black"/>
                </a:solidFill>
                <a:effectLst/>
                <a:uLnTx/>
                <a:uFillTx/>
                <a:latin typeface="Georgia"/>
                <a:ea typeface="+mn-ea"/>
                <a:cs typeface="Georgia"/>
              </a:rPr>
              <a:t>swapped</a:t>
            </a:r>
            <a:r>
              <a:rPr kumimoji="0" sz="2800" b="0" i="0" u="none" strike="noStrike" kern="1200" cap="none" spc="5"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out</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769794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28598"/>
            <a:ext cx="4517390" cy="299720"/>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000000"/>
                </a:solidFill>
                <a:latin typeface="Georgia"/>
                <a:cs typeface="Georgia"/>
              </a:rPr>
              <a:t>reference </a:t>
            </a:r>
            <a:r>
              <a:rPr sz="1800" b="0" dirty="0">
                <a:solidFill>
                  <a:srgbClr val="000000"/>
                </a:solidFill>
                <a:latin typeface="Georgia"/>
                <a:cs typeface="Georgia"/>
              </a:rPr>
              <a:t>sequence : </a:t>
            </a:r>
            <a:r>
              <a:rPr sz="1800" b="0" dirty="0">
                <a:solidFill>
                  <a:srgbClr val="000000"/>
                </a:solidFill>
                <a:latin typeface="MS UI Gothic"/>
                <a:cs typeface="MS UI Gothic"/>
              </a:rPr>
              <a:t>3 2 3 0 8 4 2 5 0 9 8 3</a:t>
            </a:r>
            <a:r>
              <a:rPr sz="1800" b="0" spc="-55" dirty="0">
                <a:solidFill>
                  <a:srgbClr val="000000"/>
                </a:solidFill>
                <a:latin typeface="MS UI Gothic"/>
                <a:cs typeface="MS UI Gothic"/>
              </a:rPr>
              <a:t> </a:t>
            </a:r>
            <a:r>
              <a:rPr sz="1800" b="0" dirty="0">
                <a:solidFill>
                  <a:srgbClr val="000000"/>
                </a:solidFill>
                <a:latin typeface="MS UI Gothic"/>
                <a:cs typeface="MS UI Gothic"/>
              </a:rPr>
              <a:t>2</a:t>
            </a:r>
            <a:endParaRPr sz="1800">
              <a:latin typeface="MS UI Gothic"/>
              <a:cs typeface="MS UI Gothic"/>
            </a:endParaRPr>
          </a:p>
        </p:txBody>
      </p:sp>
      <p:graphicFrame>
        <p:nvGraphicFramePr>
          <p:cNvPr id="3" name="object 3"/>
          <p:cNvGraphicFramePr>
            <a:graphicFrameLocks noGrp="1"/>
          </p:cNvGraphicFramePr>
          <p:nvPr/>
        </p:nvGraphicFramePr>
        <p:xfrm>
          <a:off x="516890" y="1272273"/>
          <a:ext cx="6041389" cy="1658658"/>
        </p:xfrm>
        <a:graphic>
          <a:graphicData uri="http://schemas.openxmlformats.org/drawingml/2006/table">
            <a:tbl>
              <a:tblPr firstRow="1" bandRow="1">
                <a:tableStyleId>{2D5ABB26-0587-4C30-8999-92F81FD0307C}</a:tableStyleId>
              </a:tblPr>
              <a:tblGrid>
                <a:gridCol w="998855">
                  <a:extLst>
                    <a:ext uri="{9D8B030D-6E8A-4147-A177-3AD203B41FA5}">
                      <a16:colId xmlns:a16="http://schemas.microsoft.com/office/drawing/2014/main" val="20000"/>
                    </a:ext>
                  </a:extLst>
                </a:gridCol>
                <a:gridCol w="1052195">
                  <a:extLst>
                    <a:ext uri="{9D8B030D-6E8A-4147-A177-3AD203B41FA5}">
                      <a16:colId xmlns:a16="http://schemas.microsoft.com/office/drawing/2014/main" val="20001"/>
                    </a:ext>
                  </a:extLst>
                </a:gridCol>
                <a:gridCol w="1010919">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010920">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tblGrid>
              <a:tr h="146470">
                <a:tc>
                  <a:txBody>
                    <a:bodyPr/>
                    <a:lstStyle/>
                    <a:p>
                      <a:pPr marL="114935">
                        <a:lnSpc>
                          <a:spcPts val="1055"/>
                        </a:lnSpc>
                        <a:tabLst>
                          <a:tab pos="450850" algn="l"/>
                          <a:tab pos="787400" algn="l"/>
                        </a:tabLst>
                      </a:pPr>
                      <a:r>
                        <a:rPr sz="1100" dirty="0">
                          <a:latin typeface="Courier New"/>
                          <a:cs typeface="Courier New"/>
                        </a:rPr>
                        <a:t>P	U	3</a:t>
                      </a:r>
                      <a:endParaRPr sz="1100">
                        <a:latin typeface="Courier New"/>
                        <a:cs typeface="Courier New"/>
                      </a:endParaRPr>
                    </a:p>
                  </a:txBody>
                  <a:tcPr marL="0" marR="0" marT="0" marB="0"/>
                </a:tc>
                <a:tc>
                  <a:txBody>
                    <a:bodyPr/>
                    <a:lstStyle/>
                    <a:p>
                      <a:pPr marL="209550">
                        <a:lnSpc>
                          <a:spcPts val="1055"/>
                        </a:lnSpc>
                        <a:tabLst>
                          <a:tab pos="547370" algn="l"/>
                          <a:tab pos="882650" algn="l"/>
                        </a:tabLst>
                      </a:pPr>
                      <a:r>
                        <a:rPr sz="1100" dirty="0">
                          <a:latin typeface="Courier New"/>
                          <a:cs typeface="Courier New"/>
                        </a:rPr>
                        <a:t>P	U	2</a:t>
                      </a:r>
                      <a:endParaRPr sz="1100">
                        <a:latin typeface="Courier New"/>
                        <a:cs typeface="Courier New"/>
                      </a:endParaRPr>
                    </a:p>
                  </a:txBody>
                  <a:tcPr marL="0" marR="0" marT="0" marB="0"/>
                </a:tc>
                <a:tc>
                  <a:txBody>
                    <a:bodyPr/>
                    <a:lstStyle/>
                    <a:p>
                      <a:pPr marL="168275">
                        <a:lnSpc>
                          <a:spcPts val="1055"/>
                        </a:lnSpc>
                        <a:tabLst>
                          <a:tab pos="504825" algn="l"/>
                          <a:tab pos="841375" algn="l"/>
                        </a:tabLst>
                      </a:pPr>
                      <a:r>
                        <a:rPr sz="1100" dirty="0">
                          <a:latin typeface="Courier New"/>
                          <a:cs typeface="Courier New"/>
                        </a:rPr>
                        <a:t>P	U	3</a:t>
                      </a:r>
                      <a:endParaRPr sz="1100">
                        <a:latin typeface="Courier New"/>
                        <a:cs typeface="Courier New"/>
                      </a:endParaRPr>
                    </a:p>
                  </a:txBody>
                  <a:tcPr marL="0" marR="0" marT="0" marB="0"/>
                </a:tc>
                <a:tc>
                  <a:txBody>
                    <a:bodyPr/>
                    <a:lstStyle/>
                    <a:p>
                      <a:pPr marR="76835" algn="r">
                        <a:lnSpc>
                          <a:spcPts val="1055"/>
                        </a:lnSpc>
                        <a:tabLst>
                          <a:tab pos="335280" algn="l"/>
                          <a:tab pos="671830" algn="l"/>
                        </a:tabLst>
                      </a:pPr>
                      <a:r>
                        <a:rPr sz="1100" dirty="0">
                          <a:latin typeface="Courier New"/>
                          <a:cs typeface="Courier New"/>
                        </a:rPr>
                        <a:t>P	U	0</a:t>
                      </a:r>
                      <a:endParaRPr sz="1100">
                        <a:latin typeface="Courier New"/>
                        <a:cs typeface="Courier New"/>
                      </a:endParaRPr>
                    </a:p>
                  </a:txBody>
                  <a:tcPr marL="0" marR="0" marT="0" marB="0"/>
                </a:tc>
                <a:tc>
                  <a:txBody>
                    <a:bodyPr/>
                    <a:lstStyle/>
                    <a:p>
                      <a:pPr marR="76835" algn="r">
                        <a:lnSpc>
                          <a:spcPts val="1055"/>
                        </a:lnSpc>
                        <a:tabLst>
                          <a:tab pos="337820" algn="l"/>
                          <a:tab pos="673100" algn="l"/>
                        </a:tabLst>
                      </a:pPr>
                      <a:r>
                        <a:rPr sz="1100" dirty="0">
                          <a:latin typeface="Courier New"/>
                          <a:cs typeface="Courier New"/>
                        </a:rPr>
                        <a:t>P	U	8</a:t>
                      </a:r>
                      <a:endParaRPr sz="1100">
                        <a:latin typeface="Courier New"/>
                        <a:cs typeface="Courier New"/>
                      </a:endParaRPr>
                    </a:p>
                  </a:txBody>
                  <a:tcPr marL="0" marR="0" marT="0" marB="0"/>
                </a:tc>
                <a:tc>
                  <a:txBody>
                    <a:bodyPr/>
                    <a:lstStyle/>
                    <a:p>
                      <a:pPr marL="168275">
                        <a:lnSpc>
                          <a:spcPts val="1055"/>
                        </a:lnSpc>
                        <a:tabLst>
                          <a:tab pos="504825" algn="l"/>
                          <a:tab pos="756285" algn="l"/>
                        </a:tabLst>
                      </a:pPr>
                      <a:r>
                        <a:rPr sz="1100" dirty="0">
                          <a:latin typeface="Courier New"/>
                          <a:cs typeface="Courier New"/>
                        </a:rPr>
                        <a:t>P	U	4</a:t>
                      </a:r>
                      <a:endParaRPr sz="1100">
                        <a:latin typeface="Courier New"/>
                        <a:cs typeface="Courier New"/>
                      </a:endParaRPr>
                    </a:p>
                  </a:txBody>
                  <a:tcPr marL="0" marR="0" marT="0" marB="0"/>
                </a:tc>
                <a:extLst>
                  <a:ext uri="{0D108BD9-81ED-4DB2-BD59-A6C34878D82A}">
                    <a16:rowId xmlns:a16="http://schemas.microsoft.com/office/drawing/2014/main" val="10000"/>
                  </a:ext>
                </a:extLst>
              </a:tr>
              <a:tr h="133985">
                <a:tc>
                  <a:txBody>
                    <a:bodyPr/>
                    <a:lstStyle/>
                    <a:p>
                      <a:pPr marL="3175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1"/>
                  </a:ext>
                </a:extLst>
              </a:tr>
              <a:tr h="134411">
                <a:tc>
                  <a:txBody>
                    <a:bodyPr/>
                    <a:lstStyle/>
                    <a:p>
                      <a:pPr marL="31750">
                        <a:lnSpc>
                          <a:spcPts val="960"/>
                        </a:lnSpc>
                        <a:tabLst>
                          <a:tab pos="367030" algn="l"/>
                        </a:tabLst>
                      </a:pPr>
                      <a:r>
                        <a:rPr sz="1100" dirty="0">
                          <a:latin typeface="Courier New"/>
                          <a:cs typeface="Courier New"/>
                        </a:rPr>
                        <a:t>|	| 0</a:t>
                      </a:r>
                      <a:r>
                        <a:rPr sz="1100" spc="-5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125730">
                        <a:lnSpc>
                          <a:spcPts val="960"/>
                        </a:lnSpc>
                      </a:pPr>
                      <a:r>
                        <a:rPr sz="1100" dirty="0">
                          <a:latin typeface="Courier New"/>
                          <a:cs typeface="Courier New"/>
                        </a:rPr>
                        <a:t>| 3 | 1</a:t>
                      </a:r>
                      <a:r>
                        <a:rPr sz="1100" spc="-5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60"/>
                        </a:lnSpc>
                      </a:pPr>
                      <a:r>
                        <a:rPr sz="1100" dirty="0">
                          <a:latin typeface="Courier New"/>
                          <a:cs typeface="Courier New"/>
                        </a:rPr>
                        <a:t>| 3 | 1</a:t>
                      </a:r>
                      <a:r>
                        <a:rPr sz="1100" spc="-6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60"/>
                        </a:lnSpc>
                      </a:pPr>
                      <a:r>
                        <a:rPr sz="1100" dirty="0">
                          <a:latin typeface="Courier New"/>
                          <a:cs typeface="Courier New"/>
                        </a:rPr>
                        <a:t>| 3 | 1</a:t>
                      </a:r>
                      <a:r>
                        <a:rPr sz="1100" spc="-6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60"/>
                        </a:lnSpc>
                      </a:pPr>
                      <a:r>
                        <a:rPr sz="1100" dirty="0">
                          <a:latin typeface="Courier New"/>
                          <a:cs typeface="Courier New"/>
                        </a:rPr>
                        <a:t>| 3 | 1</a:t>
                      </a:r>
                      <a:r>
                        <a:rPr sz="1100" spc="-5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60"/>
                        </a:lnSpc>
                      </a:pPr>
                      <a:r>
                        <a:rPr sz="1100" dirty="0">
                          <a:latin typeface="Courier New"/>
                          <a:cs typeface="Courier New"/>
                        </a:rPr>
                        <a:t>| 3 | 1</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2"/>
                  </a:ext>
                </a:extLst>
              </a:tr>
              <a:tr h="134193">
                <a:tc>
                  <a:txBody>
                    <a:bodyPr/>
                    <a:lstStyle/>
                    <a:p>
                      <a:pPr marL="3175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3"/>
                  </a:ext>
                </a:extLst>
              </a:tr>
              <a:tr h="134112">
                <a:tc>
                  <a:txBody>
                    <a:bodyPr/>
                    <a:lstStyle/>
                    <a:p>
                      <a:pPr marL="31750">
                        <a:lnSpc>
                          <a:spcPts val="955"/>
                        </a:lnSpc>
                        <a:tabLst>
                          <a:tab pos="367030" algn="l"/>
                        </a:tabLst>
                      </a:pPr>
                      <a:r>
                        <a:rPr sz="1100" dirty="0">
                          <a:latin typeface="Courier New"/>
                          <a:cs typeface="Courier New"/>
                        </a:rPr>
                        <a:t>|	| 0</a:t>
                      </a:r>
                      <a:r>
                        <a:rPr sz="1100" spc="-4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125730">
                        <a:lnSpc>
                          <a:spcPts val="955"/>
                        </a:lnSpc>
                        <a:tabLst>
                          <a:tab pos="462915" algn="l"/>
                        </a:tabLst>
                      </a:pPr>
                      <a:r>
                        <a:rPr sz="1100" dirty="0">
                          <a:latin typeface="Courier New"/>
                          <a:cs typeface="Courier New"/>
                        </a:rPr>
                        <a:t>|	| 0</a:t>
                      </a:r>
                      <a:r>
                        <a:rPr sz="1100" spc="-60" dirty="0">
                          <a:latin typeface="Courier New"/>
                          <a:cs typeface="Courier New"/>
                        </a:rPr>
                        <a:t> </a:t>
                      </a:r>
                      <a:r>
                        <a:rPr sz="1100" spc="-5"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2 | 1</a:t>
                      </a:r>
                      <a:r>
                        <a:rPr sz="1100" spc="-6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dirty="0">
                          <a:latin typeface="Courier New"/>
                          <a:cs typeface="Courier New"/>
                        </a:rPr>
                        <a:t>| 2 | 1</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2 | 1</a:t>
                      </a:r>
                      <a:r>
                        <a:rPr sz="1100" spc="-6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2 | 1</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4"/>
                  </a:ext>
                </a:extLst>
              </a:tr>
              <a:tr h="134112">
                <a:tc>
                  <a:txBody>
                    <a:bodyPr/>
                    <a:lstStyle/>
                    <a:p>
                      <a:pPr marL="3175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5"/>
                  </a:ext>
                </a:extLst>
              </a:tr>
              <a:tr h="134112">
                <a:tc>
                  <a:txBody>
                    <a:bodyPr/>
                    <a:lstStyle/>
                    <a:p>
                      <a:pPr marL="31750">
                        <a:lnSpc>
                          <a:spcPts val="955"/>
                        </a:lnSpc>
                        <a:tabLst>
                          <a:tab pos="367030" algn="l"/>
                        </a:tabLst>
                      </a:pPr>
                      <a:r>
                        <a:rPr sz="1100" dirty="0">
                          <a:latin typeface="Courier New"/>
                          <a:cs typeface="Courier New"/>
                        </a:rPr>
                        <a:t>|	| 0</a:t>
                      </a:r>
                      <a:r>
                        <a:rPr sz="1100" spc="-4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125730">
                        <a:lnSpc>
                          <a:spcPts val="955"/>
                        </a:lnSpc>
                        <a:tabLst>
                          <a:tab pos="462915"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55"/>
                        </a:lnSpc>
                        <a:tabLst>
                          <a:tab pos="419100" algn="l"/>
                        </a:tabLst>
                      </a:pPr>
                      <a:r>
                        <a:rPr sz="1100" dirty="0">
                          <a:latin typeface="Courier New"/>
                          <a:cs typeface="Courier New"/>
                        </a:rPr>
                        <a:t>|	| 0</a:t>
                      </a:r>
                      <a:r>
                        <a:rPr sz="1100" spc="-5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R="76200" algn="r">
                        <a:lnSpc>
                          <a:spcPts val="955"/>
                        </a:lnSpc>
                        <a:tabLst>
                          <a:tab pos="335280" algn="l"/>
                        </a:tabLst>
                      </a:pPr>
                      <a:r>
                        <a:rPr sz="1100" dirty="0">
                          <a:latin typeface="Courier New"/>
                          <a:cs typeface="Courier New"/>
                        </a:rPr>
                        <a:t>|	| 0</a:t>
                      </a:r>
                      <a:r>
                        <a:rPr sz="1100" spc="-95" dirty="0">
                          <a:latin typeface="Courier New"/>
                          <a:cs typeface="Courier New"/>
                        </a:rPr>
                        <a:t> </a:t>
                      </a:r>
                      <a:r>
                        <a:rPr sz="1100" spc="-5"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0 | 1</a:t>
                      </a:r>
                      <a:r>
                        <a:rPr sz="1100" spc="-6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0 | 1</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6"/>
                  </a:ext>
                </a:extLst>
              </a:tr>
              <a:tr h="134112">
                <a:tc>
                  <a:txBody>
                    <a:bodyPr/>
                    <a:lstStyle/>
                    <a:p>
                      <a:pPr marL="3175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7"/>
                  </a:ext>
                </a:extLst>
              </a:tr>
              <a:tr h="134112">
                <a:tc>
                  <a:txBody>
                    <a:bodyPr/>
                    <a:lstStyle/>
                    <a:p>
                      <a:pPr marL="31750">
                        <a:lnSpc>
                          <a:spcPts val="955"/>
                        </a:lnSpc>
                        <a:tabLst>
                          <a:tab pos="367030" algn="l"/>
                        </a:tabLst>
                      </a:pPr>
                      <a:r>
                        <a:rPr sz="1100" dirty="0">
                          <a:latin typeface="Courier New"/>
                          <a:cs typeface="Courier New"/>
                        </a:rPr>
                        <a:t>|	| 0</a:t>
                      </a:r>
                      <a:r>
                        <a:rPr sz="1100" spc="-4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125730">
                        <a:lnSpc>
                          <a:spcPts val="955"/>
                        </a:lnSpc>
                        <a:tabLst>
                          <a:tab pos="462915"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55"/>
                        </a:lnSpc>
                        <a:tabLst>
                          <a:tab pos="419100" algn="l"/>
                        </a:tabLst>
                      </a:pPr>
                      <a:r>
                        <a:rPr sz="1100" dirty="0">
                          <a:latin typeface="Courier New"/>
                          <a:cs typeface="Courier New"/>
                        </a:rPr>
                        <a:t>|	| 0</a:t>
                      </a:r>
                      <a:r>
                        <a:rPr sz="1100" spc="-4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tabLst>
                          <a:tab pos="419734"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R="76200" algn="r">
                        <a:lnSpc>
                          <a:spcPts val="955"/>
                        </a:lnSpc>
                        <a:tabLst>
                          <a:tab pos="336550" algn="l"/>
                        </a:tabLst>
                      </a:pPr>
                      <a:r>
                        <a:rPr sz="1100" dirty="0">
                          <a:latin typeface="Courier New"/>
                          <a:cs typeface="Courier New"/>
                        </a:rPr>
                        <a:t>|	| 0</a:t>
                      </a:r>
                      <a:r>
                        <a:rPr sz="1100" spc="-90" dirty="0">
                          <a:latin typeface="Courier New"/>
                          <a:cs typeface="Courier New"/>
                        </a:rPr>
                        <a:t> </a:t>
                      </a:r>
                      <a:r>
                        <a:rPr sz="1100" spc="-5" dirty="0">
                          <a:latin typeface="Courier New"/>
                          <a:cs typeface="Courier New"/>
                        </a:rPr>
                        <a:t>|*</a:t>
                      </a:r>
                      <a:endParaRPr sz="1100">
                        <a:latin typeface="Courier New"/>
                        <a:cs typeface="Courier New"/>
                      </a:endParaRPr>
                    </a:p>
                  </a:txBody>
                  <a:tcPr marL="0" marR="0" marT="0" marB="0"/>
                </a:tc>
                <a:tc>
                  <a:txBody>
                    <a:bodyPr/>
                    <a:lstStyle/>
                    <a:p>
                      <a:pPr marL="83820">
                        <a:lnSpc>
                          <a:spcPts val="955"/>
                        </a:lnSpc>
                      </a:pPr>
                      <a:r>
                        <a:rPr sz="1100" dirty="0">
                          <a:latin typeface="Courier New"/>
                          <a:cs typeface="Courier New"/>
                        </a:rPr>
                        <a:t>| 8 | 1</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8"/>
                  </a:ext>
                </a:extLst>
              </a:tr>
              <a:tr h="134112">
                <a:tc>
                  <a:txBody>
                    <a:bodyPr/>
                    <a:lstStyle/>
                    <a:p>
                      <a:pPr marL="3175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955"/>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09"/>
                  </a:ext>
                </a:extLst>
              </a:tr>
              <a:tr h="132587">
                <a:tc>
                  <a:txBody>
                    <a:bodyPr/>
                    <a:lstStyle/>
                    <a:p>
                      <a:pPr marL="31750">
                        <a:lnSpc>
                          <a:spcPts val="944"/>
                        </a:lnSpc>
                        <a:tabLst>
                          <a:tab pos="367030" algn="l"/>
                        </a:tabLst>
                      </a:pPr>
                      <a:r>
                        <a:rPr sz="1100" dirty="0">
                          <a:latin typeface="Courier New"/>
                          <a:cs typeface="Courier New"/>
                        </a:rPr>
                        <a:t>|	| 0</a:t>
                      </a:r>
                      <a:r>
                        <a:rPr sz="1100" spc="-4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125730">
                        <a:lnSpc>
                          <a:spcPts val="944"/>
                        </a:lnSpc>
                        <a:tabLst>
                          <a:tab pos="462915"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44"/>
                        </a:lnSpc>
                        <a:tabLst>
                          <a:tab pos="419100" algn="l"/>
                        </a:tabLst>
                      </a:pPr>
                      <a:r>
                        <a:rPr sz="1100" dirty="0">
                          <a:latin typeface="Courier New"/>
                          <a:cs typeface="Courier New"/>
                        </a:rPr>
                        <a:t>|	| 0</a:t>
                      </a:r>
                      <a:r>
                        <a:rPr sz="1100" spc="-45"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944"/>
                        </a:lnSpc>
                        <a:tabLst>
                          <a:tab pos="419734"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44"/>
                        </a:lnSpc>
                        <a:tabLst>
                          <a:tab pos="421005" algn="l"/>
                        </a:tabLst>
                      </a:pPr>
                      <a:r>
                        <a:rPr sz="1100" dirty="0">
                          <a:latin typeface="Courier New"/>
                          <a:cs typeface="Courier New"/>
                        </a:rPr>
                        <a:t>|	| 0</a:t>
                      </a:r>
                      <a:r>
                        <a:rPr sz="1100" spc="-5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tc>
                  <a:txBody>
                    <a:bodyPr/>
                    <a:lstStyle/>
                    <a:p>
                      <a:pPr marL="83820">
                        <a:lnSpc>
                          <a:spcPts val="944"/>
                        </a:lnSpc>
                        <a:tabLst>
                          <a:tab pos="419100" algn="l"/>
                        </a:tabLst>
                      </a:pPr>
                      <a:r>
                        <a:rPr sz="1100" dirty="0">
                          <a:latin typeface="Courier New"/>
                          <a:cs typeface="Courier New"/>
                        </a:rPr>
                        <a:t>|	| 0</a:t>
                      </a:r>
                      <a:r>
                        <a:rPr sz="1100" spc="-70" dirty="0">
                          <a:latin typeface="Courier New"/>
                          <a:cs typeface="Courier New"/>
                        </a:rPr>
                        <a:t> </a:t>
                      </a:r>
                      <a:r>
                        <a:rPr sz="1100"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10"/>
                  </a:ext>
                </a:extLst>
              </a:tr>
              <a:tr h="144946">
                <a:tc>
                  <a:txBody>
                    <a:bodyPr/>
                    <a:lstStyle/>
                    <a:p>
                      <a:pPr marL="31750">
                        <a:lnSpc>
                          <a:spcPts val="1030"/>
                        </a:lnSpc>
                      </a:pPr>
                      <a:r>
                        <a:rPr sz="1100" spc="-5" dirty="0">
                          <a:latin typeface="Courier New"/>
                          <a:cs typeface="Courier New"/>
                        </a:rPr>
                        <a:t>+---+---+</a:t>
                      </a:r>
                      <a:endParaRPr sz="1100">
                        <a:latin typeface="Courier New"/>
                        <a:cs typeface="Courier New"/>
                      </a:endParaRPr>
                    </a:p>
                  </a:txBody>
                  <a:tcPr marL="0" marR="0" marT="0" marB="0"/>
                </a:tc>
                <a:tc>
                  <a:txBody>
                    <a:bodyPr/>
                    <a:lstStyle/>
                    <a:p>
                      <a:pPr marL="126364">
                        <a:lnSpc>
                          <a:spcPts val="1030"/>
                        </a:lnSpc>
                      </a:pPr>
                      <a:r>
                        <a:rPr sz="1100" dirty="0">
                          <a:latin typeface="Courier New"/>
                          <a:cs typeface="Courier New"/>
                        </a:rPr>
                        <a:t>+---+---+</a:t>
                      </a:r>
                      <a:endParaRPr sz="1100">
                        <a:latin typeface="Courier New"/>
                        <a:cs typeface="Courier New"/>
                      </a:endParaRPr>
                    </a:p>
                  </a:txBody>
                  <a:tcPr marL="0" marR="0" marT="0" marB="0"/>
                </a:tc>
                <a:tc>
                  <a:txBody>
                    <a:bodyPr/>
                    <a:lstStyle/>
                    <a:p>
                      <a:pPr marL="84455">
                        <a:lnSpc>
                          <a:spcPts val="1030"/>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1030"/>
                        </a:lnSpc>
                      </a:pPr>
                      <a:r>
                        <a:rPr sz="1100" spc="-5" dirty="0">
                          <a:latin typeface="Courier New"/>
                          <a:cs typeface="Courier New"/>
                        </a:rPr>
                        <a:t>+---+---+</a:t>
                      </a:r>
                      <a:endParaRPr sz="1100">
                        <a:latin typeface="Courier New"/>
                        <a:cs typeface="Courier New"/>
                      </a:endParaRPr>
                    </a:p>
                  </a:txBody>
                  <a:tcPr marL="0" marR="0" marT="0" marB="0"/>
                </a:tc>
                <a:tc>
                  <a:txBody>
                    <a:bodyPr/>
                    <a:lstStyle/>
                    <a:p>
                      <a:pPr marL="85090">
                        <a:lnSpc>
                          <a:spcPts val="1030"/>
                        </a:lnSpc>
                      </a:pPr>
                      <a:r>
                        <a:rPr sz="1100" dirty="0">
                          <a:latin typeface="Courier New"/>
                          <a:cs typeface="Courier New"/>
                        </a:rPr>
                        <a:t>+---+---+</a:t>
                      </a:r>
                      <a:endParaRPr sz="1100">
                        <a:latin typeface="Courier New"/>
                        <a:cs typeface="Courier New"/>
                      </a:endParaRPr>
                    </a:p>
                  </a:txBody>
                  <a:tcPr marL="0" marR="0" marT="0" marB="0"/>
                </a:tc>
                <a:tc>
                  <a:txBody>
                    <a:bodyPr/>
                    <a:lstStyle/>
                    <a:p>
                      <a:pPr marL="85090">
                        <a:lnSpc>
                          <a:spcPts val="1030"/>
                        </a:lnSpc>
                      </a:pPr>
                      <a:r>
                        <a:rPr sz="1100" spc="-5" dirty="0">
                          <a:latin typeface="Courier New"/>
                          <a:cs typeface="Courier New"/>
                        </a:rPr>
                        <a:t>+---+----</a:t>
                      </a:r>
                      <a:endParaRPr sz="1100">
                        <a:latin typeface="Courier New"/>
                        <a:cs typeface="Courier New"/>
                      </a:endParaRPr>
                    </a:p>
                  </a:txBody>
                  <a:tcPr marL="0" marR="0" marT="0" marB="0"/>
                </a:tc>
                <a:extLst>
                  <a:ext uri="{0D108BD9-81ED-4DB2-BD59-A6C34878D82A}">
                    <a16:rowId xmlns:a16="http://schemas.microsoft.com/office/drawing/2014/main" val="10011"/>
                  </a:ext>
                </a:extLst>
              </a:tr>
            </a:tbl>
          </a:graphicData>
        </a:graphic>
      </p:graphicFrame>
      <p:sp>
        <p:nvSpPr>
          <p:cNvPr id="4" name="object 4"/>
          <p:cNvSpPr txBox="1"/>
          <p:nvPr/>
        </p:nvSpPr>
        <p:spPr>
          <a:xfrm>
            <a:off x="703580" y="2979801"/>
            <a:ext cx="78232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47980" algn="l"/>
                <a:tab pos="684530"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2</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txBox="1"/>
          <p:nvPr/>
        </p:nvSpPr>
        <p:spPr>
          <a:xfrm>
            <a:off x="1796627" y="2979801"/>
            <a:ext cx="78359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50520" algn="l"/>
                <a:tab pos="685800"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5</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6" name="object 6"/>
          <p:cNvSpPr txBox="1"/>
          <p:nvPr/>
        </p:nvSpPr>
        <p:spPr>
          <a:xfrm>
            <a:off x="2806686" y="2979801"/>
            <a:ext cx="78359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49250" algn="l"/>
                <a:tab pos="686435"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0</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7" name="object 7"/>
          <p:cNvSpPr txBox="1"/>
          <p:nvPr/>
        </p:nvSpPr>
        <p:spPr>
          <a:xfrm>
            <a:off x="3817292" y="2979801"/>
            <a:ext cx="781685"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48615" algn="l"/>
                <a:tab pos="683895"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9</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8" name="object 8"/>
          <p:cNvSpPr txBox="1"/>
          <p:nvPr/>
        </p:nvSpPr>
        <p:spPr>
          <a:xfrm>
            <a:off x="4826215" y="2979801"/>
            <a:ext cx="78359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50520" algn="l"/>
                <a:tab pos="685800"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8</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9" name="object 9"/>
          <p:cNvSpPr txBox="1"/>
          <p:nvPr/>
        </p:nvSpPr>
        <p:spPr>
          <a:xfrm>
            <a:off x="5836273" y="2979801"/>
            <a:ext cx="69977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49250" algn="l"/>
                <a:tab pos="601980" algn="l"/>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P	U	3</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0" name="object 10"/>
          <p:cNvSpPr txBox="1"/>
          <p:nvPr/>
        </p:nvSpPr>
        <p:spPr>
          <a:xfrm>
            <a:off x="535940" y="3114294"/>
            <a:ext cx="782320"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1" name="object 11"/>
          <p:cNvSpPr txBox="1"/>
          <p:nvPr/>
        </p:nvSpPr>
        <p:spPr>
          <a:xfrm>
            <a:off x="1629219" y="3114294"/>
            <a:ext cx="782955" cy="19367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2" name="object 12"/>
          <p:cNvSpPr txBox="1"/>
          <p:nvPr/>
        </p:nvSpPr>
        <p:spPr>
          <a:xfrm>
            <a:off x="2638991" y="3114294"/>
            <a:ext cx="782320" cy="328295"/>
          </a:xfrm>
          <a:prstGeom prst="rect">
            <a:avLst/>
          </a:prstGeom>
        </p:spPr>
        <p:txBody>
          <a:bodyPr vert="horz" wrap="square" lIns="0" tIns="13335" rIns="0" bIns="0" rtlCol="0">
            <a:spAutoFit/>
          </a:bodyPr>
          <a:lstStyle/>
          <a:p>
            <a:pPr marL="12700"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19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5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3" name="object 13"/>
          <p:cNvSpPr txBox="1"/>
          <p:nvPr/>
        </p:nvSpPr>
        <p:spPr>
          <a:xfrm>
            <a:off x="3649583" y="3114294"/>
            <a:ext cx="782320" cy="328295"/>
          </a:xfrm>
          <a:prstGeom prst="rect">
            <a:avLst/>
          </a:prstGeom>
        </p:spPr>
        <p:txBody>
          <a:bodyPr vert="horz" wrap="square" lIns="0" tIns="13335" rIns="0" bIns="0" rtlCol="0">
            <a:spAutoFit/>
          </a:bodyPr>
          <a:lstStyle/>
          <a:p>
            <a:pPr marL="13335"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19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5 | 1</a:t>
            </a:r>
            <a:r>
              <a:rPr kumimoji="0" sz="1100" b="0" i="0" u="none" strike="noStrike" kern="1200" cap="none" spc="-10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4" name="object 14"/>
          <p:cNvSpPr txBox="1"/>
          <p:nvPr/>
        </p:nvSpPr>
        <p:spPr>
          <a:xfrm>
            <a:off x="4658492" y="3114294"/>
            <a:ext cx="784225" cy="596265"/>
          </a:xfrm>
          <a:prstGeom prst="rect">
            <a:avLst/>
          </a:prstGeom>
        </p:spPr>
        <p:txBody>
          <a:bodyPr vert="horz" wrap="square" lIns="0" tIns="13335" rIns="0" bIns="0" rtlCol="0">
            <a:spAutoFit/>
          </a:bodyPr>
          <a:lstStyle/>
          <a:p>
            <a:pPr marL="13335"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10"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5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10" normalizeH="0" baseline="0" noProof="0" dirty="0">
                <a:ln>
                  <a:noFill/>
                </a:ln>
                <a:solidFill>
                  <a:prstClr val="black"/>
                </a:solidFill>
                <a:effectLst/>
                <a:uLnTx/>
                <a:uFillTx/>
                <a:latin typeface="Courier New"/>
                <a:ea typeface="+mn-ea"/>
                <a:cs typeface="Courier New"/>
              </a:rPr>
              <a:t>+</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19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9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5" name="object 15"/>
          <p:cNvSpPr txBox="1"/>
          <p:nvPr/>
        </p:nvSpPr>
        <p:spPr>
          <a:xfrm>
            <a:off x="5668551" y="3114294"/>
            <a:ext cx="782955" cy="596265"/>
          </a:xfrm>
          <a:prstGeom prst="rect">
            <a:avLst/>
          </a:prstGeom>
        </p:spPr>
        <p:txBody>
          <a:bodyPr vert="horz" wrap="square" lIns="0" tIns="13335" rIns="0" bIns="0" rtlCol="0">
            <a:spAutoFit/>
          </a:bodyPr>
          <a:lstStyle/>
          <a:p>
            <a:pPr marL="13335"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5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19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9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6" name="object 16"/>
          <p:cNvSpPr txBox="1"/>
          <p:nvPr/>
        </p:nvSpPr>
        <p:spPr>
          <a:xfrm>
            <a:off x="535940" y="3248406"/>
            <a:ext cx="865505" cy="1400810"/>
          </a:xfrm>
          <a:prstGeom prst="rect">
            <a:avLst/>
          </a:prstGeom>
        </p:spPr>
        <p:txBody>
          <a:bodyPr vert="horz" wrap="square" lIns="0" tIns="13335" rIns="0" bIns="0" rtlCol="0">
            <a:spAutoFit/>
          </a:bodyPr>
          <a:lstStyle/>
          <a:p>
            <a:pPr marL="12700"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3 | 1</a:t>
            </a:r>
            <a:r>
              <a:rPr kumimoji="0" sz="1100" b="0" i="0" u="none" strike="noStrike" kern="1200" cap="none" spc="-85" normalizeH="0" baseline="0" noProof="0" dirty="0">
                <a:ln>
                  <a:noFill/>
                </a:ln>
                <a:solidFill>
                  <a:prstClr val="black"/>
                </a:solidFill>
                <a:effectLst/>
                <a:uLnTx/>
                <a:uFillTx/>
                <a:latin typeface="Courier New"/>
                <a:ea typeface="+mn-ea"/>
                <a:cs typeface="Courier New"/>
              </a:rPr>
              <a:t> </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2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7" name="object 17"/>
          <p:cNvSpPr txBox="1"/>
          <p:nvPr/>
        </p:nvSpPr>
        <p:spPr>
          <a:xfrm>
            <a:off x="1628946" y="3248406"/>
            <a:ext cx="866775" cy="1400810"/>
          </a:xfrm>
          <a:prstGeom prst="rect">
            <a:avLst/>
          </a:prstGeom>
        </p:spPr>
        <p:txBody>
          <a:bodyPr vert="horz" wrap="square" lIns="0" tIns="13335" rIns="0" bIns="0" rtlCol="0">
            <a:spAutoFit/>
          </a:bodyPr>
          <a:lstStyle/>
          <a:p>
            <a:pPr marL="12700"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3 | 1</a:t>
            </a:r>
            <a:r>
              <a:rPr kumimoji="0" sz="1100" b="0" i="0" u="none" strike="noStrike" kern="1200" cap="none" spc="-80" normalizeH="0" baseline="0" noProof="0" dirty="0">
                <a:ln>
                  <a:noFill/>
                </a:ln>
                <a:solidFill>
                  <a:prstClr val="black"/>
                </a:solidFill>
                <a:effectLst/>
                <a:uLnTx/>
                <a:uFillTx/>
                <a:latin typeface="Courier New"/>
                <a:ea typeface="+mn-ea"/>
                <a:cs typeface="Courier New"/>
              </a:rPr>
              <a:t> </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2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1</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8" name="object 18"/>
          <p:cNvSpPr txBox="1"/>
          <p:nvPr/>
        </p:nvSpPr>
        <p:spPr>
          <a:xfrm>
            <a:off x="2639018" y="3382517"/>
            <a:ext cx="867410" cy="1266825"/>
          </a:xfrm>
          <a:prstGeom prst="rect">
            <a:avLst/>
          </a:prstGeom>
        </p:spPr>
        <p:txBody>
          <a:bodyPr vert="horz" wrap="square" lIns="0" tIns="13335" rIns="0" bIns="0" rtlCol="0">
            <a:spAutoFit/>
          </a:bodyPr>
          <a:lstStyle/>
          <a:p>
            <a:pPr marL="12700"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2 | 0</a:t>
            </a:r>
            <a:r>
              <a:rPr kumimoji="0" sz="1100" b="0" i="0" u="none" strike="noStrike" kern="1200" cap="none" spc="-8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0</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0</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0</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19" name="object 19"/>
          <p:cNvSpPr txBox="1"/>
          <p:nvPr/>
        </p:nvSpPr>
        <p:spPr>
          <a:xfrm>
            <a:off x="3649597" y="3382517"/>
            <a:ext cx="866140" cy="1266825"/>
          </a:xfrm>
          <a:prstGeom prst="rect">
            <a:avLst/>
          </a:prstGeom>
        </p:spPr>
        <p:txBody>
          <a:bodyPr vert="horz" wrap="square" lIns="0" tIns="13335" rIns="0" bIns="0" rtlCol="0">
            <a:spAutoFit/>
          </a:bodyPr>
          <a:lstStyle/>
          <a:p>
            <a:pPr marL="13335" marR="0" lvl="0" indent="0" algn="l" defTabSz="914400" rtl="0" eaLnBrk="1" fontAlgn="auto" latinLnBrk="0" hangingPunct="1">
              <a:lnSpc>
                <a:spcPts val="1190"/>
              </a:lnSpc>
              <a:spcBef>
                <a:spcPts val="105"/>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2 | 0</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1</a:t>
            </a:r>
            <a:r>
              <a:rPr kumimoji="0" sz="1100" b="0" i="0" u="none" strike="noStrike" kern="1200" cap="none" spc="-10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0</a:t>
            </a:r>
            <a:r>
              <a:rPr kumimoji="0" sz="1100" b="0" i="0" u="none" strike="noStrike" kern="1200" cap="none" spc="-10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0</a:t>
            </a:r>
            <a:r>
              <a:rPr kumimoji="0" sz="1100" b="0" i="0" u="none" strike="noStrike" kern="1200" cap="none" spc="-10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20" name="object 20"/>
          <p:cNvSpPr txBox="1"/>
          <p:nvPr/>
        </p:nvSpPr>
        <p:spPr>
          <a:xfrm>
            <a:off x="4658520" y="3650741"/>
            <a:ext cx="866775" cy="998855"/>
          </a:xfrm>
          <a:prstGeom prst="rect">
            <a:avLst/>
          </a:prstGeom>
        </p:spPr>
        <p:txBody>
          <a:bodyPr vert="horz" wrap="square" lIns="0" tIns="12700" rIns="0" bIns="0" rtlCol="0">
            <a:spAutoFit/>
          </a:bodyPr>
          <a:lstStyle/>
          <a:p>
            <a:pPr marL="13335" marR="0" lvl="0" indent="0" algn="l" defTabSz="914400" rtl="0" eaLnBrk="1" fontAlgn="auto" latinLnBrk="0" hangingPunct="1">
              <a:lnSpc>
                <a:spcPts val="1190"/>
              </a:lnSpc>
              <a:spcBef>
                <a:spcPts val="10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1</a:t>
            </a:r>
            <a:r>
              <a:rPr kumimoji="0" sz="1100" b="0" i="0" u="none" strike="noStrike" kern="1200" cap="none" spc="-80" normalizeH="0" baseline="0" noProof="0" dirty="0">
                <a:ln>
                  <a:noFill/>
                </a:ln>
                <a:solidFill>
                  <a:prstClr val="black"/>
                </a:solidFill>
                <a:effectLst/>
                <a:uLnTx/>
                <a:uFillTx/>
                <a:latin typeface="Courier New"/>
                <a:ea typeface="+mn-ea"/>
                <a:cs typeface="Courier New"/>
              </a:rPr>
              <a:t> </a:t>
            </a: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0</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0</a:t>
            </a:r>
            <a:r>
              <a:rPr kumimoji="0" sz="1100" b="0" i="0" u="none" strike="noStrike" kern="1200" cap="none" spc="-90"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21" name="object 21"/>
          <p:cNvSpPr txBox="1"/>
          <p:nvPr/>
        </p:nvSpPr>
        <p:spPr>
          <a:xfrm>
            <a:off x="5668565" y="3650741"/>
            <a:ext cx="867410" cy="998855"/>
          </a:xfrm>
          <a:prstGeom prst="rect">
            <a:avLst/>
          </a:prstGeom>
        </p:spPr>
        <p:txBody>
          <a:bodyPr vert="horz" wrap="square" lIns="0" tIns="12700" rIns="0" bIns="0" rtlCol="0">
            <a:spAutoFit/>
          </a:bodyPr>
          <a:lstStyle/>
          <a:p>
            <a:pPr marL="13335" marR="0" lvl="0" indent="0" algn="l" defTabSz="914400" rtl="0" eaLnBrk="1" fontAlgn="auto" latinLnBrk="0" hangingPunct="1">
              <a:lnSpc>
                <a:spcPts val="1190"/>
              </a:lnSpc>
              <a:spcBef>
                <a:spcPts val="10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0 | 1</a:t>
            </a:r>
            <a:r>
              <a:rPr kumimoji="0" sz="1100" b="0" i="0" u="none" strike="noStrike" kern="1200" cap="none" spc="-8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8 | 1</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045"/>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055"/>
              </a:lnSpc>
              <a:spcBef>
                <a:spcPts val="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ourier New"/>
                <a:ea typeface="+mn-ea"/>
                <a:cs typeface="Courier New"/>
              </a:rPr>
              <a:t>| 4 | 0</a:t>
            </a:r>
            <a:r>
              <a:rPr kumimoji="0" sz="1100" b="0" i="0" u="none" strike="noStrike" kern="1200" cap="none" spc="-95" normalizeH="0" baseline="0" noProof="0" dirty="0">
                <a:ln>
                  <a:noFill/>
                </a:ln>
                <a:solidFill>
                  <a:prstClr val="black"/>
                </a:solidFill>
                <a:effectLst/>
                <a:uLnTx/>
                <a:uFillTx/>
                <a:latin typeface="Courier New"/>
                <a:ea typeface="+mn-ea"/>
                <a:cs typeface="Courier New"/>
              </a:rPr>
              <a:t> </a:t>
            </a:r>
            <a:r>
              <a:rPr kumimoji="0" sz="1100" b="0" i="0" u="none" strike="noStrike" kern="1200" cap="none" spc="0"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a:p>
            <a:pPr marL="13335" marR="0" lvl="0" indent="0" algn="l" defTabSz="914400" rtl="0" eaLnBrk="1" fontAlgn="auto" latinLnBrk="0" hangingPunct="1">
              <a:lnSpc>
                <a:spcPts val="1200"/>
              </a:lnSpc>
              <a:spcBef>
                <a:spcPts val="0"/>
              </a:spcBef>
              <a:spcAft>
                <a:spcPts val="0"/>
              </a:spcAft>
              <a:buClrTx/>
              <a:buSzTx/>
              <a:buFontTx/>
              <a:buNone/>
              <a:tabLst/>
              <a:defRPr/>
            </a:pPr>
            <a:r>
              <a:rPr kumimoji="0" sz="1100" b="0" i="0" u="none" strike="noStrike" kern="1200" cap="none" spc="-5" normalizeH="0" baseline="0" noProof="0" dirty="0">
                <a:ln>
                  <a:noFill/>
                </a:ln>
                <a:solidFill>
                  <a:prstClr val="black"/>
                </a:solidFill>
                <a:effectLst/>
                <a:uLnTx/>
                <a:uFillTx/>
                <a:latin typeface="Courier New"/>
                <a:ea typeface="+mn-ea"/>
                <a:cs typeface="Courier New"/>
              </a:rPr>
              <a:t>+---+----</a:t>
            </a:r>
            <a:endParaRPr kumimoji="0" sz="11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22" name="object 22"/>
          <p:cNvSpPr txBox="1"/>
          <p:nvPr/>
        </p:nvSpPr>
        <p:spPr>
          <a:xfrm>
            <a:off x="3279775" y="5069840"/>
            <a:ext cx="3594100" cy="538480"/>
          </a:xfrm>
          <a:prstGeom prst="rect">
            <a:avLst/>
          </a:prstGeom>
        </p:spPr>
        <p:txBody>
          <a:bodyPr vert="horz" wrap="square" lIns="0" tIns="8255" rIns="0" bIns="0" rtlCol="0">
            <a:spAutoFit/>
          </a:bodyPr>
          <a:lstStyle/>
          <a:p>
            <a:pPr marL="45720" marR="5080" lvl="0" indent="-33655" algn="l" defTabSz="914400" rtl="0" eaLnBrk="1" fontAlgn="auto" latinLnBrk="0" hangingPunct="1">
              <a:lnSpc>
                <a:spcPct val="102699"/>
              </a:lnSpc>
              <a:spcBef>
                <a:spcPts val="65"/>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 </a:t>
            </a:r>
            <a:r>
              <a:rPr kumimoji="0" sz="1100" b="0" i="0" u="none" strike="noStrike" kern="1200" cap="none" spc="-5" normalizeH="0" baseline="0" noProof="0" dirty="0">
                <a:ln>
                  <a:noFill/>
                </a:ln>
                <a:solidFill>
                  <a:prstClr val="black"/>
                </a:solidFill>
                <a:effectLst/>
                <a:uLnTx/>
                <a:uFillTx/>
                <a:latin typeface="Georgia"/>
                <a:ea typeface="+mn-ea"/>
                <a:cs typeface="Georgia"/>
              </a:rPr>
              <a:t>indicates </a:t>
            </a:r>
            <a:r>
              <a:rPr kumimoji="0" sz="1100" b="0" i="0" u="none" strike="noStrike" kern="1200" cap="none" spc="0" normalizeH="0" baseline="0" noProof="0" dirty="0">
                <a:ln>
                  <a:noFill/>
                </a:ln>
                <a:solidFill>
                  <a:prstClr val="black"/>
                </a:solidFill>
                <a:effectLst/>
                <a:uLnTx/>
                <a:uFillTx/>
                <a:latin typeface="Georgia"/>
                <a:ea typeface="+mn-ea"/>
                <a:cs typeface="Georgia"/>
              </a:rPr>
              <a:t>the </a:t>
            </a:r>
            <a:r>
              <a:rPr kumimoji="0" sz="1100" b="0" i="0" u="none" strike="noStrike" kern="1200" cap="none" spc="-5" normalizeH="0" baseline="0" noProof="0" dirty="0">
                <a:ln>
                  <a:noFill/>
                </a:ln>
                <a:solidFill>
                  <a:prstClr val="black"/>
                </a:solidFill>
                <a:effectLst/>
                <a:uLnTx/>
                <a:uFillTx/>
                <a:latin typeface="Georgia"/>
                <a:ea typeface="+mn-ea"/>
                <a:cs typeface="Georgia"/>
              </a:rPr>
              <a:t>pointer </a:t>
            </a:r>
            <a:r>
              <a:rPr kumimoji="0" sz="1100" b="0" i="0" u="none" strike="noStrike" kern="1200" cap="none" spc="0" normalizeH="0" baseline="0" noProof="0" dirty="0">
                <a:ln>
                  <a:noFill/>
                </a:ln>
                <a:solidFill>
                  <a:prstClr val="black"/>
                </a:solidFill>
                <a:effectLst/>
                <a:uLnTx/>
                <a:uFillTx/>
                <a:latin typeface="Georgia"/>
                <a:ea typeface="+mn-ea"/>
                <a:cs typeface="Georgia"/>
              </a:rPr>
              <a:t>which </a:t>
            </a:r>
            <a:r>
              <a:rPr kumimoji="0" sz="1100" b="0" i="0" u="none" strike="noStrike" kern="1200" cap="none" spc="-5" normalizeH="0" baseline="0" noProof="0" dirty="0">
                <a:ln>
                  <a:noFill/>
                </a:ln>
                <a:solidFill>
                  <a:prstClr val="black"/>
                </a:solidFill>
                <a:effectLst/>
                <a:uLnTx/>
                <a:uFillTx/>
                <a:latin typeface="Georgia"/>
                <a:ea typeface="+mn-ea"/>
                <a:cs typeface="Georgia"/>
              </a:rPr>
              <a:t>identifies </a:t>
            </a:r>
            <a:r>
              <a:rPr kumimoji="0" sz="1100" b="0" i="0" u="none" strike="noStrike" kern="1200" cap="none" spc="0" normalizeH="0" baseline="0" noProof="0" dirty="0">
                <a:ln>
                  <a:noFill/>
                </a:ln>
                <a:solidFill>
                  <a:prstClr val="black"/>
                </a:solidFill>
                <a:effectLst/>
                <a:uLnTx/>
                <a:uFillTx/>
                <a:latin typeface="Georgia"/>
                <a:ea typeface="+mn-ea"/>
                <a:cs typeface="Georgia"/>
              </a:rPr>
              <a:t>the </a:t>
            </a:r>
            <a:r>
              <a:rPr kumimoji="0" sz="1100" b="0" i="0" u="none" strike="noStrike" kern="1200" cap="none" spc="-5" normalizeH="0" baseline="0" noProof="0" dirty="0">
                <a:ln>
                  <a:noFill/>
                </a:ln>
                <a:solidFill>
                  <a:prstClr val="black"/>
                </a:solidFill>
                <a:effectLst/>
                <a:uLnTx/>
                <a:uFillTx/>
                <a:latin typeface="Georgia"/>
                <a:ea typeface="+mn-ea"/>
                <a:cs typeface="Georgia"/>
              </a:rPr>
              <a:t>next location  to scan </a:t>
            </a:r>
            <a:r>
              <a:rPr kumimoji="0" sz="1100" b="0" i="0" u="none" strike="noStrike" kern="1200" cap="none" spc="0" normalizeH="0" baseline="0" noProof="0" dirty="0">
                <a:ln>
                  <a:noFill/>
                </a:ln>
                <a:solidFill>
                  <a:prstClr val="black"/>
                </a:solidFill>
                <a:effectLst/>
                <a:uLnTx/>
                <a:uFillTx/>
                <a:latin typeface="Georgia"/>
                <a:ea typeface="+mn-ea"/>
                <a:cs typeface="Georgia"/>
              </a:rPr>
              <a:t>P = </a:t>
            </a:r>
            <a:r>
              <a:rPr kumimoji="0" sz="1100" b="0" i="0" u="none" strike="noStrike" kern="1200" cap="none" spc="-5" normalizeH="0" baseline="0" noProof="0" dirty="0">
                <a:ln>
                  <a:noFill/>
                </a:ln>
                <a:solidFill>
                  <a:prstClr val="black"/>
                </a:solidFill>
                <a:effectLst/>
                <a:uLnTx/>
                <a:uFillTx/>
                <a:latin typeface="Georgia"/>
                <a:ea typeface="+mn-ea"/>
                <a:cs typeface="Georgia"/>
              </a:rPr>
              <a:t>page# stored </a:t>
            </a:r>
            <a:r>
              <a:rPr kumimoji="0" sz="1100" b="0" i="0" u="none" strike="noStrike" kern="1200" cap="none" spc="0" normalizeH="0" baseline="0" noProof="0" dirty="0">
                <a:ln>
                  <a:noFill/>
                </a:ln>
                <a:solidFill>
                  <a:prstClr val="black"/>
                </a:solidFill>
                <a:effectLst/>
                <a:uLnTx/>
                <a:uFillTx/>
                <a:latin typeface="Georgia"/>
                <a:ea typeface="+mn-ea"/>
                <a:cs typeface="Georgia"/>
              </a:rPr>
              <a:t>in that frame U = </a:t>
            </a:r>
            <a:r>
              <a:rPr kumimoji="0" sz="1100" b="0" i="0" u="none" strike="noStrike" kern="1200" cap="none" spc="-5" normalizeH="0" baseline="0" noProof="0" dirty="0">
                <a:ln>
                  <a:noFill/>
                </a:ln>
                <a:solidFill>
                  <a:prstClr val="black"/>
                </a:solidFill>
                <a:effectLst/>
                <a:uLnTx/>
                <a:uFillTx/>
                <a:latin typeface="Georgia"/>
                <a:ea typeface="+mn-ea"/>
                <a:cs typeface="Georgia"/>
              </a:rPr>
              <a:t>used</a:t>
            </a:r>
            <a:r>
              <a:rPr kumimoji="0" sz="1100" b="0" i="0" u="none" strike="noStrike" kern="1200" cap="none" spc="-10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flag</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4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0 = </a:t>
            </a:r>
            <a:r>
              <a:rPr kumimoji="0" sz="1100" b="0" i="0" u="none" strike="noStrike" kern="1200" cap="none" spc="-5" normalizeH="0" baseline="0" noProof="0" dirty="0">
                <a:ln>
                  <a:noFill/>
                </a:ln>
                <a:solidFill>
                  <a:prstClr val="black"/>
                </a:solidFill>
                <a:effectLst/>
                <a:uLnTx/>
                <a:uFillTx/>
                <a:latin typeface="Georgia"/>
                <a:ea typeface="+mn-ea"/>
                <a:cs typeface="Georgia"/>
              </a:rPr>
              <a:t>not used recently </a:t>
            </a:r>
            <a:r>
              <a:rPr kumimoji="0" sz="1100" b="0" i="0" u="none" strike="noStrike" kern="1200" cap="none" spc="0" normalizeH="0" baseline="0" noProof="0" dirty="0">
                <a:ln>
                  <a:noFill/>
                </a:ln>
                <a:solidFill>
                  <a:prstClr val="black"/>
                </a:solidFill>
                <a:effectLst/>
                <a:uLnTx/>
                <a:uFillTx/>
                <a:latin typeface="Georgia"/>
                <a:ea typeface="+mn-ea"/>
                <a:cs typeface="Georgia"/>
              </a:rPr>
              <a:t>1 = </a:t>
            </a:r>
            <a:r>
              <a:rPr kumimoji="0" sz="1100" b="0" i="0" u="none" strike="noStrike" kern="1200" cap="none" spc="-5" normalizeH="0" baseline="0" noProof="0" dirty="0">
                <a:ln>
                  <a:noFill/>
                </a:ln>
                <a:solidFill>
                  <a:prstClr val="black"/>
                </a:solidFill>
                <a:effectLst/>
                <a:uLnTx/>
                <a:uFillTx/>
                <a:latin typeface="Georgia"/>
                <a:ea typeface="+mn-ea"/>
                <a:cs typeface="Georgia"/>
              </a:rPr>
              <a:t>referenced recently</a:t>
            </a:r>
            <a:endParaRPr kumimoji="0" sz="1100" b="0" i="0" u="none" strike="noStrike" kern="1200" cap="none" spc="0" normalizeH="0" baseline="0" noProof="0">
              <a:ln>
                <a:noFill/>
              </a:ln>
              <a:solidFill>
                <a:prstClr val="black"/>
              </a:solidFill>
              <a:effectLst/>
              <a:uLnTx/>
              <a:uFillTx/>
              <a:latin typeface="Georgia"/>
              <a:ea typeface="+mn-ea"/>
              <a:cs typeface="Georgia"/>
            </a:endParaRPr>
          </a:p>
        </p:txBody>
      </p:sp>
      <p:sp>
        <p:nvSpPr>
          <p:cNvPr id="23" name="object 23"/>
          <p:cNvSpPr txBox="1"/>
          <p:nvPr/>
        </p:nvSpPr>
        <p:spPr>
          <a:xfrm>
            <a:off x="645668" y="4897627"/>
            <a:ext cx="1325880" cy="1916430"/>
          </a:xfrm>
          <a:prstGeom prst="rect">
            <a:avLst/>
          </a:prstGeom>
        </p:spPr>
        <p:txBody>
          <a:bodyPr vert="horz" wrap="square" lIns="0" tIns="12700" rIns="0" bIns="0" rtlCol="0">
            <a:spAutoFit/>
          </a:bodyPr>
          <a:lstStyle/>
          <a:p>
            <a:pPr marL="45720" marR="0" lvl="0" indent="0" algn="l" defTabSz="914400" rtl="0" eaLnBrk="1" fontAlgn="auto" latinLnBrk="0" hangingPunct="1">
              <a:lnSpc>
                <a:spcPct val="100000"/>
              </a:lnSpc>
              <a:spcBef>
                <a:spcPts val="100"/>
              </a:spcBef>
              <a:spcAft>
                <a:spcPts val="0"/>
              </a:spcAft>
              <a:buClrTx/>
              <a:buSzTx/>
              <a:buFontTx/>
              <a:buNone/>
              <a:tabLst>
                <a:tab pos="648970" algn="l"/>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P </a:t>
            </a:r>
            <a:r>
              <a:rPr kumimoji="0" sz="1100" b="0" i="0" u="none" strike="noStrike" kern="1200" cap="none" spc="254"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U </a:t>
            </a:r>
            <a:r>
              <a:rPr kumimoji="0" sz="1100" b="0" i="0" u="none" strike="noStrike" kern="1200" cap="none" spc="254"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2	P</a:t>
            </a:r>
            <a:r>
              <a:rPr kumimoji="0" sz="1100" b="0" i="0" u="none" strike="noStrike" kern="1200" cap="none" spc="23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U</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40"/>
              </a:spcBef>
              <a:spcAft>
                <a:spcPts val="0"/>
              </a:spcAft>
              <a:buClrTx/>
              <a:buSzTx/>
              <a:buFontTx/>
              <a:buNone/>
              <a:tabLst>
                <a:tab pos="732155" algn="l"/>
              </a:tabLst>
              <a:defRPr/>
            </a:pP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5 | 1 |*   | 5 | 0</a:t>
            </a:r>
            <a:r>
              <a:rPr kumimoji="0" sz="1100" b="0" i="0" u="none" strike="noStrike" kern="1200" cap="none" spc="-16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575945" algn="l"/>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9 |</a:t>
            </a:r>
            <a:r>
              <a:rPr kumimoji="0" sz="1100" b="0" i="0" u="none" strike="noStrike" kern="1200" cap="none" spc="-2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1</a:t>
            </a:r>
            <a:r>
              <a:rPr kumimoji="0" sz="1100" b="0" i="0" u="none" strike="noStrike" kern="1200" cap="none" spc="1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	| 9 | 0</a:t>
            </a:r>
            <a:r>
              <a:rPr kumimoji="0" sz="1100" b="0" i="0" u="none" strike="noStrike" kern="1200" cap="none" spc="-13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732155" algn="l"/>
              </a:tabLst>
              <a:defRPr/>
            </a:pP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40"/>
              </a:spcBef>
              <a:spcAft>
                <a:spcPts val="0"/>
              </a:spcAft>
              <a:buClrTx/>
              <a:buSzTx/>
              <a:buFontTx/>
              <a:buNone/>
              <a:tabLst>
                <a:tab pos="608330" algn="l"/>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0 |</a:t>
            </a:r>
            <a:r>
              <a:rPr kumimoji="0" sz="1100" b="0" i="0" u="none" strike="noStrike" kern="1200" cap="none" spc="-1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0</a:t>
            </a:r>
            <a:r>
              <a:rPr kumimoji="0" sz="1100" b="0" i="0" u="none" strike="noStrike" kern="1200" cap="none" spc="-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	| 2 | 1</a:t>
            </a:r>
            <a:r>
              <a:rPr kumimoji="0" sz="1100" b="0" i="0" u="none" strike="noStrike" kern="1200" cap="none" spc="-7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732155" algn="l"/>
              </a:tabLst>
              <a:defRPr/>
            </a:pP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604520" algn="l"/>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8 |</a:t>
            </a:r>
            <a:r>
              <a:rPr kumimoji="0" sz="1100" b="0" i="0" u="none" strike="noStrike" kern="1200" cap="none" spc="-2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0</a:t>
            </a:r>
            <a:r>
              <a:rPr kumimoji="0" sz="1100" b="0" i="0" u="none" strike="noStrike" kern="1200" cap="none" spc="-5"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	| 8 | 0</a:t>
            </a:r>
            <a:r>
              <a:rPr kumimoji="0" sz="1100" b="0" i="0" u="none" strike="noStrike" kern="1200" cap="none" spc="-8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40"/>
              </a:spcBef>
              <a:spcAft>
                <a:spcPts val="0"/>
              </a:spcAft>
              <a:buClrTx/>
              <a:buSzTx/>
              <a:buFontTx/>
              <a:buNone/>
              <a:tabLst>
                <a:tab pos="732155" algn="l"/>
              </a:tabLst>
              <a:defRPr/>
            </a:pP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574040" algn="l"/>
              </a:tabLst>
              <a:defRPr/>
            </a:pPr>
            <a:r>
              <a:rPr kumimoji="0" sz="1100" b="0" i="0" u="none" strike="noStrike" kern="1200" cap="none" spc="0" normalizeH="0" baseline="0" noProof="0" dirty="0">
                <a:ln>
                  <a:noFill/>
                </a:ln>
                <a:solidFill>
                  <a:prstClr val="black"/>
                </a:solidFill>
                <a:effectLst/>
                <a:uLnTx/>
                <a:uFillTx/>
                <a:latin typeface="Georgia"/>
                <a:ea typeface="+mn-ea"/>
                <a:cs typeface="Georgia"/>
              </a:rPr>
              <a:t>| 3 |</a:t>
            </a:r>
            <a:r>
              <a:rPr kumimoji="0" sz="1100" b="0" i="0" u="none" strike="noStrike" kern="1200" cap="none" spc="-2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1</a:t>
            </a:r>
            <a:r>
              <a:rPr kumimoji="0" sz="1100" b="0" i="0" u="none" strike="noStrike" kern="1200" cap="none" spc="1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	| 3 | 1</a:t>
            </a:r>
            <a:r>
              <a:rPr kumimoji="0" sz="1100" b="0" i="0" u="none" strike="noStrike" kern="1200" cap="none" spc="-50" normalizeH="0" baseline="0" noProof="0" dirty="0">
                <a:ln>
                  <a:noFill/>
                </a:ln>
                <a:solidFill>
                  <a:prstClr val="black"/>
                </a:solidFill>
                <a:effectLst/>
                <a:uLnTx/>
                <a:uFillTx/>
                <a:latin typeface="Georgia"/>
                <a:ea typeface="+mn-ea"/>
                <a:cs typeface="Georgia"/>
              </a:rPr>
              <a:t> </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a:p>
            <a:pPr marL="12700" marR="0" lvl="0" indent="0" algn="l" defTabSz="914400" rtl="0" eaLnBrk="1" fontAlgn="auto" latinLnBrk="0" hangingPunct="1">
              <a:lnSpc>
                <a:spcPct val="100000"/>
              </a:lnSpc>
              <a:spcBef>
                <a:spcPts val="35"/>
              </a:spcBef>
              <a:spcAft>
                <a:spcPts val="0"/>
              </a:spcAft>
              <a:buClrTx/>
              <a:buSzTx/>
              <a:buFontTx/>
              <a:buNone/>
              <a:tabLst>
                <a:tab pos="732155" algn="l"/>
              </a:tabLst>
              <a:defRPr/>
            </a:pP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	</a:t>
            </a:r>
            <a:r>
              <a:rPr kumimoji="0" sz="1100" b="0" i="0" u="none" strike="noStrike" kern="1200" cap="none" spc="-5" normalizeH="0" baseline="0" noProof="0" dirty="0">
                <a:ln>
                  <a:noFill/>
                </a:ln>
                <a:solidFill>
                  <a:prstClr val="black"/>
                </a:solidFill>
                <a:effectLst/>
                <a:uLnTx/>
                <a:uFillTx/>
                <a:latin typeface="Georgia"/>
                <a:ea typeface="+mn-ea"/>
                <a:cs typeface="Georgia"/>
              </a:rPr>
              <a:t>+---+---</a:t>
            </a:r>
            <a:r>
              <a:rPr kumimoji="0" sz="1100" b="0" i="0" u="none" strike="noStrike" kern="1200" cap="none" spc="0" normalizeH="0" baseline="0" noProof="0" dirty="0">
                <a:ln>
                  <a:noFill/>
                </a:ln>
                <a:solidFill>
                  <a:prstClr val="black"/>
                </a:solidFill>
                <a:effectLst/>
                <a:uLnTx/>
                <a:uFillTx/>
                <a:latin typeface="Georgia"/>
                <a:ea typeface="+mn-ea"/>
                <a:cs typeface="Georgia"/>
              </a:rPr>
              <a:t>+</a:t>
            </a:r>
            <a:endParaRPr kumimoji="0" sz="1100" b="0" i="0" u="none" strike="noStrike" kern="1200" cap="none" spc="0" normalizeH="0" baseline="0" noProof="0">
              <a:ln>
                <a:noFill/>
              </a:ln>
              <a:solidFill>
                <a:prstClr val="black"/>
              </a:solidFill>
              <a:effectLst/>
              <a:uLnTx/>
              <a:uFillTx/>
              <a:latin typeface="Georgia"/>
              <a:ea typeface="+mn-ea"/>
              <a:cs typeface="Georgia"/>
            </a:endParaRPr>
          </a:p>
        </p:txBody>
      </p:sp>
      <p:sp>
        <p:nvSpPr>
          <p:cNvPr id="24" name="object 24"/>
          <p:cNvSpPr txBox="1"/>
          <p:nvPr/>
        </p:nvSpPr>
        <p:spPr>
          <a:xfrm>
            <a:off x="3859148" y="6192113"/>
            <a:ext cx="186182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Georgia"/>
                <a:ea typeface="+mn-ea"/>
                <a:cs typeface="Georgia"/>
              </a:rPr>
              <a:t>Fig: NFU</a:t>
            </a:r>
            <a:r>
              <a:rPr kumimoji="0" sz="1800" b="0" i="0" u="none" strike="noStrike" kern="1200" cap="none" spc="-70" normalizeH="0" baseline="0" noProof="0" dirty="0">
                <a:ln>
                  <a:noFill/>
                </a:ln>
                <a:solidFill>
                  <a:prstClr val="black"/>
                </a:solidFill>
                <a:effectLst/>
                <a:uLnTx/>
                <a:uFillTx/>
                <a:latin typeface="Georgia"/>
                <a:ea typeface="+mn-ea"/>
                <a:cs typeface="Georgia"/>
              </a:rPr>
              <a:t> </a:t>
            </a:r>
            <a:r>
              <a:rPr kumimoji="0" sz="1800" b="0" i="0" u="none" strike="noStrike" kern="1200" cap="none" spc="-5" normalizeH="0" baseline="0" noProof="0" dirty="0">
                <a:ln>
                  <a:noFill/>
                </a:ln>
                <a:solidFill>
                  <a:prstClr val="black"/>
                </a:solidFill>
                <a:effectLst/>
                <a:uLnTx/>
                <a:uFillTx/>
                <a:latin typeface="Georgia"/>
                <a:ea typeface="+mn-ea"/>
                <a:cs typeface="Georgia"/>
              </a:rPr>
              <a:t>example</a:t>
            </a:r>
            <a:endParaRPr kumimoji="0" sz="1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75926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1842135"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Random</a:t>
            </a:r>
            <a:endParaRPr sz="4000">
              <a:latin typeface="Trebuchet MS"/>
              <a:cs typeface="Trebuchet MS"/>
            </a:endParaRPr>
          </a:p>
        </p:txBody>
      </p:sp>
      <p:sp>
        <p:nvSpPr>
          <p:cNvPr id="3" name="object 3"/>
          <p:cNvSpPr txBox="1"/>
          <p:nvPr/>
        </p:nvSpPr>
        <p:spPr>
          <a:xfrm>
            <a:off x="645668" y="2272411"/>
            <a:ext cx="6798945" cy="1343660"/>
          </a:xfrm>
          <a:prstGeom prst="rect">
            <a:avLst/>
          </a:prstGeom>
        </p:spPr>
        <p:txBody>
          <a:bodyPr vert="horz" wrap="square" lIns="0" tIns="12065" rIns="0" bIns="0" rtlCol="0">
            <a:spAutoFit/>
          </a:bodyPr>
          <a:lstStyle/>
          <a:p>
            <a:pPr marL="268605" marR="5080" lvl="0" indent="-256540" algn="l" defTabSz="914400" rtl="0" eaLnBrk="1" fontAlgn="auto" latinLnBrk="0" hangingPunct="1">
              <a:lnSpc>
                <a:spcPct val="100000"/>
              </a:lnSpc>
              <a:spcBef>
                <a:spcPts val="95"/>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This algorithm </a:t>
            </a:r>
            <a:r>
              <a:rPr kumimoji="0" sz="2800" b="0" i="0" u="none" strike="noStrike" kern="1200" cap="none" spc="0" normalizeH="0" baseline="0" noProof="0" dirty="0">
                <a:ln>
                  <a:noFill/>
                </a:ln>
                <a:solidFill>
                  <a:prstClr val="black"/>
                </a:solidFill>
                <a:effectLst/>
                <a:uLnTx/>
                <a:uFillTx/>
                <a:latin typeface="Georgia"/>
                <a:ea typeface="+mn-ea"/>
                <a:cs typeface="Georgia"/>
              </a:rPr>
              <a:t>replaces </a:t>
            </a:r>
            <a:r>
              <a:rPr kumimoji="0" sz="2800" b="0" i="0" u="none" strike="noStrike" kern="1200" cap="none" spc="-5" normalizeH="0" baseline="0" noProof="0" dirty="0">
                <a:ln>
                  <a:noFill/>
                </a:ln>
                <a:solidFill>
                  <a:prstClr val="black"/>
                </a:solidFill>
                <a:effectLst/>
                <a:uLnTx/>
                <a:uFillTx/>
                <a:latin typeface="Georgia"/>
                <a:ea typeface="+mn-ea"/>
                <a:cs typeface="Georgia"/>
              </a:rPr>
              <a:t>a random </a:t>
            </a:r>
            <a:r>
              <a:rPr kumimoji="0" sz="2800" b="0" i="0" u="none" strike="noStrike" kern="1200" cap="none" spc="-10" normalizeH="0" baseline="0" noProof="0" dirty="0">
                <a:ln>
                  <a:noFill/>
                </a:ln>
                <a:solidFill>
                  <a:prstClr val="black"/>
                </a:solidFill>
                <a:effectLst/>
                <a:uLnTx/>
                <a:uFillTx/>
                <a:latin typeface="Georgia"/>
                <a:ea typeface="+mn-ea"/>
                <a:cs typeface="Georgia"/>
              </a:rPr>
              <a:t>page </a:t>
            </a:r>
            <a:r>
              <a:rPr kumimoji="0" sz="2800" b="0" i="0" u="none" strike="noStrike" kern="1200" cap="none" spc="-5" normalizeH="0" baseline="0" noProof="0" dirty="0">
                <a:ln>
                  <a:noFill/>
                </a:ln>
                <a:solidFill>
                  <a:prstClr val="black"/>
                </a:solidFill>
                <a:effectLst/>
                <a:uLnTx/>
                <a:uFillTx/>
                <a:latin typeface="Georgia"/>
                <a:ea typeface="+mn-ea"/>
                <a:cs typeface="Georgia"/>
              </a:rPr>
              <a:t>in  memory.</a:t>
            </a:r>
            <a:endParaRPr kumimoji="0" sz="28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9240" algn="l"/>
              </a:tabLst>
              <a:defRPr/>
            </a:pPr>
            <a:r>
              <a:rPr kumimoji="0" sz="2800" b="0" i="0" u="none" strike="noStrike" kern="1200" cap="none" spc="-5" normalizeH="0" baseline="0" noProof="0" dirty="0">
                <a:ln>
                  <a:noFill/>
                </a:ln>
                <a:solidFill>
                  <a:prstClr val="black"/>
                </a:solidFill>
                <a:effectLst/>
                <a:uLnTx/>
                <a:uFillTx/>
                <a:latin typeface="Georgia"/>
                <a:ea typeface="+mn-ea"/>
                <a:cs typeface="Georgia"/>
              </a:rPr>
              <a:t>It fares better than</a:t>
            </a:r>
            <a:r>
              <a:rPr kumimoji="0" sz="2800" b="0" i="0" u="none" strike="noStrike" kern="1200" cap="none" spc="10" normalizeH="0" baseline="0" noProof="0" dirty="0">
                <a:ln>
                  <a:noFill/>
                </a:ln>
                <a:solidFill>
                  <a:prstClr val="black"/>
                </a:solidFill>
                <a:effectLst/>
                <a:uLnTx/>
                <a:uFillTx/>
                <a:latin typeface="Georgia"/>
                <a:ea typeface="+mn-ea"/>
                <a:cs typeface="Georgia"/>
              </a:rPr>
              <a:t> </a:t>
            </a:r>
            <a:r>
              <a:rPr kumimoji="0" sz="2800" b="0" i="0" u="none" strike="noStrike" kern="1200" cap="none" spc="-5" normalizeH="0" baseline="0" noProof="0" dirty="0">
                <a:ln>
                  <a:noFill/>
                </a:ln>
                <a:solidFill>
                  <a:prstClr val="black"/>
                </a:solidFill>
                <a:effectLst/>
                <a:uLnTx/>
                <a:uFillTx/>
                <a:latin typeface="Georgia"/>
                <a:ea typeface="+mn-ea"/>
                <a:cs typeface="Georgia"/>
              </a:rPr>
              <a:t>FIFO.</a:t>
            </a:r>
            <a:endParaRPr kumimoji="0" sz="28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3885919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45133"/>
            <a:ext cx="6947534" cy="635000"/>
          </a:xfrm>
          <a:prstGeom prst="rect">
            <a:avLst/>
          </a:prstGeom>
        </p:spPr>
        <p:txBody>
          <a:bodyPr vert="horz" wrap="square" lIns="0" tIns="12065" rIns="0" bIns="0" rtlCol="0">
            <a:spAutoFit/>
          </a:bodyPr>
          <a:lstStyle/>
          <a:p>
            <a:pPr marL="12700">
              <a:lnSpc>
                <a:spcPct val="100000"/>
              </a:lnSpc>
              <a:spcBef>
                <a:spcPts val="95"/>
              </a:spcBef>
            </a:pPr>
            <a:r>
              <a:rPr sz="4000" b="0" spc="-30" dirty="0">
                <a:latin typeface="Trebuchet MS"/>
                <a:cs typeface="Trebuchet MS"/>
              </a:rPr>
              <a:t>Working </a:t>
            </a:r>
            <a:r>
              <a:rPr sz="4000" b="0" spc="-5" dirty="0">
                <a:latin typeface="Trebuchet MS"/>
                <a:cs typeface="Trebuchet MS"/>
              </a:rPr>
              <a:t>set page</a:t>
            </a:r>
            <a:r>
              <a:rPr sz="4000" b="0" spc="20" dirty="0">
                <a:latin typeface="Trebuchet MS"/>
                <a:cs typeface="Trebuchet MS"/>
              </a:rPr>
              <a:t> </a:t>
            </a:r>
            <a:r>
              <a:rPr sz="4000" b="0" spc="-5" dirty="0">
                <a:latin typeface="Trebuchet MS"/>
                <a:cs typeface="Trebuchet MS"/>
              </a:rPr>
              <a:t>replacement</a:t>
            </a:r>
            <a:endParaRPr sz="4000">
              <a:latin typeface="Trebuchet MS"/>
              <a:cs typeface="Trebuchet MS"/>
            </a:endParaRP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280035" marR="23495" indent="-256540">
              <a:lnSpc>
                <a:spcPct val="100000"/>
              </a:lnSpc>
              <a:spcBef>
                <a:spcPts val="95"/>
              </a:spcBef>
              <a:buClr>
                <a:srgbClr val="9F4DA2"/>
              </a:buClr>
              <a:buChar char="•"/>
              <a:tabLst>
                <a:tab pos="281305" algn="l"/>
              </a:tabLst>
            </a:pPr>
            <a:r>
              <a:rPr spc="-5" dirty="0"/>
              <a:t>The </a:t>
            </a:r>
            <a:r>
              <a:rPr dirty="0"/>
              <a:t>set </a:t>
            </a:r>
            <a:r>
              <a:rPr spc="-5" dirty="0"/>
              <a:t>of pages </a:t>
            </a:r>
            <a:r>
              <a:rPr spc="-10" dirty="0"/>
              <a:t>that </a:t>
            </a:r>
            <a:r>
              <a:rPr spc="-5" dirty="0"/>
              <a:t>a process is currently using  is called the working</a:t>
            </a:r>
            <a:r>
              <a:rPr spc="35" dirty="0"/>
              <a:t> </a:t>
            </a:r>
            <a:r>
              <a:rPr spc="-5" dirty="0"/>
              <a:t>set.</a:t>
            </a:r>
          </a:p>
          <a:p>
            <a:pPr marL="280035" marR="5080" indent="-256540">
              <a:lnSpc>
                <a:spcPct val="100000"/>
              </a:lnSpc>
              <a:spcBef>
                <a:spcPts val="300"/>
              </a:spcBef>
              <a:buClr>
                <a:srgbClr val="9F4DA2"/>
              </a:buClr>
              <a:buChar char="•"/>
              <a:tabLst>
                <a:tab pos="281305" algn="l"/>
              </a:tabLst>
            </a:pPr>
            <a:r>
              <a:rPr spc="-5" dirty="0"/>
              <a:t>The working set algorithm is based </a:t>
            </a:r>
            <a:r>
              <a:rPr spc="-10" dirty="0"/>
              <a:t>on  </a:t>
            </a:r>
            <a:r>
              <a:rPr spc="-5" dirty="0"/>
              <a:t>determining a working </a:t>
            </a:r>
            <a:r>
              <a:rPr dirty="0"/>
              <a:t>set </a:t>
            </a:r>
            <a:r>
              <a:rPr spc="-5" dirty="0"/>
              <a:t>and evicting any </a:t>
            </a:r>
            <a:r>
              <a:rPr spc="-10" dirty="0"/>
              <a:t>page  that </a:t>
            </a:r>
            <a:r>
              <a:rPr spc="-5" dirty="0"/>
              <a:t>is </a:t>
            </a:r>
            <a:r>
              <a:rPr dirty="0"/>
              <a:t>not </a:t>
            </a:r>
            <a:r>
              <a:rPr spc="-5" dirty="0"/>
              <a:t>in the current working </a:t>
            </a:r>
            <a:r>
              <a:rPr dirty="0"/>
              <a:t>set </a:t>
            </a:r>
            <a:r>
              <a:rPr spc="-5" dirty="0"/>
              <a:t>upon a  </a:t>
            </a:r>
            <a:r>
              <a:rPr spc="-10" dirty="0"/>
              <a:t>page</a:t>
            </a:r>
            <a:r>
              <a:rPr spc="10" dirty="0"/>
              <a:t> </a:t>
            </a:r>
            <a:r>
              <a:rPr spc="-5" dirty="0"/>
              <a:t>fault.</a:t>
            </a:r>
          </a:p>
        </p:txBody>
      </p:sp>
    </p:spTree>
    <p:extLst>
      <p:ext uri="{BB962C8B-B14F-4D97-AF65-F5344CB8AC3E}">
        <p14:creationId xmlns:p14="http://schemas.microsoft.com/office/powerpoint/2010/main" val="1265528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6488" y="499872"/>
            <a:ext cx="7848600" cy="5943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0131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1346657"/>
            <a:ext cx="2457450"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Trebuchet MS"/>
                <a:cs typeface="Trebuchet MS"/>
              </a:rPr>
              <a:t>Conclusion</a:t>
            </a:r>
            <a:endParaRPr sz="4000">
              <a:latin typeface="Trebuchet MS"/>
              <a:cs typeface="Trebuchet MS"/>
            </a:endParaRPr>
          </a:p>
        </p:txBody>
      </p:sp>
      <p:sp>
        <p:nvSpPr>
          <p:cNvPr id="3" name="object 3"/>
          <p:cNvSpPr txBox="1"/>
          <p:nvPr/>
        </p:nvSpPr>
        <p:spPr>
          <a:xfrm>
            <a:off x="381761" y="2245614"/>
            <a:ext cx="4041775" cy="457200"/>
          </a:xfrm>
          <a:prstGeom prst="rect">
            <a:avLst/>
          </a:prstGeom>
          <a:ln w="19811">
            <a:solidFill>
              <a:srgbClr val="438085"/>
            </a:solidFill>
          </a:ln>
        </p:spPr>
        <p:txBody>
          <a:bodyPr vert="horz" wrap="square" lIns="0" tIns="75565" rIns="0" bIns="0" rtlCol="0">
            <a:spAutoFit/>
          </a:bodyPr>
          <a:lstStyle/>
          <a:p>
            <a:pPr marL="135890" marR="0" lvl="0" indent="0" algn="l" defTabSz="914400" rtl="0" eaLnBrk="1" fontAlgn="auto" latinLnBrk="0" hangingPunct="1">
              <a:lnSpc>
                <a:spcPct val="100000"/>
              </a:lnSpc>
              <a:spcBef>
                <a:spcPts val="595"/>
              </a:spcBef>
              <a:spcAft>
                <a:spcPts val="0"/>
              </a:spcAft>
              <a:buClrTx/>
              <a:buSzTx/>
              <a:buFontTx/>
              <a:buNone/>
              <a:tabLst/>
              <a:defRPr/>
            </a:pPr>
            <a:r>
              <a:rPr kumimoji="0" sz="1900" b="1" i="0" u="none" strike="noStrike" kern="1200" cap="none" spc="-10" normalizeH="0" baseline="0" noProof="0" dirty="0">
                <a:ln>
                  <a:noFill/>
                </a:ln>
                <a:solidFill>
                  <a:srgbClr val="3E3E3E"/>
                </a:solidFill>
                <a:effectLst/>
                <a:uLnTx/>
                <a:uFillTx/>
                <a:latin typeface="Georgia"/>
                <a:ea typeface="+mn-ea"/>
                <a:cs typeface="Georgia"/>
              </a:rPr>
              <a:t>Algorithm</a:t>
            </a:r>
            <a:endParaRPr kumimoji="0" sz="1900" b="0" i="0" u="none" strike="noStrike" kern="1200" cap="none" spc="0" normalizeH="0" baseline="0" noProof="0">
              <a:ln>
                <a:noFill/>
              </a:ln>
              <a:solidFill>
                <a:prstClr val="black"/>
              </a:solidFill>
              <a:effectLst/>
              <a:uLnTx/>
              <a:uFillTx/>
              <a:latin typeface="Georgia"/>
              <a:ea typeface="+mn-ea"/>
              <a:cs typeface="Georgia"/>
            </a:endParaRPr>
          </a:p>
        </p:txBody>
      </p:sp>
      <p:sp>
        <p:nvSpPr>
          <p:cNvPr id="4" name="object 4"/>
          <p:cNvSpPr txBox="1"/>
          <p:nvPr/>
        </p:nvSpPr>
        <p:spPr>
          <a:xfrm>
            <a:off x="4722114" y="2245614"/>
            <a:ext cx="4041775" cy="457200"/>
          </a:xfrm>
          <a:prstGeom prst="rect">
            <a:avLst/>
          </a:prstGeom>
          <a:ln w="19811">
            <a:solidFill>
              <a:srgbClr val="438085"/>
            </a:solidFill>
          </a:ln>
        </p:spPr>
        <p:txBody>
          <a:bodyPr vert="horz" wrap="square" lIns="0" tIns="75565" rIns="0" bIns="0" rtlCol="0">
            <a:spAutoFit/>
          </a:bodyPr>
          <a:lstStyle/>
          <a:p>
            <a:pPr marL="136525" marR="0" lvl="0" indent="0" algn="l" defTabSz="914400" rtl="0" eaLnBrk="1" fontAlgn="auto" latinLnBrk="0" hangingPunct="1">
              <a:lnSpc>
                <a:spcPct val="100000"/>
              </a:lnSpc>
              <a:spcBef>
                <a:spcPts val="595"/>
              </a:spcBef>
              <a:spcAft>
                <a:spcPts val="0"/>
              </a:spcAft>
              <a:buClrTx/>
              <a:buSzTx/>
              <a:buFontTx/>
              <a:buNone/>
              <a:tabLst/>
              <a:defRPr/>
            </a:pPr>
            <a:r>
              <a:rPr kumimoji="0" sz="1900" b="1" i="0" u="none" strike="noStrike" kern="1200" cap="none" spc="-10" normalizeH="0" baseline="0" noProof="0" dirty="0">
                <a:ln>
                  <a:noFill/>
                </a:ln>
                <a:solidFill>
                  <a:srgbClr val="3E3E3E"/>
                </a:solidFill>
                <a:effectLst/>
                <a:uLnTx/>
                <a:uFillTx/>
                <a:latin typeface="Georgia"/>
                <a:ea typeface="+mn-ea"/>
                <a:cs typeface="Georgia"/>
              </a:rPr>
              <a:t>Comment</a:t>
            </a:r>
            <a:endParaRPr kumimoji="0" sz="1900" b="0" i="0" u="none" strike="noStrike" kern="1200" cap="none" spc="0" normalizeH="0" baseline="0" noProof="0">
              <a:ln>
                <a:noFill/>
              </a:ln>
              <a:solidFill>
                <a:prstClr val="black"/>
              </a:solidFill>
              <a:effectLst/>
              <a:uLnTx/>
              <a:uFillTx/>
              <a:latin typeface="Georgia"/>
              <a:ea typeface="+mn-ea"/>
              <a:cs typeface="Georgia"/>
            </a:endParaRPr>
          </a:p>
        </p:txBody>
      </p:sp>
      <p:sp>
        <p:nvSpPr>
          <p:cNvPr id="5" name="object 5"/>
          <p:cNvSpPr txBox="1"/>
          <p:nvPr/>
        </p:nvSpPr>
        <p:spPr>
          <a:xfrm>
            <a:off x="569468" y="2732913"/>
            <a:ext cx="1987550" cy="3074670"/>
          </a:xfrm>
          <a:prstGeom prst="rect">
            <a:avLst/>
          </a:prstGeom>
        </p:spPr>
        <p:txBody>
          <a:bodyPr vert="horz" wrap="square" lIns="0" tIns="13335" rIns="0" bIns="0" rtlCol="0">
            <a:spAutoFit/>
          </a:bodyPr>
          <a:lstStyle/>
          <a:p>
            <a:pPr marL="268605" marR="0" lvl="0" indent="-256540" algn="l" defTabSz="914400" rtl="0" eaLnBrk="1" fontAlgn="auto" latinLnBrk="0" hangingPunct="1">
              <a:lnSpc>
                <a:spcPct val="100000"/>
              </a:lnSpc>
              <a:spcBef>
                <a:spcPts val="105"/>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FIFO</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0" marR="0" lvl="0" indent="0" algn="l" defTabSz="914400" rtl="0" eaLnBrk="1" fontAlgn="auto" latinLnBrk="0" hangingPunct="1">
              <a:lnSpc>
                <a:spcPct val="100000"/>
              </a:lnSpc>
              <a:spcBef>
                <a:spcPts val="10"/>
              </a:spcBef>
              <a:spcAft>
                <a:spcPts val="0"/>
              </a:spcAft>
              <a:buClr>
                <a:srgbClr val="9F4DA2"/>
              </a:buClr>
              <a:buSzTx/>
              <a:buFont typeface="Georgia"/>
              <a:buChar char="•"/>
              <a:tabLst/>
              <a:defRPr/>
            </a:pPr>
            <a:endParaRPr kumimoji="0" sz="2600" b="0" i="0" u="none" strike="noStrike" kern="1200" cap="none" spc="0" normalizeH="0" baseline="0" noProof="0">
              <a:ln>
                <a:noFill/>
              </a:ln>
              <a:solidFill>
                <a:prstClr val="black"/>
              </a:solidFill>
              <a:effectLst/>
              <a:uLnTx/>
              <a:uFillTx/>
              <a:latin typeface="Times New Roman"/>
              <a:ea typeface="+mn-ea"/>
              <a:cs typeface="Times New Roman"/>
            </a:endParaRPr>
          </a:p>
          <a:p>
            <a:pPr marL="268605" marR="0" lvl="0" indent="-256540" algn="l" defTabSz="914400" rtl="0" eaLnBrk="1" fontAlgn="auto" latinLnBrk="0" hangingPunct="1">
              <a:lnSpc>
                <a:spcPct val="100000"/>
              </a:lnSpc>
              <a:spcBef>
                <a:spcPts val="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OPTIMAL</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0" normalizeH="0" baseline="0" noProof="0" dirty="0">
                <a:ln>
                  <a:noFill/>
                </a:ln>
                <a:solidFill>
                  <a:prstClr val="black"/>
                </a:solidFill>
                <a:effectLst/>
                <a:uLnTx/>
                <a:uFillTx/>
                <a:latin typeface="Georgia"/>
                <a:ea typeface="+mn-ea"/>
                <a:cs typeface="Georgia"/>
              </a:rPr>
              <a:t>LRU</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0" marR="0" lvl="0" indent="0" algn="l" defTabSz="914400" rtl="0" eaLnBrk="1" fontAlgn="auto" latinLnBrk="0" hangingPunct="1">
              <a:lnSpc>
                <a:spcPct val="100000"/>
              </a:lnSpc>
              <a:spcBef>
                <a:spcPts val="10"/>
              </a:spcBef>
              <a:spcAft>
                <a:spcPts val="0"/>
              </a:spcAft>
              <a:buClr>
                <a:srgbClr val="9F4DA2"/>
              </a:buClr>
              <a:buSzTx/>
              <a:buFont typeface="Georgia"/>
              <a:buChar char="•"/>
              <a:tabLst/>
              <a:defRPr/>
            </a:pPr>
            <a:endParaRPr kumimoji="0" sz="2600" b="0" i="0" u="none" strike="noStrike" kern="1200" cap="none" spc="0" normalizeH="0" baseline="0" noProof="0">
              <a:ln>
                <a:noFill/>
              </a:ln>
              <a:solidFill>
                <a:prstClr val="black"/>
              </a:solidFill>
              <a:effectLst/>
              <a:uLnTx/>
              <a:uFillTx/>
              <a:latin typeface="Times New Roman"/>
              <a:ea typeface="+mn-ea"/>
              <a:cs typeface="Times New Roman"/>
            </a:endParaRPr>
          </a:p>
          <a:p>
            <a:pPr marL="268605" marR="0" lvl="0" indent="-256540" algn="l" defTabSz="914400" rtl="0" eaLnBrk="1" fontAlgn="auto" latinLnBrk="0" hangingPunct="1">
              <a:lnSpc>
                <a:spcPct val="100000"/>
              </a:lnSpc>
              <a:spcBef>
                <a:spcPts val="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NRU</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NFU</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5"/>
              </a:spcBef>
              <a:spcAft>
                <a:spcPts val="0"/>
              </a:spcAft>
              <a:buClr>
                <a:srgbClr val="9F4DA2"/>
              </a:buClr>
              <a:buSzTx/>
              <a:buFontTx/>
              <a:buChar char="•"/>
              <a:tabLst>
                <a:tab pos="268605" algn="l"/>
                <a:tab pos="269240" algn="l"/>
              </a:tabLst>
              <a:defRPr/>
            </a:pPr>
            <a:r>
              <a:rPr kumimoji="0" sz="2000" b="0" i="0" u="none" strike="noStrike" kern="1200" cap="none" spc="0" normalizeH="0" baseline="0" noProof="0" dirty="0">
                <a:ln>
                  <a:noFill/>
                </a:ln>
                <a:solidFill>
                  <a:prstClr val="black"/>
                </a:solidFill>
                <a:effectLst/>
                <a:uLnTx/>
                <a:uFillTx/>
                <a:latin typeface="Georgia"/>
                <a:ea typeface="+mn-ea"/>
                <a:cs typeface="Georgia"/>
              </a:rPr>
              <a:t>Second</a:t>
            </a:r>
            <a:r>
              <a:rPr kumimoji="0" sz="2000" b="0" i="0" u="none" strike="noStrike" kern="1200" cap="none" spc="-90" normalizeH="0" baseline="0" noProof="0" dirty="0">
                <a:ln>
                  <a:noFill/>
                </a:ln>
                <a:solidFill>
                  <a:prstClr val="black"/>
                </a:solidFill>
                <a:effectLst/>
                <a:uLnTx/>
                <a:uFillTx/>
                <a:latin typeface="Georgia"/>
                <a:ea typeface="+mn-ea"/>
                <a:cs typeface="Georgia"/>
              </a:rPr>
              <a:t> </a:t>
            </a:r>
            <a:r>
              <a:rPr kumimoji="0" sz="2000" b="0" i="0" u="none" strike="noStrike" kern="1200" cap="none" spc="-5" normalizeH="0" baseline="0" noProof="0" dirty="0">
                <a:ln>
                  <a:noFill/>
                </a:ln>
                <a:solidFill>
                  <a:prstClr val="black"/>
                </a:solidFill>
                <a:effectLst/>
                <a:uLnTx/>
                <a:uFillTx/>
                <a:latin typeface="Georgia"/>
                <a:ea typeface="+mn-ea"/>
                <a:cs typeface="Georgia"/>
              </a:rPr>
              <a:t>Chance</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CLOCK</a:t>
            </a:r>
            <a:endParaRPr kumimoji="0" sz="2000" b="0" i="0" u="none" strike="noStrike" kern="1200" cap="none" spc="0" normalizeH="0" baseline="0" noProof="0">
              <a:ln>
                <a:noFill/>
              </a:ln>
              <a:solidFill>
                <a:prstClr val="black"/>
              </a:solidFill>
              <a:effectLst/>
              <a:uLnTx/>
              <a:uFillTx/>
              <a:latin typeface="Georgia"/>
              <a:ea typeface="+mn-ea"/>
              <a:cs typeface="Georgia"/>
            </a:endParaRPr>
          </a:p>
        </p:txBody>
      </p:sp>
      <p:sp>
        <p:nvSpPr>
          <p:cNvPr id="6" name="object 6"/>
          <p:cNvSpPr txBox="1"/>
          <p:nvPr/>
        </p:nvSpPr>
        <p:spPr>
          <a:xfrm>
            <a:off x="4907407" y="2732913"/>
            <a:ext cx="3620135" cy="2998470"/>
          </a:xfrm>
          <a:prstGeom prst="rect">
            <a:avLst/>
          </a:prstGeom>
        </p:spPr>
        <p:txBody>
          <a:bodyPr vert="horz" wrap="square" lIns="0" tIns="13335" rIns="0" bIns="0" rtlCol="0">
            <a:spAutoFit/>
          </a:bodyPr>
          <a:lstStyle/>
          <a:p>
            <a:pPr marL="268605" marR="0" lvl="0" indent="-256540" algn="l" defTabSz="914400" rtl="0" eaLnBrk="1" fontAlgn="auto" latinLnBrk="0" hangingPunct="1">
              <a:lnSpc>
                <a:spcPct val="100000"/>
              </a:lnSpc>
              <a:spcBef>
                <a:spcPts val="105"/>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Might throw out</a:t>
            </a:r>
            <a:r>
              <a:rPr kumimoji="0" sz="2000" b="0" i="0" u="none" strike="noStrike" kern="1200" cap="none" spc="-35" normalizeH="0" baseline="0" noProof="0" dirty="0">
                <a:ln>
                  <a:noFill/>
                </a:ln>
                <a:solidFill>
                  <a:prstClr val="black"/>
                </a:solidFill>
                <a:effectLst/>
                <a:uLnTx/>
                <a:uFillTx/>
                <a:latin typeface="Georgia"/>
                <a:ea typeface="+mn-ea"/>
                <a:cs typeface="Georgia"/>
              </a:rPr>
              <a:t> </a:t>
            </a:r>
            <a:r>
              <a:rPr kumimoji="0" sz="2000" b="0" i="0" u="none" strike="noStrike" kern="1200" cap="none" spc="-5" normalizeH="0" baseline="0" noProof="0" dirty="0">
                <a:ln>
                  <a:noFill/>
                </a:ln>
                <a:solidFill>
                  <a:prstClr val="black"/>
                </a:solidFill>
                <a:effectLst/>
                <a:uLnTx/>
                <a:uFillTx/>
                <a:latin typeface="Georgia"/>
                <a:ea typeface="+mn-ea"/>
                <a:cs typeface="Georgia"/>
              </a:rPr>
              <a:t>important</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0" algn="l"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pages</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Not </a:t>
            </a:r>
            <a:r>
              <a:rPr kumimoji="0" sz="2000" b="0" i="0" u="none" strike="noStrike" kern="1200" cap="none" spc="0" normalizeH="0" baseline="0" noProof="0" dirty="0">
                <a:ln>
                  <a:noFill/>
                </a:ln>
                <a:solidFill>
                  <a:prstClr val="black"/>
                </a:solidFill>
                <a:effectLst/>
                <a:uLnTx/>
                <a:uFillTx/>
                <a:latin typeface="Georgia"/>
                <a:ea typeface="+mn-ea"/>
                <a:cs typeface="Georgia"/>
              </a:rPr>
              <a:t>implementable</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63500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Excellent but difficult to  </a:t>
            </a:r>
            <a:r>
              <a:rPr kumimoji="0" sz="2000" b="0" i="0" u="none" strike="noStrike" kern="1200" cap="none" spc="0" normalizeH="0" baseline="0" noProof="0" dirty="0">
                <a:ln>
                  <a:noFill/>
                </a:ln>
                <a:solidFill>
                  <a:prstClr val="black"/>
                </a:solidFill>
                <a:effectLst/>
                <a:uLnTx/>
                <a:uFillTx/>
                <a:latin typeface="Georgia"/>
                <a:ea typeface="+mn-ea"/>
                <a:cs typeface="Georgia"/>
              </a:rPr>
              <a:t>implement</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Crude approximation  of</a:t>
            </a:r>
            <a:r>
              <a:rPr kumimoji="0" sz="2000" b="0" i="0" u="none" strike="noStrike" kern="1200" cap="none" spc="-35" normalizeH="0" baseline="0" noProof="0" dirty="0">
                <a:ln>
                  <a:noFill/>
                </a:ln>
                <a:solidFill>
                  <a:prstClr val="black"/>
                </a:solidFill>
                <a:effectLst/>
                <a:uLnTx/>
                <a:uFillTx/>
                <a:latin typeface="Georgia"/>
                <a:ea typeface="+mn-ea"/>
                <a:cs typeface="Georgia"/>
              </a:rPr>
              <a:t> </a:t>
            </a:r>
            <a:r>
              <a:rPr kumimoji="0" sz="2000" b="0" i="0" u="none" strike="noStrike" kern="1200" cap="none" spc="0" normalizeH="0" baseline="0" noProof="0" dirty="0">
                <a:ln>
                  <a:noFill/>
                </a:ln>
                <a:solidFill>
                  <a:prstClr val="black"/>
                </a:solidFill>
                <a:effectLst/>
                <a:uLnTx/>
                <a:uFillTx/>
                <a:latin typeface="Georgia"/>
                <a:ea typeface="+mn-ea"/>
                <a:cs typeface="Georgia"/>
              </a:rPr>
              <a:t>LRU</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5" normalizeH="0" baseline="0" noProof="0" dirty="0">
                <a:ln>
                  <a:noFill/>
                </a:ln>
                <a:solidFill>
                  <a:prstClr val="black"/>
                </a:solidFill>
                <a:effectLst/>
                <a:uLnTx/>
                <a:uFillTx/>
                <a:latin typeface="Georgia"/>
                <a:ea typeface="+mn-ea"/>
                <a:cs typeface="Georgia"/>
              </a:rPr>
              <a:t>Crude approximation  </a:t>
            </a:r>
            <a:r>
              <a:rPr kumimoji="0" sz="2000" b="0" i="0" u="none" strike="noStrike" kern="1200" cap="none" spc="0" normalizeH="0" baseline="0" noProof="0" dirty="0">
                <a:ln>
                  <a:noFill/>
                </a:ln>
                <a:solidFill>
                  <a:prstClr val="black"/>
                </a:solidFill>
                <a:effectLst/>
                <a:uLnTx/>
                <a:uFillTx/>
                <a:latin typeface="Georgia"/>
                <a:ea typeface="+mn-ea"/>
                <a:cs typeface="Georgia"/>
              </a:rPr>
              <a:t>of</a:t>
            </a:r>
            <a:r>
              <a:rPr kumimoji="0" sz="2000" b="0" i="0" u="none" strike="noStrike" kern="1200" cap="none" spc="-25" normalizeH="0" baseline="0" noProof="0" dirty="0">
                <a:ln>
                  <a:noFill/>
                </a:ln>
                <a:solidFill>
                  <a:prstClr val="black"/>
                </a:solidFill>
                <a:effectLst/>
                <a:uLnTx/>
                <a:uFillTx/>
                <a:latin typeface="Georgia"/>
                <a:ea typeface="+mn-ea"/>
                <a:cs typeface="Georgia"/>
              </a:rPr>
              <a:t> </a:t>
            </a:r>
            <a:r>
              <a:rPr kumimoji="0" sz="2000" b="0" i="0" u="none" strike="noStrike" kern="1200" cap="none" spc="0" normalizeH="0" baseline="0" noProof="0" dirty="0">
                <a:ln>
                  <a:noFill/>
                </a:ln>
                <a:solidFill>
                  <a:prstClr val="black"/>
                </a:solidFill>
                <a:effectLst/>
                <a:uLnTx/>
                <a:uFillTx/>
                <a:latin typeface="Georgia"/>
                <a:ea typeface="+mn-ea"/>
                <a:cs typeface="Georgia"/>
              </a:rPr>
              <a:t>LRU</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0" normalizeH="0" baseline="0" noProof="0" dirty="0">
                <a:ln>
                  <a:noFill/>
                </a:ln>
                <a:solidFill>
                  <a:prstClr val="black"/>
                </a:solidFill>
                <a:effectLst/>
                <a:uLnTx/>
                <a:uFillTx/>
                <a:latin typeface="Georgia"/>
                <a:ea typeface="+mn-ea"/>
                <a:cs typeface="Georgia"/>
              </a:rPr>
              <a:t>Big improvement </a:t>
            </a:r>
            <a:r>
              <a:rPr kumimoji="0" sz="2000" b="0" i="0" u="none" strike="noStrike" kern="1200" cap="none" spc="-5" normalizeH="0" baseline="0" noProof="0" dirty="0">
                <a:ln>
                  <a:noFill/>
                </a:ln>
                <a:solidFill>
                  <a:prstClr val="black"/>
                </a:solidFill>
                <a:effectLst/>
                <a:uLnTx/>
                <a:uFillTx/>
                <a:latin typeface="Georgia"/>
                <a:ea typeface="+mn-ea"/>
                <a:cs typeface="Georgia"/>
              </a:rPr>
              <a:t>over</a:t>
            </a:r>
            <a:r>
              <a:rPr kumimoji="0" sz="2000" b="0" i="0" u="none" strike="noStrike" kern="1200" cap="none" spc="-70" normalizeH="0" baseline="0" noProof="0" dirty="0">
                <a:ln>
                  <a:noFill/>
                </a:ln>
                <a:solidFill>
                  <a:prstClr val="black"/>
                </a:solidFill>
                <a:effectLst/>
                <a:uLnTx/>
                <a:uFillTx/>
                <a:latin typeface="Georgia"/>
                <a:ea typeface="+mn-ea"/>
                <a:cs typeface="Georgia"/>
              </a:rPr>
              <a:t> </a:t>
            </a:r>
            <a:r>
              <a:rPr kumimoji="0" sz="2000" b="0" i="0" u="none" strike="noStrike" kern="1200" cap="none" spc="-5" normalizeH="0" baseline="0" noProof="0" dirty="0">
                <a:ln>
                  <a:noFill/>
                </a:ln>
                <a:solidFill>
                  <a:prstClr val="black"/>
                </a:solidFill>
                <a:effectLst/>
                <a:uLnTx/>
                <a:uFillTx/>
                <a:latin typeface="Georgia"/>
                <a:ea typeface="+mn-ea"/>
                <a:cs typeface="Georgia"/>
              </a:rPr>
              <a:t>FIFO</a:t>
            </a:r>
            <a:endParaRPr kumimoji="0" sz="2000" b="0" i="0" u="none" strike="noStrike" kern="1200" cap="none" spc="0" normalizeH="0" baseline="0" noProof="0">
              <a:ln>
                <a:noFill/>
              </a:ln>
              <a:solidFill>
                <a:prstClr val="black"/>
              </a:solidFill>
              <a:effectLst/>
              <a:uLnTx/>
              <a:uFillTx/>
              <a:latin typeface="Georgia"/>
              <a:ea typeface="+mn-ea"/>
              <a:cs typeface="Georgia"/>
            </a:endParaRPr>
          </a:p>
          <a:p>
            <a:pPr marL="268605" marR="0" lvl="0" indent="-256540" algn="l" defTabSz="914400" rtl="0" eaLnBrk="1" fontAlgn="auto" latinLnBrk="0" hangingPunct="1">
              <a:lnSpc>
                <a:spcPct val="100000"/>
              </a:lnSpc>
              <a:spcBef>
                <a:spcPts val="300"/>
              </a:spcBef>
              <a:spcAft>
                <a:spcPts val="0"/>
              </a:spcAft>
              <a:buClr>
                <a:srgbClr val="9F4DA2"/>
              </a:buClr>
              <a:buSzTx/>
              <a:buFontTx/>
              <a:buChar char="•"/>
              <a:tabLst>
                <a:tab pos="268605" algn="l"/>
                <a:tab pos="269240" algn="l"/>
              </a:tabLst>
              <a:defRPr/>
            </a:pPr>
            <a:r>
              <a:rPr kumimoji="0" sz="2000" b="0" i="0" u="none" strike="noStrike" kern="1200" cap="none" spc="0" normalizeH="0" baseline="0" noProof="0" dirty="0">
                <a:ln>
                  <a:noFill/>
                </a:ln>
                <a:solidFill>
                  <a:prstClr val="black"/>
                </a:solidFill>
                <a:effectLst/>
                <a:uLnTx/>
                <a:uFillTx/>
                <a:latin typeface="Georgia"/>
                <a:ea typeface="+mn-ea"/>
                <a:cs typeface="Georgia"/>
              </a:rPr>
              <a:t>Realistic</a:t>
            </a:r>
            <a:endParaRPr kumimoji="0" sz="2000" b="0" i="0" u="none" strike="noStrike" kern="1200" cap="none" spc="0" normalizeH="0" baseline="0" noProof="0">
              <a:ln>
                <a:noFill/>
              </a:ln>
              <a:solidFill>
                <a:prstClr val="black"/>
              </a:solidFill>
              <a:effectLst/>
              <a:uLnTx/>
              <a:uFillTx/>
              <a:latin typeface="Georgia"/>
              <a:ea typeface="+mn-ea"/>
              <a:cs typeface="Georgia"/>
            </a:endParaRPr>
          </a:p>
        </p:txBody>
      </p:sp>
    </p:spTree>
    <p:extLst>
      <p:ext uri="{BB962C8B-B14F-4D97-AF65-F5344CB8AC3E}">
        <p14:creationId xmlns:p14="http://schemas.microsoft.com/office/powerpoint/2010/main" val="2055664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8268" y="2476245"/>
            <a:ext cx="7933690" cy="3642360"/>
          </a:xfrm>
          <a:prstGeom prst="rect">
            <a:avLst/>
          </a:prstGeom>
        </p:spPr>
        <p:txBody>
          <a:bodyPr vert="horz" wrap="square" lIns="0" tIns="26034" rIns="0" bIns="0" rtlCol="0">
            <a:spAutoFit/>
          </a:bodyPr>
          <a:lstStyle/>
          <a:p>
            <a:pPr marL="268605" marR="211454" indent="-256540">
              <a:lnSpc>
                <a:spcPts val="3360"/>
              </a:lnSpc>
              <a:spcBef>
                <a:spcPts val="204"/>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Lucida Sans Unicode"/>
                <a:cs typeface="Lucida Sans Unicode"/>
              </a:rPr>
              <a:t>Physical memory is </a:t>
            </a:r>
            <a:r>
              <a:rPr sz="2800" spc="-10" dirty="0">
                <a:latin typeface="Lucida Sans Unicode"/>
                <a:cs typeface="Lucida Sans Unicode"/>
              </a:rPr>
              <a:t>divided into </a:t>
            </a:r>
            <a:r>
              <a:rPr sz="2800" spc="-5" dirty="0">
                <a:latin typeface="Lucida Sans Unicode"/>
                <a:cs typeface="Lucida Sans Unicode"/>
              </a:rPr>
              <a:t>fixed </a:t>
            </a:r>
            <a:r>
              <a:rPr sz="2800" dirty="0">
                <a:latin typeface="Lucida Sans Unicode"/>
                <a:cs typeface="Lucida Sans Unicode"/>
              </a:rPr>
              <a:t>size-  </a:t>
            </a:r>
            <a:r>
              <a:rPr sz="2800" spc="-10" dirty="0">
                <a:latin typeface="Lucida Sans Unicode"/>
                <a:cs typeface="Lucida Sans Unicode"/>
              </a:rPr>
              <a:t>blocks called</a:t>
            </a:r>
            <a:r>
              <a:rPr sz="2800" spc="80" dirty="0">
                <a:latin typeface="Lucida Sans Unicode"/>
                <a:cs typeface="Lucida Sans Unicode"/>
              </a:rPr>
              <a:t> </a:t>
            </a:r>
            <a:r>
              <a:rPr sz="2950" b="1" i="1" spc="-95" dirty="0">
                <a:latin typeface="Lucida Sans Unicode"/>
                <a:cs typeface="Lucida Sans Unicode"/>
              </a:rPr>
              <a:t>FRAMES</a:t>
            </a:r>
            <a:endParaRPr sz="2950">
              <a:latin typeface="Lucida Sans Unicode"/>
              <a:cs typeface="Lucida Sans Unicode"/>
            </a:endParaRPr>
          </a:p>
          <a:p>
            <a:pPr marL="268605" marR="5080" indent="-256540">
              <a:lnSpc>
                <a:spcPts val="3360"/>
              </a:lnSpc>
              <a:spcBef>
                <a:spcPts val="400"/>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10" dirty="0">
                <a:latin typeface="Lucida Sans Unicode"/>
                <a:cs typeface="Lucida Sans Unicode"/>
              </a:rPr>
              <a:t>Logical </a:t>
            </a:r>
            <a:r>
              <a:rPr sz="2800" spc="-5" dirty="0">
                <a:latin typeface="Lucida Sans Unicode"/>
                <a:cs typeface="Lucida Sans Unicode"/>
              </a:rPr>
              <a:t>memory is </a:t>
            </a:r>
            <a:r>
              <a:rPr sz="2800" spc="-10" dirty="0">
                <a:latin typeface="Lucida Sans Unicode"/>
                <a:cs typeface="Lucida Sans Unicode"/>
              </a:rPr>
              <a:t>divided into blocks </a:t>
            </a:r>
            <a:r>
              <a:rPr sz="2800" spc="-5" dirty="0">
                <a:latin typeface="Lucida Sans Unicode"/>
                <a:cs typeface="Lucida Sans Unicode"/>
              </a:rPr>
              <a:t>of </a:t>
            </a:r>
            <a:r>
              <a:rPr sz="2800" spc="-10" dirty="0">
                <a:latin typeface="Lucida Sans Unicode"/>
                <a:cs typeface="Lucida Sans Unicode"/>
              </a:rPr>
              <a:t>the  </a:t>
            </a:r>
            <a:r>
              <a:rPr sz="2800" spc="-5" dirty="0">
                <a:latin typeface="Lucida Sans Unicode"/>
                <a:cs typeface="Lucida Sans Unicode"/>
              </a:rPr>
              <a:t>same size </a:t>
            </a:r>
            <a:r>
              <a:rPr sz="2800" spc="-10" dirty="0">
                <a:latin typeface="Lucida Sans Unicode"/>
                <a:cs typeface="Lucida Sans Unicode"/>
              </a:rPr>
              <a:t>called</a:t>
            </a:r>
            <a:r>
              <a:rPr sz="2800" spc="40" dirty="0">
                <a:latin typeface="Lucida Sans Unicode"/>
                <a:cs typeface="Lucida Sans Unicode"/>
              </a:rPr>
              <a:t> </a:t>
            </a:r>
            <a:r>
              <a:rPr sz="2950" b="1" i="1" spc="-90" dirty="0">
                <a:latin typeface="Lucida Sans Unicode"/>
                <a:cs typeface="Lucida Sans Unicode"/>
              </a:rPr>
              <a:t>PAGES</a:t>
            </a:r>
            <a:endParaRPr sz="2950">
              <a:latin typeface="Lucida Sans Unicode"/>
              <a:cs typeface="Lucida Sans Unicode"/>
            </a:endParaRPr>
          </a:p>
          <a:p>
            <a:pPr marL="12700">
              <a:lnSpc>
                <a:spcPct val="100000"/>
              </a:lnSpc>
              <a:spcBef>
                <a:spcPts val="295"/>
              </a:spcBef>
            </a:pPr>
            <a:r>
              <a:rPr sz="2800" spc="-5" dirty="0">
                <a:latin typeface="Lucida Sans Unicode"/>
                <a:cs typeface="Lucida Sans Unicode"/>
              </a:rPr>
              <a:t>A</a:t>
            </a:r>
            <a:r>
              <a:rPr sz="2800" spc="-10" dirty="0">
                <a:latin typeface="Lucida Sans Unicode"/>
                <a:cs typeface="Lucida Sans Unicode"/>
              </a:rPr>
              <a:t> frame</a:t>
            </a:r>
            <a:endParaRPr sz="2800">
              <a:latin typeface="Lucida Sans Unicode"/>
              <a:cs typeface="Lucida Sans Unicode"/>
            </a:endParaRPr>
          </a:p>
          <a:p>
            <a:pPr marL="12700">
              <a:lnSpc>
                <a:spcPct val="100000"/>
              </a:lnSpc>
              <a:spcBef>
                <a:spcPts val="395"/>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Lucida Sans Unicode"/>
                <a:cs typeface="Lucida Sans Unicode"/>
              </a:rPr>
              <a:t>has </a:t>
            </a:r>
            <a:r>
              <a:rPr sz="2800" spc="-10" dirty="0">
                <a:latin typeface="Lucida Sans Unicode"/>
                <a:cs typeface="Lucida Sans Unicode"/>
              </a:rPr>
              <a:t>the </a:t>
            </a:r>
            <a:r>
              <a:rPr sz="2800" spc="-5" dirty="0">
                <a:latin typeface="Lucida Sans Unicode"/>
                <a:cs typeface="Lucida Sans Unicode"/>
              </a:rPr>
              <a:t>same size as a</a:t>
            </a:r>
            <a:r>
              <a:rPr sz="2800" spc="35" dirty="0">
                <a:latin typeface="Lucida Sans Unicode"/>
                <a:cs typeface="Lucida Sans Unicode"/>
              </a:rPr>
              <a:t> </a:t>
            </a:r>
            <a:r>
              <a:rPr sz="2800" spc="-5" dirty="0">
                <a:latin typeface="Lucida Sans Unicode"/>
                <a:cs typeface="Lucida Sans Unicode"/>
              </a:rPr>
              <a:t>page</a:t>
            </a:r>
            <a:endParaRPr sz="2800">
              <a:latin typeface="Lucida Sans Unicode"/>
              <a:cs typeface="Lucida Sans Unicode"/>
            </a:endParaRPr>
          </a:p>
          <a:p>
            <a:pPr marL="268605" marR="913130" indent="-256540">
              <a:lnSpc>
                <a:spcPct val="100000"/>
              </a:lnSpc>
              <a:spcBef>
                <a:spcPts val="400"/>
              </a:spcBef>
              <a:tabLst>
                <a:tab pos="268605" algn="l"/>
              </a:tabLst>
            </a:pPr>
            <a:r>
              <a:rPr sz="1900" spc="5" dirty="0">
                <a:solidFill>
                  <a:srgbClr val="2CA1BE"/>
                </a:solidFill>
                <a:latin typeface="Wingdings 3"/>
                <a:cs typeface="Wingdings 3"/>
              </a:rPr>
              <a:t></a:t>
            </a:r>
            <a:r>
              <a:rPr sz="1900" spc="5" dirty="0">
                <a:solidFill>
                  <a:srgbClr val="2CA1BE"/>
                </a:solidFill>
                <a:latin typeface="Times New Roman"/>
                <a:cs typeface="Times New Roman"/>
              </a:rPr>
              <a:t>	</a:t>
            </a:r>
            <a:r>
              <a:rPr sz="2800" spc="-5" dirty="0">
                <a:latin typeface="Lucida Sans Unicode"/>
                <a:cs typeface="Lucida Sans Unicode"/>
              </a:rPr>
              <a:t>is a place where a </a:t>
            </a:r>
            <a:r>
              <a:rPr sz="2800" spc="-10" dirty="0">
                <a:latin typeface="Lucida Sans Unicode"/>
                <a:cs typeface="Lucida Sans Unicode"/>
              </a:rPr>
              <a:t>(logical) </a:t>
            </a:r>
            <a:r>
              <a:rPr sz="2800" spc="-5" dirty="0">
                <a:latin typeface="Lucida Sans Unicode"/>
                <a:cs typeface="Lucida Sans Unicode"/>
              </a:rPr>
              <a:t>page can </a:t>
            </a:r>
            <a:r>
              <a:rPr sz="2800" spc="-10" dirty="0">
                <a:latin typeface="Lucida Sans Unicode"/>
                <a:cs typeface="Lucida Sans Unicode"/>
              </a:rPr>
              <a:t>be  </a:t>
            </a:r>
            <a:r>
              <a:rPr sz="2800" spc="-5" dirty="0">
                <a:latin typeface="Lucida Sans Unicode"/>
                <a:cs typeface="Lucida Sans Unicode"/>
              </a:rPr>
              <a:t>(physically)</a:t>
            </a:r>
            <a:r>
              <a:rPr sz="2800" spc="20" dirty="0">
                <a:latin typeface="Lucida Sans Unicode"/>
                <a:cs typeface="Lucida Sans Unicode"/>
              </a:rPr>
              <a:t> </a:t>
            </a:r>
            <a:r>
              <a:rPr sz="2800" spc="-10" dirty="0">
                <a:latin typeface="Lucida Sans Unicode"/>
                <a:cs typeface="Lucida Sans Unicode"/>
              </a:rPr>
              <a:t>placed</a:t>
            </a:r>
            <a:endParaRPr sz="2800">
              <a:latin typeface="Lucida Sans Unicode"/>
              <a:cs typeface="Lucida Sans Unicode"/>
            </a:endParaRPr>
          </a:p>
        </p:txBody>
      </p:sp>
      <p:sp>
        <p:nvSpPr>
          <p:cNvPr id="3" name="object 3"/>
          <p:cNvSpPr/>
          <p:nvPr/>
        </p:nvSpPr>
        <p:spPr>
          <a:xfrm>
            <a:off x="1690116" y="321563"/>
            <a:ext cx="5641848" cy="4953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123" y="1053083"/>
            <a:ext cx="7922259" cy="1440180"/>
          </a:xfrm>
          <a:custGeom>
            <a:avLst/>
            <a:gdLst/>
            <a:ahLst/>
            <a:cxnLst/>
            <a:rect l="l" t="t" r="r" b="b"/>
            <a:pathLst>
              <a:path w="7922259" h="1440180">
                <a:moveTo>
                  <a:pt x="7681722" y="0"/>
                </a:moveTo>
                <a:lnTo>
                  <a:pt x="240029" y="0"/>
                </a:lnTo>
                <a:lnTo>
                  <a:pt x="191656" y="4875"/>
                </a:lnTo>
                <a:lnTo>
                  <a:pt x="146600" y="18859"/>
                </a:lnTo>
                <a:lnTo>
                  <a:pt x="105827" y="40987"/>
                </a:lnTo>
                <a:lnTo>
                  <a:pt x="70304" y="70294"/>
                </a:lnTo>
                <a:lnTo>
                  <a:pt x="40993" y="105816"/>
                </a:lnTo>
                <a:lnTo>
                  <a:pt x="18863" y="146589"/>
                </a:lnTo>
                <a:lnTo>
                  <a:pt x="4876" y="191648"/>
                </a:lnTo>
                <a:lnTo>
                  <a:pt x="0" y="240029"/>
                </a:lnTo>
                <a:lnTo>
                  <a:pt x="0" y="1200150"/>
                </a:lnTo>
                <a:lnTo>
                  <a:pt x="4876" y="1248531"/>
                </a:lnTo>
                <a:lnTo>
                  <a:pt x="18863" y="1293590"/>
                </a:lnTo>
                <a:lnTo>
                  <a:pt x="40993" y="1334363"/>
                </a:lnTo>
                <a:lnTo>
                  <a:pt x="70304" y="1369885"/>
                </a:lnTo>
                <a:lnTo>
                  <a:pt x="105827" y="1399192"/>
                </a:lnTo>
                <a:lnTo>
                  <a:pt x="146600" y="1421320"/>
                </a:lnTo>
                <a:lnTo>
                  <a:pt x="191656" y="1435304"/>
                </a:lnTo>
                <a:lnTo>
                  <a:pt x="240029" y="1440179"/>
                </a:lnTo>
                <a:lnTo>
                  <a:pt x="7681722" y="1440179"/>
                </a:lnTo>
                <a:lnTo>
                  <a:pt x="7730103" y="1435304"/>
                </a:lnTo>
                <a:lnTo>
                  <a:pt x="7775162" y="1421320"/>
                </a:lnTo>
                <a:lnTo>
                  <a:pt x="7815935" y="1399192"/>
                </a:lnTo>
                <a:lnTo>
                  <a:pt x="7851457" y="1369885"/>
                </a:lnTo>
                <a:lnTo>
                  <a:pt x="7880764" y="1334363"/>
                </a:lnTo>
                <a:lnTo>
                  <a:pt x="7902892" y="1293590"/>
                </a:lnTo>
                <a:lnTo>
                  <a:pt x="7916876" y="1248531"/>
                </a:lnTo>
                <a:lnTo>
                  <a:pt x="7921752" y="1200150"/>
                </a:lnTo>
                <a:lnTo>
                  <a:pt x="7921752" y="240029"/>
                </a:lnTo>
                <a:lnTo>
                  <a:pt x="7916876" y="191648"/>
                </a:lnTo>
                <a:lnTo>
                  <a:pt x="7902892" y="146589"/>
                </a:lnTo>
                <a:lnTo>
                  <a:pt x="7880764" y="105816"/>
                </a:lnTo>
                <a:lnTo>
                  <a:pt x="7851457" y="70294"/>
                </a:lnTo>
                <a:lnTo>
                  <a:pt x="7815935" y="40987"/>
                </a:lnTo>
                <a:lnTo>
                  <a:pt x="7775162" y="18859"/>
                </a:lnTo>
                <a:lnTo>
                  <a:pt x="7730103" y="4875"/>
                </a:lnTo>
                <a:lnTo>
                  <a:pt x="7681722" y="0"/>
                </a:lnTo>
                <a:close/>
              </a:path>
            </a:pathLst>
          </a:custGeom>
          <a:solidFill>
            <a:srgbClr val="2CA1BE"/>
          </a:solidFill>
        </p:spPr>
        <p:txBody>
          <a:bodyPr wrap="square" lIns="0" tIns="0" rIns="0" bIns="0" rtlCol="0"/>
          <a:lstStyle/>
          <a:p>
            <a:endParaRPr/>
          </a:p>
        </p:txBody>
      </p:sp>
      <p:sp>
        <p:nvSpPr>
          <p:cNvPr id="5" name="object 5"/>
          <p:cNvSpPr/>
          <p:nvPr/>
        </p:nvSpPr>
        <p:spPr>
          <a:xfrm>
            <a:off x="583691" y="1034796"/>
            <a:ext cx="7976870" cy="1485900"/>
          </a:xfrm>
          <a:custGeom>
            <a:avLst/>
            <a:gdLst/>
            <a:ahLst/>
            <a:cxnLst/>
            <a:rect l="l" t="t" r="r" b="b"/>
            <a:pathLst>
              <a:path w="7976870" h="1485900">
                <a:moveTo>
                  <a:pt x="7812024" y="12700"/>
                </a:moveTo>
                <a:lnTo>
                  <a:pt x="162255" y="12700"/>
                </a:lnTo>
                <a:lnTo>
                  <a:pt x="138722" y="25400"/>
                </a:lnTo>
                <a:lnTo>
                  <a:pt x="116928" y="38100"/>
                </a:lnTo>
                <a:lnTo>
                  <a:pt x="96469" y="63500"/>
                </a:lnTo>
                <a:lnTo>
                  <a:pt x="77482" y="76200"/>
                </a:lnTo>
                <a:lnTo>
                  <a:pt x="60325" y="101600"/>
                </a:lnTo>
                <a:lnTo>
                  <a:pt x="45097" y="114300"/>
                </a:lnTo>
                <a:lnTo>
                  <a:pt x="31648" y="139700"/>
                </a:lnTo>
                <a:lnTo>
                  <a:pt x="11620" y="190500"/>
                </a:lnTo>
                <a:lnTo>
                  <a:pt x="2984" y="228600"/>
                </a:lnTo>
                <a:lnTo>
                  <a:pt x="0" y="266700"/>
                </a:lnTo>
                <a:lnTo>
                  <a:pt x="12" y="1219200"/>
                </a:lnTo>
                <a:lnTo>
                  <a:pt x="1460" y="1257300"/>
                </a:lnTo>
                <a:lnTo>
                  <a:pt x="12433" y="1308100"/>
                </a:lnTo>
                <a:lnTo>
                  <a:pt x="32969" y="1358900"/>
                </a:lnTo>
                <a:lnTo>
                  <a:pt x="46507" y="1371600"/>
                </a:lnTo>
                <a:lnTo>
                  <a:pt x="61950" y="1397000"/>
                </a:lnTo>
                <a:lnTo>
                  <a:pt x="79311" y="1409700"/>
                </a:lnTo>
                <a:lnTo>
                  <a:pt x="98450" y="1435100"/>
                </a:lnTo>
                <a:lnTo>
                  <a:pt x="119087" y="1447800"/>
                </a:lnTo>
                <a:lnTo>
                  <a:pt x="141198" y="1460500"/>
                </a:lnTo>
                <a:lnTo>
                  <a:pt x="164642" y="1473200"/>
                </a:lnTo>
                <a:lnTo>
                  <a:pt x="189306" y="1485900"/>
                </a:lnTo>
                <a:lnTo>
                  <a:pt x="7789926" y="1485900"/>
                </a:lnTo>
                <a:lnTo>
                  <a:pt x="7814436" y="1473200"/>
                </a:lnTo>
                <a:lnTo>
                  <a:pt x="7837805" y="1460500"/>
                </a:lnTo>
                <a:lnTo>
                  <a:pt x="220129" y="1460500"/>
                </a:lnTo>
                <a:lnTo>
                  <a:pt x="197484" y="1447800"/>
                </a:lnTo>
                <a:lnTo>
                  <a:pt x="176009" y="1435100"/>
                </a:lnTo>
                <a:lnTo>
                  <a:pt x="155435" y="1435100"/>
                </a:lnTo>
                <a:lnTo>
                  <a:pt x="136207" y="1422400"/>
                </a:lnTo>
                <a:lnTo>
                  <a:pt x="118160" y="1409700"/>
                </a:lnTo>
                <a:lnTo>
                  <a:pt x="101409" y="1384300"/>
                </a:lnTo>
                <a:lnTo>
                  <a:pt x="86359" y="1371600"/>
                </a:lnTo>
                <a:lnTo>
                  <a:pt x="72885" y="1358900"/>
                </a:lnTo>
                <a:lnTo>
                  <a:pt x="61074" y="1333500"/>
                </a:lnTo>
                <a:lnTo>
                  <a:pt x="51231" y="1320800"/>
                </a:lnTo>
                <a:lnTo>
                  <a:pt x="37604" y="1270000"/>
                </a:lnTo>
                <a:lnTo>
                  <a:pt x="33185" y="1231900"/>
                </a:lnTo>
                <a:lnTo>
                  <a:pt x="32918" y="1219200"/>
                </a:lnTo>
                <a:lnTo>
                  <a:pt x="32918" y="266700"/>
                </a:lnTo>
                <a:lnTo>
                  <a:pt x="35636" y="228600"/>
                </a:lnTo>
                <a:lnTo>
                  <a:pt x="43510" y="190500"/>
                </a:lnTo>
                <a:lnTo>
                  <a:pt x="51434" y="177800"/>
                </a:lnTo>
                <a:lnTo>
                  <a:pt x="61340" y="152400"/>
                </a:lnTo>
                <a:lnTo>
                  <a:pt x="73164" y="139700"/>
                </a:lnTo>
                <a:lnTo>
                  <a:pt x="86690" y="114300"/>
                </a:lnTo>
                <a:lnTo>
                  <a:pt x="101892" y="101600"/>
                </a:lnTo>
                <a:lnTo>
                  <a:pt x="136639" y="76200"/>
                </a:lnTo>
                <a:lnTo>
                  <a:pt x="176491" y="50800"/>
                </a:lnTo>
                <a:lnTo>
                  <a:pt x="198018" y="38100"/>
                </a:lnTo>
                <a:lnTo>
                  <a:pt x="231940" y="38100"/>
                </a:lnTo>
                <a:lnTo>
                  <a:pt x="243674" y="25400"/>
                </a:lnTo>
                <a:lnTo>
                  <a:pt x="7835391" y="25400"/>
                </a:lnTo>
                <a:lnTo>
                  <a:pt x="7812024" y="12700"/>
                </a:lnTo>
                <a:close/>
              </a:path>
              <a:path w="7976870" h="1485900">
                <a:moveTo>
                  <a:pt x="7835391" y="25400"/>
                </a:moveTo>
                <a:lnTo>
                  <a:pt x="7733283" y="25400"/>
                </a:lnTo>
                <a:lnTo>
                  <a:pt x="7745094" y="38100"/>
                </a:lnTo>
                <a:lnTo>
                  <a:pt x="7779131" y="38100"/>
                </a:lnTo>
                <a:lnTo>
                  <a:pt x="7800721" y="50800"/>
                </a:lnTo>
                <a:lnTo>
                  <a:pt x="7840472" y="76200"/>
                </a:lnTo>
                <a:lnTo>
                  <a:pt x="7875142" y="101600"/>
                </a:lnTo>
                <a:lnTo>
                  <a:pt x="7903844" y="139700"/>
                </a:lnTo>
                <a:lnTo>
                  <a:pt x="7915529" y="152400"/>
                </a:lnTo>
                <a:lnTo>
                  <a:pt x="7925434" y="177800"/>
                </a:lnTo>
                <a:lnTo>
                  <a:pt x="7933308" y="190500"/>
                </a:lnTo>
                <a:lnTo>
                  <a:pt x="7939024" y="215900"/>
                </a:lnTo>
                <a:lnTo>
                  <a:pt x="7941056" y="228600"/>
                </a:lnTo>
                <a:lnTo>
                  <a:pt x="7942453" y="241300"/>
                </a:lnTo>
                <a:lnTo>
                  <a:pt x="7943468" y="254000"/>
                </a:lnTo>
                <a:lnTo>
                  <a:pt x="7943723" y="266700"/>
                </a:lnTo>
                <a:lnTo>
                  <a:pt x="7943723" y="1219200"/>
                </a:lnTo>
                <a:lnTo>
                  <a:pt x="7940929" y="1257300"/>
                </a:lnTo>
                <a:lnTo>
                  <a:pt x="7933055" y="1295400"/>
                </a:lnTo>
                <a:lnTo>
                  <a:pt x="7915275" y="1333500"/>
                </a:lnTo>
                <a:lnTo>
                  <a:pt x="7903590" y="1358900"/>
                </a:lnTo>
                <a:lnTo>
                  <a:pt x="7890002" y="1371600"/>
                </a:lnTo>
                <a:lnTo>
                  <a:pt x="7874888" y="1397000"/>
                </a:lnTo>
                <a:lnTo>
                  <a:pt x="7858125" y="1409700"/>
                </a:lnTo>
                <a:lnTo>
                  <a:pt x="7840090" y="1422400"/>
                </a:lnTo>
                <a:lnTo>
                  <a:pt x="7820659" y="1435100"/>
                </a:lnTo>
                <a:lnTo>
                  <a:pt x="7800212" y="1435100"/>
                </a:lnTo>
                <a:lnTo>
                  <a:pt x="7778623" y="1447800"/>
                </a:lnTo>
                <a:lnTo>
                  <a:pt x="7756143" y="1460500"/>
                </a:lnTo>
                <a:lnTo>
                  <a:pt x="7837805" y="1460500"/>
                </a:lnTo>
                <a:lnTo>
                  <a:pt x="7859776" y="1447800"/>
                </a:lnTo>
                <a:lnTo>
                  <a:pt x="7880350" y="1435100"/>
                </a:lnTo>
                <a:lnTo>
                  <a:pt x="7899146" y="1409700"/>
                </a:lnTo>
                <a:lnTo>
                  <a:pt x="7916417" y="1397000"/>
                </a:lnTo>
                <a:lnTo>
                  <a:pt x="7931658" y="1371600"/>
                </a:lnTo>
                <a:lnTo>
                  <a:pt x="7944992" y="1346200"/>
                </a:lnTo>
                <a:lnTo>
                  <a:pt x="7956041" y="1333500"/>
                </a:lnTo>
                <a:lnTo>
                  <a:pt x="7971282" y="1282700"/>
                </a:lnTo>
                <a:lnTo>
                  <a:pt x="7976361" y="1231900"/>
                </a:lnTo>
                <a:lnTo>
                  <a:pt x="7976615" y="1219200"/>
                </a:lnTo>
                <a:lnTo>
                  <a:pt x="7976615" y="266700"/>
                </a:lnTo>
                <a:lnTo>
                  <a:pt x="7976234" y="254000"/>
                </a:lnTo>
                <a:lnTo>
                  <a:pt x="7975218" y="241300"/>
                </a:lnTo>
                <a:lnTo>
                  <a:pt x="7973440" y="228600"/>
                </a:lnTo>
                <a:lnTo>
                  <a:pt x="7970901" y="203200"/>
                </a:lnTo>
                <a:lnTo>
                  <a:pt x="7964169" y="177800"/>
                </a:lnTo>
                <a:lnTo>
                  <a:pt x="7955026" y="165100"/>
                </a:lnTo>
                <a:lnTo>
                  <a:pt x="7943596" y="139700"/>
                </a:lnTo>
                <a:lnTo>
                  <a:pt x="7930133" y="114300"/>
                </a:lnTo>
                <a:lnTo>
                  <a:pt x="7914639" y="88900"/>
                </a:lnTo>
                <a:lnTo>
                  <a:pt x="7897367" y="76200"/>
                </a:lnTo>
                <a:lnTo>
                  <a:pt x="7878317" y="63500"/>
                </a:lnTo>
                <a:lnTo>
                  <a:pt x="7857616" y="38100"/>
                </a:lnTo>
                <a:lnTo>
                  <a:pt x="7835391" y="25400"/>
                </a:lnTo>
                <a:close/>
              </a:path>
              <a:path w="7976870" h="1485900">
                <a:moveTo>
                  <a:pt x="7774812" y="1435100"/>
                </a:moveTo>
                <a:lnTo>
                  <a:pt x="200202" y="1435100"/>
                </a:lnTo>
                <a:lnTo>
                  <a:pt x="222046" y="1447800"/>
                </a:lnTo>
                <a:lnTo>
                  <a:pt x="7753477" y="1447800"/>
                </a:lnTo>
                <a:lnTo>
                  <a:pt x="7774812" y="1435100"/>
                </a:lnTo>
                <a:close/>
              </a:path>
              <a:path w="7976870" h="1485900">
                <a:moveTo>
                  <a:pt x="185978" y="63500"/>
                </a:moveTo>
                <a:lnTo>
                  <a:pt x="161670" y="63500"/>
                </a:lnTo>
                <a:lnTo>
                  <a:pt x="143205" y="76200"/>
                </a:lnTo>
                <a:lnTo>
                  <a:pt x="125920" y="88900"/>
                </a:lnTo>
                <a:lnTo>
                  <a:pt x="110020" y="101600"/>
                </a:lnTo>
                <a:lnTo>
                  <a:pt x="95478" y="127000"/>
                </a:lnTo>
                <a:lnTo>
                  <a:pt x="82511" y="139700"/>
                </a:lnTo>
                <a:lnTo>
                  <a:pt x="71234" y="152400"/>
                </a:lnTo>
                <a:lnTo>
                  <a:pt x="61734" y="177800"/>
                </a:lnTo>
                <a:lnTo>
                  <a:pt x="54140" y="203200"/>
                </a:lnTo>
                <a:lnTo>
                  <a:pt x="48501" y="215900"/>
                </a:lnTo>
                <a:lnTo>
                  <a:pt x="46520" y="228600"/>
                </a:lnTo>
                <a:lnTo>
                  <a:pt x="45084" y="241300"/>
                </a:lnTo>
                <a:lnTo>
                  <a:pt x="44170" y="254000"/>
                </a:lnTo>
                <a:lnTo>
                  <a:pt x="43891" y="266700"/>
                </a:lnTo>
                <a:lnTo>
                  <a:pt x="43891" y="1219200"/>
                </a:lnTo>
                <a:lnTo>
                  <a:pt x="46405" y="1257300"/>
                </a:lnTo>
                <a:lnTo>
                  <a:pt x="53644" y="1295400"/>
                </a:lnTo>
                <a:lnTo>
                  <a:pt x="61125" y="1308100"/>
                </a:lnTo>
                <a:lnTo>
                  <a:pt x="70434" y="1333500"/>
                </a:lnTo>
                <a:lnTo>
                  <a:pt x="81673" y="1346200"/>
                </a:lnTo>
                <a:lnTo>
                  <a:pt x="94500" y="1371600"/>
                </a:lnTo>
                <a:lnTo>
                  <a:pt x="108775" y="1384300"/>
                </a:lnTo>
                <a:lnTo>
                  <a:pt x="124726" y="1397000"/>
                </a:lnTo>
                <a:lnTo>
                  <a:pt x="141909" y="1409700"/>
                </a:lnTo>
                <a:lnTo>
                  <a:pt x="160185" y="1422400"/>
                </a:lnTo>
                <a:lnTo>
                  <a:pt x="179806" y="1435100"/>
                </a:lnTo>
                <a:lnTo>
                  <a:pt x="223964" y="1435100"/>
                </a:lnTo>
                <a:lnTo>
                  <a:pt x="202933" y="1422400"/>
                </a:lnTo>
                <a:lnTo>
                  <a:pt x="183591" y="1422400"/>
                </a:lnTo>
                <a:lnTo>
                  <a:pt x="164934" y="1409700"/>
                </a:lnTo>
                <a:lnTo>
                  <a:pt x="131292" y="1384300"/>
                </a:lnTo>
                <a:lnTo>
                  <a:pt x="102628" y="1358900"/>
                </a:lnTo>
                <a:lnTo>
                  <a:pt x="79806" y="1320800"/>
                </a:lnTo>
                <a:lnTo>
                  <a:pt x="71005" y="1308100"/>
                </a:lnTo>
                <a:lnTo>
                  <a:pt x="63957" y="1282700"/>
                </a:lnTo>
                <a:lnTo>
                  <a:pt x="58851" y="1270000"/>
                </a:lnTo>
                <a:lnTo>
                  <a:pt x="57200" y="1257300"/>
                </a:lnTo>
                <a:lnTo>
                  <a:pt x="55879" y="1244600"/>
                </a:lnTo>
                <a:lnTo>
                  <a:pt x="55067" y="1231900"/>
                </a:lnTo>
                <a:lnTo>
                  <a:pt x="54851" y="1219200"/>
                </a:lnTo>
                <a:lnTo>
                  <a:pt x="54864" y="266700"/>
                </a:lnTo>
                <a:lnTo>
                  <a:pt x="57403" y="228600"/>
                </a:lnTo>
                <a:lnTo>
                  <a:pt x="64770" y="203200"/>
                </a:lnTo>
                <a:lnTo>
                  <a:pt x="72034" y="177800"/>
                </a:lnTo>
                <a:lnTo>
                  <a:pt x="81127" y="165100"/>
                </a:lnTo>
                <a:lnTo>
                  <a:pt x="91871" y="139700"/>
                </a:lnTo>
                <a:lnTo>
                  <a:pt x="104267" y="127000"/>
                </a:lnTo>
                <a:lnTo>
                  <a:pt x="118160" y="114300"/>
                </a:lnTo>
                <a:lnTo>
                  <a:pt x="133273" y="101600"/>
                </a:lnTo>
                <a:lnTo>
                  <a:pt x="149771" y="88900"/>
                </a:lnTo>
                <a:lnTo>
                  <a:pt x="167411" y="76200"/>
                </a:lnTo>
                <a:lnTo>
                  <a:pt x="185978" y="63500"/>
                </a:lnTo>
                <a:close/>
              </a:path>
              <a:path w="7976870" h="1485900">
                <a:moveTo>
                  <a:pt x="7816341" y="63500"/>
                </a:moveTo>
                <a:lnTo>
                  <a:pt x="7793101" y="63500"/>
                </a:lnTo>
                <a:lnTo>
                  <a:pt x="7811642" y="76200"/>
                </a:lnTo>
                <a:lnTo>
                  <a:pt x="7829041" y="88900"/>
                </a:lnTo>
                <a:lnTo>
                  <a:pt x="7845425" y="101600"/>
                </a:lnTo>
                <a:lnTo>
                  <a:pt x="7860410" y="114300"/>
                </a:lnTo>
                <a:lnTo>
                  <a:pt x="7874127" y="127000"/>
                </a:lnTo>
                <a:lnTo>
                  <a:pt x="7886191" y="152400"/>
                </a:lnTo>
                <a:lnTo>
                  <a:pt x="7896733" y="165100"/>
                </a:lnTo>
                <a:lnTo>
                  <a:pt x="7905623" y="177800"/>
                </a:lnTo>
                <a:lnTo>
                  <a:pt x="7912734" y="203200"/>
                </a:lnTo>
                <a:lnTo>
                  <a:pt x="7917687" y="228600"/>
                </a:lnTo>
                <a:lnTo>
                  <a:pt x="7919465" y="228600"/>
                </a:lnTo>
                <a:lnTo>
                  <a:pt x="7920735" y="241300"/>
                </a:lnTo>
                <a:lnTo>
                  <a:pt x="7921498" y="254000"/>
                </a:lnTo>
                <a:lnTo>
                  <a:pt x="7921752" y="266700"/>
                </a:lnTo>
                <a:lnTo>
                  <a:pt x="7921752" y="1219200"/>
                </a:lnTo>
                <a:lnTo>
                  <a:pt x="7919211" y="1257300"/>
                </a:lnTo>
                <a:lnTo>
                  <a:pt x="7911846" y="1295400"/>
                </a:lnTo>
                <a:lnTo>
                  <a:pt x="7904607" y="1308100"/>
                </a:lnTo>
                <a:lnTo>
                  <a:pt x="7895462" y="1333500"/>
                </a:lnTo>
                <a:lnTo>
                  <a:pt x="7858633" y="1371600"/>
                </a:lnTo>
                <a:lnTo>
                  <a:pt x="7826883" y="1397000"/>
                </a:lnTo>
                <a:lnTo>
                  <a:pt x="7790687" y="1422400"/>
                </a:lnTo>
                <a:lnTo>
                  <a:pt x="7771003" y="1422400"/>
                </a:lnTo>
                <a:lnTo>
                  <a:pt x="7750683" y="1435100"/>
                </a:lnTo>
                <a:lnTo>
                  <a:pt x="7795386" y="1435100"/>
                </a:lnTo>
                <a:lnTo>
                  <a:pt x="7815072" y="1422400"/>
                </a:lnTo>
                <a:lnTo>
                  <a:pt x="7850758" y="1397000"/>
                </a:lnTo>
                <a:lnTo>
                  <a:pt x="7881238" y="1371600"/>
                </a:lnTo>
                <a:lnTo>
                  <a:pt x="7894192" y="1346200"/>
                </a:lnTo>
                <a:lnTo>
                  <a:pt x="7905368" y="1333500"/>
                </a:lnTo>
                <a:lnTo>
                  <a:pt x="7914893" y="1308100"/>
                </a:lnTo>
                <a:lnTo>
                  <a:pt x="7922513" y="1295400"/>
                </a:lnTo>
                <a:lnTo>
                  <a:pt x="7928102" y="1270000"/>
                </a:lnTo>
                <a:lnTo>
                  <a:pt x="7930133" y="1257300"/>
                </a:lnTo>
                <a:lnTo>
                  <a:pt x="7931531" y="1244600"/>
                </a:lnTo>
                <a:lnTo>
                  <a:pt x="7932419" y="1231900"/>
                </a:lnTo>
                <a:lnTo>
                  <a:pt x="7932674" y="1219200"/>
                </a:lnTo>
                <a:lnTo>
                  <a:pt x="7932547" y="254000"/>
                </a:lnTo>
                <a:lnTo>
                  <a:pt x="7931658" y="241300"/>
                </a:lnTo>
                <a:lnTo>
                  <a:pt x="7930260" y="228600"/>
                </a:lnTo>
                <a:lnTo>
                  <a:pt x="7928356" y="215900"/>
                </a:lnTo>
                <a:lnTo>
                  <a:pt x="7923022" y="203200"/>
                </a:lnTo>
                <a:lnTo>
                  <a:pt x="7915529" y="177800"/>
                </a:lnTo>
                <a:lnTo>
                  <a:pt x="7906131" y="165100"/>
                </a:lnTo>
                <a:lnTo>
                  <a:pt x="7895082" y="139700"/>
                </a:lnTo>
                <a:lnTo>
                  <a:pt x="7882255" y="127000"/>
                </a:lnTo>
                <a:lnTo>
                  <a:pt x="7867777" y="101600"/>
                </a:lnTo>
                <a:lnTo>
                  <a:pt x="7852029" y="88900"/>
                </a:lnTo>
                <a:lnTo>
                  <a:pt x="7834757" y="76200"/>
                </a:lnTo>
                <a:lnTo>
                  <a:pt x="7816341" y="63500"/>
                </a:lnTo>
                <a:close/>
              </a:path>
              <a:path w="7976870" h="1485900">
                <a:moveTo>
                  <a:pt x="225983" y="50800"/>
                </a:moveTo>
                <a:lnTo>
                  <a:pt x="201803" y="50800"/>
                </a:lnTo>
                <a:lnTo>
                  <a:pt x="181228" y="63500"/>
                </a:lnTo>
                <a:lnTo>
                  <a:pt x="205587" y="63500"/>
                </a:lnTo>
                <a:lnTo>
                  <a:pt x="225983" y="50800"/>
                </a:lnTo>
                <a:close/>
              </a:path>
              <a:path w="7976870" h="1485900">
                <a:moveTo>
                  <a:pt x="7776336" y="50800"/>
                </a:moveTo>
                <a:lnTo>
                  <a:pt x="7752714" y="50800"/>
                </a:lnTo>
                <a:lnTo>
                  <a:pt x="7773669" y="63500"/>
                </a:lnTo>
                <a:lnTo>
                  <a:pt x="7796910" y="63500"/>
                </a:lnTo>
                <a:lnTo>
                  <a:pt x="7776336" y="50800"/>
                </a:lnTo>
                <a:close/>
              </a:path>
              <a:path w="7976870" h="1485900">
                <a:moveTo>
                  <a:pt x="7743698" y="38100"/>
                </a:moveTo>
                <a:lnTo>
                  <a:pt x="233857" y="38100"/>
                </a:lnTo>
                <a:lnTo>
                  <a:pt x="223253" y="50800"/>
                </a:lnTo>
                <a:lnTo>
                  <a:pt x="7754619" y="50800"/>
                </a:lnTo>
                <a:lnTo>
                  <a:pt x="7743698" y="38100"/>
                </a:lnTo>
                <a:close/>
              </a:path>
              <a:path w="7976870" h="1485900">
                <a:moveTo>
                  <a:pt x="7762366" y="0"/>
                </a:moveTo>
                <a:lnTo>
                  <a:pt x="212356" y="0"/>
                </a:lnTo>
                <a:lnTo>
                  <a:pt x="186651" y="12700"/>
                </a:lnTo>
                <a:lnTo>
                  <a:pt x="7787385" y="12700"/>
                </a:lnTo>
                <a:lnTo>
                  <a:pt x="7762366" y="0"/>
                </a:lnTo>
                <a:close/>
              </a:path>
            </a:pathLst>
          </a:custGeom>
          <a:solidFill>
            <a:srgbClr val="1E768B"/>
          </a:solidFill>
        </p:spPr>
        <p:txBody>
          <a:bodyPr wrap="square" lIns="0" tIns="0" rIns="0" bIns="0" rtlCol="0"/>
          <a:lstStyle/>
          <a:p>
            <a:endParaRPr/>
          </a:p>
        </p:txBody>
      </p:sp>
      <p:sp>
        <p:nvSpPr>
          <p:cNvPr id="6" name="object 6"/>
          <p:cNvSpPr txBox="1">
            <a:spLocks noGrp="1"/>
          </p:cNvSpPr>
          <p:nvPr>
            <p:ph type="title"/>
          </p:nvPr>
        </p:nvSpPr>
        <p:spPr>
          <a:xfrm>
            <a:off x="894080" y="983386"/>
            <a:ext cx="7350125" cy="1203960"/>
          </a:xfrm>
          <a:prstGeom prst="rect">
            <a:avLst/>
          </a:prstGeom>
        </p:spPr>
        <p:txBody>
          <a:bodyPr vert="horz" wrap="square" lIns="0" tIns="33655" rIns="0" bIns="0" rtlCol="0">
            <a:spAutoFit/>
          </a:bodyPr>
          <a:lstStyle/>
          <a:p>
            <a:pPr marL="12700" marR="5080" algn="ctr">
              <a:lnSpc>
                <a:spcPct val="95400"/>
              </a:lnSpc>
              <a:spcBef>
                <a:spcPts val="265"/>
              </a:spcBef>
            </a:pPr>
            <a:r>
              <a:rPr sz="2500" b="1" i="1" spc="-70" dirty="0">
                <a:solidFill>
                  <a:srgbClr val="FFFFFF"/>
                </a:solidFill>
                <a:latin typeface="Lucida Sans Unicode"/>
                <a:cs typeface="Lucida Sans Unicode"/>
              </a:rPr>
              <a:t>Memory-management </a:t>
            </a:r>
            <a:r>
              <a:rPr sz="2500" b="1" i="1" spc="-55" dirty="0">
                <a:solidFill>
                  <a:srgbClr val="FFFFFF"/>
                </a:solidFill>
                <a:latin typeface="Lucida Sans Unicode"/>
                <a:cs typeface="Lucida Sans Unicode"/>
              </a:rPr>
              <a:t>technique </a:t>
            </a:r>
            <a:r>
              <a:rPr sz="2500" b="1" i="1" spc="-50" dirty="0">
                <a:solidFill>
                  <a:srgbClr val="FFFFFF"/>
                </a:solidFill>
                <a:latin typeface="Lucida Sans Unicode"/>
                <a:cs typeface="Lucida Sans Unicode"/>
              </a:rPr>
              <a:t>that </a:t>
            </a:r>
            <a:r>
              <a:rPr sz="2500" b="1" i="1" spc="-55" dirty="0">
                <a:solidFill>
                  <a:srgbClr val="FFFFFF"/>
                </a:solidFill>
                <a:latin typeface="Lucida Sans Unicode"/>
                <a:cs typeface="Lucida Sans Unicode"/>
              </a:rPr>
              <a:t>permits </a:t>
            </a:r>
            <a:r>
              <a:rPr sz="2500" b="1" i="1" spc="-50" dirty="0">
                <a:solidFill>
                  <a:srgbClr val="FFFFFF"/>
                </a:solidFill>
                <a:latin typeface="Lucida Sans Unicode"/>
                <a:cs typeface="Lucida Sans Unicode"/>
              </a:rPr>
              <a:t>the  </a:t>
            </a:r>
            <a:r>
              <a:rPr sz="2950" b="1" i="1" spc="-75" dirty="0">
                <a:solidFill>
                  <a:srgbClr val="FFFFFF"/>
                </a:solidFill>
                <a:latin typeface="Lucida Sans Unicode"/>
                <a:cs typeface="Lucida Sans Unicode"/>
              </a:rPr>
              <a:t>physical </a:t>
            </a:r>
            <a:r>
              <a:rPr sz="2500" b="1" i="1" spc="-55" dirty="0">
                <a:solidFill>
                  <a:srgbClr val="FFFFFF"/>
                </a:solidFill>
                <a:latin typeface="Lucida Sans Unicode"/>
                <a:cs typeface="Lucida Sans Unicode"/>
              </a:rPr>
              <a:t>address space </a:t>
            </a:r>
            <a:r>
              <a:rPr sz="2500" b="1" i="1" spc="-50" dirty="0">
                <a:solidFill>
                  <a:srgbClr val="FFFFFF"/>
                </a:solidFill>
                <a:latin typeface="Lucida Sans Unicode"/>
                <a:cs typeface="Lucida Sans Unicode"/>
              </a:rPr>
              <a:t>of </a:t>
            </a:r>
            <a:r>
              <a:rPr sz="2500" b="1" i="1" spc="-60" dirty="0">
                <a:solidFill>
                  <a:srgbClr val="FFFFFF"/>
                </a:solidFill>
                <a:latin typeface="Lucida Sans Unicode"/>
                <a:cs typeface="Lucida Sans Unicode"/>
              </a:rPr>
              <a:t>a </a:t>
            </a:r>
            <a:r>
              <a:rPr sz="2500" b="1" i="1" spc="-55" dirty="0">
                <a:solidFill>
                  <a:srgbClr val="FFFFFF"/>
                </a:solidFill>
                <a:latin typeface="Lucida Sans Unicode"/>
                <a:cs typeface="Lucida Sans Unicode"/>
              </a:rPr>
              <a:t>process </a:t>
            </a:r>
            <a:r>
              <a:rPr sz="2500" b="1" i="1" spc="-45" dirty="0">
                <a:solidFill>
                  <a:srgbClr val="FFFFFF"/>
                </a:solidFill>
                <a:latin typeface="Lucida Sans Unicode"/>
                <a:cs typeface="Lucida Sans Unicode"/>
              </a:rPr>
              <a:t>to </a:t>
            </a:r>
            <a:r>
              <a:rPr sz="2500" b="1" i="1" spc="-55" dirty="0">
                <a:solidFill>
                  <a:srgbClr val="FFFFFF"/>
                </a:solidFill>
                <a:latin typeface="Lucida Sans Unicode"/>
                <a:cs typeface="Lucida Sans Unicode"/>
              </a:rPr>
              <a:t>be </a:t>
            </a:r>
            <a:r>
              <a:rPr sz="2500" b="1" i="1" spc="-50" dirty="0">
                <a:solidFill>
                  <a:srgbClr val="FFFFFF"/>
                </a:solidFill>
                <a:latin typeface="Lucida Sans Unicode"/>
                <a:cs typeface="Lucida Sans Unicode"/>
              </a:rPr>
              <a:t>non-  </a:t>
            </a:r>
            <a:r>
              <a:rPr sz="2500" b="1" i="1" spc="-55" dirty="0">
                <a:solidFill>
                  <a:srgbClr val="FFFFFF"/>
                </a:solidFill>
                <a:latin typeface="Lucida Sans Unicode"/>
                <a:cs typeface="Lucida Sans Unicode"/>
              </a:rPr>
              <a:t>contiguous</a:t>
            </a:r>
            <a:endParaRPr sz="2500">
              <a:latin typeface="Lucida Sans Unicode"/>
              <a:cs typeface="Lucida Sans Unicode"/>
            </a:endParaRPr>
          </a:p>
        </p:txBody>
      </p:sp>
    </p:spTree>
    <p:extLst>
      <p:ext uri="{BB962C8B-B14F-4D97-AF65-F5344CB8AC3E}">
        <p14:creationId xmlns:p14="http://schemas.microsoft.com/office/powerpoint/2010/main" val="538442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7067" y="4953000"/>
            <a:ext cx="7457440" cy="487680"/>
          </a:xfrm>
          <a:custGeom>
            <a:avLst/>
            <a:gdLst/>
            <a:ahLst/>
            <a:cxnLst/>
            <a:rect l="l" t="t" r="r" b="b"/>
            <a:pathLst>
              <a:path w="7457440" h="487679">
                <a:moveTo>
                  <a:pt x="7456932" y="0"/>
                </a:moveTo>
                <a:lnTo>
                  <a:pt x="0" y="289687"/>
                </a:lnTo>
                <a:lnTo>
                  <a:pt x="7456932" y="487680"/>
                </a:lnTo>
                <a:lnTo>
                  <a:pt x="7456932"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0959" y="5237988"/>
            <a:ext cx="9033510" cy="788035"/>
          </a:xfrm>
          <a:custGeom>
            <a:avLst/>
            <a:gdLst/>
            <a:ahLst/>
            <a:cxnLst/>
            <a:rect l="l" t="t" r="r" b="b"/>
            <a:pathLst>
              <a:path w="9033510" h="788035">
                <a:moveTo>
                  <a:pt x="9033040" y="0"/>
                </a:moveTo>
                <a:lnTo>
                  <a:pt x="0" y="0"/>
                </a:lnTo>
                <a:lnTo>
                  <a:pt x="9033040" y="787908"/>
                </a:lnTo>
                <a:lnTo>
                  <a:pt x="9033040"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317"/>
            <a:ext cx="9143999" cy="8022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38983" y="2020823"/>
            <a:ext cx="4040124" cy="62788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83207" y="3069082"/>
            <a:ext cx="5734050" cy="850900"/>
          </a:xfrm>
          <a:prstGeom prst="rect">
            <a:avLst/>
          </a:prstGeom>
        </p:spPr>
        <p:txBody>
          <a:bodyPr vert="horz" wrap="square" lIns="0" tIns="12700" rIns="0" bIns="0" rtlCol="0">
            <a:spAutoFit/>
          </a:bodyPr>
          <a:lstStyle/>
          <a:p>
            <a:pPr marL="12065" marR="5080" algn="ctr">
              <a:lnSpc>
                <a:spcPct val="100000"/>
              </a:lnSpc>
              <a:spcBef>
                <a:spcPts val="100"/>
              </a:spcBef>
            </a:pPr>
            <a:r>
              <a:rPr sz="1800" spc="-5" dirty="0">
                <a:latin typeface="Lucida Sans Unicode"/>
                <a:cs typeface="Lucida Sans Unicode"/>
              </a:rPr>
              <a:t>There is another </a:t>
            </a:r>
            <a:r>
              <a:rPr sz="1800" dirty="0">
                <a:latin typeface="Lucida Sans Unicode"/>
                <a:cs typeface="Lucida Sans Unicode"/>
              </a:rPr>
              <a:t>way </a:t>
            </a:r>
            <a:r>
              <a:rPr sz="1800" spc="-5" dirty="0">
                <a:latin typeface="Lucida Sans Unicode"/>
                <a:cs typeface="Lucida Sans Unicode"/>
              </a:rPr>
              <a:t>in </a:t>
            </a:r>
            <a:r>
              <a:rPr sz="1800" dirty="0">
                <a:latin typeface="Lucida Sans Unicode"/>
                <a:cs typeface="Lucida Sans Unicode"/>
              </a:rPr>
              <a:t>which </a:t>
            </a:r>
            <a:r>
              <a:rPr sz="1800" spc="-5" dirty="0">
                <a:latin typeface="Lucida Sans Unicode"/>
                <a:cs typeface="Lucida Sans Unicode"/>
              </a:rPr>
              <a:t>addressable </a:t>
            </a:r>
            <a:r>
              <a:rPr sz="1800" dirty="0">
                <a:latin typeface="Lucida Sans Unicode"/>
                <a:cs typeface="Lucida Sans Unicode"/>
              </a:rPr>
              <a:t>memory  </a:t>
            </a:r>
            <a:r>
              <a:rPr sz="1800" spc="-5" dirty="0">
                <a:latin typeface="Lucida Sans Unicode"/>
                <a:cs typeface="Lucida Sans Unicode"/>
              </a:rPr>
              <a:t>can be subdivided, known</a:t>
            </a:r>
            <a:r>
              <a:rPr sz="1800" spc="50" dirty="0">
                <a:latin typeface="Lucida Sans Unicode"/>
                <a:cs typeface="Lucida Sans Unicode"/>
              </a:rPr>
              <a:t> </a:t>
            </a:r>
            <a:r>
              <a:rPr sz="1800" spc="-5" dirty="0">
                <a:latin typeface="Lucida Sans Unicode"/>
                <a:cs typeface="Lucida Sans Unicode"/>
              </a:rPr>
              <a:t>as</a:t>
            </a:r>
            <a:endParaRPr sz="1800">
              <a:latin typeface="Lucida Sans Unicode"/>
              <a:cs typeface="Lucida Sans Unicode"/>
            </a:endParaRPr>
          </a:p>
          <a:p>
            <a:pPr algn="ctr">
              <a:lnSpc>
                <a:spcPts val="2180"/>
              </a:lnSpc>
            </a:pPr>
            <a:r>
              <a:rPr sz="1900" i="1" spc="-55" dirty="0">
                <a:latin typeface="Lucida Sans Unicode"/>
                <a:cs typeface="Lucida Sans Unicode"/>
              </a:rPr>
              <a:t>segmentation</a:t>
            </a:r>
            <a:endParaRPr sz="1900">
              <a:latin typeface="Lucida Sans Unicode"/>
              <a:cs typeface="Lucida Sans Unicode"/>
            </a:endParaRPr>
          </a:p>
        </p:txBody>
      </p:sp>
    </p:spTree>
    <p:extLst>
      <p:ext uri="{BB962C8B-B14F-4D97-AF65-F5344CB8AC3E}">
        <p14:creationId xmlns:p14="http://schemas.microsoft.com/office/powerpoint/2010/main" val="275443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874598"/>
          </a:xfrm>
          <a:prstGeom prst="rect">
            <a:avLst/>
          </a:prstGeom>
        </p:spPr>
        <p:txBody>
          <a:bodyPr vert="horz" wrap="square" lIns="0" tIns="12700" rIns="0" bIns="0" rtlCol="0">
            <a:spAutoFit/>
          </a:bodyPr>
          <a:lstStyle/>
          <a:p>
            <a:r>
              <a:rPr lang="en-US" sz="2800" dirty="0"/>
              <a:t>Logical and Physical Address in Operating System</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6740307"/>
          </a:xfrm>
          <a:prstGeom prst="rect">
            <a:avLst/>
          </a:prstGeom>
        </p:spPr>
        <p:txBody>
          <a:bodyPr wrap="square">
            <a:spAutoFit/>
          </a:bodyPr>
          <a:lstStyle/>
          <a:p>
            <a:r>
              <a:rPr lang="en-US" sz="2400" b="1" dirty="0"/>
              <a:t>Logical Address</a:t>
            </a:r>
            <a:r>
              <a:rPr lang="en-US" sz="2400" dirty="0"/>
              <a:t> is generated by CPU while a program is running. The logical address is virtual address as it does not exist physically, therefore, it is also known as Virtual Address. This address is used as a reference to access the physical memory location by CPU. </a:t>
            </a:r>
          </a:p>
          <a:p>
            <a:endParaRPr lang="en-US" sz="2400" dirty="0"/>
          </a:p>
          <a:p>
            <a:r>
              <a:rPr lang="en-US" sz="2400" dirty="0"/>
              <a:t>The term Logical Address Space is used for the set of all logical addresses generated by a program’s perspective.</a:t>
            </a:r>
            <a:br>
              <a:rPr lang="en-US" sz="2400" dirty="0"/>
            </a:br>
            <a:r>
              <a:rPr lang="en-US" sz="2400" dirty="0"/>
              <a:t>The hardware device called Memory-Management Unit is used for mapping logical address to its corresponding physical address.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20837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3123" y="489545"/>
            <a:ext cx="6357754" cy="4831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56031" y="969340"/>
            <a:ext cx="7576184" cy="758190"/>
          </a:xfrm>
          <a:prstGeom prst="rect">
            <a:avLst/>
          </a:prstGeom>
        </p:spPr>
        <p:txBody>
          <a:bodyPr vert="horz" wrap="square" lIns="0" tIns="12700" rIns="0" bIns="0" rtlCol="0">
            <a:spAutoFit/>
          </a:bodyPr>
          <a:lstStyle/>
          <a:p>
            <a:pPr marL="12700">
              <a:lnSpc>
                <a:spcPct val="100000"/>
              </a:lnSpc>
              <a:spcBef>
                <a:spcPts val="100"/>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dirty="0">
                <a:latin typeface="Lucida Sans Unicode"/>
                <a:cs typeface="Lucida Sans Unicode"/>
              </a:rPr>
              <a:t>An </a:t>
            </a:r>
            <a:r>
              <a:rPr sz="2400" spc="-5" dirty="0">
                <a:latin typeface="Lucida Sans Unicode"/>
                <a:cs typeface="Lucida Sans Unicode"/>
              </a:rPr>
              <a:t>important part </a:t>
            </a:r>
            <a:r>
              <a:rPr sz="2400" dirty="0">
                <a:latin typeface="Lucida Sans Unicode"/>
                <a:cs typeface="Lucida Sans Unicode"/>
              </a:rPr>
              <a:t>of </a:t>
            </a:r>
            <a:r>
              <a:rPr sz="2400" spc="-5" dirty="0">
                <a:latin typeface="Lucida Sans Unicode"/>
                <a:cs typeface="Lucida Sans Unicode"/>
              </a:rPr>
              <a:t>the </a:t>
            </a:r>
            <a:r>
              <a:rPr sz="2400" dirty="0">
                <a:latin typeface="Lucida Sans Unicode"/>
                <a:cs typeface="Lucida Sans Unicode"/>
              </a:rPr>
              <a:t>memory </a:t>
            </a:r>
            <a:r>
              <a:rPr sz="2400" spc="-5" dirty="0">
                <a:latin typeface="Lucida Sans Unicode"/>
                <a:cs typeface="Lucida Sans Unicode"/>
              </a:rPr>
              <a:t>management</a:t>
            </a:r>
            <a:r>
              <a:rPr sz="2400" spc="-20" dirty="0">
                <a:latin typeface="Lucida Sans Unicode"/>
                <a:cs typeface="Lucida Sans Unicode"/>
              </a:rPr>
              <a:t> </a:t>
            </a:r>
            <a:r>
              <a:rPr sz="2400" spc="-5" dirty="0">
                <a:latin typeface="Lucida Sans Unicode"/>
                <a:cs typeface="Lucida Sans Unicode"/>
              </a:rPr>
              <a:t>is</a:t>
            </a:r>
            <a:endParaRPr sz="2400">
              <a:latin typeface="Lucida Sans Unicode"/>
              <a:cs typeface="Lucida Sans Unicode"/>
            </a:endParaRPr>
          </a:p>
          <a:p>
            <a:pPr marL="268605">
              <a:lnSpc>
                <a:spcPct val="100000"/>
              </a:lnSpc>
              <a:spcBef>
                <a:spcPts val="5"/>
              </a:spcBef>
            </a:pPr>
            <a:r>
              <a:rPr sz="2400" spc="-5" dirty="0">
                <a:latin typeface="Lucida Sans Unicode"/>
                <a:cs typeface="Lucida Sans Unicode"/>
              </a:rPr>
              <a:t>that become unavoidable </a:t>
            </a:r>
            <a:r>
              <a:rPr sz="2400" dirty="0">
                <a:latin typeface="Lucida Sans Unicode"/>
                <a:cs typeface="Lucida Sans Unicode"/>
              </a:rPr>
              <a:t>with </a:t>
            </a:r>
            <a:r>
              <a:rPr sz="2400" spc="-5" dirty="0">
                <a:latin typeface="Lucida Sans Unicode"/>
                <a:cs typeface="Lucida Sans Unicode"/>
              </a:rPr>
              <a:t>paging is</a:t>
            </a:r>
            <a:r>
              <a:rPr sz="2400" spc="20" dirty="0">
                <a:latin typeface="Lucida Sans Unicode"/>
                <a:cs typeface="Lucida Sans Unicode"/>
              </a:rPr>
              <a:t> </a:t>
            </a:r>
            <a:r>
              <a:rPr sz="2400" spc="-5" dirty="0">
                <a:latin typeface="Lucida Sans Unicode"/>
                <a:cs typeface="Lucida Sans Unicode"/>
              </a:rPr>
              <a:t>the</a:t>
            </a:r>
            <a:endParaRPr sz="2400">
              <a:latin typeface="Lucida Sans Unicode"/>
              <a:cs typeface="Lucida Sans Unicode"/>
            </a:endParaRPr>
          </a:p>
        </p:txBody>
      </p:sp>
      <p:sp>
        <p:nvSpPr>
          <p:cNvPr id="4" name="object 4"/>
          <p:cNvSpPr/>
          <p:nvPr/>
        </p:nvSpPr>
        <p:spPr>
          <a:xfrm>
            <a:off x="4211239" y="3439483"/>
            <a:ext cx="4934494" cy="1854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601334" y="5151754"/>
            <a:ext cx="394207" cy="41884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184015" y="3416046"/>
            <a:ext cx="4959985" cy="2182037"/>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656031" y="1701546"/>
            <a:ext cx="7802880" cy="3144520"/>
          </a:xfrm>
          <a:prstGeom prst="rect">
            <a:avLst/>
          </a:prstGeom>
        </p:spPr>
        <p:txBody>
          <a:bodyPr vert="horz" wrap="square" lIns="0" tIns="12700" rIns="0" bIns="0" rtlCol="0">
            <a:spAutoFit/>
          </a:bodyPr>
          <a:lstStyle/>
          <a:p>
            <a:pPr marL="268605" marR="342900">
              <a:lnSpc>
                <a:spcPct val="100000"/>
              </a:lnSpc>
              <a:spcBef>
                <a:spcPts val="100"/>
              </a:spcBef>
            </a:pPr>
            <a:r>
              <a:rPr sz="2400" spc="-5" dirty="0">
                <a:latin typeface="Lucida Sans Unicode"/>
                <a:cs typeface="Lucida Sans Unicode"/>
              </a:rPr>
              <a:t>separation of the </a:t>
            </a:r>
            <a:r>
              <a:rPr sz="2400" dirty="0">
                <a:latin typeface="Lucida Sans Unicode"/>
                <a:cs typeface="Lucida Sans Unicode"/>
              </a:rPr>
              <a:t>user’s view </a:t>
            </a:r>
            <a:r>
              <a:rPr sz="2400" spc="-5" dirty="0">
                <a:latin typeface="Lucida Sans Unicode"/>
                <a:cs typeface="Lucida Sans Unicode"/>
              </a:rPr>
              <a:t>of the memory and  the </a:t>
            </a:r>
            <a:r>
              <a:rPr sz="2400" spc="-10" dirty="0">
                <a:latin typeface="Lucida Sans Unicode"/>
                <a:cs typeface="Lucida Sans Unicode"/>
              </a:rPr>
              <a:t>actual </a:t>
            </a:r>
            <a:r>
              <a:rPr sz="2400" spc="-5" dirty="0">
                <a:latin typeface="Lucida Sans Unicode"/>
                <a:cs typeface="Lucida Sans Unicode"/>
              </a:rPr>
              <a:t>physical</a:t>
            </a:r>
            <a:r>
              <a:rPr sz="2400" spc="35" dirty="0">
                <a:latin typeface="Lucida Sans Unicode"/>
                <a:cs typeface="Lucida Sans Unicode"/>
              </a:rPr>
              <a:t> </a:t>
            </a:r>
            <a:r>
              <a:rPr sz="2400" spc="-5" dirty="0">
                <a:latin typeface="Lucida Sans Unicode"/>
                <a:cs typeface="Lucida Sans Unicode"/>
              </a:rPr>
              <a:t>memory</a:t>
            </a:r>
            <a:endParaRPr sz="2400">
              <a:latin typeface="Lucida Sans Unicode"/>
              <a:cs typeface="Lucida Sans Unicode"/>
            </a:endParaRPr>
          </a:p>
          <a:p>
            <a:pPr marL="12700">
              <a:lnSpc>
                <a:spcPct val="100000"/>
              </a:lnSpc>
              <a:spcBef>
                <a:spcPts val="405"/>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spc="-10" dirty="0">
                <a:latin typeface="Lucida Sans Unicode"/>
                <a:cs typeface="Lucida Sans Unicode"/>
              </a:rPr>
              <a:t>The </a:t>
            </a:r>
            <a:r>
              <a:rPr sz="2400" spc="-5" dirty="0">
                <a:latin typeface="Lucida Sans Unicode"/>
                <a:cs typeface="Lucida Sans Unicode"/>
              </a:rPr>
              <a:t>users </a:t>
            </a:r>
            <a:r>
              <a:rPr sz="2400" dirty="0">
                <a:latin typeface="Lucida Sans Unicode"/>
                <a:cs typeface="Lucida Sans Unicode"/>
              </a:rPr>
              <a:t>view is </a:t>
            </a:r>
            <a:r>
              <a:rPr sz="2400" spc="-5" dirty="0">
                <a:latin typeface="Lucida Sans Unicode"/>
                <a:cs typeface="Lucida Sans Unicode"/>
              </a:rPr>
              <a:t>mapped to the physical</a:t>
            </a:r>
            <a:r>
              <a:rPr sz="2400" spc="45" dirty="0">
                <a:latin typeface="Lucida Sans Unicode"/>
                <a:cs typeface="Lucida Sans Unicode"/>
              </a:rPr>
              <a:t> </a:t>
            </a:r>
            <a:r>
              <a:rPr sz="2400" dirty="0">
                <a:latin typeface="Lucida Sans Unicode"/>
                <a:cs typeface="Lucida Sans Unicode"/>
              </a:rPr>
              <a:t>memory</a:t>
            </a:r>
            <a:endParaRPr sz="2400">
              <a:latin typeface="Lucida Sans Unicode"/>
              <a:cs typeface="Lucida Sans Unicode"/>
            </a:endParaRPr>
          </a:p>
          <a:p>
            <a:pPr marL="268605" marR="5080" indent="-256540">
              <a:lnSpc>
                <a:spcPct val="100000"/>
              </a:lnSpc>
              <a:spcBef>
                <a:spcPts val="400"/>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spc="-5" dirty="0">
                <a:latin typeface="Lucida Sans Unicode"/>
                <a:cs typeface="Lucida Sans Unicode"/>
              </a:rPr>
              <a:t>Thus the differentiation comes between the logical  and physical</a:t>
            </a:r>
            <a:r>
              <a:rPr sz="2400" spc="15" dirty="0">
                <a:latin typeface="Lucida Sans Unicode"/>
                <a:cs typeface="Lucida Sans Unicode"/>
              </a:rPr>
              <a:t> </a:t>
            </a:r>
            <a:r>
              <a:rPr sz="2400" spc="-5" dirty="0">
                <a:latin typeface="Lucida Sans Unicode"/>
                <a:cs typeface="Lucida Sans Unicode"/>
              </a:rPr>
              <a:t>memory.</a:t>
            </a:r>
            <a:endParaRPr sz="2400">
              <a:latin typeface="Lucida Sans Unicode"/>
              <a:cs typeface="Lucida Sans Unicode"/>
            </a:endParaRPr>
          </a:p>
          <a:p>
            <a:pPr marL="4330065" marR="530860" algn="just">
              <a:lnSpc>
                <a:spcPct val="94800"/>
              </a:lnSpc>
              <a:spcBef>
                <a:spcPts val="710"/>
              </a:spcBef>
            </a:pPr>
            <a:r>
              <a:rPr sz="1900" b="1" i="1" spc="-70" dirty="0">
                <a:solidFill>
                  <a:srgbClr val="422C16"/>
                </a:solidFill>
                <a:latin typeface="Lucida Sans Unicode"/>
                <a:cs typeface="Lucida Sans Unicode"/>
              </a:rPr>
              <a:t>Do </a:t>
            </a:r>
            <a:r>
              <a:rPr sz="1900" b="1" i="1" spc="-50" dirty="0">
                <a:solidFill>
                  <a:srgbClr val="422C16"/>
                </a:solidFill>
                <a:latin typeface="Lucida Sans Unicode"/>
                <a:cs typeface="Lucida Sans Unicode"/>
              </a:rPr>
              <a:t>users view </a:t>
            </a:r>
            <a:r>
              <a:rPr sz="1900" b="1" i="1" spc="-60" dirty="0">
                <a:solidFill>
                  <a:srgbClr val="422C16"/>
                </a:solidFill>
                <a:latin typeface="Lucida Sans Unicode"/>
                <a:cs typeface="Lucida Sans Unicode"/>
              </a:rPr>
              <a:t>memory </a:t>
            </a:r>
            <a:r>
              <a:rPr sz="1900" b="1" i="1" spc="-50" dirty="0">
                <a:solidFill>
                  <a:srgbClr val="422C16"/>
                </a:solidFill>
                <a:latin typeface="Lucida Sans Unicode"/>
                <a:cs typeface="Lucida Sans Unicode"/>
              </a:rPr>
              <a:t>as  </a:t>
            </a:r>
            <a:r>
              <a:rPr sz="1900" b="1" i="1" spc="-45" dirty="0">
                <a:solidFill>
                  <a:srgbClr val="422C16"/>
                </a:solidFill>
                <a:latin typeface="Lucida Sans Unicode"/>
                <a:cs typeface="Lucida Sans Unicode"/>
              </a:rPr>
              <a:t>linear array of </a:t>
            </a:r>
            <a:r>
              <a:rPr sz="1900" b="1" i="1" spc="-50" dirty="0">
                <a:solidFill>
                  <a:srgbClr val="422C16"/>
                </a:solidFill>
                <a:latin typeface="Lucida Sans Unicode"/>
                <a:cs typeface="Lucida Sans Unicode"/>
              </a:rPr>
              <a:t>bytes </a:t>
            </a:r>
            <a:r>
              <a:rPr sz="1900" b="1" i="1" spc="-60" dirty="0">
                <a:solidFill>
                  <a:srgbClr val="422C16"/>
                </a:solidFill>
                <a:latin typeface="Lucida Sans Unicode"/>
                <a:cs typeface="Lucida Sans Unicode"/>
              </a:rPr>
              <a:t>some  </a:t>
            </a:r>
            <a:r>
              <a:rPr sz="1900" b="1" i="1" spc="-50" dirty="0">
                <a:solidFill>
                  <a:srgbClr val="422C16"/>
                </a:solidFill>
                <a:latin typeface="Lucida Sans Unicode"/>
                <a:cs typeface="Lucida Sans Unicode"/>
              </a:rPr>
              <a:t>containing instruction </a:t>
            </a:r>
            <a:r>
              <a:rPr sz="1900" b="1" i="1" spc="-55" dirty="0">
                <a:solidFill>
                  <a:srgbClr val="422C16"/>
                </a:solidFill>
                <a:latin typeface="Lucida Sans Unicode"/>
                <a:cs typeface="Lucida Sans Unicode"/>
              </a:rPr>
              <a:t>and  </a:t>
            </a:r>
            <a:r>
              <a:rPr sz="1900" b="1" i="1" spc="-50" dirty="0">
                <a:solidFill>
                  <a:srgbClr val="422C16"/>
                </a:solidFill>
                <a:latin typeface="Lucida Sans Unicode"/>
                <a:cs typeface="Lucida Sans Unicode"/>
              </a:rPr>
              <a:t>other containing</a:t>
            </a:r>
            <a:r>
              <a:rPr sz="1900" b="1" i="1" spc="-85" dirty="0">
                <a:solidFill>
                  <a:srgbClr val="422C16"/>
                </a:solidFill>
                <a:latin typeface="Lucida Sans Unicode"/>
                <a:cs typeface="Lucida Sans Unicode"/>
              </a:rPr>
              <a:t> </a:t>
            </a:r>
            <a:r>
              <a:rPr sz="1900" b="1" i="1" spc="-45" dirty="0">
                <a:solidFill>
                  <a:srgbClr val="422C16"/>
                </a:solidFill>
                <a:latin typeface="Lucida Sans Unicode"/>
                <a:cs typeface="Lucida Sans Unicode"/>
              </a:rPr>
              <a:t>data???</a:t>
            </a:r>
            <a:endParaRPr sz="1900">
              <a:latin typeface="Lucida Sans Unicode"/>
              <a:cs typeface="Lucida Sans Unicode"/>
            </a:endParaRPr>
          </a:p>
        </p:txBody>
      </p:sp>
      <p:sp>
        <p:nvSpPr>
          <p:cNvPr id="8" name="object 8"/>
          <p:cNvSpPr/>
          <p:nvPr/>
        </p:nvSpPr>
        <p:spPr>
          <a:xfrm>
            <a:off x="3636264" y="5661659"/>
            <a:ext cx="4143756" cy="99974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608832" y="5634735"/>
            <a:ext cx="4198620" cy="1054100"/>
          </a:xfrm>
          <a:custGeom>
            <a:avLst/>
            <a:gdLst/>
            <a:ahLst/>
            <a:cxnLst/>
            <a:rect l="l" t="t" r="r" b="b"/>
            <a:pathLst>
              <a:path w="4198620" h="1054100">
                <a:moveTo>
                  <a:pt x="3504565" y="0"/>
                </a:moveTo>
                <a:lnTo>
                  <a:pt x="693546" y="0"/>
                </a:lnTo>
                <a:lnTo>
                  <a:pt x="623315" y="2539"/>
                </a:lnTo>
                <a:lnTo>
                  <a:pt x="554989" y="10159"/>
                </a:lnTo>
                <a:lnTo>
                  <a:pt x="489203" y="22859"/>
                </a:lnTo>
                <a:lnTo>
                  <a:pt x="425703" y="40639"/>
                </a:lnTo>
                <a:lnTo>
                  <a:pt x="365378" y="62230"/>
                </a:lnTo>
                <a:lnTo>
                  <a:pt x="308355" y="88900"/>
                </a:lnTo>
                <a:lnTo>
                  <a:pt x="255142" y="118109"/>
                </a:lnTo>
                <a:lnTo>
                  <a:pt x="205739" y="152400"/>
                </a:lnTo>
                <a:lnTo>
                  <a:pt x="160654" y="189230"/>
                </a:lnTo>
                <a:lnTo>
                  <a:pt x="120395" y="229869"/>
                </a:lnTo>
                <a:lnTo>
                  <a:pt x="85343" y="274319"/>
                </a:lnTo>
                <a:lnTo>
                  <a:pt x="55498" y="320039"/>
                </a:lnTo>
                <a:lnTo>
                  <a:pt x="31750" y="369569"/>
                </a:lnTo>
                <a:lnTo>
                  <a:pt x="14223" y="420369"/>
                </a:lnTo>
                <a:lnTo>
                  <a:pt x="3555" y="473709"/>
                </a:lnTo>
                <a:lnTo>
                  <a:pt x="0" y="528319"/>
                </a:lnTo>
                <a:lnTo>
                  <a:pt x="1015" y="556259"/>
                </a:lnTo>
                <a:lnTo>
                  <a:pt x="8381" y="609599"/>
                </a:lnTo>
                <a:lnTo>
                  <a:pt x="22732" y="661669"/>
                </a:lnTo>
                <a:lnTo>
                  <a:pt x="43687" y="712469"/>
                </a:lnTo>
                <a:lnTo>
                  <a:pt x="70484" y="759460"/>
                </a:lnTo>
                <a:lnTo>
                  <a:pt x="103123" y="803910"/>
                </a:lnTo>
                <a:lnTo>
                  <a:pt x="140969" y="845819"/>
                </a:lnTo>
                <a:lnTo>
                  <a:pt x="183641" y="885189"/>
                </a:lnTo>
                <a:lnTo>
                  <a:pt x="230885" y="920750"/>
                </a:lnTo>
                <a:lnTo>
                  <a:pt x="282320" y="952500"/>
                </a:lnTo>
                <a:lnTo>
                  <a:pt x="337565" y="980439"/>
                </a:lnTo>
                <a:lnTo>
                  <a:pt x="396239" y="1004569"/>
                </a:lnTo>
                <a:lnTo>
                  <a:pt x="458215" y="1023619"/>
                </a:lnTo>
                <a:lnTo>
                  <a:pt x="522858" y="1038860"/>
                </a:lnTo>
                <a:lnTo>
                  <a:pt x="589914" y="1049020"/>
                </a:lnTo>
                <a:lnTo>
                  <a:pt x="659256" y="1054100"/>
                </a:lnTo>
                <a:lnTo>
                  <a:pt x="3540506" y="1054100"/>
                </a:lnTo>
                <a:lnTo>
                  <a:pt x="3609847" y="1049020"/>
                </a:lnTo>
                <a:lnTo>
                  <a:pt x="3676903" y="1038860"/>
                </a:lnTo>
                <a:lnTo>
                  <a:pt x="3741546" y="1023619"/>
                </a:lnTo>
                <a:lnTo>
                  <a:pt x="3745468" y="1022350"/>
                </a:lnTo>
                <a:lnTo>
                  <a:pt x="694054" y="1022350"/>
                </a:lnTo>
                <a:lnTo>
                  <a:pt x="626237" y="1019810"/>
                </a:lnTo>
                <a:lnTo>
                  <a:pt x="560577" y="1012189"/>
                </a:lnTo>
                <a:lnTo>
                  <a:pt x="497077" y="999489"/>
                </a:lnTo>
                <a:lnTo>
                  <a:pt x="436117" y="982979"/>
                </a:lnTo>
                <a:lnTo>
                  <a:pt x="378332" y="961389"/>
                </a:lnTo>
                <a:lnTo>
                  <a:pt x="323722" y="937260"/>
                </a:lnTo>
                <a:lnTo>
                  <a:pt x="272795" y="908050"/>
                </a:lnTo>
                <a:lnTo>
                  <a:pt x="225932" y="876300"/>
                </a:lnTo>
                <a:lnTo>
                  <a:pt x="183260" y="840739"/>
                </a:lnTo>
                <a:lnTo>
                  <a:pt x="163702" y="822960"/>
                </a:lnTo>
                <a:lnTo>
                  <a:pt x="128142" y="783589"/>
                </a:lnTo>
                <a:lnTo>
                  <a:pt x="97662" y="740410"/>
                </a:lnTo>
                <a:lnTo>
                  <a:pt x="72770" y="697229"/>
                </a:lnTo>
                <a:lnTo>
                  <a:pt x="53466" y="650239"/>
                </a:lnTo>
                <a:lnTo>
                  <a:pt x="40385" y="601979"/>
                </a:lnTo>
                <a:lnTo>
                  <a:pt x="33781" y="552449"/>
                </a:lnTo>
                <a:lnTo>
                  <a:pt x="32892" y="527049"/>
                </a:lnTo>
                <a:lnTo>
                  <a:pt x="33781" y="501649"/>
                </a:lnTo>
                <a:lnTo>
                  <a:pt x="40512" y="452119"/>
                </a:lnTo>
                <a:lnTo>
                  <a:pt x="53593" y="403859"/>
                </a:lnTo>
                <a:lnTo>
                  <a:pt x="72897" y="358139"/>
                </a:lnTo>
                <a:lnTo>
                  <a:pt x="97789" y="313689"/>
                </a:lnTo>
                <a:lnTo>
                  <a:pt x="128269" y="271779"/>
                </a:lnTo>
                <a:lnTo>
                  <a:pt x="163956" y="232409"/>
                </a:lnTo>
                <a:lnTo>
                  <a:pt x="204215" y="195580"/>
                </a:lnTo>
                <a:lnTo>
                  <a:pt x="249046" y="161289"/>
                </a:lnTo>
                <a:lnTo>
                  <a:pt x="298068" y="132080"/>
                </a:lnTo>
                <a:lnTo>
                  <a:pt x="350773" y="105409"/>
                </a:lnTo>
                <a:lnTo>
                  <a:pt x="436371" y="72389"/>
                </a:lnTo>
                <a:lnTo>
                  <a:pt x="528701" y="48259"/>
                </a:lnTo>
                <a:lnTo>
                  <a:pt x="593343" y="38100"/>
                </a:lnTo>
                <a:lnTo>
                  <a:pt x="694181" y="33019"/>
                </a:lnTo>
                <a:lnTo>
                  <a:pt x="3745012" y="33019"/>
                </a:lnTo>
                <a:lnTo>
                  <a:pt x="3708526" y="22859"/>
                </a:lnTo>
                <a:lnTo>
                  <a:pt x="3642614" y="10159"/>
                </a:lnTo>
                <a:lnTo>
                  <a:pt x="3574415" y="2539"/>
                </a:lnTo>
                <a:lnTo>
                  <a:pt x="3504565" y="0"/>
                </a:lnTo>
                <a:close/>
              </a:path>
              <a:path w="4198620" h="1054100">
                <a:moveTo>
                  <a:pt x="3745012" y="33019"/>
                </a:moveTo>
                <a:lnTo>
                  <a:pt x="3504565" y="33019"/>
                </a:lnTo>
                <a:lnTo>
                  <a:pt x="3572510" y="35559"/>
                </a:lnTo>
                <a:lnTo>
                  <a:pt x="3605657" y="38100"/>
                </a:lnTo>
                <a:lnTo>
                  <a:pt x="3670299" y="48259"/>
                </a:lnTo>
                <a:lnTo>
                  <a:pt x="3732402" y="63500"/>
                </a:lnTo>
                <a:lnTo>
                  <a:pt x="3820414" y="92709"/>
                </a:lnTo>
                <a:lnTo>
                  <a:pt x="3875023" y="118109"/>
                </a:lnTo>
                <a:lnTo>
                  <a:pt x="3925823" y="146050"/>
                </a:lnTo>
                <a:lnTo>
                  <a:pt x="3949826" y="162559"/>
                </a:lnTo>
                <a:lnTo>
                  <a:pt x="3972687" y="177800"/>
                </a:lnTo>
                <a:lnTo>
                  <a:pt x="4015359" y="213359"/>
                </a:lnTo>
                <a:lnTo>
                  <a:pt x="4053332" y="251459"/>
                </a:lnTo>
                <a:lnTo>
                  <a:pt x="4086351" y="292100"/>
                </a:lnTo>
                <a:lnTo>
                  <a:pt x="4114165" y="335279"/>
                </a:lnTo>
                <a:lnTo>
                  <a:pt x="4136136" y="381000"/>
                </a:lnTo>
                <a:lnTo>
                  <a:pt x="4152391" y="427989"/>
                </a:lnTo>
                <a:lnTo>
                  <a:pt x="4162297" y="477519"/>
                </a:lnTo>
                <a:lnTo>
                  <a:pt x="4165726" y="527049"/>
                </a:lnTo>
                <a:lnTo>
                  <a:pt x="4164838" y="552449"/>
                </a:lnTo>
                <a:lnTo>
                  <a:pt x="4158107" y="601979"/>
                </a:lnTo>
                <a:lnTo>
                  <a:pt x="4145025" y="650239"/>
                </a:lnTo>
                <a:lnTo>
                  <a:pt x="4125721" y="697229"/>
                </a:lnTo>
                <a:lnTo>
                  <a:pt x="4100829" y="741679"/>
                </a:lnTo>
                <a:lnTo>
                  <a:pt x="4070349" y="783589"/>
                </a:lnTo>
                <a:lnTo>
                  <a:pt x="4034790" y="822960"/>
                </a:lnTo>
                <a:lnTo>
                  <a:pt x="3994403" y="859789"/>
                </a:lnTo>
                <a:lnTo>
                  <a:pt x="3949572" y="892810"/>
                </a:lnTo>
                <a:lnTo>
                  <a:pt x="3900677" y="923289"/>
                </a:lnTo>
                <a:lnTo>
                  <a:pt x="3847972" y="949960"/>
                </a:lnTo>
                <a:lnTo>
                  <a:pt x="3791712" y="972819"/>
                </a:lnTo>
                <a:lnTo>
                  <a:pt x="3732275" y="991869"/>
                </a:lnTo>
                <a:lnTo>
                  <a:pt x="3638041" y="1012189"/>
                </a:lnTo>
                <a:lnTo>
                  <a:pt x="3572256" y="1019810"/>
                </a:lnTo>
                <a:lnTo>
                  <a:pt x="3504565" y="1022350"/>
                </a:lnTo>
                <a:lnTo>
                  <a:pt x="3745468" y="1022350"/>
                </a:lnTo>
                <a:lnTo>
                  <a:pt x="3803395" y="1003300"/>
                </a:lnTo>
                <a:lnTo>
                  <a:pt x="3862196" y="979169"/>
                </a:lnTo>
                <a:lnTo>
                  <a:pt x="3917441" y="951229"/>
                </a:lnTo>
                <a:lnTo>
                  <a:pt x="3968749" y="919479"/>
                </a:lnTo>
                <a:lnTo>
                  <a:pt x="4015993" y="883919"/>
                </a:lnTo>
                <a:lnTo>
                  <a:pt x="4058666" y="845819"/>
                </a:lnTo>
                <a:lnTo>
                  <a:pt x="4096512" y="803910"/>
                </a:lnTo>
                <a:lnTo>
                  <a:pt x="4128896" y="758189"/>
                </a:lnTo>
                <a:lnTo>
                  <a:pt x="4155693" y="711199"/>
                </a:lnTo>
                <a:lnTo>
                  <a:pt x="4176394" y="660399"/>
                </a:lnTo>
                <a:lnTo>
                  <a:pt x="4190491" y="608329"/>
                </a:lnTo>
                <a:lnTo>
                  <a:pt x="4197731" y="553719"/>
                </a:lnTo>
                <a:lnTo>
                  <a:pt x="4198620" y="527049"/>
                </a:lnTo>
                <a:lnTo>
                  <a:pt x="4197603" y="499109"/>
                </a:lnTo>
                <a:lnTo>
                  <a:pt x="4190111" y="444499"/>
                </a:lnTo>
                <a:lnTo>
                  <a:pt x="4175760" y="392429"/>
                </a:lnTo>
                <a:lnTo>
                  <a:pt x="4155059" y="342900"/>
                </a:lnTo>
                <a:lnTo>
                  <a:pt x="4128135" y="294639"/>
                </a:lnTo>
                <a:lnTo>
                  <a:pt x="4095495" y="250189"/>
                </a:lnTo>
                <a:lnTo>
                  <a:pt x="4057649" y="208280"/>
                </a:lnTo>
                <a:lnTo>
                  <a:pt x="4014977" y="170180"/>
                </a:lnTo>
                <a:lnTo>
                  <a:pt x="3967607" y="134619"/>
                </a:lnTo>
                <a:lnTo>
                  <a:pt x="3916425" y="102869"/>
                </a:lnTo>
                <a:lnTo>
                  <a:pt x="3861181" y="74930"/>
                </a:lnTo>
                <a:lnTo>
                  <a:pt x="3802507" y="50800"/>
                </a:lnTo>
                <a:lnTo>
                  <a:pt x="3771899" y="40639"/>
                </a:lnTo>
                <a:lnTo>
                  <a:pt x="3745012" y="33019"/>
                </a:lnTo>
                <a:close/>
              </a:path>
              <a:path w="4198620" h="1054100">
                <a:moveTo>
                  <a:pt x="3538600" y="44450"/>
                </a:moveTo>
                <a:lnTo>
                  <a:pt x="660780" y="44450"/>
                </a:lnTo>
                <a:lnTo>
                  <a:pt x="594740" y="49530"/>
                </a:lnTo>
                <a:lnTo>
                  <a:pt x="499871" y="66039"/>
                </a:lnTo>
                <a:lnTo>
                  <a:pt x="439927" y="82550"/>
                </a:lnTo>
                <a:lnTo>
                  <a:pt x="382904" y="102869"/>
                </a:lnTo>
                <a:lnTo>
                  <a:pt x="329183" y="127000"/>
                </a:lnTo>
                <a:lnTo>
                  <a:pt x="279018" y="156209"/>
                </a:lnTo>
                <a:lnTo>
                  <a:pt x="255396" y="170180"/>
                </a:lnTo>
                <a:lnTo>
                  <a:pt x="232917" y="186689"/>
                </a:lnTo>
                <a:lnTo>
                  <a:pt x="211327" y="204469"/>
                </a:lnTo>
                <a:lnTo>
                  <a:pt x="191007" y="220980"/>
                </a:lnTo>
                <a:lnTo>
                  <a:pt x="153796" y="259079"/>
                </a:lnTo>
                <a:lnTo>
                  <a:pt x="121538" y="298450"/>
                </a:lnTo>
                <a:lnTo>
                  <a:pt x="94360" y="340359"/>
                </a:lnTo>
                <a:lnTo>
                  <a:pt x="72770" y="384809"/>
                </a:lnTo>
                <a:lnTo>
                  <a:pt x="57022" y="430529"/>
                </a:lnTo>
                <a:lnTo>
                  <a:pt x="47243" y="477519"/>
                </a:lnTo>
                <a:lnTo>
                  <a:pt x="43941" y="527049"/>
                </a:lnTo>
                <a:lnTo>
                  <a:pt x="44703" y="551179"/>
                </a:lnTo>
                <a:lnTo>
                  <a:pt x="51053" y="599440"/>
                </a:lnTo>
                <a:lnTo>
                  <a:pt x="63753" y="646429"/>
                </a:lnTo>
                <a:lnTo>
                  <a:pt x="82422" y="692149"/>
                </a:lnTo>
                <a:lnTo>
                  <a:pt x="106806" y="735329"/>
                </a:lnTo>
                <a:lnTo>
                  <a:pt x="136397" y="775969"/>
                </a:lnTo>
                <a:lnTo>
                  <a:pt x="171322" y="814069"/>
                </a:lnTo>
                <a:lnTo>
                  <a:pt x="210692" y="850900"/>
                </a:lnTo>
                <a:lnTo>
                  <a:pt x="254762" y="883919"/>
                </a:lnTo>
                <a:lnTo>
                  <a:pt x="303021" y="913129"/>
                </a:lnTo>
                <a:lnTo>
                  <a:pt x="354964" y="939800"/>
                </a:lnTo>
                <a:lnTo>
                  <a:pt x="410337" y="962660"/>
                </a:lnTo>
                <a:lnTo>
                  <a:pt x="468883" y="980439"/>
                </a:lnTo>
                <a:lnTo>
                  <a:pt x="499363" y="989329"/>
                </a:lnTo>
                <a:lnTo>
                  <a:pt x="530225" y="995679"/>
                </a:lnTo>
                <a:lnTo>
                  <a:pt x="594105" y="1005839"/>
                </a:lnTo>
                <a:lnTo>
                  <a:pt x="626871" y="1008379"/>
                </a:lnTo>
                <a:lnTo>
                  <a:pt x="694054" y="1010919"/>
                </a:lnTo>
                <a:lnTo>
                  <a:pt x="3504311" y="1010919"/>
                </a:lnTo>
                <a:lnTo>
                  <a:pt x="3571113" y="1008379"/>
                </a:lnTo>
                <a:lnTo>
                  <a:pt x="3636137" y="1000760"/>
                </a:lnTo>
                <a:lnTo>
                  <a:pt x="3644042" y="999489"/>
                </a:lnTo>
                <a:lnTo>
                  <a:pt x="660272" y="999489"/>
                </a:lnTo>
                <a:lnTo>
                  <a:pt x="595121" y="994410"/>
                </a:lnTo>
                <a:lnTo>
                  <a:pt x="532129" y="984250"/>
                </a:lnTo>
                <a:lnTo>
                  <a:pt x="471677" y="970279"/>
                </a:lnTo>
                <a:lnTo>
                  <a:pt x="413892" y="952500"/>
                </a:lnTo>
                <a:lnTo>
                  <a:pt x="359282" y="929639"/>
                </a:lnTo>
                <a:lnTo>
                  <a:pt x="308228" y="904239"/>
                </a:lnTo>
                <a:lnTo>
                  <a:pt x="283971" y="889000"/>
                </a:lnTo>
                <a:lnTo>
                  <a:pt x="260730" y="875029"/>
                </a:lnTo>
                <a:lnTo>
                  <a:pt x="217550" y="842010"/>
                </a:lnTo>
                <a:lnTo>
                  <a:pt x="178942" y="806449"/>
                </a:lnTo>
                <a:lnTo>
                  <a:pt x="144779" y="768349"/>
                </a:lnTo>
                <a:lnTo>
                  <a:pt x="115823" y="728979"/>
                </a:lnTo>
                <a:lnTo>
                  <a:pt x="92201" y="687069"/>
                </a:lnTo>
                <a:lnTo>
                  <a:pt x="74040" y="642619"/>
                </a:lnTo>
                <a:lnTo>
                  <a:pt x="61721" y="596899"/>
                </a:lnTo>
                <a:lnTo>
                  <a:pt x="55625" y="549909"/>
                </a:lnTo>
                <a:lnTo>
                  <a:pt x="54863" y="527049"/>
                </a:lnTo>
                <a:lnTo>
                  <a:pt x="55752" y="502919"/>
                </a:lnTo>
                <a:lnTo>
                  <a:pt x="62229" y="455929"/>
                </a:lnTo>
                <a:lnTo>
                  <a:pt x="74548" y="410209"/>
                </a:lnTo>
                <a:lnTo>
                  <a:pt x="92963" y="367029"/>
                </a:lnTo>
                <a:lnTo>
                  <a:pt x="116585" y="325119"/>
                </a:lnTo>
                <a:lnTo>
                  <a:pt x="145668" y="284479"/>
                </a:lnTo>
                <a:lnTo>
                  <a:pt x="179831" y="247650"/>
                </a:lnTo>
                <a:lnTo>
                  <a:pt x="218566" y="212089"/>
                </a:lnTo>
                <a:lnTo>
                  <a:pt x="261746" y="179069"/>
                </a:lnTo>
                <a:lnTo>
                  <a:pt x="309244" y="151130"/>
                </a:lnTo>
                <a:lnTo>
                  <a:pt x="360298" y="124459"/>
                </a:lnTo>
                <a:lnTo>
                  <a:pt x="414908" y="102869"/>
                </a:lnTo>
                <a:lnTo>
                  <a:pt x="472693" y="83819"/>
                </a:lnTo>
                <a:lnTo>
                  <a:pt x="533272" y="69850"/>
                </a:lnTo>
                <a:lnTo>
                  <a:pt x="628522" y="57150"/>
                </a:lnTo>
                <a:lnTo>
                  <a:pt x="694563" y="54609"/>
                </a:lnTo>
                <a:lnTo>
                  <a:pt x="3636644" y="54609"/>
                </a:lnTo>
                <a:lnTo>
                  <a:pt x="3604641" y="49530"/>
                </a:lnTo>
                <a:lnTo>
                  <a:pt x="3538600" y="44450"/>
                </a:lnTo>
                <a:close/>
              </a:path>
              <a:path w="4198620" h="1054100">
                <a:moveTo>
                  <a:pt x="3636644" y="54609"/>
                </a:moveTo>
                <a:lnTo>
                  <a:pt x="3504565" y="54609"/>
                </a:lnTo>
                <a:lnTo>
                  <a:pt x="3571240" y="57150"/>
                </a:lnTo>
                <a:lnTo>
                  <a:pt x="3635247" y="64769"/>
                </a:lnTo>
                <a:lnTo>
                  <a:pt x="3666616" y="69850"/>
                </a:lnTo>
                <a:lnTo>
                  <a:pt x="3697096" y="77469"/>
                </a:lnTo>
                <a:lnTo>
                  <a:pt x="3727068" y="83819"/>
                </a:lnTo>
                <a:lnTo>
                  <a:pt x="3756278" y="92709"/>
                </a:lnTo>
                <a:lnTo>
                  <a:pt x="3812666" y="113030"/>
                </a:lnTo>
                <a:lnTo>
                  <a:pt x="3839337" y="125730"/>
                </a:lnTo>
                <a:lnTo>
                  <a:pt x="3865498" y="137159"/>
                </a:lnTo>
                <a:lnTo>
                  <a:pt x="3914647" y="165100"/>
                </a:lnTo>
                <a:lnTo>
                  <a:pt x="3959987" y="196850"/>
                </a:lnTo>
                <a:lnTo>
                  <a:pt x="4001008" y="229869"/>
                </a:lnTo>
                <a:lnTo>
                  <a:pt x="4037457" y="266700"/>
                </a:lnTo>
                <a:lnTo>
                  <a:pt x="4068952" y="306069"/>
                </a:lnTo>
                <a:lnTo>
                  <a:pt x="4095368" y="346709"/>
                </a:lnTo>
                <a:lnTo>
                  <a:pt x="4116196" y="389889"/>
                </a:lnTo>
                <a:lnTo>
                  <a:pt x="4131437" y="434339"/>
                </a:lnTo>
                <a:lnTo>
                  <a:pt x="4140708" y="481329"/>
                </a:lnTo>
                <a:lnTo>
                  <a:pt x="4143756" y="528319"/>
                </a:lnTo>
                <a:lnTo>
                  <a:pt x="4142866" y="552449"/>
                </a:lnTo>
                <a:lnTo>
                  <a:pt x="4136390" y="599440"/>
                </a:lnTo>
                <a:lnTo>
                  <a:pt x="4124070" y="643890"/>
                </a:lnTo>
                <a:lnTo>
                  <a:pt x="4105656" y="688339"/>
                </a:lnTo>
                <a:lnTo>
                  <a:pt x="4082034" y="730249"/>
                </a:lnTo>
                <a:lnTo>
                  <a:pt x="4052950" y="769619"/>
                </a:lnTo>
                <a:lnTo>
                  <a:pt x="4018915" y="807719"/>
                </a:lnTo>
                <a:lnTo>
                  <a:pt x="3980052" y="843279"/>
                </a:lnTo>
                <a:lnTo>
                  <a:pt x="3936745" y="875029"/>
                </a:lnTo>
                <a:lnTo>
                  <a:pt x="3889501" y="904239"/>
                </a:lnTo>
                <a:lnTo>
                  <a:pt x="3838447" y="929639"/>
                </a:lnTo>
                <a:lnTo>
                  <a:pt x="3811523" y="942339"/>
                </a:lnTo>
                <a:lnTo>
                  <a:pt x="3755263" y="962660"/>
                </a:lnTo>
                <a:lnTo>
                  <a:pt x="3696081" y="977900"/>
                </a:lnTo>
                <a:lnTo>
                  <a:pt x="3634359" y="990600"/>
                </a:lnTo>
                <a:lnTo>
                  <a:pt x="3537331" y="999489"/>
                </a:lnTo>
                <a:lnTo>
                  <a:pt x="3644042" y="999489"/>
                </a:lnTo>
                <a:lnTo>
                  <a:pt x="3698747" y="989329"/>
                </a:lnTo>
                <a:lnTo>
                  <a:pt x="3758818" y="972819"/>
                </a:lnTo>
                <a:lnTo>
                  <a:pt x="3815841" y="952500"/>
                </a:lnTo>
                <a:lnTo>
                  <a:pt x="3869563" y="927100"/>
                </a:lnTo>
                <a:lnTo>
                  <a:pt x="3919600" y="899160"/>
                </a:lnTo>
                <a:lnTo>
                  <a:pt x="3965828" y="867410"/>
                </a:lnTo>
                <a:lnTo>
                  <a:pt x="4007612" y="833119"/>
                </a:lnTo>
                <a:lnTo>
                  <a:pt x="4044822" y="796289"/>
                </a:lnTo>
                <a:lnTo>
                  <a:pt x="4077081" y="756919"/>
                </a:lnTo>
                <a:lnTo>
                  <a:pt x="4104259" y="713739"/>
                </a:lnTo>
                <a:lnTo>
                  <a:pt x="4125848" y="670560"/>
                </a:lnTo>
                <a:lnTo>
                  <a:pt x="4141596" y="624840"/>
                </a:lnTo>
                <a:lnTo>
                  <a:pt x="4151375" y="576579"/>
                </a:lnTo>
                <a:lnTo>
                  <a:pt x="4154677" y="528319"/>
                </a:lnTo>
                <a:lnTo>
                  <a:pt x="4153916" y="502919"/>
                </a:lnTo>
                <a:lnTo>
                  <a:pt x="4147439" y="454659"/>
                </a:lnTo>
                <a:lnTo>
                  <a:pt x="4134739" y="408939"/>
                </a:lnTo>
                <a:lnTo>
                  <a:pt x="4116069" y="363219"/>
                </a:lnTo>
                <a:lnTo>
                  <a:pt x="4091940" y="320039"/>
                </a:lnTo>
                <a:lnTo>
                  <a:pt x="4062221" y="279400"/>
                </a:lnTo>
                <a:lnTo>
                  <a:pt x="4027423" y="240030"/>
                </a:lnTo>
                <a:lnTo>
                  <a:pt x="3987799" y="204469"/>
                </a:lnTo>
                <a:lnTo>
                  <a:pt x="3943858" y="171450"/>
                </a:lnTo>
                <a:lnTo>
                  <a:pt x="3895597" y="140969"/>
                </a:lnTo>
                <a:lnTo>
                  <a:pt x="3843782" y="115569"/>
                </a:lnTo>
                <a:lnTo>
                  <a:pt x="3759453" y="82550"/>
                </a:lnTo>
                <a:lnTo>
                  <a:pt x="3699383" y="66039"/>
                </a:lnTo>
                <a:lnTo>
                  <a:pt x="3668394" y="59689"/>
                </a:lnTo>
                <a:lnTo>
                  <a:pt x="3636644" y="54609"/>
                </a:lnTo>
                <a:close/>
              </a:path>
            </a:pathLst>
          </a:custGeom>
          <a:solidFill>
            <a:srgbClr val="1E768B"/>
          </a:solidFill>
        </p:spPr>
        <p:txBody>
          <a:bodyPr wrap="square" lIns="0" tIns="0" rIns="0" bIns="0" rtlCol="0"/>
          <a:lstStyle/>
          <a:p>
            <a:endParaRPr/>
          </a:p>
        </p:txBody>
      </p:sp>
      <p:sp>
        <p:nvSpPr>
          <p:cNvPr id="10" name="object 10"/>
          <p:cNvSpPr txBox="1"/>
          <p:nvPr/>
        </p:nvSpPr>
        <p:spPr>
          <a:xfrm>
            <a:off x="3910965" y="5642205"/>
            <a:ext cx="3599815" cy="957580"/>
          </a:xfrm>
          <a:prstGeom prst="rect">
            <a:avLst/>
          </a:prstGeom>
        </p:spPr>
        <p:txBody>
          <a:bodyPr vert="horz" wrap="square" lIns="0" tIns="13970" rIns="0" bIns="0" rtlCol="0">
            <a:spAutoFit/>
          </a:bodyPr>
          <a:lstStyle/>
          <a:p>
            <a:pPr algn="ctr">
              <a:lnSpc>
                <a:spcPts val="2460"/>
              </a:lnSpc>
              <a:spcBef>
                <a:spcPts val="110"/>
              </a:spcBef>
            </a:pPr>
            <a:r>
              <a:rPr sz="2100" b="1" i="1" spc="-60" dirty="0">
                <a:solidFill>
                  <a:srgbClr val="422C16"/>
                </a:solidFill>
                <a:latin typeface="Lucida Sans Unicode"/>
                <a:cs typeface="Lucida Sans Unicode"/>
              </a:rPr>
              <a:t>No…Rather </a:t>
            </a:r>
            <a:r>
              <a:rPr sz="2100" b="1" i="1" spc="-50" dirty="0">
                <a:solidFill>
                  <a:srgbClr val="422C16"/>
                </a:solidFill>
                <a:latin typeface="Lucida Sans Unicode"/>
                <a:cs typeface="Lucida Sans Unicode"/>
              </a:rPr>
              <a:t>they </a:t>
            </a:r>
            <a:r>
              <a:rPr sz="2100" b="1" i="1" spc="-60" dirty="0">
                <a:solidFill>
                  <a:srgbClr val="422C16"/>
                </a:solidFill>
                <a:latin typeface="Lucida Sans Unicode"/>
                <a:cs typeface="Lucida Sans Unicode"/>
              </a:rPr>
              <a:t>would </a:t>
            </a:r>
            <a:r>
              <a:rPr sz="2100" b="1" i="1" spc="-50" dirty="0">
                <a:solidFill>
                  <a:srgbClr val="422C16"/>
                </a:solidFill>
                <a:latin typeface="Lucida Sans Unicode"/>
                <a:cs typeface="Lucida Sans Unicode"/>
              </a:rPr>
              <a:t>see</a:t>
            </a:r>
            <a:r>
              <a:rPr sz="2100" b="1" i="1" spc="-105" dirty="0">
                <a:solidFill>
                  <a:srgbClr val="422C16"/>
                </a:solidFill>
                <a:latin typeface="Lucida Sans Unicode"/>
                <a:cs typeface="Lucida Sans Unicode"/>
              </a:rPr>
              <a:t> </a:t>
            </a:r>
            <a:r>
              <a:rPr sz="2100" b="1" i="1" spc="-40" dirty="0">
                <a:solidFill>
                  <a:srgbClr val="422C16"/>
                </a:solidFill>
                <a:latin typeface="Lucida Sans Unicode"/>
                <a:cs typeface="Lucida Sans Unicode"/>
              </a:rPr>
              <a:t>it</a:t>
            </a:r>
            <a:endParaRPr sz="2100">
              <a:latin typeface="Lucida Sans Unicode"/>
              <a:cs typeface="Lucida Sans Unicode"/>
            </a:endParaRPr>
          </a:p>
          <a:p>
            <a:pPr algn="ctr">
              <a:lnSpc>
                <a:spcPts val="2400"/>
              </a:lnSpc>
            </a:pPr>
            <a:r>
              <a:rPr sz="2100" b="1" i="1" spc="-50" dirty="0">
                <a:solidFill>
                  <a:srgbClr val="422C16"/>
                </a:solidFill>
                <a:latin typeface="Lucida Sans Unicode"/>
                <a:cs typeface="Lucida Sans Unicode"/>
              </a:rPr>
              <a:t>as collection</a:t>
            </a:r>
            <a:r>
              <a:rPr sz="2100" b="1" i="1" spc="-90" dirty="0">
                <a:solidFill>
                  <a:srgbClr val="422C16"/>
                </a:solidFill>
                <a:latin typeface="Lucida Sans Unicode"/>
                <a:cs typeface="Lucida Sans Unicode"/>
              </a:rPr>
              <a:t> </a:t>
            </a:r>
            <a:r>
              <a:rPr sz="2100" b="1" i="1" spc="-45" dirty="0">
                <a:solidFill>
                  <a:srgbClr val="422C16"/>
                </a:solidFill>
                <a:latin typeface="Lucida Sans Unicode"/>
                <a:cs typeface="Lucida Sans Unicode"/>
              </a:rPr>
              <a:t>of</a:t>
            </a:r>
            <a:endParaRPr sz="2100">
              <a:latin typeface="Lucida Sans Unicode"/>
              <a:cs typeface="Lucida Sans Unicode"/>
            </a:endParaRPr>
          </a:p>
          <a:p>
            <a:pPr algn="ctr">
              <a:lnSpc>
                <a:spcPts val="2460"/>
              </a:lnSpc>
            </a:pPr>
            <a:r>
              <a:rPr sz="2100" b="1" i="1" spc="-65" dirty="0">
                <a:solidFill>
                  <a:srgbClr val="422C16"/>
                </a:solidFill>
                <a:latin typeface="Lucida Sans Unicode"/>
                <a:cs typeface="Lucida Sans Unicode"/>
              </a:rPr>
              <a:t>segments…….</a:t>
            </a:r>
            <a:endParaRPr sz="2100">
              <a:latin typeface="Lucida Sans Unicode"/>
              <a:cs typeface="Lucida Sans Unicode"/>
            </a:endParaRPr>
          </a:p>
        </p:txBody>
      </p:sp>
    </p:spTree>
    <p:extLst>
      <p:ext uri="{BB962C8B-B14F-4D97-AF65-F5344CB8AC3E}">
        <p14:creationId xmlns:p14="http://schemas.microsoft.com/office/powerpoint/2010/main" val="3794608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96995" y="1359153"/>
            <a:ext cx="4711065" cy="4482465"/>
          </a:xfrm>
          <a:prstGeom prst="rect">
            <a:avLst/>
          </a:prstGeom>
        </p:spPr>
        <p:txBody>
          <a:bodyPr vert="horz" wrap="square" lIns="0" tIns="12700" rIns="0" bIns="0" rtlCol="0">
            <a:spAutoFit/>
          </a:bodyPr>
          <a:lstStyle/>
          <a:p>
            <a:pPr marL="12700">
              <a:lnSpc>
                <a:spcPct val="100000"/>
              </a:lnSpc>
              <a:spcBef>
                <a:spcPts val="100"/>
              </a:spcBef>
              <a:tabLst>
                <a:tab pos="268605" algn="l"/>
                <a:tab pos="2052320"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spc="-5" dirty="0">
                <a:latin typeface="Lucida Sans Unicode"/>
                <a:cs typeface="Lucida Sans Unicode"/>
              </a:rPr>
              <a:t>User</a:t>
            </a:r>
            <a:r>
              <a:rPr sz="2100" dirty="0">
                <a:latin typeface="Lucida Sans Unicode"/>
                <a:cs typeface="Lucida Sans Unicode"/>
              </a:rPr>
              <a:t> View</a:t>
            </a:r>
            <a:r>
              <a:rPr sz="2100" spc="15" dirty="0">
                <a:latin typeface="Lucida Sans Unicode"/>
                <a:cs typeface="Lucida Sans Unicode"/>
              </a:rPr>
              <a:t> </a:t>
            </a:r>
            <a:r>
              <a:rPr sz="2100" spc="-5" dirty="0">
                <a:latin typeface="Lucida Sans Unicode"/>
                <a:cs typeface="Lucida Sans Unicode"/>
              </a:rPr>
              <a:t>of	logical </a:t>
            </a:r>
            <a:r>
              <a:rPr sz="2100" spc="-10" dirty="0">
                <a:latin typeface="Lucida Sans Unicode"/>
                <a:cs typeface="Lucida Sans Unicode"/>
              </a:rPr>
              <a:t>memory</a:t>
            </a:r>
            <a:endParaRPr sz="2100">
              <a:latin typeface="Lucida Sans Unicode"/>
              <a:cs typeface="Lucida Sans Unicode"/>
            </a:endParaRPr>
          </a:p>
          <a:p>
            <a:pPr marL="524510" indent="-229235">
              <a:lnSpc>
                <a:spcPct val="100000"/>
              </a:lnSpc>
              <a:spcBef>
                <a:spcPts val="1989"/>
              </a:spcBef>
              <a:buClr>
                <a:srgbClr val="2CA1BE"/>
              </a:buClr>
              <a:buFont typeface="Verdana"/>
              <a:buChar char="◦"/>
              <a:tabLst>
                <a:tab pos="524510" algn="l"/>
                <a:tab pos="525145" algn="l"/>
              </a:tabLst>
            </a:pPr>
            <a:r>
              <a:rPr sz="1900" spc="-10" dirty="0">
                <a:latin typeface="Lucida Sans Unicode"/>
                <a:cs typeface="Lucida Sans Unicode"/>
              </a:rPr>
              <a:t>Linear </a:t>
            </a:r>
            <a:r>
              <a:rPr sz="1900" spc="-5" dirty="0">
                <a:latin typeface="Lucida Sans Unicode"/>
                <a:cs typeface="Lucida Sans Unicode"/>
              </a:rPr>
              <a:t>array of </a:t>
            </a:r>
            <a:r>
              <a:rPr sz="1900" spc="-10" dirty="0">
                <a:latin typeface="Lucida Sans Unicode"/>
                <a:cs typeface="Lucida Sans Unicode"/>
              </a:rPr>
              <a:t>bytes</a:t>
            </a:r>
            <a:endParaRPr sz="1900">
              <a:latin typeface="Lucida Sans Unicode"/>
              <a:cs typeface="Lucida Sans Unicode"/>
            </a:endParaRPr>
          </a:p>
          <a:p>
            <a:pPr marL="762000" marR="415925" lvl="1" indent="-228600">
              <a:lnSpc>
                <a:spcPct val="80000"/>
              </a:lnSpc>
              <a:spcBef>
                <a:spcPts val="415"/>
              </a:spcBef>
              <a:buClr>
                <a:srgbClr val="DA1F28"/>
              </a:buClr>
              <a:buFont typeface="Wingdings 2"/>
              <a:buChar char=""/>
              <a:tabLst>
                <a:tab pos="762000" algn="l"/>
                <a:tab pos="762635" algn="l"/>
              </a:tabLst>
            </a:pPr>
            <a:r>
              <a:rPr sz="1700" spc="-5" dirty="0">
                <a:latin typeface="Lucida Sans Unicode"/>
                <a:cs typeface="Lucida Sans Unicode"/>
              </a:rPr>
              <a:t>Reflected by the ‘Paging’ </a:t>
            </a:r>
            <a:r>
              <a:rPr sz="1700" dirty="0">
                <a:latin typeface="Lucida Sans Unicode"/>
                <a:cs typeface="Lucida Sans Unicode"/>
              </a:rPr>
              <a:t>memory  scheme</a:t>
            </a:r>
            <a:endParaRPr sz="1700">
              <a:latin typeface="Lucida Sans Unicode"/>
              <a:cs typeface="Lucida Sans Unicode"/>
            </a:endParaRPr>
          </a:p>
          <a:p>
            <a:pPr lvl="1">
              <a:lnSpc>
                <a:spcPct val="100000"/>
              </a:lnSpc>
              <a:spcBef>
                <a:spcPts val="10"/>
              </a:spcBef>
              <a:buClr>
                <a:srgbClr val="DA1F28"/>
              </a:buClr>
              <a:buFont typeface="Wingdings 2"/>
              <a:buChar char=""/>
            </a:pPr>
            <a:endParaRPr sz="3450">
              <a:latin typeface="Times New Roman"/>
              <a:cs typeface="Times New Roman"/>
            </a:endParaRPr>
          </a:p>
          <a:p>
            <a:pPr marL="524510" indent="-229235">
              <a:lnSpc>
                <a:spcPts val="2375"/>
              </a:lnSpc>
              <a:buClr>
                <a:srgbClr val="2CA1BE"/>
              </a:buClr>
              <a:buFont typeface="Verdana"/>
              <a:buChar char="◦"/>
              <a:tabLst>
                <a:tab pos="524510" algn="l"/>
                <a:tab pos="525145" algn="l"/>
              </a:tabLst>
            </a:pPr>
            <a:r>
              <a:rPr sz="1900" spc="-5" dirty="0">
                <a:latin typeface="Lucida Sans Unicode"/>
                <a:cs typeface="Lucida Sans Unicode"/>
              </a:rPr>
              <a:t>A collection of</a:t>
            </a:r>
            <a:r>
              <a:rPr sz="1900" dirty="0">
                <a:latin typeface="Lucida Sans Unicode"/>
                <a:cs typeface="Lucida Sans Unicode"/>
              </a:rPr>
              <a:t> </a:t>
            </a:r>
            <a:r>
              <a:rPr sz="2200" spc="-5" dirty="0">
                <a:latin typeface="Lucida Sans Unicode"/>
                <a:cs typeface="Lucida Sans Unicode"/>
              </a:rPr>
              <a:t>variable-sized</a:t>
            </a:r>
            <a:endParaRPr sz="2200">
              <a:latin typeface="Lucida Sans Unicode"/>
              <a:cs typeface="Lucida Sans Unicode"/>
            </a:endParaRPr>
          </a:p>
          <a:p>
            <a:pPr marL="524510">
              <a:lnSpc>
                <a:spcPts val="2375"/>
              </a:lnSpc>
            </a:pPr>
            <a:r>
              <a:rPr sz="2200" spc="-10" dirty="0">
                <a:latin typeface="Lucida Sans Unicode"/>
                <a:cs typeface="Lucida Sans Unicode"/>
              </a:rPr>
              <a:t>entities</a:t>
            </a:r>
            <a:endParaRPr sz="2200">
              <a:latin typeface="Lucida Sans Unicode"/>
              <a:cs typeface="Lucida Sans Unicode"/>
            </a:endParaRPr>
          </a:p>
          <a:p>
            <a:pPr marL="762000" marR="5080" lvl="1" indent="-228600" algn="just">
              <a:lnSpc>
                <a:spcPct val="80100"/>
              </a:lnSpc>
              <a:spcBef>
                <a:spcPts val="450"/>
              </a:spcBef>
              <a:buClr>
                <a:srgbClr val="DA1F28"/>
              </a:buClr>
              <a:buFont typeface="Wingdings 2"/>
              <a:buChar char=""/>
              <a:tabLst>
                <a:tab pos="762635" algn="l"/>
              </a:tabLst>
            </a:pPr>
            <a:r>
              <a:rPr sz="1700" spc="-5" dirty="0">
                <a:latin typeface="Lucida Sans Unicode"/>
                <a:cs typeface="Lucida Sans Unicode"/>
              </a:rPr>
              <a:t>User thinks in terms of “subroutines”,  </a:t>
            </a:r>
            <a:r>
              <a:rPr sz="1600" spc="-5" dirty="0">
                <a:latin typeface="Lucida Sans Unicode"/>
                <a:cs typeface="Lucida Sans Unicode"/>
              </a:rPr>
              <a:t>“stack”, “symbol </a:t>
            </a:r>
            <a:r>
              <a:rPr sz="1600" spc="-10" dirty="0">
                <a:latin typeface="Lucida Sans Unicode"/>
                <a:cs typeface="Lucida Sans Unicode"/>
              </a:rPr>
              <a:t>table”, </a:t>
            </a:r>
            <a:r>
              <a:rPr sz="1600" spc="-5" dirty="0">
                <a:latin typeface="Lucida Sans Unicode"/>
                <a:cs typeface="Lucida Sans Unicode"/>
              </a:rPr>
              <a:t>“main </a:t>
            </a:r>
            <a:r>
              <a:rPr sz="1600" spc="-10" dirty="0">
                <a:latin typeface="Lucida Sans Unicode"/>
                <a:cs typeface="Lucida Sans Unicode"/>
              </a:rPr>
              <a:t>program”  which are </a:t>
            </a:r>
            <a:r>
              <a:rPr sz="1600" spc="-5" dirty="0">
                <a:latin typeface="Lucida Sans Unicode"/>
                <a:cs typeface="Lucida Sans Unicode"/>
              </a:rPr>
              <a:t>somehow </a:t>
            </a:r>
            <a:r>
              <a:rPr sz="1600" spc="-10" dirty="0">
                <a:latin typeface="Lucida Sans Unicode"/>
                <a:cs typeface="Lucida Sans Unicode"/>
              </a:rPr>
              <a:t>located </a:t>
            </a:r>
            <a:r>
              <a:rPr sz="1600" spc="-5" dirty="0">
                <a:latin typeface="Lucida Sans Unicode"/>
                <a:cs typeface="Lucida Sans Unicode"/>
              </a:rPr>
              <a:t>somewhere  in</a:t>
            </a:r>
            <a:r>
              <a:rPr sz="1600" spc="5" dirty="0">
                <a:latin typeface="Lucida Sans Unicode"/>
                <a:cs typeface="Lucida Sans Unicode"/>
              </a:rPr>
              <a:t> </a:t>
            </a:r>
            <a:r>
              <a:rPr sz="1600" spc="-10" dirty="0">
                <a:latin typeface="Lucida Sans Unicode"/>
                <a:cs typeface="Lucida Sans Unicode"/>
              </a:rPr>
              <a:t>memory.]</a:t>
            </a:r>
            <a:endParaRPr sz="1600">
              <a:latin typeface="Lucida Sans Unicode"/>
              <a:cs typeface="Lucida Sans Unicode"/>
            </a:endParaRPr>
          </a:p>
          <a:p>
            <a:pPr>
              <a:lnSpc>
                <a:spcPct val="100000"/>
              </a:lnSpc>
              <a:spcBef>
                <a:spcPts val="35"/>
              </a:spcBef>
            </a:pPr>
            <a:endParaRPr sz="2450">
              <a:latin typeface="Times New Roman"/>
              <a:cs typeface="Times New Roman"/>
            </a:endParaRPr>
          </a:p>
          <a:p>
            <a:pPr marL="268605" marR="17780" indent="-256540">
              <a:lnSpc>
                <a:spcPct val="80000"/>
              </a:lnSpc>
              <a:spcBef>
                <a:spcPts val="5"/>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z="2200" spc="-5" dirty="0">
                <a:latin typeface="Lucida Sans Unicode"/>
                <a:cs typeface="Lucida Sans Unicode"/>
              </a:rPr>
              <a:t>Segmentation </a:t>
            </a:r>
            <a:r>
              <a:rPr sz="2200" spc="-10" dirty="0">
                <a:latin typeface="Lucida Sans Unicode"/>
                <a:cs typeface="Lucida Sans Unicode"/>
              </a:rPr>
              <a:t>supports </a:t>
            </a:r>
            <a:r>
              <a:rPr sz="2200" spc="-5" dirty="0">
                <a:latin typeface="Lucida Sans Unicode"/>
                <a:cs typeface="Lucida Sans Unicode"/>
              </a:rPr>
              <a:t>this user  view. The </a:t>
            </a:r>
            <a:r>
              <a:rPr sz="2200" spc="-10" dirty="0">
                <a:latin typeface="Lucida Sans Unicode"/>
                <a:cs typeface="Lucida Sans Unicode"/>
              </a:rPr>
              <a:t>logical address </a:t>
            </a:r>
            <a:r>
              <a:rPr sz="2200" spc="-5" dirty="0">
                <a:latin typeface="Lucida Sans Unicode"/>
                <a:cs typeface="Lucida Sans Unicode"/>
              </a:rPr>
              <a:t>space  is a </a:t>
            </a:r>
            <a:r>
              <a:rPr sz="2200" spc="-10" dirty="0">
                <a:latin typeface="Lucida Sans Unicode"/>
                <a:cs typeface="Lucida Sans Unicode"/>
              </a:rPr>
              <a:t>collection </a:t>
            </a:r>
            <a:r>
              <a:rPr sz="2200" spc="-5" dirty="0">
                <a:latin typeface="Lucida Sans Unicode"/>
                <a:cs typeface="Lucida Sans Unicode"/>
              </a:rPr>
              <a:t>of</a:t>
            </a:r>
            <a:r>
              <a:rPr sz="2200" spc="35" dirty="0">
                <a:latin typeface="Lucida Sans Unicode"/>
                <a:cs typeface="Lucida Sans Unicode"/>
              </a:rPr>
              <a:t> </a:t>
            </a:r>
            <a:r>
              <a:rPr sz="2200" spc="-5" dirty="0">
                <a:latin typeface="Lucida Sans Unicode"/>
                <a:cs typeface="Lucida Sans Unicode"/>
              </a:rPr>
              <a:t>segments.</a:t>
            </a:r>
            <a:endParaRPr sz="2200">
              <a:latin typeface="Lucida Sans Unicode"/>
              <a:cs typeface="Lucida Sans Unicode"/>
            </a:endParaRPr>
          </a:p>
        </p:txBody>
      </p:sp>
      <p:sp>
        <p:nvSpPr>
          <p:cNvPr id="3" name="object 3"/>
          <p:cNvSpPr/>
          <p:nvPr/>
        </p:nvSpPr>
        <p:spPr>
          <a:xfrm>
            <a:off x="3054096" y="649225"/>
            <a:ext cx="3035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9831" y="1700783"/>
            <a:ext cx="3096768" cy="40325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336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058926"/>
            <a:ext cx="7938134" cy="3915410"/>
          </a:xfrm>
          <a:prstGeom prst="rect">
            <a:avLst/>
          </a:prstGeom>
        </p:spPr>
        <p:txBody>
          <a:bodyPr vert="horz" wrap="square" lIns="0" tIns="85725" rIns="0" bIns="0" rtlCol="0">
            <a:spAutoFit/>
          </a:bodyPr>
          <a:lstStyle/>
          <a:p>
            <a:pPr marL="268605" marR="163195" indent="-256540">
              <a:lnSpc>
                <a:spcPct val="80000"/>
              </a:lnSpc>
              <a:spcBef>
                <a:spcPts val="675"/>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spc="-5" dirty="0">
                <a:latin typeface="Lucida Sans Unicode"/>
                <a:cs typeface="Lucida Sans Unicode"/>
              </a:rPr>
              <a:t>Although </a:t>
            </a:r>
            <a:r>
              <a:rPr sz="2400" dirty="0">
                <a:latin typeface="Lucida Sans Unicode"/>
                <a:cs typeface="Lucida Sans Unicode"/>
              </a:rPr>
              <a:t>the user </a:t>
            </a:r>
            <a:r>
              <a:rPr sz="2400" spc="-5" dirty="0">
                <a:latin typeface="Lucida Sans Unicode"/>
                <a:cs typeface="Lucida Sans Unicode"/>
              </a:rPr>
              <a:t>can refer to objects in the  program by </a:t>
            </a:r>
            <a:r>
              <a:rPr sz="2400" dirty="0">
                <a:latin typeface="Lucida Sans Unicode"/>
                <a:cs typeface="Lucida Sans Unicode"/>
              </a:rPr>
              <a:t>a </a:t>
            </a:r>
            <a:r>
              <a:rPr sz="2400" spc="-5" dirty="0">
                <a:latin typeface="Lucida Sans Unicode"/>
                <a:cs typeface="Lucida Sans Unicode"/>
              </a:rPr>
              <a:t>two-dimensional address, the </a:t>
            </a:r>
            <a:r>
              <a:rPr sz="2400" spc="-10" dirty="0">
                <a:latin typeface="Lucida Sans Unicode"/>
                <a:cs typeface="Lucida Sans Unicode"/>
              </a:rPr>
              <a:t>actual  </a:t>
            </a:r>
            <a:r>
              <a:rPr sz="2400" spc="-5" dirty="0">
                <a:latin typeface="Lucida Sans Unicode"/>
                <a:cs typeface="Lucida Sans Unicode"/>
              </a:rPr>
              <a:t>physical address is </a:t>
            </a:r>
            <a:r>
              <a:rPr sz="2400" dirty="0">
                <a:latin typeface="Lucida Sans Unicode"/>
                <a:cs typeface="Lucida Sans Unicode"/>
              </a:rPr>
              <a:t>still a </a:t>
            </a:r>
            <a:r>
              <a:rPr sz="2400" spc="-5" dirty="0">
                <a:latin typeface="Lucida Sans Unicode"/>
                <a:cs typeface="Lucida Sans Unicode"/>
              </a:rPr>
              <a:t>one-dimensional  </a:t>
            </a:r>
            <a:r>
              <a:rPr sz="2400" dirty="0">
                <a:latin typeface="Lucida Sans Unicode"/>
                <a:cs typeface="Lucida Sans Unicode"/>
              </a:rPr>
              <a:t>sequence</a:t>
            </a:r>
          </a:p>
          <a:p>
            <a:pPr marL="12700">
              <a:lnSpc>
                <a:spcPct val="100000"/>
              </a:lnSpc>
              <a:spcBef>
                <a:spcPts val="2530"/>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spc="-5" dirty="0">
                <a:latin typeface="Lucida Sans Unicode"/>
                <a:cs typeface="Lucida Sans Unicode"/>
              </a:rPr>
              <a:t>Thus, </a:t>
            </a:r>
            <a:r>
              <a:rPr sz="2400" dirty="0">
                <a:latin typeface="Lucida Sans Unicode"/>
                <a:cs typeface="Lucida Sans Unicode"/>
              </a:rPr>
              <a:t>we need </a:t>
            </a:r>
            <a:r>
              <a:rPr sz="2400" spc="-5" dirty="0">
                <a:latin typeface="Lucida Sans Unicode"/>
                <a:cs typeface="Lucida Sans Unicode"/>
              </a:rPr>
              <a:t>to </a:t>
            </a:r>
            <a:r>
              <a:rPr sz="2400" dirty="0">
                <a:latin typeface="Lucida Sans Unicode"/>
                <a:cs typeface="Lucida Sans Unicode"/>
              </a:rPr>
              <a:t>map </a:t>
            </a:r>
            <a:r>
              <a:rPr sz="2400" spc="-5" dirty="0">
                <a:latin typeface="Lucida Sans Unicode"/>
                <a:cs typeface="Lucida Sans Unicode"/>
              </a:rPr>
              <a:t>the segment</a:t>
            </a:r>
            <a:r>
              <a:rPr sz="2400" spc="65" dirty="0">
                <a:latin typeface="Lucida Sans Unicode"/>
                <a:cs typeface="Lucida Sans Unicode"/>
              </a:rPr>
              <a:t> </a:t>
            </a:r>
            <a:r>
              <a:rPr sz="2400" spc="-5" dirty="0">
                <a:latin typeface="Lucida Sans Unicode"/>
                <a:cs typeface="Lucida Sans Unicode"/>
              </a:rPr>
              <a:t>number</a:t>
            </a:r>
            <a:endParaRPr sz="2400" dirty="0">
              <a:latin typeface="Lucida Sans Unicode"/>
              <a:cs typeface="Lucida Sans Unicode"/>
            </a:endParaRPr>
          </a:p>
          <a:p>
            <a:pPr marL="12700">
              <a:lnSpc>
                <a:spcPct val="100000"/>
              </a:lnSpc>
              <a:spcBef>
                <a:spcPts val="2535"/>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spc="-5" dirty="0">
                <a:latin typeface="Lucida Sans Unicode"/>
                <a:cs typeface="Lucida Sans Unicode"/>
              </a:rPr>
              <a:t>This </a:t>
            </a:r>
            <a:r>
              <a:rPr sz="2400" dirty="0">
                <a:latin typeface="Lucida Sans Unicode"/>
                <a:cs typeface="Lucida Sans Unicode"/>
              </a:rPr>
              <a:t>mapping </a:t>
            </a:r>
            <a:r>
              <a:rPr sz="2400" spc="-5" dirty="0">
                <a:latin typeface="Lucida Sans Unicode"/>
                <a:cs typeface="Lucida Sans Unicode"/>
              </a:rPr>
              <a:t>is effected by </a:t>
            </a:r>
            <a:r>
              <a:rPr sz="2400" dirty="0">
                <a:latin typeface="Lucida Sans Unicode"/>
                <a:cs typeface="Lucida Sans Unicode"/>
              </a:rPr>
              <a:t>a </a:t>
            </a:r>
            <a:r>
              <a:rPr sz="2400" b="1" dirty="0">
                <a:latin typeface="Lucida Sans Unicode"/>
                <a:cs typeface="Lucida Sans Unicode"/>
              </a:rPr>
              <a:t>segment</a:t>
            </a:r>
            <a:r>
              <a:rPr sz="2400" b="1" spc="-35" dirty="0">
                <a:latin typeface="Lucida Sans Unicode"/>
                <a:cs typeface="Lucida Sans Unicode"/>
              </a:rPr>
              <a:t> </a:t>
            </a:r>
            <a:r>
              <a:rPr sz="2400" b="1" spc="5" dirty="0">
                <a:latin typeface="Lucida Sans Unicode"/>
                <a:cs typeface="Lucida Sans Unicode"/>
              </a:rPr>
              <a:t>table</a:t>
            </a:r>
            <a:endParaRPr sz="2400" dirty="0">
              <a:latin typeface="Lucida Sans Unicode"/>
              <a:cs typeface="Lucida Sans Unicode"/>
            </a:endParaRPr>
          </a:p>
          <a:p>
            <a:pPr marL="268605" marR="5080" indent="-256540">
              <a:lnSpc>
                <a:spcPts val="2300"/>
              </a:lnSpc>
              <a:spcBef>
                <a:spcPts val="3080"/>
              </a:spcBef>
              <a:tabLst>
                <a:tab pos="268605" algn="l"/>
              </a:tabLst>
            </a:pPr>
            <a:r>
              <a:rPr sz="1600" spc="15" dirty="0">
                <a:solidFill>
                  <a:srgbClr val="2CA1BE"/>
                </a:solidFill>
                <a:latin typeface="Wingdings 3"/>
                <a:cs typeface="Wingdings 3"/>
              </a:rPr>
              <a:t></a:t>
            </a:r>
            <a:r>
              <a:rPr sz="1600" spc="15" dirty="0">
                <a:solidFill>
                  <a:srgbClr val="2CA1BE"/>
                </a:solidFill>
                <a:latin typeface="Times New Roman"/>
                <a:cs typeface="Times New Roman"/>
              </a:rPr>
              <a:t>	</a:t>
            </a:r>
            <a:r>
              <a:rPr sz="2400" dirty="0">
                <a:latin typeface="Lucida Sans Unicode"/>
                <a:cs typeface="Lucida Sans Unicode"/>
              </a:rPr>
              <a:t>In </a:t>
            </a:r>
            <a:r>
              <a:rPr sz="2400" spc="-5" dirty="0">
                <a:latin typeface="Lucida Sans Unicode"/>
                <a:cs typeface="Lucida Sans Unicode"/>
              </a:rPr>
              <a:t>order to protect the </a:t>
            </a:r>
            <a:r>
              <a:rPr sz="2400" dirty="0">
                <a:latin typeface="Lucida Sans Unicode"/>
                <a:cs typeface="Lucida Sans Unicode"/>
              </a:rPr>
              <a:t>memory space, </a:t>
            </a:r>
            <a:r>
              <a:rPr sz="2400" spc="-5" dirty="0">
                <a:latin typeface="Lucida Sans Unicode"/>
                <a:cs typeface="Lucida Sans Unicode"/>
              </a:rPr>
              <a:t>each entry in  segment table </a:t>
            </a:r>
            <a:r>
              <a:rPr sz="2400" dirty="0">
                <a:latin typeface="Lucida Sans Unicode"/>
                <a:cs typeface="Lucida Sans Unicode"/>
              </a:rPr>
              <a:t>has a </a:t>
            </a:r>
            <a:r>
              <a:rPr sz="2400" b="1" dirty="0">
                <a:latin typeface="Lucida Sans Unicode"/>
                <a:cs typeface="Lucida Sans Unicode"/>
              </a:rPr>
              <a:t>segment base </a:t>
            </a:r>
            <a:r>
              <a:rPr sz="2400" spc="-5" dirty="0">
                <a:latin typeface="Lucida Sans Unicode"/>
                <a:cs typeface="Lucida Sans Unicode"/>
              </a:rPr>
              <a:t>and </a:t>
            </a:r>
            <a:r>
              <a:rPr sz="2400" dirty="0">
                <a:latin typeface="Lucida Sans Unicode"/>
                <a:cs typeface="Lucida Sans Unicode"/>
              </a:rPr>
              <a:t>a </a:t>
            </a:r>
            <a:r>
              <a:rPr sz="2400" b="1" dirty="0">
                <a:latin typeface="Lucida Sans Unicode"/>
                <a:cs typeface="Lucida Sans Unicode"/>
              </a:rPr>
              <a:t>segment  limit</a:t>
            </a:r>
            <a:endParaRPr sz="2400" dirty="0">
              <a:latin typeface="Lucida Sans Unicode"/>
              <a:cs typeface="Lucida Sans Unicode"/>
            </a:endParaRPr>
          </a:p>
        </p:txBody>
      </p:sp>
      <p:sp>
        <p:nvSpPr>
          <p:cNvPr id="3" name="object 3"/>
          <p:cNvSpPr/>
          <p:nvPr/>
        </p:nvSpPr>
        <p:spPr>
          <a:xfrm>
            <a:off x="2895600" y="583438"/>
            <a:ext cx="3035808" cy="4754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44978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9318" y="456758"/>
            <a:ext cx="7865364" cy="48920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93675" y="1400904"/>
            <a:ext cx="2374992" cy="5885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178176" y="1502410"/>
            <a:ext cx="220535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Lucida Sans Unicode"/>
                <a:cs typeface="Lucida Sans Unicode"/>
              </a:rPr>
              <a:t>Logical Address</a:t>
            </a:r>
            <a:r>
              <a:rPr sz="1600" spc="20" dirty="0">
                <a:latin typeface="Lucida Sans Unicode"/>
                <a:cs typeface="Lucida Sans Unicode"/>
              </a:rPr>
              <a:t> </a:t>
            </a:r>
            <a:r>
              <a:rPr sz="1600" spc="-10" dirty="0">
                <a:latin typeface="Lucida Sans Unicode"/>
                <a:cs typeface="Lucida Sans Unicode"/>
              </a:rPr>
              <a:t>space</a:t>
            </a:r>
            <a:endParaRPr sz="1600">
              <a:latin typeface="Lucida Sans Unicode"/>
              <a:cs typeface="Lucida Sans Unicode"/>
            </a:endParaRPr>
          </a:p>
        </p:txBody>
      </p:sp>
      <p:sp>
        <p:nvSpPr>
          <p:cNvPr id="5" name="object 5"/>
          <p:cNvSpPr/>
          <p:nvPr/>
        </p:nvSpPr>
        <p:spPr>
          <a:xfrm>
            <a:off x="4426965" y="1346961"/>
            <a:ext cx="939165" cy="337820"/>
          </a:xfrm>
          <a:custGeom>
            <a:avLst/>
            <a:gdLst/>
            <a:ahLst/>
            <a:cxnLst/>
            <a:rect l="l" t="t" r="r" b="b"/>
            <a:pathLst>
              <a:path w="939164" h="337819">
                <a:moveTo>
                  <a:pt x="935989" y="42037"/>
                </a:moveTo>
                <a:lnTo>
                  <a:pt x="12954" y="327025"/>
                </a:lnTo>
                <a:lnTo>
                  <a:pt x="16256" y="337565"/>
                </a:lnTo>
                <a:lnTo>
                  <a:pt x="939164" y="52450"/>
                </a:lnTo>
                <a:lnTo>
                  <a:pt x="935989" y="42037"/>
                </a:lnTo>
                <a:close/>
              </a:path>
              <a:path w="939164" h="337819">
                <a:moveTo>
                  <a:pt x="922909" y="0"/>
                </a:moveTo>
                <a:lnTo>
                  <a:pt x="0" y="284988"/>
                </a:lnTo>
                <a:lnTo>
                  <a:pt x="9779" y="316484"/>
                </a:lnTo>
                <a:lnTo>
                  <a:pt x="932688" y="31496"/>
                </a:lnTo>
                <a:lnTo>
                  <a:pt x="922909" y="0"/>
                </a:lnTo>
                <a:close/>
              </a:path>
            </a:pathLst>
          </a:custGeom>
          <a:solidFill>
            <a:srgbClr val="DE5E60"/>
          </a:solidFill>
        </p:spPr>
        <p:txBody>
          <a:bodyPr wrap="square" lIns="0" tIns="0" rIns="0" bIns="0" rtlCol="0"/>
          <a:lstStyle/>
          <a:p>
            <a:endParaRPr/>
          </a:p>
        </p:txBody>
      </p:sp>
      <p:sp>
        <p:nvSpPr>
          <p:cNvPr id="6" name="object 6"/>
          <p:cNvSpPr/>
          <p:nvPr/>
        </p:nvSpPr>
        <p:spPr>
          <a:xfrm>
            <a:off x="5303520" y="1115567"/>
            <a:ext cx="2417064" cy="65532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658103" y="1217167"/>
            <a:ext cx="17125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Lucida Sans Unicode"/>
                <a:cs typeface="Lucida Sans Unicode"/>
              </a:rPr>
              <a:t>Segment</a:t>
            </a:r>
            <a:r>
              <a:rPr sz="1600" spc="-45" dirty="0">
                <a:latin typeface="Lucida Sans Unicode"/>
                <a:cs typeface="Lucida Sans Unicode"/>
              </a:rPr>
              <a:t> </a:t>
            </a:r>
            <a:r>
              <a:rPr sz="1600" spc="-5" dirty="0">
                <a:latin typeface="Lucida Sans Unicode"/>
                <a:cs typeface="Lucida Sans Unicode"/>
              </a:rPr>
              <a:t>number</a:t>
            </a:r>
            <a:endParaRPr sz="1600">
              <a:latin typeface="Lucida Sans Unicode"/>
              <a:cs typeface="Lucida Sans Unicode"/>
            </a:endParaRPr>
          </a:p>
        </p:txBody>
      </p:sp>
      <p:sp>
        <p:nvSpPr>
          <p:cNvPr id="8" name="object 8"/>
          <p:cNvSpPr/>
          <p:nvPr/>
        </p:nvSpPr>
        <p:spPr>
          <a:xfrm>
            <a:off x="4426077" y="1632330"/>
            <a:ext cx="941069" cy="374650"/>
          </a:xfrm>
          <a:custGeom>
            <a:avLst/>
            <a:gdLst/>
            <a:ahLst/>
            <a:cxnLst/>
            <a:rect l="l" t="t" r="r" b="b"/>
            <a:pathLst>
              <a:path w="941070" h="374650">
                <a:moveTo>
                  <a:pt x="3556" y="41529"/>
                </a:moveTo>
                <a:lnTo>
                  <a:pt x="0" y="51816"/>
                </a:lnTo>
                <a:lnTo>
                  <a:pt x="922909" y="374269"/>
                </a:lnTo>
                <a:lnTo>
                  <a:pt x="926464" y="363855"/>
                </a:lnTo>
                <a:lnTo>
                  <a:pt x="3556" y="41529"/>
                </a:lnTo>
                <a:close/>
              </a:path>
              <a:path w="941070" h="374650">
                <a:moveTo>
                  <a:pt x="18034" y="0"/>
                </a:moveTo>
                <a:lnTo>
                  <a:pt x="7238" y="31115"/>
                </a:lnTo>
                <a:lnTo>
                  <a:pt x="930148" y="353441"/>
                </a:lnTo>
                <a:lnTo>
                  <a:pt x="941070" y="322326"/>
                </a:lnTo>
                <a:lnTo>
                  <a:pt x="18034" y="0"/>
                </a:lnTo>
                <a:close/>
              </a:path>
            </a:pathLst>
          </a:custGeom>
          <a:solidFill>
            <a:srgbClr val="DE5E60"/>
          </a:solidFill>
        </p:spPr>
        <p:txBody>
          <a:bodyPr wrap="square" lIns="0" tIns="0" rIns="0" bIns="0" rtlCol="0"/>
          <a:lstStyle/>
          <a:p>
            <a:endParaRPr/>
          </a:p>
        </p:txBody>
      </p:sp>
      <p:sp>
        <p:nvSpPr>
          <p:cNvPr id="9" name="object 9"/>
          <p:cNvSpPr/>
          <p:nvPr/>
        </p:nvSpPr>
        <p:spPr>
          <a:xfrm>
            <a:off x="5303520" y="1722120"/>
            <a:ext cx="2417064" cy="656843"/>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728216" y="3888485"/>
            <a:ext cx="6096000" cy="566927"/>
          </a:xfrm>
          <a:prstGeom prst="rect">
            <a:avLst/>
          </a:prstGeom>
          <a:blipFill>
            <a:blip r:embed="rId6" cstate="print"/>
            <a:stretch>
              <a:fillRect/>
            </a:stretch>
          </a:blipFill>
        </p:spPr>
        <p:txBody>
          <a:bodyPr wrap="square" lIns="0" tIns="0" rIns="0" bIns="0" rtlCol="0"/>
          <a:lstStyle/>
          <a:p>
            <a:endParaRPr/>
          </a:p>
        </p:txBody>
      </p:sp>
      <p:graphicFrame>
        <p:nvGraphicFramePr>
          <p:cNvPr id="11" name="object 11"/>
          <p:cNvGraphicFramePr>
            <a:graphicFrameLocks noGrp="1"/>
          </p:cNvGraphicFramePr>
          <p:nvPr/>
        </p:nvGraphicFramePr>
        <p:xfrm>
          <a:off x="1721866" y="3882135"/>
          <a:ext cx="6096000" cy="979805"/>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66293">
                <a:tc>
                  <a:txBody>
                    <a:bodyPr/>
                    <a:lstStyle/>
                    <a:p>
                      <a:pPr marL="91440">
                        <a:lnSpc>
                          <a:spcPct val="100000"/>
                        </a:lnSpc>
                        <a:spcBef>
                          <a:spcPts val="100"/>
                        </a:spcBef>
                      </a:pPr>
                      <a:r>
                        <a:rPr sz="1800" b="1" dirty="0">
                          <a:latin typeface="Lucida Sans Unicode"/>
                          <a:cs typeface="Lucida Sans Unicode"/>
                        </a:rPr>
                        <a:t>Segment</a:t>
                      </a:r>
                      <a:r>
                        <a:rPr sz="1800" b="1" spc="-45" dirty="0">
                          <a:latin typeface="Lucida Sans Unicode"/>
                          <a:cs typeface="Lucida Sans Unicode"/>
                        </a:rPr>
                        <a:t> </a:t>
                      </a:r>
                      <a:r>
                        <a:rPr sz="1800" b="1" dirty="0">
                          <a:latin typeface="Lucida Sans Unicode"/>
                          <a:cs typeface="Lucida Sans Unicode"/>
                        </a:rPr>
                        <a:t>Limit</a:t>
                      </a:r>
                      <a:endParaRPr sz="1800">
                        <a:latin typeface="Lucida Sans Unicode"/>
                        <a:cs typeface="Lucida Sans Unicode"/>
                      </a:endParaRPr>
                    </a:p>
                  </a:txBody>
                  <a:tcPr marL="0" marR="0" marT="127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L="91440">
                        <a:lnSpc>
                          <a:spcPct val="100000"/>
                        </a:lnSpc>
                        <a:spcBef>
                          <a:spcPts val="100"/>
                        </a:spcBef>
                      </a:pPr>
                      <a:r>
                        <a:rPr sz="1800" b="1" dirty="0">
                          <a:latin typeface="Lucida Sans Unicode"/>
                          <a:cs typeface="Lucida Sans Unicode"/>
                        </a:rPr>
                        <a:t>Segment</a:t>
                      </a:r>
                      <a:r>
                        <a:rPr sz="1800" b="1" spc="-50" dirty="0">
                          <a:latin typeface="Lucida Sans Unicode"/>
                          <a:cs typeface="Lucida Sans Unicode"/>
                        </a:rPr>
                        <a:t> </a:t>
                      </a:r>
                      <a:r>
                        <a:rPr sz="1800" b="1" dirty="0">
                          <a:latin typeface="Lucida Sans Unicode"/>
                          <a:cs typeface="Lucida Sans Unicode"/>
                        </a:rPr>
                        <a:t>Base</a:t>
                      </a:r>
                      <a:endParaRPr sz="1800">
                        <a:latin typeface="Lucida Sans Unicode"/>
                        <a:cs typeface="Lucida Sans Unicode"/>
                      </a:endParaRPr>
                    </a:p>
                  </a:txBody>
                  <a:tcPr marL="0" marR="0" marT="127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L="92075">
                        <a:lnSpc>
                          <a:spcPct val="100000"/>
                        </a:lnSpc>
                        <a:spcBef>
                          <a:spcPts val="100"/>
                        </a:spcBef>
                        <a:tabLst>
                          <a:tab pos="862965" algn="l"/>
                        </a:tabLst>
                      </a:pPr>
                      <a:r>
                        <a:rPr sz="1800" b="1" dirty="0">
                          <a:latin typeface="Lucida Sans Unicode"/>
                          <a:cs typeface="Lucida Sans Unicode"/>
                        </a:rPr>
                        <a:t>Other	bits</a:t>
                      </a:r>
                      <a:endParaRPr sz="1800">
                        <a:latin typeface="Lucida Sans Unicode"/>
                        <a:cs typeface="Lucida Sans Unicode"/>
                      </a:endParaRPr>
                    </a:p>
                  </a:txBody>
                  <a:tcPr marL="0" marR="0" marT="127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extLst>
                  <a:ext uri="{0D108BD9-81ED-4DB2-BD59-A6C34878D82A}">
                    <a16:rowId xmlns:a16="http://schemas.microsoft.com/office/drawing/2014/main" val="10000"/>
                  </a:ext>
                </a:extLst>
              </a:tr>
              <a:tr h="413512">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FE8"/>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FE8"/>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FE8"/>
                    </a:solidFill>
                  </a:tcPr>
                </a:tc>
                <a:extLst>
                  <a:ext uri="{0D108BD9-81ED-4DB2-BD59-A6C34878D82A}">
                    <a16:rowId xmlns:a16="http://schemas.microsoft.com/office/drawing/2014/main" val="10001"/>
                  </a:ext>
                </a:extLst>
              </a:tr>
            </a:tbl>
          </a:graphicData>
        </a:graphic>
      </p:graphicFrame>
      <p:sp>
        <p:nvSpPr>
          <p:cNvPr id="12" name="object 12"/>
          <p:cNvSpPr/>
          <p:nvPr/>
        </p:nvSpPr>
        <p:spPr>
          <a:xfrm>
            <a:off x="4183379" y="5271514"/>
            <a:ext cx="4809744" cy="1571244"/>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365116" y="5396291"/>
            <a:ext cx="4333240" cy="1257300"/>
          </a:xfrm>
          <a:prstGeom prst="rect">
            <a:avLst/>
          </a:prstGeom>
        </p:spPr>
        <p:txBody>
          <a:bodyPr vert="horz" wrap="square" lIns="0" tIns="31115" rIns="0" bIns="0" rtlCol="0">
            <a:spAutoFit/>
          </a:bodyPr>
          <a:lstStyle/>
          <a:p>
            <a:pPr marL="12700" marR="5080">
              <a:lnSpc>
                <a:spcPts val="1920"/>
              </a:lnSpc>
              <a:spcBef>
                <a:spcPts val="245"/>
              </a:spcBef>
            </a:pPr>
            <a:r>
              <a:rPr sz="1650" b="1" i="1" spc="-40" dirty="0">
                <a:solidFill>
                  <a:srgbClr val="FFFFFF"/>
                </a:solidFill>
                <a:latin typeface="Lucida Sans Unicode"/>
                <a:cs typeface="Lucida Sans Unicode"/>
              </a:rPr>
              <a:t>A </a:t>
            </a:r>
            <a:r>
              <a:rPr sz="1650" b="1" i="1" spc="-25" dirty="0">
                <a:solidFill>
                  <a:srgbClr val="FFFFFF"/>
                </a:solidFill>
                <a:latin typeface="Lucida Sans Unicode"/>
                <a:cs typeface="Lucida Sans Unicode"/>
              </a:rPr>
              <a:t>bit is </a:t>
            </a:r>
            <a:r>
              <a:rPr sz="1650" b="1" i="1" spc="-30" dirty="0">
                <a:solidFill>
                  <a:srgbClr val="FFFFFF"/>
                </a:solidFill>
                <a:latin typeface="Lucida Sans Unicode"/>
                <a:cs typeface="Lucida Sans Unicode"/>
              </a:rPr>
              <a:t>needed </a:t>
            </a:r>
            <a:r>
              <a:rPr sz="1650" b="1" i="1" spc="-25" dirty="0">
                <a:solidFill>
                  <a:srgbClr val="FFFFFF"/>
                </a:solidFill>
                <a:latin typeface="Lucida Sans Unicode"/>
                <a:cs typeface="Lucida Sans Unicode"/>
              </a:rPr>
              <a:t>to </a:t>
            </a:r>
            <a:r>
              <a:rPr sz="1650" b="1" i="1" spc="-30" dirty="0">
                <a:solidFill>
                  <a:srgbClr val="FFFFFF"/>
                </a:solidFill>
                <a:latin typeface="Lucida Sans Unicode"/>
                <a:cs typeface="Lucida Sans Unicode"/>
              </a:rPr>
              <a:t>determine </a:t>
            </a:r>
            <a:r>
              <a:rPr sz="1650" b="1" i="1" spc="-20" dirty="0">
                <a:solidFill>
                  <a:srgbClr val="FFFFFF"/>
                </a:solidFill>
                <a:latin typeface="Lucida Sans Unicode"/>
                <a:cs typeface="Lucida Sans Unicode"/>
              </a:rPr>
              <a:t>if </a:t>
            </a:r>
            <a:r>
              <a:rPr sz="1650" b="1" i="1" spc="-25" dirty="0">
                <a:solidFill>
                  <a:srgbClr val="FFFFFF"/>
                </a:solidFill>
                <a:latin typeface="Lucida Sans Unicode"/>
                <a:cs typeface="Lucida Sans Unicode"/>
              </a:rPr>
              <a:t>the </a:t>
            </a:r>
            <a:r>
              <a:rPr sz="1650" b="1" i="1" spc="-35" dirty="0">
                <a:solidFill>
                  <a:srgbClr val="FFFFFF"/>
                </a:solidFill>
                <a:latin typeface="Lucida Sans Unicode"/>
                <a:cs typeface="Lucida Sans Unicode"/>
              </a:rPr>
              <a:t>segment  </a:t>
            </a:r>
            <a:r>
              <a:rPr sz="1650" b="1" i="1" spc="-25" dirty="0">
                <a:solidFill>
                  <a:srgbClr val="FFFFFF"/>
                </a:solidFill>
                <a:latin typeface="Lucida Sans Unicode"/>
                <a:cs typeface="Lucida Sans Unicode"/>
              </a:rPr>
              <a:t>is already </a:t>
            </a:r>
            <a:r>
              <a:rPr sz="1650" b="1" i="1" spc="-30" dirty="0">
                <a:solidFill>
                  <a:srgbClr val="FFFFFF"/>
                </a:solidFill>
                <a:latin typeface="Lucida Sans Unicode"/>
                <a:cs typeface="Lucida Sans Unicode"/>
              </a:rPr>
              <a:t>in </a:t>
            </a:r>
            <a:r>
              <a:rPr sz="1650" b="1" i="1" spc="-35" dirty="0">
                <a:solidFill>
                  <a:srgbClr val="FFFFFF"/>
                </a:solidFill>
                <a:latin typeface="Lucida Sans Unicode"/>
                <a:cs typeface="Lucida Sans Unicode"/>
              </a:rPr>
              <a:t>main memory </a:t>
            </a:r>
            <a:r>
              <a:rPr sz="1650" b="1" i="1" spc="-20" dirty="0">
                <a:solidFill>
                  <a:srgbClr val="FFFFFF"/>
                </a:solidFill>
                <a:latin typeface="Lucida Sans Unicode"/>
                <a:cs typeface="Lucida Sans Unicode"/>
              </a:rPr>
              <a:t>(P)</a:t>
            </a:r>
            <a:endParaRPr sz="1650">
              <a:latin typeface="Lucida Sans Unicode"/>
              <a:cs typeface="Lucida Sans Unicode"/>
            </a:endParaRPr>
          </a:p>
          <a:p>
            <a:pPr marL="12700" marR="268605">
              <a:lnSpc>
                <a:spcPts val="1920"/>
              </a:lnSpc>
            </a:pPr>
            <a:r>
              <a:rPr sz="1650" b="1" i="1" spc="-25" dirty="0">
                <a:solidFill>
                  <a:srgbClr val="FFFFFF"/>
                </a:solidFill>
                <a:latin typeface="Lucida Sans Unicode"/>
                <a:cs typeface="Lucida Sans Unicode"/>
              </a:rPr>
              <a:t>Another bit is </a:t>
            </a:r>
            <a:r>
              <a:rPr sz="1650" b="1" i="1" spc="-30" dirty="0">
                <a:solidFill>
                  <a:srgbClr val="FFFFFF"/>
                </a:solidFill>
                <a:latin typeface="Lucida Sans Unicode"/>
                <a:cs typeface="Lucida Sans Unicode"/>
              </a:rPr>
              <a:t>needed </a:t>
            </a:r>
            <a:r>
              <a:rPr sz="1650" b="1" i="1" spc="-25" dirty="0">
                <a:solidFill>
                  <a:srgbClr val="FFFFFF"/>
                </a:solidFill>
                <a:latin typeface="Lucida Sans Unicode"/>
                <a:cs typeface="Lucida Sans Unicode"/>
              </a:rPr>
              <a:t>to </a:t>
            </a:r>
            <a:r>
              <a:rPr sz="1650" b="1" i="1" spc="-30" dirty="0">
                <a:solidFill>
                  <a:srgbClr val="FFFFFF"/>
                </a:solidFill>
                <a:latin typeface="Lucida Sans Unicode"/>
                <a:cs typeface="Lucida Sans Unicode"/>
              </a:rPr>
              <a:t>determine </a:t>
            </a:r>
            <a:r>
              <a:rPr sz="1650" b="1" i="1" spc="-20" dirty="0">
                <a:solidFill>
                  <a:srgbClr val="FFFFFF"/>
                </a:solidFill>
                <a:latin typeface="Lucida Sans Unicode"/>
                <a:cs typeface="Lucida Sans Unicode"/>
              </a:rPr>
              <a:t>if </a:t>
            </a:r>
            <a:r>
              <a:rPr sz="1650" b="1" i="1" spc="-25" dirty="0">
                <a:solidFill>
                  <a:srgbClr val="FFFFFF"/>
                </a:solidFill>
                <a:latin typeface="Lucida Sans Unicode"/>
                <a:cs typeface="Lucida Sans Unicode"/>
              </a:rPr>
              <a:t>the  </a:t>
            </a:r>
            <a:r>
              <a:rPr sz="1650" b="1" i="1" spc="-35" dirty="0">
                <a:solidFill>
                  <a:srgbClr val="FFFFFF"/>
                </a:solidFill>
                <a:latin typeface="Lucida Sans Unicode"/>
                <a:cs typeface="Lucida Sans Unicode"/>
              </a:rPr>
              <a:t>segment </a:t>
            </a:r>
            <a:r>
              <a:rPr sz="1650" b="1" i="1" spc="-30" dirty="0">
                <a:solidFill>
                  <a:srgbClr val="FFFFFF"/>
                </a:solidFill>
                <a:latin typeface="Lucida Sans Unicode"/>
                <a:cs typeface="Lucida Sans Unicode"/>
              </a:rPr>
              <a:t>has been modified </a:t>
            </a:r>
            <a:r>
              <a:rPr sz="1650" b="1" i="1" spc="-25" dirty="0">
                <a:solidFill>
                  <a:srgbClr val="FFFFFF"/>
                </a:solidFill>
                <a:latin typeface="Lucida Sans Unicode"/>
                <a:cs typeface="Lucida Sans Unicode"/>
              </a:rPr>
              <a:t>since </a:t>
            </a:r>
            <a:r>
              <a:rPr sz="1650" b="1" i="1" spc="-20" dirty="0">
                <a:solidFill>
                  <a:srgbClr val="FFFFFF"/>
                </a:solidFill>
                <a:latin typeface="Lucida Sans Unicode"/>
                <a:cs typeface="Lucida Sans Unicode"/>
              </a:rPr>
              <a:t>it </a:t>
            </a:r>
            <a:r>
              <a:rPr sz="1650" b="1" i="1" spc="-35" dirty="0">
                <a:solidFill>
                  <a:srgbClr val="FFFFFF"/>
                </a:solidFill>
                <a:latin typeface="Lucida Sans Unicode"/>
                <a:cs typeface="Lucida Sans Unicode"/>
              </a:rPr>
              <a:t>was  </a:t>
            </a:r>
            <a:r>
              <a:rPr sz="1650" b="1" i="1" spc="-30" dirty="0">
                <a:solidFill>
                  <a:srgbClr val="FFFFFF"/>
                </a:solidFill>
                <a:latin typeface="Lucida Sans Unicode"/>
                <a:cs typeface="Lucida Sans Unicode"/>
              </a:rPr>
              <a:t>loaded in </a:t>
            </a:r>
            <a:r>
              <a:rPr sz="1650" b="1" i="1" spc="-35" dirty="0">
                <a:solidFill>
                  <a:srgbClr val="FFFFFF"/>
                </a:solidFill>
                <a:latin typeface="Lucida Sans Unicode"/>
                <a:cs typeface="Lucida Sans Unicode"/>
              </a:rPr>
              <a:t>main memory</a:t>
            </a:r>
            <a:r>
              <a:rPr sz="1650" b="1" i="1" spc="-15" dirty="0">
                <a:solidFill>
                  <a:srgbClr val="FFFFFF"/>
                </a:solidFill>
                <a:latin typeface="Lucida Sans Unicode"/>
                <a:cs typeface="Lucida Sans Unicode"/>
              </a:rPr>
              <a:t> </a:t>
            </a:r>
            <a:r>
              <a:rPr sz="1650" b="1" i="1" spc="-25" dirty="0">
                <a:solidFill>
                  <a:srgbClr val="FFFFFF"/>
                </a:solidFill>
                <a:latin typeface="Lucida Sans Unicode"/>
                <a:cs typeface="Lucida Sans Unicode"/>
              </a:rPr>
              <a:t>(M)</a:t>
            </a:r>
            <a:endParaRPr sz="1650">
              <a:latin typeface="Lucida Sans Unicode"/>
              <a:cs typeface="Lucida Sans Unicode"/>
            </a:endParaRPr>
          </a:p>
        </p:txBody>
      </p:sp>
      <p:sp>
        <p:nvSpPr>
          <p:cNvPr id="14" name="object 14"/>
          <p:cNvSpPr/>
          <p:nvPr/>
        </p:nvSpPr>
        <p:spPr>
          <a:xfrm>
            <a:off x="350520" y="3067811"/>
            <a:ext cx="2414016" cy="629412"/>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399389" y="1824989"/>
            <a:ext cx="8296275" cy="1543050"/>
          </a:xfrm>
          <a:prstGeom prst="rect">
            <a:avLst/>
          </a:prstGeom>
        </p:spPr>
        <p:txBody>
          <a:bodyPr vert="horz" wrap="square" lIns="0" tIns="12065" rIns="0" bIns="0" rtlCol="0">
            <a:spAutoFit/>
          </a:bodyPr>
          <a:lstStyle/>
          <a:p>
            <a:pPr marR="1875789" algn="r">
              <a:lnSpc>
                <a:spcPct val="100000"/>
              </a:lnSpc>
              <a:spcBef>
                <a:spcPts val="95"/>
              </a:spcBef>
            </a:pPr>
            <a:r>
              <a:rPr sz="1600" spc="-5" dirty="0">
                <a:latin typeface="Lucida Sans Unicode"/>
                <a:cs typeface="Lucida Sans Unicode"/>
              </a:rPr>
              <a:t>Offset</a:t>
            </a:r>
            <a:endParaRPr sz="1600">
              <a:latin typeface="Lucida Sans Unicode"/>
              <a:cs typeface="Lucida Sans Unicode"/>
            </a:endParaRPr>
          </a:p>
          <a:p>
            <a:pPr marL="12700" marR="5080">
              <a:lnSpc>
                <a:spcPct val="100000"/>
              </a:lnSpc>
              <a:spcBef>
                <a:spcPts val="1720"/>
              </a:spcBef>
            </a:pPr>
            <a:r>
              <a:rPr sz="2000" dirty="0">
                <a:latin typeface="Lucida Sans Unicode"/>
                <a:cs typeface="Lucida Sans Unicode"/>
              </a:rPr>
              <a:t>The mapping </a:t>
            </a:r>
            <a:r>
              <a:rPr sz="2000" spc="-5" dirty="0">
                <a:latin typeface="Lucida Sans Unicode"/>
                <a:cs typeface="Lucida Sans Unicode"/>
              </a:rPr>
              <a:t>of the logical address to the physical address is done  </a:t>
            </a:r>
            <a:r>
              <a:rPr sz="2000" dirty="0">
                <a:latin typeface="Lucida Sans Unicode"/>
                <a:cs typeface="Lucida Sans Unicode"/>
              </a:rPr>
              <a:t>with </a:t>
            </a:r>
            <a:r>
              <a:rPr sz="2000" spc="-5" dirty="0">
                <a:latin typeface="Lucida Sans Unicode"/>
                <a:cs typeface="Lucida Sans Unicode"/>
              </a:rPr>
              <a:t>the </a:t>
            </a:r>
            <a:r>
              <a:rPr sz="2000" dirty="0">
                <a:latin typeface="Lucida Sans Unicode"/>
                <a:cs typeface="Lucida Sans Unicode"/>
              </a:rPr>
              <a:t>help </a:t>
            </a:r>
            <a:r>
              <a:rPr sz="2000" spc="-5" dirty="0">
                <a:latin typeface="Lucida Sans Unicode"/>
                <a:cs typeface="Lucida Sans Unicode"/>
              </a:rPr>
              <a:t>of the </a:t>
            </a:r>
            <a:r>
              <a:rPr sz="2000" dirty="0">
                <a:latin typeface="Lucida Sans Unicode"/>
                <a:cs typeface="Lucida Sans Unicode"/>
              </a:rPr>
              <a:t>segment</a:t>
            </a:r>
            <a:r>
              <a:rPr sz="2000" spc="-60" dirty="0">
                <a:latin typeface="Lucida Sans Unicode"/>
                <a:cs typeface="Lucida Sans Unicode"/>
              </a:rPr>
              <a:t> </a:t>
            </a:r>
            <a:r>
              <a:rPr sz="2000" spc="-5" dirty="0">
                <a:latin typeface="Lucida Sans Unicode"/>
                <a:cs typeface="Lucida Sans Unicode"/>
              </a:rPr>
              <a:t>table.</a:t>
            </a:r>
            <a:endParaRPr sz="2000">
              <a:latin typeface="Lucida Sans Unicode"/>
              <a:cs typeface="Lucida Sans Unicode"/>
            </a:endParaRPr>
          </a:p>
          <a:p>
            <a:pPr marL="98425">
              <a:lnSpc>
                <a:spcPct val="100000"/>
              </a:lnSpc>
              <a:spcBef>
                <a:spcPts val="1525"/>
              </a:spcBef>
            </a:pPr>
            <a:r>
              <a:rPr sz="1650" b="1" i="1" spc="-25" dirty="0">
                <a:solidFill>
                  <a:srgbClr val="FFFFFF"/>
                </a:solidFill>
                <a:latin typeface="Lucida Sans Unicode"/>
                <a:cs typeface="Lucida Sans Unicode"/>
              </a:rPr>
              <a:t>the length of</a:t>
            </a:r>
            <a:r>
              <a:rPr sz="1650" b="1" i="1" spc="-50" dirty="0">
                <a:solidFill>
                  <a:srgbClr val="FFFFFF"/>
                </a:solidFill>
                <a:latin typeface="Lucida Sans Unicode"/>
                <a:cs typeface="Lucida Sans Unicode"/>
              </a:rPr>
              <a:t> </a:t>
            </a:r>
            <a:r>
              <a:rPr sz="1650" b="1" i="1" spc="-25" dirty="0">
                <a:solidFill>
                  <a:srgbClr val="FFFFFF"/>
                </a:solidFill>
                <a:latin typeface="Lucida Sans Unicode"/>
                <a:cs typeface="Lucida Sans Unicode"/>
              </a:rPr>
              <a:t>the</a:t>
            </a:r>
            <a:endParaRPr sz="1650">
              <a:latin typeface="Lucida Sans Unicode"/>
              <a:cs typeface="Lucida Sans Unicode"/>
            </a:endParaRPr>
          </a:p>
        </p:txBody>
      </p:sp>
      <p:sp>
        <p:nvSpPr>
          <p:cNvPr id="16" name="object 16"/>
          <p:cNvSpPr txBox="1"/>
          <p:nvPr/>
        </p:nvSpPr>
        <p:spPr>
          <a:xfrm>
            <a:off x="485648" y="3329705"/>
            <a:ext cx="877569" cy="282575"/>
          </a:xfrm>
          <a:prstGeom prst="rect">
            <a:avLst/>
          </a:prstGeom>
        </p:spPr>
        <p:txBody>
          <a:bodyPr vert="horz" wrap="square" lIns="0" tIns="17145" rIns="0" bIns="0" rtlCol="0">
            <a:spAutoFit/>
          </a:bodyPr>
          <a:lstStyle/>
          <a:p>
            <a:pPr marL="12700">
              <a:lnSpc>
                <a:spcPct val="100000"/>
              </a:lnSpc>
              <a:spcBef>
                <a:spcPts val="135"/>
              </a:spcBef>
            </a:pPr>
            <a:r>
              <a:rPr sz="1650" b="1" i="1" spc="-20" dirty="0">
                <a:solidFill>
                  <a:srgbClr val="FFFFFF"/>
                </a:solidFill>
                <a:latin typeface="Lucida Sans Unicode"/>
                <a:cs typeface="Lucida Sans Unicode"/>
              </a:rPr>
              <a:t>s</a:t>
            </a:r>
            <a:r>
              <a:rPr sz="1650" b="1" i="1" spc="-25" dirty="0">
                <a:solidFill>
                  <a:srgbClr val="FFFFFF"/>
                </a:solidFill>
                <a:latin typeface="Lucida Sans Unicode"/>
                <a:cs typeface="Lucida Sans Unicode"/>
              </a:rPr>
              <a:t>eg</a:t>
            </a:r>
            <a:r>
              <a:rPr sz="1650" b="1" i="1" spc="-45" dirty="0">
                <a:solidFill>
                  <a:srgbClr val="FFFFFF"/>
                </a:solidFill>
                <a:latin typeface="Lucida Sans Unicode"/>
                <a:cs typeface="Lucida Sans Unicode"/>
              </a:rPr>
              <a:t>m</a:t>
            </a:r>
            <a:r>
              <a:rPr sz="1650" b="1" i="1" spc="-35" dirty="0">
                <a:solidFill>
                  <a:srgbClr val="FFFFFF"/>
                </a:solidFill>
                <a:latin typeface="Lucida Sans Unicode"/>
                <a:cs typeface="Lucida Sans Unicode"/>
              </a:rPr>
              <a:t>ent</a:t>
            </a:r>
            <a:endParaRPr sz="1650">
              <a:latin typeface="Lucida Sans Unicode"/>
              <a:cs typeface="Lucida Sans Unicode"/>
            </a:endParaRPr>
          </a:p>
        </p:txBody>
      </p:sp>
      <p:sp>
        <p:nvSpPr>
          <p:cNvPr id="17" name="object 17"/>
          <p:cNvSpPr/>
          <p:nvPr/>
        </p:nvSpPr>
        <p:spPr>
          <a:xfrm>
            <a:off x="2952623" y="4235196"/>
            <a:ext cx="2143760" cy="1374775"/>
          </a:xfrm>
          <a:custGeom>
            <a:avLst/>
            <a:gdLst/>
            <a:ahLst/>
            <a:cxnLst/>
            <a:rect l="l" t="t" r="r" b="b"/>
            <a:pathLst>
              <a:path w="2143760" h="1374775">
                <a:moveTo>
                  <a:pt x="113283" y="1240154"/>
                </a:moveTo>
                <a:lnTo>
                  <a:pt x="106552" y="1244472"/>
                </a:lnTo>
                <a:lnTo>
                  <a:pt x="0" y="1310639"/>
                </a:lnTo>
                <a:lnTo>
                  <a:pt x="117093" y="1374571"/>
                </a:lnTo>
                <a:lnTo>
                  <a:pt x="125983" y="1371980"/>
                </a:lnTo>
                <a:lnTo>
                  <a:pt x="133603" y="1357947"/>
                </a:lnTo>
                <a:lnTo>
                  <a:pt x="131063" y="1349120"/>
                </a:lnTo>
                <a:lnTo>
                  <a:pt x="85525" y="1324355"/>
                </a:lnTo>
                <a:lnTo>
                  <a:pt x="29209" y="1324355"/>
                </a:lnTo>
                <a:lnTo>
                  <a:pt x="28320" y="1295399"/>
                </a:lnTo>
                <a:lnTo>
                  <a:pt x="32638" y="1295272"/>
                </a:lnTo>
                <a:lnTo>
                  <a:pt x="65531" y="1292605"/>
                </a:lnTo>
                <a:lnTo>
                  <a:pt x="88917" y="1289433"/>
                </a:lnTo>
                <a:lnTo>
                  <a:pt x="121793" y="1268983"/>
                </a:lnTo>
                <a:lnTo>
                  <a:pt x="128650" y="1264792"/>
                </a:lnTo>
                <a:lnTo>
                  <a:pt x="130682" y="1255902"/>
                </a:lnTo>
                <a:lnTo>
                  <a:pt x="126491" y="1249044"/>
                </a:lnTo>
                <a:lnTo>
                  <a:pt x="122300" y="1242313"/>
                </a:lnTo>
                <a:lnTo>
                  <a:pt x="113283" y="1240154"/>
                </a:lnTo>
                <a:close/>
              </a:path>
              <a:path w="2143760" h="1374775">
                <a:moveTo>
                  <a:pt x="88917" y="1289433"/>
                </a:moveTo>
                <a:lnTo>
                  <a:pt x="65531" y="1292605"/>
                </a:lnTo>
                <a:lnTo>
                  <a:pt x="32638" y="1295272"/>
                </a:lnTo>
                <a:lnTo>
                  <a:pt x="28320" y="1295399"/>
                </a:lnTo>
                <a:lnTo>
                  <a:pt x="29209" y="1324355"/>
                </a:lnTo>
                <a:lnTo>
                  <a:pt x="35051" y="1324101"/>
                </a:lnTo>
                <a:lnTo>
                  <a:pt x="60082" y="1322069"/>
                </a:lnTo>
                <a:lnTo>
                  <a:pt x="36449" y="1322069"/>
                </a:lnTo>
                <a:lnTo>
                  <a:pt x="35687" y="1297177"/>
                </a:lnTo>
                <a:lnTo>
                  <a:pt x="76466" y="1297177"/>
                </a:lnTo>
                <a:lnTo>
                  <a:pt x="88917" y="1289433"/>
                </a:lnTo>
                <a:close/>
              </a:path>
              <a:path w="2143760" h="1374775">
                <a:moveTo>
                  <a:pt x="77827" y="1320158"/>
                </a:moveTo>
                <a:lnTo>
                  <a:pt x="69468" y="1321307"/>
                </a:lnTo>
                <a:lnTo>
                  <a:pt x="35051" y="1324101"/>
                </a:lnTo>
                <a:lnTo>
                  <a:pt x="29209" y="1324355"/>
                </a:lnTo>
                <a:lnTo>
                  <a:pt x="85525" y="1324355"/>
                </a:lnTo>
                <a:lnTo>
                  <a:pt x="77827" y="1320158"/>
                </a:lnTo>
                <a:close/>
              </a:path>
              <a:path w="2143760" h="1374775">
                <a:moveTo>
                  <a:pt x="35687" y="1297177"/>
                </a:moveTo>
                <a:lnTo>
                  <a:pt x="36449" y="1322069"/>
                </a:lnTo>
                <a:lnTo>
                  <a:pt x="57416" y="1309027"/>
                </a:lnTo>
                <a:lnTo>
                  <a:pt x="35687" y="1297177"/>
                </a:lnTo>
                <a:close/>
              </a:path>
              <a:path w="2143760" h="1374775">
                <a:moveTo>
                  <a:pt x="57416" y="1309027"/>
                </a:moveTo>
                <a:lnTo>
                  <a:pt x="36449" y="1322069"/>
                </a:lnTo>
                <a:lnTo>
                  <a:pt x="60082" y="1322069"/>
                </a:lnTo>
                <a:lnTo>
                  <a:pt x="69468" y="1321307"/>
                </a:lnTo>
                <a:lnTo>
                  <a:pt x="77827" y="1320158"/>
                </a:lnTo>
                <a:lnTo>
                  <a:pt x="57416" y="1309027"/>
                </a:lnTo>
                <a:close/>
              </a:path>
              <a:path w="2143760" h="1374775">
                <a:moveTo>
                  <a:pt x="2143125" y="0"/>
                </a:moveTo>
                <a:lnTo>
                  <a:pt x="2076450" y="1015"/>
                </a:lnTo>
                <a:lnTo>
                  <a:pt x="2009521" y="3682"/>
                </a:lnTo>
                <a:lnTo>
                  <a:pt x="1942846" y="8381"/>
                </a:lnTo>
                <a:lnTo>
                  <a:pt x="1876552" y="14604"/>
                </a:lnTo>
                <a:lnTo>
                  <a:pt x="1810765" y="22605"/>
                </a:lnTo>
                <a:lnTo>
                  <a:pt x="1745614" y="32130"/>
                </a:lnTo>
                <a:lnTo>
                  <a:pt x="1681226" y="43306"/>
                </a:lnTo>
                <a:lnTo>
                  <a:pt x="1617852" y="56006"/>
                </a:lnTo>
                <a:lnTo>
                  <a:pt x="1555496" y="70103"/>
                </a:lnTo>
                <a:lnTo>
                  <a:pt x="1494281" y="85470"/>
                </a:lnTo>
                <a:lnTo>
                  <a:pt x="1434464" y="102234"/>
                </a:lnTo>
                <a:lnTo>
                  <a:pt x="1375917" y="120268"/>
                </a:lnTo>
                <a:lnTo>
                  <a:pt x="1319149" y="139445"/>
                </a:lnTo>
                <a:lnTo>
                  <a:pt x="1263777" y="159892"/>
                </a:lnTo>
                <a:lnTo>
                  <a:pt x="1210564" y="181228"/>
                </a:lnTo>
                <a:lnTo>
                  <a:pt x="1159002" y="203707"/>
                </a:lnTo>
                <a:lnTo>
                  <a:pt x="1109599" y="227202"/>
                </a:lnTo>
                <a:lnTo>
                  <a:pt x="1062227" y="251586"/>
                </a:lnTo>
                <a:lnTo>
                  <a:pt x="1017397" y="276859"/>
                </a:lnTo>
                <a:lnTo>
                  <a:pt x="974978" y="302767"/>
                </a:lnTo>
                <a:lnTo>
                  <a:pt x="935227" y="329691"/>
                </a:lnTo>
                <a:lnTo>
                  <a:pt x="898016" y="357123"/>
                </a:lnTo>
                <a:lnTo>
                  <a:pt x="863726" y="385317"/>
                </a:lnTo>
                <a:lnTo>
                  <a:pt x="832357" y="414146"/>
                </a:lnTo>
                <a:lnTo>
                  <a:pt x="804163" y="443356"/>
                </a:lnTo>
                <a:lnTo>
                  <a:pt x="779144" y="473455"/>
                </a:lnTo>
                <a:lnTo>
                  <a:pt x="747902" y="519048"/>
                </a:lnTo>
                <a:lnTo>
                  <a:pt x="724915" y="566038"/>
                </a:lnTo>
                <a:lnTo>
                  <a:pt x="710438" y="613790"/>
                </a:lnTo>
                <a:lnTo>
                  <a:pt x="705573" y="663066"/>
                </a:lnTo>
                <a:lnTo>
                  <a:pt x="704468" y="692403"/>
                </a:lnTo>
                <a:lnTo>
                  <a:pt x="696467" y="750951"/>
                </a:lnTo>
                <a:lnTo>
                  <a:pt x="681227" y="809116"/>
                </a:lnTo>
                <a:lnTo>
                  <a:pt x="658749" y="866139"/>
                </a:lnTo>
                <a:lnTo>
                  <a:pt x="629919" y="921765"/>
                </a:lnTo>
                <a:lnTo>
                  <a:pt x="595122" y="975359"/>
                </a:lnTo>
                <a:lnTo>
                  <a:pt x="554736" y="1026540"/>
                </a:lnTo>
                <a:lnTo>
                  <a:pt x="509397" y="1074800"/>
                </a:lnTo>
                <a:lnTo>
                  <a:pt x="459739" y="1119504"/>
                </a:lnTo>
                <a:lnTo>
                  <a:pt x="406146" y="1160271"/>
                </a:lnTo>
                <a:lnTo>
                  <a:pt x="349123" y="1196593"/>
                </a:lnTo>
                <a:lnTo>
                  <a:pt x="289306" y="1227962"/>
                </a:lnTo>
                <a:lnTo>
                  <a:pt x="227202" y="1253997"/>
                </a:lnTo>
                <a:lnTo>
                  <a:pt x="163449" y="1274317"/>
                </a:lnTo>
                <a:lnTo>
                  <a:pt x="98297" y="1288160"/>
                </a:lnTo>
                <a:lnTo>
                  <a:pt x="88917" y="1289433"/>
                </a:lnTo>
                <a:lnTo>
                  <a:pt x="57416" y="1309027"/>
                </a:lnTo>
                <a:lnTo>
                  <a:pt x="77827" y="1320158"/>
                </a:lnTo>
                <a:lnTo>
                  <a:pt x="103631" y="1316608"/>
                </a:lnTo>
                <a:lnTo>
                  <a:pt x="137794" y="1310131"/>
                </a:lnTo>
                <a:lnTo>
                  <a:pt x="204977" y="1292351"/>
                </a:lnTo>
                <a:lnTo>
                  <a:pt x="270382" y="1268094"/>
                </a:lnTo>
                <a:lnTo>
                  <a:pt x="333501" y="1238249"/>
                </a:lnTo>
                <a:lnTo>
                  <a:pt x="394080" y="1203070"/>
                </a:lnTo>
                <a:lnTo>
                  <a:pt x="451357" y="1163065"/>
                </a:lnTo>
                <a:lnTo>
                  <a:pt x="504951" y="1118742"/>
                </a:lnTo>
                <a:lnTo>
                  <a:pt x="554227" y="1070355"/>
                </a:lnTo>
                <a:lnTo>
                  <a:pt x="598677" y="1018666"/>
                </a:lnTo>
                <a:lnTo>
                  <a:pt x="637921" y="964056"/>
                </a:lnTo>
                <a:lnTo>
                  <a:pt x="671067" y="906906"/>
                </a:lnTo>
                <a:lnTo>
                  <a:pt x="697991" y="847597"/>
                </a:lnTo>
                <a:lnTo>
                  <a:pt x="717930" y="786637"/>
                </a:lnTo>
                <a:lnTo>
                  <a:pt x="730376" y="724661"/>
                </a:lnTo>
                <a:lnTo>
                  <a:pt x="734476" y="662051"/>
                </a:lnTo>
                <a:lnTo>
                  <a:pt x="734949" y="648715"/>
                </a:lnTo>
                <a:lnTo>
                  <a:pt x="741934" y="606043"/>
                </a:lnTo>
                <a:lnTo>
                  <a:pt x="757554" y="562990"/>
                </a:lnTo>
                <a:lnTo>
                  <a:pt x="781430" y="519937"/>
                </a:lnTo>
                <a:lnTo>
                  <a:pt x="813053" y="477265"/>
                </a:lnTo>
                <a:lnTo>
                  <a:pt x="852297" y="435101"/>
                </a:lnTo>
                <a:lnTo>
                  <a:pt x="882396" y="407415"/>
                </a:lnTo>
                <a:lnTo>
                  <a:pt x="915542" y="380110"/>
                </a:lnTo>
                <a:lnTo>
                  <a:pt x="951611" y="353440"/>
                </a:lnTo>
                <a:lnTo>
                  <a:pt x="990473" y="327405"/>
                </a:lnTo>
                <a:lnTo>
                  <a:pt x="1031875" y="301878"/>
                </a:lnTo>
                <a:lnTo>
                  <a:pt x="1075816" y="277240"/>
                </a:lnTo>
                <a:lnTo>
                  <a:pt x="1122044" y="253237"/>
                </a:lnTo>
                <a:lnTo>
                  <a:pt x="1170559" y="230250"/>
                </a:lnTo>
                <a:lnTo>
                  <a:pt x="1221231" y="208152"/>
                </a:lnTo>
                <a:lnTo>
                  <a:pt x="1273937" y="187070"/>
                </a:lnTo>
                <a:lnTo>
                  <a:pt x="1328292" y="166877"/>
                </a:lnTo>
                <a:lnTo>
                  <a:pt x="1384427" y="147954"/>
                </a:lnTo>
                <a:lnTo>
                  <a:pt x="1442212" y="130174"/>
                </a:lnTo>
                <a:lnTo>
                  <a:pt x="1501393" y="113537"/>
                </a:lnTo>
                <a:lnTo>
                  <a:pt x="1561846" y="98297"/>
                </a:lnTo>
                <a:lnTo>
                  <a:pt x="1623567" y="84454"/>
                </a:lnTo>
                <a:lnTo>
                  <a:pt x="1686305" y="71881"/>
                </a:lnTo>
                <a:lnTo>
                  <a:pt x="1749805" y="60832"/>
                </a:lnTo>
                <a:lnTo>
                  <a:pt x="1814194" y="51307"/>
                </a:lnTo>
                <a:lnTo>
                  <a:pt x="1879218" y="43433"/>
                </a:lnTo>
                <a:lnTo>
                  <a:pt x="1944751" y="37210"/>
                </a:lnTo>
                <a:lnTo>
                  <a:pt x="2010664" y="32638"/>
                </a:lnTo>
                <a:lnTo>
                  <a:pt x="2076830" y="29844"/>
                </a:lnTo>
                <a:lnTo>
                  <a:pt x="2143505" y="28955"/>
                </a:lnTo>
                <a:lnTo>
                  <a:pt x="2143125" y="0"/>
                </a:lnTo>
                <a:close/>
              </a:path>
              <a:path w="2143760" h="1374775">
                <a:moveTo>
                  <a:pt x="76466" y="1297177"/>
                </a:moveTo>
                <a:lnTo>
                  <a:pt x="35687" y="1297177"/>
                </a:lnTo>
                <a:lnTo>
                  <a:pt x="57416" y="1309027"/>
                </a:lnTo>
                <a:lnTo>
                  <a:pt x="76466" y="1297177"/>
                </a:lnTo>
                <a:close/>
              </a:path>
            </a:pathLst>
          </a:custGeom>
          <a:solidFill>
            <a:srgbClr val="DA1F28"/>
          </a:solidFill>
        </p:spPr>
        <p:txBody>
          <a:bodyPr wrap="square" lIns="0" tIns="0" rIns="0" bIns="0" rtlCol="0"/>
          <a:lstStyle/>
          <a:p>
            <a:endParaRPr/>
          </a:p>
        </p:txBody>
      </p:sp>
      <p:sp>
        <p:nvSpPr>
          <p:cNvPr id="18" name="object 18"/>
          <p:cNvSpPr/>
          <p:nvPr/>
        </p:nvSpPr>
        <p:spPr>
          <a:xfrm>
            <a:off x="5912865" y="4249420"/>
            <a:ext cx="655955" cy="1080770"/>
          </a:xfrm>
          <a:custGeom>
            <a:avLst/>
            <a:gdLst/>
            <a:ahLst/>
            <a:cxnLst/>
            <a:rect l="l" t="t" r="r" b="b"/>
            <a:pathLst>
              <a:path w="655954" h="1080770">
                <a:moveTo>
                  <a:pt x="16510" y="947419"/>
                </a:moveTo>
                <a:lnTo>
                  <a:pt x="9525" y="951229"/>
                </a:lnTo>
                <a:lnTo>
                  <a:pt x="2539" y="955166"/>
                </a:lnTo>
                <a:lnTo>
                  <a:pt x="0" y="963929"/>
                </a:lnTo>
                <a:lnTo>
                  <a:pt x="3937" y="970914"/>
                </a:lnTo>
                <a:lnTo>
                  <a:pt x="65024" y="1080515"/>
                </a:lnTo>
                <a:lnTo>
                  <a:pt x="82116" y="1052448"/>
                </a:lnTo>
                <a:lnTo>
                  <a:pt x="80010" y="1052448"/>
                </a:lnTo>
                <a:lnTo>
                  <a:pt x="51054" y="1051051"/>
                </a:lnTo>
                <a:lnTo>
                  <a:pt x="52197" y="1028572"/>
                </a:lnTo>
                <a:lnTo>
                  <a:pt x="54356" y="1003045"/>
                </a:lnTo>
                <a:lnTo>
                  <a:pt x="54461" y="1002086"/>
                </a:lnTo>
                <a:lnTo>
                  <a:pt x="29210" y="956817"/>
                </a:lnTo>
                <a:lnTo>
                  <a:pt x="25273" y="949832"/>
                </a:lnTo>
                <a:lnTo>
                  <a:pt x="16510" y="947419"/>
                </a:lnTo>
                <a:close/>
              </a:path>
              <a:path w="655954" h="1080770">
                <a:moveTo>
                  <a:pt x="54461" y="1002086"/>
                </a:moveTo>
                <a:lnTo>
                  <a:pt x="54356" y="1003045"/>
                </a:lnTo>
                <a:lnTo>
                  <a:pt x="52197" y="1028572"/>
                </a:lnTo>
                <a:lnTo>
                  <a:pt x="51054" y="1051051"/>
                </a:lnTo>
                <a:lnTo>
                  <a:pt x="80010" y="1052448"/>
                </a:lnTo>
                <a:lnTo>
                  <a:pt x="80376" y="1044701"/>
                </a:lnTo>
                <a:lnTo>
                  <a:pt x="78232" y="1044701"/>
                </a:lnTo>
                <a:lnTo>
                  <a:pt x="53212" y="1044193"/>
                </a:lnTo>
                <a:lnTo>
                  <a:pt x="66129" y="1023005"/>
                </a:lnTo>
                <a:lnTo>
                  <a:pt x="54461" y="1002086"/>
                </a:lnTo>
                <a:close/>
              </a:path>
              <a:path w="655954" h="1080770">
                <a:moveTo>
                  <a:pt x="118618" y="949324"/>
                </a:moveTo>
                <a:lnTo>
                  <a:pt x="84667" y="992594"/>
                </a:lnTo>
                <a:lnTo>
                  <a:pt x="81025" y="1030985"/>
                </a:lnTo>
                <a:lnTo>
                  <a:pt x="80010" y="1052448"/>
                </a:lnTo>
                <a:lnTo>
                  <a:pt x="82116" y="1052448"/>
                </a:lnTo>
                <a:lnTo>
                  <a:pt x="130301" y="973327"/>
                </a:lnTo>
                <a:lnTo>
                  <a:pt x="134366" y="966596"/>
                </a:lnTo>
                <a:lnTo>
                  <a:pt x="132207" y="957579"/>
                </a:lnTo>
                <a:lnTo>
                  <a:pt x="118618" y="949324"/>
                </a:lnTo>
                <a:close/>
              </a:path>
              <a:path w="655954" h="1080770">
                <a:moveTo>
                  <a:pt x="66129" y="1023005"/>
                </a:moveTo>
                <a:lnTo>
                  <a:pt x="53212" y="1044193"/>
                </a:lnTo>
                <a:lnTo>
                  <a:pt x="78232" y="1044701"/>
                </a:lnTo>
                <a:lnTo>
                  <a:pt x="66129" y="1023005"/>
                </a:lnTo>
                <a:close/>
              </a:path>
              <a:path w="655954" h="1080770">
                <a:moveTo>
                  <a:pt x="84667" y="992594"/>
                </a:moveTo>
                <a:lnTo>
                  <a:pt x="66129" y="1023005"/>
                </a:lnTo>
                <a:lnTo>
                  <a:pt x="78232" y="1044701"/>
                </a:lnTo>
                <a:lnTo>
                  <a:pt x="80376" y="1044701"/>
                </a:lnTo>
                <a:lnTo>
                  <a:pt x="81025" y="1030985"/>
                </a:lnTo>
                <a:lnTo>
                  <a:pt x="83185" y="1006220"/>
                </a:lnTo>
                <a:lnTo>
                  <a:pt x="84667" y="992594"/>
                </a:lnTo>
                <a:close/>
              </a:path>
              <a:path w="655954" h="1080770">
                <a:moveTo>
                  <a:pt x="626617" y="0"/>
                </a:moveTo>
                <a:lnTo>
                  <a:pt x="624966" y="50164"/>
                </a:lnTo>
                <a:lnTo>
                  <a:pt x="620267" y="99440"/>
                </a:lnTo>
                <a:lnTo>
                  <a:pt x="612520" y="147827"/>
                </a:lnTo>
                <a:lnTo>
                  <a:pt x="602234" y="195198"/>
                </a:lnTo>
                <a:lnTo>
                  <a:pt x="589407" y="241045"/>
                </a:lnTo>
                <a:lnTo>
                  <a:pt x="574294" y="284987"/>
                </a:lnTo>
                <a:lnTo>
                  <a:pt x="557149" y="326389"/>
                </a:lnTo>
                <a:lnTo>
                  <a:pt x="538226" y="364997"/>
                </a:lnTo>
                <a:lnTo>
                  <a:pt x="517651" y="400303"/>
                </a:lnTo>
                <a:lnTo>
                  <a:pt x="495681" y="432180"/>
                </a:lnTo>
                <a:lnTo>
                  <a:pt x="460883" y="472185"/>
                </a:lnTo>
                <a:lnTo>
                  <a:pt x="424814" y="501776"/>
                </a:lnTo>
                <a:lnTo>
                  <a:pt x="388112" y="519937"/>
                </a:lnTo>
                <a:lnTo>
                  <a:pt x="338709" y="526668"/>
                </a:lnTo>
                <a:lnTo>
                  <a:pt x="323596" y="529208"/>
                </a:lnTo>
                <a:lnTo>
                  <a:pt x="279526" y="546099"/>
                </a:lnTo>
                <a:lnTo>
                  <a:pt x="238125" y="575563"/>
                </a:lnTo>
                <a:lnTo>
                  <a:pt x="199517" y="615568"/>
                </a:lnTo>
                <a:lnTo>
                  <a:pt x="175387" y="647572"/>
                </a:lnTo>
                <a:lnTo>
                  <a:pt x="152908" y="683005"/>
                </a:lnTo>
                <a:lnTo>
                  <a:pt x="132207" y="721867"/>
                </a:lnTo>
                <a:lnTo>
                  <a:pt x="113411" y="763650"/>
                </a:lnTo>
                <a:lnTo>
                  <a:pt x="96647" y="807973"/>
                </a:lnTo>
                <a:lnTo>
                  <a:pt x="82042" y="854455"/>
                </a:lnTo>
                <a:lnTo>
                  <a:pt x="70104" y="902715"/>
                </a:lnTo>
                <a:lnTo>
                  <a:pt x="60706" y="952372"/>
                </a:lnTo>
                <a:lnTo>
                  <a:pt x="54461" y="1002086"/>
                </a:lnTo>
                <a:lnTo>
                  <a:pt x="66129" y="1023005"/>
                </a:lnTo>
                <a:lnTo>
                  <a:pt x="84667" y="992594"/>
                </a:lnTo>
                <a:lnTo>
                  <a:pt x="85851" y="981709"/>
                </a:lnTo>
                <a:lnTo>
                  <a:pt x="89245" y="957579"/>
                </a:lnTo>
                <a:lnTo>
                  <a:pt x="98298" y="909319"/>
                </a:lnTo>
                <a:lnTo>
                  <a:pt x="109855" y="862710"/>
                </a:lnTo>
                <a:lnTo>
                  <a:pt x="123951" y="817752"/>
                </a:lnTo>
                <a:lnTo>
                  <a:pt x="139954" y="775207"/>
                </a:lnTo>
                <a:lnTo>
                  <a:pt x="157987" y="735075"/>
                </a:lnTo>
                <a:lnTo>
                  <a:pt x="177673" y="697991"/>
                </a:lnTo>
                <a:lnTo>
                  <a:pt x="199009" y="664336"/>
                </a:lnTo>
                <a:lnTo>
                  <a:pt x="232918" y="621283"/>
                </a:lnTo>
                <a:lnTo>
                  <a:pt x="268605" y="588009"/>
                </a:lnTo>
                <a:lnTo>
                  <a:pt x="304673" y="565911"/>
                </a:lnTo>
                <a:lnTo>
                  <a:pt x="353949" y="554735"/>
                </a:lnTo>
                <a:lnTo>
                  <a:pt x="369062" y="553719"/>
                </a:lnTo>
                <a:lnTo>
                  <a:pt x="413258" y="541146"/>
                </a:lnTo>
                <a:lnTo>
                  <a:pt x="455168" y="515619"/>
                </a:lnTo>
                <a:lnTo>
                  <a:pt x="494538" y="478916"/>
                </a:lnTo>
                <a:lnTo>
                  <a:pt x="519175" y="449071"/>
                </a:lnTo>
                <a:lnTo>
                  <a:pt x="542417" y="415289"/>
                </a:lnTo>
                <a:lnTo>
                  <a:pt x="564007" y="378078"/>
                </a:lnTo>
                <a:lnTo>
                  <a:pt x="583692" y="337819"/>
                </a:lnTo>
                <a:lnTo>
                  <a:pt x="601599" y="294639"/>
                </a:lnTo>
                <a:lnTo>
                  <a:pt x="617219" y="249300"/>
                </a:lnTo>
                <a:lnTo>
                  <a:pt x="630428" y="201929"/>
                </a:lnTo>
                <a:lnTo>
                  <a:pt x="641095" y="152907"/>
                </a:lnTo>
                <a:lnTo>
                  <a:pt x="648969" y="102615"/>
                </a:lnTo>
                <a:lnTo>
                  <a:pt x="653923" y="51561"/>
                </a:lnTo>
                <a:lnTo>
                  <a:pt x="655574" y="507"/>
                </a:lnTo>
                <a:lnTo>
                  <a:pt x="626617" y="0"/>
                </a:lnTo>
                <a:close/>
              </a:path>
            </a:pathLst>
          </a:custGeom>
          <a:solidFill>
            <a:srgbClr val="DA1F28"/>
          </a:solidFill>
        </p:spPr>
        <p:txBody>
          <a:bodyPr wrap="square" lIns="0" tIns="0" rIns="0" bIns="0" rtlCol="0"/>
          <a:lstStyle/>
          <a:p>
            <a:endParaRPr/>
          </a:p>
        </p:txBody>
      </p:sp>
      <p:sp>
        <p:nvSpPr>
          <p:cNvPr id="19" name="object 19"/>
          <p:cNvSpPr/>
          <p:nvPr/>
        </p:nvSpPr>
        <p:spPr>
          <a:xfrm>
            <a:off x="864488" y="3659123"/>
            <a:ext cx="857885" cy="436245"/>
          </a:xfrm>
          <a:custGeom>
            <a:avLst/>
            <a:gdLst/>
            <a:ahLst/>
            <a:cxnLst/>
            <a:rect l="l" t="t" r="r" b="b"/>
            <a:pathLst>
              <a:path w="857885" h="436245">
                <a:moveTo>
                  <a:pt x="778470" y="382203"/>
                </a:moveTo>
                <a:lnTo>
                  <a:pt x="726948" y="410463"/>
                </a:lnTo>
                <a:lnTo>
                  <a:pt x="724408" y="419226"/>
                </a:lnTo>
                <a:lnTo>
                  <a:pt x="728218" y="426212"/>
                </a:lnTo>
                <a:lnTo>
                  <a:pt x="732028" y="433324"/>
                </a:lnTo>
                <a:lnTo>
                  <a:pt x="740918" y="435863"/>
                </a:lnTo>
                <a:lnTo>
                  <a:pt x="832780" y="385444"/>
                </a:lnTo>
                <a:lnTo>
                  <a:pt x="828675" y="385444"/>
                </a:lnTo>
                <a:lnTo>
                  <a:pt x="816610" y="385063"/>
                </a:lnTo>
                <a:lnTo>
                  <a:pt x="778470" y="382203"/>
                </a:lnTo>
                <a:close/>
              </a:path>
              <a:path w="857885" h="436245">
                <a:moveTo>
                  <a:pt x="800325" y="370205"/>
                </a:moveTo>
                <a:lnTo>
                  <a:pt x="778470" y="382203"/>
                </a:lnTo>
                <a:lnTo>
                  <a:pt x="816610" y="385063"/>
                </a:lnTo>
                <a:lnTo>
                  <a:pt x="828675" y="385444"/>
                </a:lnTo>
                <a:lnTo>
                  <a:pt x="828731" y="383286"/>
                </a:lnTo>
                <a:lnTo>
                  <a:pt x="821436" y="383286"/>
                </a:lnTo>
                <a:lnTo>
                  <a:pt x="800325" y="370205"/>
                </a:lnTo>
                <a:close/>
              </a:path>
              <a:path w="857885" h="436245">
                <a:moveTo>
                  <a:pt x="744347" y="301498"/>
                </a:moveTo>
                <a:lnTo>
                  <a:pt x="735457" y="303530"/>
                </a:lnTo>
                <a:lnTo>
                  <a:pt x="731266" y="310388"/>
                </a:lnTo>
                <a:lnTo>
                  <a:pt x="727075" y="317119"/>
                </a:lnTo>
                <a:lnTo>
                  <a:pt x="771398" y="352282"/>
                </a:lnTo>
                <a:lnTo>
                  <a:pt x="818642" y="356234"/>
                </a:lnTo>
                <a:lnTo>
                  <a:pt x="829437" y="356488"/>
                </a:lnTo>
                <a:lnTo>
                  <a:pt x="828675" y="385444"/>
                </a:lnTo>
                <a:lnTo>
                  <a:pt x="832780" y="385444"/>
                </a:lnTo>
                <a:lnTo>
                  <a:pt x="857758" y="371728"/>
                </a:lnTo>
                <a:lnTo>
                  <a:pt x="744347" y="301498"/>
                </a:lnTo>
                <a:close/>
              </a:path>
              <a:path w="857885" h="436245">
                <a:moveTo>
                  <a:pt x="822071" y="358267"/>
                </a:moveTo>
                <a:lnTo>
                  <a:pt x="800325" y="370205"/>
                </a:lnTo>
                <a:lnTo>
                  <a:pt x="821436" y="383286"/>
                </a:lnTo>
                <a:lnTo>
                  <a:pt x="822071" y="358267"/>
                </a:lnTo>
                <a:close/>
              </a:path>
              <a:path w="857885" h="436245">
                <a:moveTo>
                  <a:pt x="829390" y="358267"/>
                </a:moveTo>
                <a:lnTo>
                  <a:pt x="822071" y="358267"/>
                </a:lnTo>
                <a:lnTo>
                  <a:pt x="821436" y="383286"/>
                </a:lnTo>
                <a:lnTo>
                  <a:pt x="828731" y="383286"/>
                </a:lnTo>
                <a:lnTo>
                  <a:pt x="829390" y="358267"/>
                </a:lnTo>
                <a:close/>
              </a:path>
              <a:path w="857885" h="436245">
                <a:moveTo>
                  <a:pt x="762" y="0"/>
                </a:moveTo>
                <a:lnTo>
                  <a:pt x="0" y="28956"/>
                </a:lnTo>
                <a:lnTo>
                  <a:pt x="40106" y="29971"/>
                </a:lnTo>
                <a:lnTo>
                  <a:pt x="79222" y="32893"/>
                </a:lnTo>
                <a:lnTo>
                  <a:pt x="117754" y="37718"/>
                </a:lnTo>
                <a:lnTo>
                  <a:pt x="191693" y="52069"/>
                </a:lnTo>
                <a:lnTo>
                  <a:pt x="259283" y="72008"/>
                </a:lnTo>
                <a:lnTo>
                  <a:pt x="304101" y="89915"/>
                </a:lnTo>
                <a:lnTo>
                  <a:pt x="342696" y="109981"/>
                </a:lnTo>
                <a:lnTo>
                  <a:pt x="382803" y="138556"/>
                </a:lnTo>
                <a:lnTo>
                  <a:pt x="410718" y="174498"/>
                </a:lnTo>
                <a:lnTo>
                  <a:pt x="414528" y="194182"/>
                </a:lnTo>
                <a:lnTo>
                  <a:pt x="415290" y="202564"/>
                </a:lnTo>
                <a:lnTo>
                  <a:pt x="431673" y="242443"/>
                </a:lnTo>
                <a:lnTo>
                  <a:pt x="465836" y="277494"/>
                </a:lnTo>
                <a:lnTo>
                  <a:pt x="500634" y="301117"/>
                </a:lnTo>
                <a:lnTo>
                  <a:pt x="542036" y="322580"/>
                </a:lnTo>
                <a:lnTo>
                  <a:pt x="589407" y="341502"/>
                </a:lnTo>
                <a:lnTo>
                  <a:pt x="659511" y="362203"/>
                </a:lnTo>
                <a:lnTo>
                  <a:pt x="697230" y="370458"/>
                </a:lnTo>
                <a:lnTo>
                  <a:pt x="736092" y="377063"/>
                </a:lnTo>
                <a:lnTo>
                  <a:pt x="775969" y="382015"/>
                </a:lnTo>
                <a:lnTo>
                  <a:pt x="778470" y="382203"/>
                </a:lnTo>
                <a:lnTo>
                  <a:pt x="800325" y="370205"/>
                </a:lnTo>
                <a:lnTo>
                  <a:pt x="771398" y="352282"/>
                </a:lnTo>
                <a:lnTo>
                  <a:pt x="741045" y="348488"/>
                </a:lnTo>
                <a:lnTo>
                  <a:pt x="703453" y="342138"/>
                </a:lnTo>
                <a:lnTo>
                  <a:pt x="632333" y="324993"/>
                </a:lnTo>
                <a:lnTo>
                  <a:pt x="583819" y="308609"/>
                </a:lnTo>
                <a:lnTo>
                  <a:pt x="540766" y="289940"/>
                </a:lnTo>
                <a:lnTo>
                  <a:pt x="504317" y="269620"/>
                </a:lnTo>
                <a:lnTo>
                  <a:pt x="468249" y="241045"/>
                </a:lnTo>
                <a:lnTo>
                  <a:pt x="445643" y="206756"/>
                </a:lnTo>
                <a:lnTo>
                  <a:pt x="443484" y="191896"/>
                </a:lnTo>
                <a:lnTo>
                  <a:pt x="442468" y="181609"/>
                </a:lnTo>
                <a:lnTo>
                  <a:pt x="425577" y="142620"/>
                </a:lnTo>
                <a:lnTo>
                  <a:pt x="391579" y="108076"/>
                </a:lnTo>
                <a:lnTo>
                  <a:pt x="357009" y="84708"/>
                </a:lnTo>
                <a:lnTo>
                  <a:pt x="315595" y="63373"/>
                </a:lnTo>
                <a:lnTo>
                  <a:pt x="268211" y="44576"/>
                </a:lnTo>
                <a:lnTo>
                  <a:pt x="197878" y="23749"/>
                </a:lnTo>
                <a:lnTo>
                  <a:pt x="160159" y="15493"/>
                </a:lnTo>
                <a:lnTo>
                  <a:pt x="121323" y="9017"/>
                </a:lnTo>
                <a:lnTo>
                  <a:pt x="81368" y="4063"/>
                </a:lnTo>
                <a:lnTo>
                  <a:pt x="40855" y="1015"/>
                </a:lnTo>
                <a:lnTo>
                  <a:pt x="762" y="0"/>
                </a:lnTo>
                <a:close/>
              </a:path>
              <a:path w="857885" h="436245">
                <a:moveTo>
                  <a:pt x="771398" y="352282"/>
                </a:moveTo>
                <a:lnTo>
                  <a:pt x="800325" y="370205"/>
                </a:lnTo>
                <a:lnTo>
                  <a:pt x="822071" y="358267"/>
                </a:lnTo>
                <a:lnTo>
                  <a:pt x="829390" y="358267"/>
                </a:lnTo>
                <a:lnTo>
                  <a:pt x="829437" y="356488"/>
                </a:lnTo>
                <a:lnTo>
                  <a:pt x="818642" y="356234"/>
                </a:lnTo>
                <a:lnTo>
                  <a:pt x="779653" y="353313"/>
                </a:lnTo>
                <a:lnTo>
                  <a:pt x="771398" y="352282"/>
                </a:lnTo>
                <a:close/>
              </a:path>
            </a:pathLst>
          </a:custGeom>
          <a:solidFill>
            <a:srgbClr val="DA1F28"/>
          </a:solidFill>
        </p:spPr>
        <p:txBody>
          <a:bodyPr wrap="square" lIns="0" tIns="0" rIns="0" bIns="0" rtlCol="0"/>
          <a:lstStyle/>
          <a:p>
            <a:endParaRPr/>
          </a:p>
        </p:txBody>
      </p:sp>
      <p:sp>
        <p:nvSpPr>
          <p:cNvPr id="20" name="object 20"/>
          <p:cNvSpPr txBox="1"/>
          <p:nvPr/>
        </p:nvSpPr>
        <p:spPr>
          <a:xfrm>
            <a:off x="3607689" y="3384550"/>
            <a:ext cx="182181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Lucida Sans Unicode"/>
                <a:cs typeface="Lucida Sans Unicode"/>
              </a:rPr>
              <a:t>SEGMENT</a:t>
            </a:r>
            <a:r>
              <a:rPr sz="1800" spc="-60" dirty="0">
                <a:latin typeface="Lucida Sans Unicode"/>
                <a:cs typeface="Lucida Sans Unicode"/>
              </a:rPr>
              <a:t> </a:t>
            </a:r>
            <a:r>
              <a:rPr sz="1800" spc="-10" dirty="0">
                <a:latin typeface="Lucida Sans Unicode"/>
                <a:cs typeface="Lucida Sans Unicode"/>
              </a:rPr>
              <a:t>TABLE</a:t>
            </a:r>
            <a:endParaRPr sz="1800">
              <a:latin typeface="Lucida Sans Unicode"/>
              <a:cs typeface="Lucida Sans Unicode"/>
            </a:endParaRPr>
          </a:p>
        </p:txBody>
      </p:sp>
      <p:sp>
        <p:nvSpPr>
          <p:cNvPr id="21" name="object 21"/>
          <p:cNvSpPr/>
          <p:nvPr/>
        </p:nvSpPr>
        <p:spPr>
          <a:xfrm>
            <a:off x="150876" y="4983479"/>
            <a:ext cx="2831592" cy="1327404"/>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320141" y="5230200"/>
            <a:ext cx="2376170" cy="770255"/>
          </a:xfrm>
          <a:prstGeom prst="rect">
            <a:avLst/>
          </a:prstGeom>
        </p:spPr>
        <p:txBody>
          <a:bodyPr vert="horz" wrap="square" lIns="0" tIns="24130" rIns="0" bIns="0" rtlCol="0">
            <a:spAutoFit/>
          </a:bodyPr>
          <a:lstStyle/>
          <a:p>
            <a:pPr marL="12700" marR="5080">
              <a:lnSpc>
                <a:spcPct val="97000"/>
              </a:lnSpc>
              <a:spcBef>
                <a:spcPts val="190"/>
              </a:spcBef>
            </a:pPr>
            <a:r>
              <a:rPr sz="1650" b="1" i="1" spc="-25" dirty="0">
                <a:solidFill>
                  <a:srgbClr val="FFFFFF"/>
                </a:solidFill>
                <a:latin typeface="Lucida Sans Unicode"/>
                <a:cs typeface="Lucida Sans Unicode"/>
              </a:rPr>
              <a:t>starting </a:t>
            </a:r>
            <a:r>
              <a:rPr sz="1650" b="1" i="1" spc="-30" dirty="0">
                <a:solidFill>
                  <a:srgbClr val="FFFFFF"/>
                </a:solidFill>
                <a:latin typeface="Lucida Sans Unicode"/>
                <a:cs typeface="Lucida Sans Unicode"/>
              </a:rPr>
              <a:t>address </a:t>
            </a:r>
            <a:r>
              <a:rPr sz="1650" b="1" i="1" spc="-25" dirty="0">
                <a:solidFill>
                  <a:srgbClr val="FFFFFF"/>
                </a:solidFill>
                <a:latin typeface="Lucida Sans Unicode"/>
                <a:cs typeface="Lucida Sans Unicode"/>
              </a:rPr>
              <a:t>of the  </a:t>
            </a:r>
            <a:r>
              <a:rPr sz="1650" b="1" i="1" spc="-30" dirty="0">
                <a:solidFill>
                  <a:srgbClr val="FFFFFF"/>
                </a:solidFill>
                <a:latin typeface="Lucida Sans Unicode"/>
                <a:cs typeface="Lucida Sans Unicode"/>
              </a:rPr>
              <a:t>corresponding</a:t>
            </a:r>
            <a:r>
              <a:rPr sz="1650" b="1" i="1" spc="-85" dirty="0">
                <a:solidFill>
                  <a:srgbClr val="FFFFFF"/>
                </a:solidFill>
                <a:latin typeface="Lucida Sans Unicode"/>
                <a:cs typeface="Lucida Sans Unicode"/>
              </a:rPr>
              <a:t> </a:t>
            </a:r>
            <a:r>
              <a:rPr sz="1650" b="1" i="1" spc="-30" dirty="0">
                <a:solidFill>
                  <a:srgbClr val="FFFFFF"/>
                </a:solidFill>
                <a:latin typeface="Lucida Sans Unicode"/>
                <a:cs typeface="Lucida Sans Unicode"/>
              </a:rPr>
              <a:t>segment  in </a:t>
            </a:r>
            <a:r>
              <a:rPr sz="1650" b="1" i="1" spc="-35" dirty="0">
                <a:solidFill>
                  <a:srgbClr val="FFFFFF"/>
                </a:solidFill>
                <a:latin typeface="Lucida Sans Unicode"/>
                <a:cs typeface="Lucida Sans Unicode"/>
              </a:rPr>
              <a:t>main</a:t>
            </a:r>
            <a:r>
              <a:rPr sz="1650" b="1" i="1" dirty="0">
                <a:solidFill>
                  <a:srgbClr val="FFFFFF"/>
                </a:solidFill>
                <a:latin typeface="Lucida Sans Unicode"/>
                <a:cs typeface="Lucida Sans Unicode"/>
              </a:rPr>
              <a:t> </a:t>
            </a:r>
            <a:r>
              <a:rPr sz="1650" b="1" i="1" spc="-35" dirty="0">
                <a:solidFill>
                  <a:srgbClr val="FFFFFF"/>
                </a:solidFill>
                <a:latin typeface="Lucida Sans Unicode"/>
                <a:cs typeface="Lucida Sans Unicode"/>
              </a:rPr>
              <a:t>memory</a:t>
            </a:r>
            <a:endParaRPr sz="1650">
              <a:latin typeface="Lucida Sans Unicode"/>
              <a:cs typeface="Lucida Sans Unicode"/>
            </a:endParaRPr>
          </a:p>
        </p:txBody>
      </p:sp>
    </p:spTree>
    <p:extLst>
      <p:ext uri="{BB962C8B-B14F-4D97-AF65-F5344CB8AC3E}">
        <p14:creationId xmlns:p14="http://schemas.microsoft.com/office/powerpoint/2010/main" val="2419592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668" y="1071117"/>
            <a:ext cx="3975100" cy="345440"/>
          </a:xfrm>
          <a:prstGeom prst="rect">
            <a:avLst/>
          </a:prstGeom>
        </p:spPr>
        <p:txBody>
          <a:bodyPr vert="horz" wrap="square" lIns="0" tIns="12700" rIns="0" bIns="0" rtlCol="0">
            <a:spAutoFit/>
          </a:bodyPr>
          <a:lstStyle/>
          <a:p>
            <a:pPr marL="12700">
              <a:lnSpc>
                <a:spcPct val="100000"/>
              </a:lnSpc>
              <a:spcBef>
                <a:spcPts val="100"/>
              </a:spcBef>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dirty="0">
                <a:latin typeface="Lucida Sans Unicode"/>
                <a:cs typeface="Lucida Sans Unicode"/>
              </a:rPr>
              <a:t>Segments </a:t>
            </a:r>
            <a:r>
              <a:rPr sz="2100" b="1" spc="5" dirty="0">
                <a:latin typeface="Lucida Sans Unicode"/>
                <a:cs typeface="Lucida Sans Unicode"/>
              </a:rPr>
              <a:t>are</a:t>
            </a:r>
            <a:r>
              <a:rPr sz="2100" b="1" spc="-85" dirty="0">
                <a:latin typeface="Lucida Sans Unicode"/>
                <a:cs typeface="Lucida Sans Unicode"/>
              </a:rPr>
              <a:t> </a:t>
            </a:r>
            <a:r>
              <a:rPr sz="2100" b="1" dirty="0">
                <a:latin typeface="Lucida Sans Unicode"/>
                <a:cs typeface="Lucida Sans Unicode"/>
              </a:rPr>
              <a:t>variable-sized</a:t>
            </a:r>
            <a:endParaRPr sz="2100">
              <a:latin typeface="Lucida Sans Unicode"/>
              <a:cs typeface="Lucida Sans Unicode"/>
            </a:endParaRPr>
          </a:p>
        </p:txBody>
      </p:sp>
      <p:sp>
        <p:nvSpPr>
          <p:cNvPr id="3" name="object 3"/>
          <p:cNvSpPr txBox="1"/>
          <p:nvPr/>
        </p:nvSpPr>
        <p:spPr>
          <a:xfrm>
            <a:off x="645668" y="1377441"/>
            <a:ext cx="7945120" cy="4220845"/>
          </a:xfrm>
          <a:prstGeom prst="rect">
            <a:avLst/>
          </a:prstGeom>
        </p:spPr>
        <p:txBody>
          <a:bodyPr vert="horz" wrap="square" lIns="0" tIns="12700" rIns="0" bIns="0" rtlCol="0">
            <a:spAutoFit/>
          </a:bodyPr>
          <a:lstStyle/>
          <a:p>
            <a:pPr marL="524510" indent="-229235">
              <a:lnSpc>
                <a:spcPts val="2100"/>
              </a:lnSpc>
              <a:spcBef>
                <a:spcPts val="100"/>
              </a:spcBef>
              <a:buClr>
                <a:srgbClr val="2CA1BE"/>
              </a:buClr>
              <a:buFont typeface="Verdana"/>
              <a:buChar char="◦"/>
              <a:tabLst>
                <a:tab pos="524510" algn="l"/>
                <a:tab pos="525145" algn="l"/>
              </a:tabLst>
            </a:pPr>
            <a:r>
              <a:rPr sz="1800" spc="-5" dirty="0">
                <a:latin typeface="Lucida Sans Unicode"/>
                <a:cs typeface="Lucida Sans Unicode"/>
              </a:rPr>
              <a:t>Dynamic </a:t>
            </a:r>
            <a:r>
              <a:rPr sz="1800" dirty="0">
                <a:latin typeface="Lucida Sans Unicode"/>
                <a:cs typeface="Lucida Sans Unicode"/>
              </a:rPr>
              <a:t>memory </a:t>
            </a:r>
            <a:r>
              <a:rPr sz="1800" spc="-10" dirty="0">
                <a:latin typeface="Lucida Sans Unicode"/>
                <a:cs typeface="Lucida Sans Unicode"/>
              </a:rPr>
              <a:t>allocation </a:t>
            </a:r>
            <a:r>
              <a:rPr sz="1800" spc="-5" dirty="0">
                <a:latin typeface="Lucida Sans Unicode"/>
                <a:cs typeface="Lucida Sans Unicode"/>
              </a:rPr>
              <a:t>required (first fit, best fit, worst</a:t>
            </a:r>
            <a:r>
              <a:rPr sz="1800" spc="150" dirty="0">
                <a:latin typeface="Lucida Sans Unicode"/>
                <a:cs typeface="Lucida Sans Unicode"/>
              </a:rPr>
              <a:t> </a:t>
            </a:r>
            <a:r>
              <a:rPr sz="1800" spc="-5" dirty="0">
                <a:latin typeface="Lucida Sans Unicode"/>
                <a:cs typeface="Lucida Sans Unicode"/>
              </a:rPr>
              <a:t>fit).</a:t>
            </a:r>
            <a:endParaRPr sz="1800">
              <a:latin typeface="Lucida Sans Unicode"/>
              <a:cs typeface="Lucida Sans Unicode"/>
            </a:endParaRPr>
          </a:p>
          <a:p>
            <a:pPr marL="12700">
              <a:lnSpc>
                <a:spcPts val="2410"/>
              </a:lnSpc>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dirty="0">
                <a:latin typeface="Lucida Sans Unicode"/>
                <a:cs typeface="Lucida Sans Unicode"/>
              </a:rPr>
              <a:t>External</a:t>
            </a:r>
            <a:r>
              <a:rPr sz="2100" b="1" spc="-40" dirty="0">
                <a:latin typeface="Lucida Sans Unicode"/>
                <a:cs typeface="Lucida Sans Unicode"/>
              </a:rPr>
              <a:t> </a:t>
            </a:r>
            <a:r>
              <a:rPr sz="2100" b="1" dirty="0">
                <a:latin typeface="Lucida Sans Unicode"/>
                <a:cs typeface="Lucida Sans Unicode"/>
              </a:rPr>
              <a:t>fragmentation</a:t>
            </a:r>
            <a:endParaRPr sz="2100">
              <a:latin typeface="Lucida Sans Unicode"/>
              <a:cs typeface="Lucida Sans Unicode"/>
            </a:endParaRPr>
          </a:p>
          <a:p>
            <a:pPr marL="524510" marR="5080" indent="-229235">
              <a:lnSpc>
                <a:spcPct val="80000"/>
              </a:lnSpc>
              <a:spcBef>
                <a:spcPts val="380"/>
              </a:spcBef>
              <a:buClr>
                <a:srgbClr val="2CA1BE"/>
              </a:buClr>
              <a:buFont typeface="Verdana"/>
              <a:buChar char="◦"/>
              <a:tabLst>
                <a:tab pos="524510" algn="l"/>
                <a:tab pos="525145" algn="l"/>
              </a:tabLst>
            </a:pPr>
            <a:r>
              <a:rPr sz="1800" spc="-5" dirty="0">
                <a:latin typeface="Lucida Sans Unicode"/>
                <a:cs typeface="Lucida Sans Unicode"/>
              </a:rPr>
              <a:t>In the worst case the largest hole </a:t>
            </a:r>
            <a:r>
              <a:rPr sz="1800" dirty="0">
                <a:latin typeface="Lucida Sans Unicode"/>
                <a:cs typeface="Lucida Sans Unicode"/>
              </a:rPr>
              <a:t>may not </a:t>
            </a:r>
            <a:r>
              <a:rPr sz="1800" spc="-5" dirty="0">
                <a:latin typeface="Lucida Sans Unicode"/>
                <a:cs typeface="Lucida Sans Unicode"/>
              </a:rPr>
              <a:t>be large </a:t>
            </a:r>
            <a:r>
              <a:rPr sz="1800" dirty="0">
                <a:latin typeface="Lucida Sans Unicode"/>
                <a:cs typeface="Lucida Sans Unicode"/>
              </a:rPr>
              <a:t>enough </a:t>
            </a:r>
            <a:r>
              <a:rPr sz="1800" spc="-5" dirty="0">
                <a:latin typeface="Lucida Sans Unicode"/>
                <a:cs typeface="Lucida Sans Unicode"/>
              </a:rPr>
              <a:t>to fit  in </a:t>
            </a:r>
            <a:r>
              <a:rPr sz="1800" dirty="0">
                <a:latin typeface="Lucida Sans Unicode"/>
                <a:cs typeface="Lucida Sans Unicode"/>
              </a:rPr>
              <a:t>a new segment. </a:t>
            </a:r>
            <a:r>
              <a:rPr sz="1800" spc="-5" dirty="0">
                <a:latin typeface="Lucida Sans Unicode"/>
                <a:cs typeface="Lucida Sans Unicode"/>
              </a:rPr>
              <a:t>Note that paging </a:t>
            </a:r>
            <a:r>
              <a:rPr sz="1800" dirty="0">
                <a:latin typeface="Lucida Sans Unicode"/>
                <a:cs typeface="Lucida Sans Unicode"/>
              </a:rPr>
              <a:t>has no </a:t>
            </a:r>
            <a:r>
              <a:rPr sz="1800" spc="-5" dirty="0">
                <a:latin typeface="Lucida Sans Unicode"/>
                <a:cs typeface="Lucida Sans Unicode"/>
              </a:rPr>
              <a:t>external fragmentation  </a:t>
            </a:r>
            <a:r>
              <a:rPr sz="1800" spc="-10" dirty="0">
                <a:latin typeface="Lucida Sans Unicode"/>
                <a:cs typeface="Lucida Sans Unicode"/>
              </a:rPr>
              <a:t>problem.</a:t>
            </a:r>
            <a:endParaRPr sz="1800">
              <a:latin typeface="Lucida Sans Unicode"/>
              <a:cs typeface="Lucida Sans Unicode"/>
            </a:endParaRPr>
          </a:p>
          <a:p>
            <a:pPr marL="12700">
              <a:lnSpc>
                <a:spcPts val="2335"/>
              </a:lnSpc>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spc="5" dirty="0">
                <a:latin typeface="Lucida Sans Unicode"/>
                <a:cs typeface="Lucida Sans Unicode"/>
              </a:rPr>
              <a:t>Each </a:t>
            </a:r>
            <a:r>
              <a:rPr sz="2100" b="1" dirty="0">
                <a:latin typeface="Lucida Sans Unicode"/>
                <a:cs typeface="Lucida Sans Unicode"/>
              </a:rPr>
              <a:t>process </a:t>
            </a:r>
            <a:r>
              <a:rPr sz="2100" b="1" spc="5" dirty="0">
                <a:latin typeface="Lucida Sans Unicode"/>
                <a:cs typeface="Lucida Sans Unicode"/>
              </a:rPr>
              <a:t>has its </a:t>
            </a:r>
            <a:r>
              <a:rPr sz="2100" b="1" dirty="0">
                <a:latin typeface="Lucida Sans Unicode"/>
                <a:cs typeface="Lucida Sans Unicode"/>
              </a:rPr>
              <a:t>own </a:t>
            </a:r>
            <a:r>
              <a:rPr sz="2100" b="1" spc="5" dirty="0">
                <a:latin typeface="Lucida Sans Unicode"/>
                <a:cs typeface="Lucida Sans Unicode"/>
              </a:rPr>
              <a:t>segment</a:t>
            </a:r>
            <a:r>
              <a:rPr sz="2100" b="1" spc="-210" dirty="0">
                <a:latin typeface="Lucida Sans Unicode"/>
                <a:cs typeface="Lucida Sans Unicode"/>
              </a:rPr>
              <a:t> </a:t>
            </a:r>
            <a:r>
              <a:rPr sz="2100" b="1" spc="5" dirty="0">
                <a:latin typeface="Lucida Sans Unicode"/>
                <a:cs typeface="Lucida Sans Unicode"/>
              </a:rPr>
              <a:t>table</a:t>
            </a:r>
            <a:endParaRPr sz="2100">
              <a:latin typeface="Lucida Sans Unicode"/>
              <a:cs typeface="Lucida Sans Unicode"/>
            </a:endParaRPr>
          </a:p>
          <a:p>
            <a:pPr marL="524510" marR="11430" indent="-229235">
              <a:lnSpc>
                <a:spcPct val="80000"/>
              </a:lnSpc>
              <a:spcBef>
                <a:spcPts val="375"/>
              </a:spcBef>
              <a:buClr>
                <a:srgbClr val="2CA1BE"/>
              </a:buClr>
              <a:buFont typeface="Verdana"/>
              <a:buChar char="◦"/>
              <a:tabLst>
                <a:tab pos="524510" algn="l"/>
                <a:tab pos="525145" algn="l"/>
              </a:tabLst>
            </a:pPr>
            <a:r>
              <a:rPr sz="1800" spc="-5" dirty="0">
                <a:latin typeface="Lucida Sans Unicode"/>
                <a:cs typeface="Lucida Sans Unicode"/>
              </a:rPr>
              <a:t>like </a:t>
            </a:r>
            <a:r>
              <a:rPr sz="1800" dirty="0">
                <a:latin typeface="Lucida Sans Unicode"/>
                <a:cs typeface="Lucida Sans Unicode"/>
              </a:rPr>
              <a:t>with </a:t>
            </a:r>
            <a:r>
              <a:rPr sz="1800" spc="-5" dirty="0">
                <a:latin typeface="Lucida Sans Unicode"/>
                <a:cs typeface="Lucida Sans Unicode"/>
              </a:rPr>
              <a:t>paging </a:t>
            </a:r>
            <a:r>
              <a:rPr sz="1800" dirty="0">
                <a:latin typeface="Lucida Sans Unicode"/>
                <a:cs typeface="Lucida Sans Unicode"/>
              </a:rPr>
              <a:t>where </a:t>
            </a:r>
            <a:r>
              <a:rPr sz="1800" spc="-5" dirty="0">
                <a:latin typeface="Lucida Sans Unicode"/>
                <a:cs typeface="Lucida Sans Unicode"/>
              </a:rPr>
              <a:t>each process </a:t>
            </a:r>
            <a:r>
              <a:rPr sz="1800" dirty="0">
                <a:latin typeface="Lucida Sans Unicode"/>
                <a:cs typeface="Lucida Sans Unicode"/>
              </a:rPr>
              <a:t>has </a:t>
            </a:r>
            <a:r>
              <a:rPr sz="1800" spc="-5" dirty="0">
                <a:latin typeface="Lucida Sans Unicode"/>
                <a:cs typeface="Lucida Sans Unicode"/>
              </a:rPr>
              <a:t>its own page table. The  size of </a:t>
            </a:r>
            <a:r>
              <a:rPr sz="1800" dirty="0">
                <a:latin typeface="Lucida Sans Unicode"/>
                <a:cs typeface="Lucida Sans Unicode"/>
              </a:rPr>
              <a:t>the </a:t>
            </a:r>
            <a:r>
              <a:rPr sz="1800" spc="-5" dirty="0">
                <a:latin typeface="Lucida Sans Unicode"/>
                <a:cs typeface="Lucida Sans Unicode"/>
              </a:rPr>
              <a:t>segment table is determined by the number of  segments, </a:t>
            </a:r>
            <a:r>
              <a:rPr sz="1800" dirty="0">
                <a:latin typeface="Lucida Sans Unicode"/>
                <a:cs typeface="Lucida Sans Unicode"/>
              </a:rPr>
              <a:t>whereas </a:t>
            </a:r>
            <a:r>
              <a:rPr sz="1800" spc="-5" dirty="0">
                <a:latin typeface="Lucida Sans Unicode"/>
                <a:cs typeface="Lucida Sans Unicode"/>
              </a:rPr>
              <a:t>the </a:t>
            </a:r>
            <a:r>
              <a:rPr sz="1800" spc="-10" dirty="0">
                <a:latin typeface="Lucida Sans Unicode"/>
                <a:cs typeface="Lucida Sans Unicode"/>
              </a:rPr>
              <a:t>size </a:t>
            </a:r>
            <a:r>
              <a:rPr sz="1800" spc="-5" dirty="0">
                <a:latin typeface="Lucida Sans Unicode"/>
                <a:cs typeface="Lucida Sans Unicode"/>
              </a:rPr>
              <a:t>of the page table depends on the total  amount of memory</a:t>
            </a:r>
            <a:r>
              <a:rPr sz="1800" spc="-30" dirty="0">
                <a:latin typeface="Lucida Sans Unicode"/>
                <a:cs typeface="Lucida Sans Unicode"/>
              </a:rPr>
              <a:t> </a:t>
            </a:r>
            <a:r>
              <a:rPr sz="1800" spc="-5" dirty="0">
                <a:latin typeface="Lucida Sans Unicode"/>
                <a:cs typeface="Lucida Sans Unicode"/>
              </a:rPr>
              <a:t>occupied.</a:t>
            </a:r>
            <a:endParaRPr sz="1800">
              <a:latin typeface="Lucida Sans Unicode"/>
              <a:cs typeface="Lucida Sans Unicode"/>
            </a:endParaRPr>
          </a:p>
          <a:p>
            <a:pPr marL="12700">
              <a:lnSpc>
                <a:spcPts val="2335"/>
              </a:lnSpc>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spc="5" dirty="0">
                <a:latin typeface="Lucida Sans Unicode"/>
                <a:cs typeface="Lucida Sans Unicode"/>
              </a:rPr>
              <a:t>Segment table </a:t>
            </a:r>
            <a:r>
              <a:rPr sz="2100" b="1" dirty="0">
                <a:latin typeface="Lucida Sans Unicode"/>
                <a:cs typeface="Lucida Sans Unicode"/>
              </a:rPr>
              <a:t>located </a:t>
            </a:r>
            <a:r>
              <a:rPr sz="2100" b="1" spc="5" dirty="0">
                <a:latin typeface="Lucida Sans Unicode"/>
                <a:cs typeface="Lucida Sans Unicode"/>
              </a:rPr>
              <a:t>in main</a:t>
            </a:r>
            <a:r>
              <a:rPr sz="2100" b="1" spc="-170" dirty="0">
                <a:latin typeface="Lucida Sans Unicode"/>
                <a:cs typeface="Lucida Sans Unicode"/>
              </a:rPr>
              <a:t> </a:t>
            </a:r>
            <a:r>
              <a:rPr sz="2100" b="1" dirty="0">
                <a:latin typeface="Lucida Sans Unicode"/>
                <a:cs typeface="Lucida Sans Unicode"/>
              </a:rPr>
              <a:t>memory</a:t>
            </a:r>
            <a:endParaRPr sz="2100">
              <a:latin typeface="Lucida Sans Unicode"/>
              <a:cs typeface="Lucida Sans Unicode"/>
            </a:endParaRPr>
          </a:p>
          <a:p>
            <a:pPr marL="524510" indent="-229235">
              <a:lnSpc>
                <a:spcPts val="2045"/>
              </a:lnSpc>
              <a:buClr>
                <a:srgbClr val="2CA1BE"/>
              </a:buClr>
              <a:buFont typeface="Verdana"/>
              <a:buChar char="◦"/>
              <a:tabLst>
                <a:tab pos="524510" algn="l"/>
                <a:tab pos="525145" algn="l"/>
              </a:tabLst>
            </a:pPr>
            <a:r>
              <a:rPr sz="1800" spc="-5" dirty="0">
                <a:latin typeface="Lucida Sans Unicode"/>
                <a:cs typeface="Lucida Sans Unicode"/>
              </a:rPr>
              <a:t>as is the page table </a:t>
            </a:r>
            <a:r>
              <a:rPr sz="1800" dirty="0">
                <a:latin typeface="Lucida Sans Unicode"/>
                <a:cs typeface="Lucida Sans Unicode"/>
              </a:rPr>
              <a:t>with</a:t>
            </a:r>
            <a:r>
              <a:rPr sz="1800" spc="50" dirty="0">
                <a:latin typeface="Lucida Sans Unicode"/>
                <a:cs typeface="Lucida Sans Unicode"/>
              </a:rPr>
              <a:t> </a:t>
            </a:r>
            <a:r>
              <a:rPr sz="1800" spc="-5" dirty="0">
                <a:latin typeface="Lucida Sans Unicode"/>
                <a:cs typeface="Lucida Sans Unicode"/>
              </a:rPr>
              <a:t>paging</a:t>
            </a:r>
            <a:endParaRPr sz="1800">
              <a:latin typeface="Lucida Sans Unicode"/>
              <a:cs typeface="Lucida Sans Unicode"/>
            </a:endParaRPr>
          </a:p>
          <a:p>
            <a:pPr marL="12700">
              <a:lnSpc>
                <a:spcPts val="2405"/>
              </a:lnSpc>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spc="5" dirty="0">
                <a:latin typeface="Lucida Sans Unicode"/>
                <a:cs typeface="Lucida Sans Unicode"/>
              </a:rPr>
              <a:t>Segment table base register</a:t>
            </a:r>
            <a:r>
              <a:rPr sz="2100" b="1" spc="-145" dirty="0">
                <a:latin typeface="Lucida Sans Unicode"/>
                <a:cs typeface="Lucida Sans Unicode"/>
              </a:rPr>
              <a:t> </a:t>
            </a:r>
            <a:r>
              <a:rPr sz="2100" b="1" dirty="0">
                <a:latin typeface="Lucida Sans Unicode"/>
                <a:cs typeface="Lucida Sans Unicode"/>
              </a:rPr>
              <a:t>(STBR)</a:t>
            </a:r>
            <a:endParaRPr sz="2100">
              <a:latin typeface="Lucida Sans Unicode"/>
              <a:cs typeface="Lucida Sans Unicode"/>
            </a:endParaRPr>
          </a:p>
          <a:p>
            <a:pPr marL="524510" indent="-229235">
              <a:lnSpc>
                <a:spcPts val="2039"/>
              </a:lnSpc>
              <a:buClr>
                <a:srgbClr val="2CA1BE"/>
              </a:buClr>
              <a:buFont typeface="Verdana"/>
              <a:buChar char="◦"/>
              <a:tabLst>
                <a:tab pos="524510" algn="l"/>
                <a:tab pos="525145" algn="l"/>
              </a:tabLst>
            </a:pPr>
            <a:r>
              <a:rPr sz="1800" spc="-5" dirty="0">
                <a:latin typeface="Lucida Sans Unicode"/>
                <a:cs typeface="Lucida Sans Unicode"/>
              </a:rPr>
              <a:t>points to current </a:t>
            </a:r>
            <a:r>
              <a:rPr sz="1800" dirty="0">
                <a:latin typeface="Lucida Sans Unicode"/>
                <a:cs typeface="Lucida Sans Unicode"/>
              </a:rPr>
              <a:t>segment </a:t>
            </a:r>
            <a:r>
              <a:rPr sz="1800" spc="-5" dirty="0">
                <a:latin typeface="Lucida Sans Unicode"/>
                <a:cs typeface="Lucida Sans Unicode"/>
              </a:rPr>
              <a:t>table in</a:t>
            </a:r>
            <a:r>
              <a:rPr sz="1800" spc="25" dirty="0">
                <a:latin typeface="Lucida Sans Unicode"/>
                <a:cs typeface="Lucida Sans Unicode"/>
              </a:rPr>
              <a:t> </a:t>
            </a:r>
            <a:r>
              <a:rPr sz="1800" dirty="0">
                <a:latin typeface="Lucida Sans Unicode"/>
                <a:cs typeface="Lucida Sans Unicode"/>
              </a:rPr>
              <a:t>memory</a:t>
            </a:r>
            <a:endParaRPr sz="1800">
              <a:latin typeface="Lucida Sans Unicode"/>
              <a:cs typeface="Lucida Sans Unicode"/>
            </a:endParaRPr>
          </a:p>
          <a:p>
            <a:pPr marL="12700">
              <a:lnSpc>
                <a:spcPts val="2400"/>
              </a:lnSpc>
              <a:tabLst>
                <a:tab pos="268605" algn="l"/>
              </a:tabLst>
            </a:pPr>
            <a:r>
              <a:rPr sz="1400" spc="10" dirty="0">
                <a:solidFill>
                  <a:srgbClr val="2CA1BE"/>
                </a:solidFill>
                <a:latin typeface="Wingdings 3"/>
                <a:cs typeface="Wingdings 3"/>
              </a:rPr>
              <a:t></a:t>
            </a:r>
            <a:r>
              <a:rPr sz="1400" spc="10" dirty="0">
                <a:solidFill>
                  <a:srgbClr val="2CA1BE"/>
                </a:solidFill>
                <a:latin typeface="Times New Roman"/>
                <a:cs typeface="Times New Roman"/>
              </a:rPr>
              <a:t>	</a:t>
            </a:r>
            <a:r>
              <a:rPr sz="2100" b="1" spc="5" dirty="0">
                <a:latin typeface="Lucida Sans Unicode"/>
                <a:cs typeface="Lucida Sans Unicode"/>
              </a:rPr>
              <a:t>Segment table </a:t>
            </a:r>
            <a:r>
              <a:rPr sz="2100" b="1" dirty="0">
                <a:latin typeface="Lucida Sans Unicode"/>
                <a:cs typeface="Lucida Sans Unicode"/>
              </a:rPr>
              <a:t>length </a:t>
            </a:r>
            <a:r>
              <a:rPr sz="2100" b="1" spc="5" dirty="0">
                <a:latin typeface="Lucida Sans Unicode"/>
                <a:cs typeface="Lucida Sans Unicode"/>
              </a:rPr>
              <a:t>register</a:t>
            </a:r>
            <a:r>
              <a:rPr sz="2100" b="1" spc="-140" dirty="0">
                <a:latin typeface="Lucida Sans Unicode"/>
                <a:cs typeface="Lucida Sans Unicode"/>
              </a:rPr>
              <a:t> </a:t>
            </a:r>
            <a:r>
              <a:rPr sz="2100" b="1" dirty="0">
                <a:latin typeface="Lucida Sans Unicode"/>
                <a:cs typeface="Lucida Sans Unicode"/>
              </a:rPr>
              <a:t>(STLR)</a:t>
            </a:r>
            <a:endParaRPr sz="2100">
              <a:latin typeface="Lucida Sans Unicode"/>
              <a:cs typeface="Lucida Sans Unicode"/>
            </a:endParaRPr>
          </a:p>
          <a:p>
            <a:pPr marL="524510" indent="-229235">
              <a:lnSpc>
                <a:spcPts val="2105"/>
              </a:lnSpc>
              <a:buClr>
                <a:srgbClr val="2CA1BE"/>
              </a:buClr>
              <a:buFont typeface="Verdana"/>
              <a:buChar char="◦"/>
              <a:tabLst>
                <a:tab pos="524510" algn="l"/>
                <a:tab pos="525145" algn="l"/>
              </a:tabLst>
            </a:pPr>
            <a:r>
              <a:rPr sz="1800" spc="-5" dirty="0">
                <a:latin typeface="Lucida Sans Unicode"/>
                <a:cs typeface="Lucida Sans Unicode"/>
              </a:rPr>
              <a:t>indicates number of</a:t>
            </a:r>
            <a:r>
              <a:rPr sz="1800" spc="5" dirty="0">
                <a:latin typeface="Lucida Sans Unicode"/>
                <a:cs typeface="Lucida Sans Unicode"/>
              </a:rPr>
              <a:t> </a:t>
            </a:r>
            <a:r>
              <a:rPr sz="1800" dirty="0">
                <a:latin typeface="Lucida Sans Unicode"/>
                <a:cs typeface="Lucida Sans Unicode"/>
              </a:rPr>
              <a:t>segments</a:t>
            </a:r>
            <a:endParaRPr sz="1800">
              <a:latin typeface="Lucida Sans Unicode"/>
              <a:cs typeface="Lucida Sans Unicode"/>
            </a:endParaRPr>
          </a:p>
        </p:txBody>
      </p:sp>
      <p:sp>
        <p:nvSpPr>
          <p:cNvPr id="4" name="object 4"/>
          <p:cNvSpPr/>
          <p:nvPr/>
        </p:nvSpPr>
        <p:spPr>
          <a:xfrm>
            <a:off x="3054096" y="511047"/>
            <a:ext cx="3035808" cy="4754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05067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4124" y="533400"/>
            <a:ext cx="5635752" cy="493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5904" y="1167383"/>
            <a:ext cx="8208264" cy="528523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60601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2526" y="533400"/>
            <a:ext cx="5298948" cy="48920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91639" y="1412747"/>
            <a:ext cx="7053071" cy="482498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2713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051306"/>
            <a:ext cx="7704455" cy="4531995"/>
          </a:xfrm>
          <a:prstGeom prst="rect">
            <a:avLst/>
          </a:prstGeom>
        </p:spPr>
        <p:txBody>
          <a:bodyPr vert="horz" wrap="square" lIns="0" tIns="13335" rIns="0" bIns="0" rtlCol="0">
            <a:spAutoFit/>
          </a:bodyPr>
          <a:lstStyle/>
          <a:p>
            <a:pPr marL="12700">
              <a:lnSpc>
                <a:spcPts val="2810"/>
              </a:lnSpc>
              <a:spcBef>
                <a:spcPts val="105"/>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z="2600" dirty="0">
                <a:latin typeface="Lucida Sans Unicode"/>
                <a:cs typeface="Lucida Sans Unicode"/>
              </a:rPr>
              <a:t>Segmentation lends itself </a:t>
            </a:r>
            <a:r>
              <a:rPr sz="2600" spc="-5" dirty="0">
                <a:latin typeface="Lucida Sans Unicode"/>
                <a:cs typeface="Lucida Sans Unicode"/>
              </a:rPr>
              <a:t>to</a:t>
            </a:r>
            <a:r>
              <a:rPr sz="2600" spc="-50" dirty="0">
                <a:latin typeface="Lucida Sans Unicode"/>
                <a:cs typeface="Lucida Sans Unicode"/>
              </a:rPr>
              <a:t> </a:t>
            </a:r>
            <a:r>
              <a:rPr sz="2600" spc="-5" dirty="0">
                <a:latin typeface="Lucida Sans Unicode"/>
                <a:cs typeface="Lucida Sans Unicode"/>
              </a:rPr>
              <a:t>the</a:t>
            </a:r>
            <a:endParaRPr sz="2600">
              <a:latin typeface="Lucida Sans Unicode"/>
              <a:cs typeface="Lucida Sans Unicode"/>
            </a:endParaRPr>
          </a:p>
          <a:p>
            <a:pPr marL="268605" marR="708025">
              <a:lnSpc>
                <a:spcPct val="80000"/>
              </a:lnSpc>
              <a:spcBef>
                <a:spcPts val="310"/>
              </a:spcBef>
            </a:pPr>
            <a:r>
              <a:rPr sz="2600" dirty="0">
                <a:latin typeface="Lucida Sans Unicode"/>
                <a:cs typeface="Lucida Sans Unicode"/>
              </a:rPr>
              <a:t>implementation </a:t>
            </a:r>
            <a:r>
              <a:rPr sz="2600" spc="-5" dirty="0">
                <a:latin typeface="Lucida Sans Unicode"/>
                <a:cs typeface="Lucida Sans Unicode"/>
              </a:rPr>
              <a:t>of protection </a:t>
            </a:r>
            <a:r>
              <a:rPr sz="2600" dirty="0">
                <a:latin typeface="Lucida Sans Unicode"/>
                <a:cs typeface="Lucida Sans Unicode"/>
              </a:rPr>
              <a:t>and sharing  policies</a:t>
            </a:r>
            <a:endParaRPr sz="2600">
              <a:latin typeface="Lucida Sans Unicode"/>
              <a:cs typeface="Lucida Sans Unicode"/>
            </a:endParaRPr>
          </a:p>
          <a:p>
            <a:pPr marL="268605" marR="149225" indent="-256540">
              <a:lnSpc>
                <a:spcPts val="2500"/>
              </a:lnSpc>
              <a:spcBef>
                <a:spcPts val="3265"/>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z="2600" dirty="0">
                <a:latin typeface="Lucida Sans Unicode"/>
                <a:cs typeface="Lucida Sans Unicode"/>
              </a:rPr>
              <a:t>Each entry has a base address and length so  inadvertent memory </a:t>
            </a:r>
            <a:r>
              <a:rPr sz="2600" spc="-5" dirty="0">
                <a:latin typeface="Lucida Sans Unicode"/>
                <a:cs typeface="Lucida Sans Unicode"/>
              </a:rPr>
              <a:t>access </a:t>
            </a:r>
            <a:r>
              <a:rPr sz="2600" dirty="0">
                <a:latin typeface="Lucida Sans Unicode"/>
                <a:cs typeface="Lucida Sans Unicode"/>
              </a:rPr>
              <a:t>can be </a:t>
            </a:r>
            <a:r>
              <a:rPr sz="2600" spc="-5" dirty="0">
                <a:latin typeface="Lucida Sans Unicode"/>
                <a:cs typeface="Lucida Sans Unicode"/>
              </a:rPr>
              <a:t>controlled</a:t>
            </a:r>
            <a:endParaRPr sz="2600">
              <a:latin typeface="Lucida Sans Unicode"/>
              <a:cs typeface="Lucida Sans Unicode"/>
            </a:endParaRPr>
          </a:p>
          <a:p>
            <a:pPr marL="268605" marR="1410335" indent="-256540">
              <a:lnSpc>
                <a:spcPct val="80000"/>
              </a:lnSpc>
              <a:spcBef>
                <a:spcPts val="3320"/>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z="2600" dirty="0">
                <a:latin typeface="Lucida Sans Unicode"/>
                <a:cs typeface="Lucida Sans Unicode"/>
              </a:rPr>
              <a:t>Sharing </a:t>
            </a:r>
            <a:r>
              <a:rPr sz="2600" spc="-5" dirty="0">
                <a:latin typeface="Lucida Sans Unicode"/>
                <a:cs typeface="Lucida Sans Unicode"/>
              </a:rPr>
              <a:t>can </a:t>
            </a:r>
            <a:r>
              <a:rPr sz="2600" spc="5" dirty="0">
                <a:latin typeface="Lucida Sans Unicode"/>
                <a:cs typeface="Lucida Sans Unicode"/>
              </a:rPr>
              <a:t>be </a:t>
            </a:r>
            <a:r>
              <a:rPr sz="2600" dirty="0">
                <a:latin typeface="Lucida Sans Unicode"/>
                <a:cs typeface="Lucida Sans Unicode"/>
              </a:rPr>
              <a:t>achieved by segments  referencing multiple</a:t>
            </a:r>
            <a:r>
              <a:rPr sz="2600" spc="-70" dirty="0">
                <a:latin typeface="Lucida Sans Unicode"/>
                <a:cs typeface="Lucida Sans Unicode"/>
              </a:rPr>
              <a:t> </a:t>
            </a:r>
            <a:r>
              <a:rPr sz="2600" dirty="0">
                <a:latin typeface="Lucida Sans Unicode"/>
                <a:cs typeface="Lucida Sans Unicode"/>
              </a:rPr>
              <a:t>processes</a:t>
            </a:r>
            <a:endParaRPr sz="2600">
              <a:latin typeface="Lucida Sans Unicode"/>
              <a:cs typeface="Lucida Sans Unicode"/>
            </a:endParaRPr>
          </a:p>
          <a:p>
            <a:pPr marL="268605" marR="5080" indent="-256540">
              <a:lnSpc>
                <a:spcPct val="80000"/>
              </a:lnSpc>
              <a:spcBef>
                <a:spcPts val="3300"/>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z="2600" spc="-5" dirty="0">
                <a:latin typeface="Lucida Sans Unicode"/>
                <a:cs typeface="Lucida Sans Unicode"/>
              </a:rPr>
              <a:t>Two </a:t>
            </a:r>
            <a:r>
              <a:rPr sz="2600" dirty="0">
                <a:latin typeface="Lucida Sans Unicode"/>
                <a:cs typeface="Lucida Sans Unicode"/>
              </a:rPr>
              <a:t>processes that need </a:t>
            </a:r>
            <a:r>
              <a:rPr sz="2600" spc="-5" dirty="0">
                <a:latin typeface="Lucida Sans Unicode"/>
                <a:cs typeface="Lucida Sans Unicode"/>
              </a:rPr>
              <a:t>to </a:t>
            </a:r>
            <a:r>
              <a:rPr sz="2600" dirty="0">
                <a:latin typeface="Lucida Sans Unicode"/>
                <a:cs typeface="Lucida Sans Unicode"/>
              </a:rPr>
              <a:t>share access to a  single segment would have the </a:t>
            </a:r>
            <a:r>
              <a:rPr sz="2600" spc="5" dirty="0">
                <a:latin typeface="Lucida Sans Unicode"/>
                <a:cs typeface="Lucida Sans Unicode"/>
              </a:rPr>
              <a:t>same </a:t>
            </a:r>
            <a:r>
              <a:rPr sz="2600" dirty="0">
                <a:latin typeface="Lucida Sans Unicode"/>
                <a:cs typeface="Lucida Sans Unicode"/>
              </a:rPr>
              <a:t>segment  name and address </a:t>
            </a:r>
            <a:r>
              <a:rPr sz="2600" spc="-5" dirty="0">
                <a:latin typeface="Lucida Sans Unicode"/>
                <a:cs typeface="Lucida Sans Unicode"/>
              </a:rPr>
              <a:t>in their </a:t>
            </a:r>
            <a:r>
              <a:rPr sz="2600" dirty="0">
                <a:latin typeface="Lucida Sans Unicode"/>
                <a:cs typeface="Lucida Sans Unicode"/>
              </a:rPr>
              <a:t>segment</a:t>
            </a:r>
            <a:r>
              <a:rPr sz="2600" spc="-60" dirty="0">
                <a:latin typeface="Lucida Sans Unicode"/>
                <a:cs typeface="Lucida Sans Unicode"/>
              </a:rPr>
              <a:t> </a:t>
            </a:r>
            <a:r>
              <a:rPr sz="2600" dirty="0">
                <a:latin typeface="Lucida Sans Unicode"/>
                <a:cs typeface="Lucida Sans Unicode"/>
              </a:rPr>
              <a:t>tables.</a:t>
            </a:r>
            <a:endParaRPr sz="2600">
              <a:latin typeface="Lucida Sans Unicode"/>
              <a:cs typeface="Lucida Sans Unicode"/>
            </a:endParaRPr>
          </a:p>
        </p:txBody>
      </p:sp>
      <p:sp>
        <p:nvSpPr>
          <p:cNvPr id="3" name="object 3"/>
          <p:cNvSpPr/>
          <p:nvPr/>
        </p:nvSpPr>
        <p:spPr>
          <a:xfrm>
            <a:off x="2069592" y="562103"/>
            <a:ext cx="5004815" cy="48920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9877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051306"/>
            <a:ext cx="4448175" cy="422275"/>
          </a:xfrm>
          <a:prstGeom prst="rect">
            <a:avLst/>
          </a:prstGeom>
        </p:spPr>
        <p:txBody>
          <a:bodyPr vert="horz" wrap="square" lIns="0" tIns="13335" rIns="0" bIns="0" rtlCol="0">
            <a:spAutoFit/>
          </a:bodyPr>
          <a:lstStyle/>
          <a:p>
            <a:pPr marL="12700">
              <a:lnSpc>
                <a:spcPct val="100000"/>
              </a:lnSpc>
              <a:spcBef>
                <a:spcPts val="105"/>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z="2600" dirty="0">
                <a:latin typeface="Lucida Sans Unicode"/>
                <a:cs typeface="Lucida Sans Unicode"/>
              </a:rPr>
              <a:t>No internal</a:t>
            </a:r>
            <a:r>
              <a:rPr sz="2600" spc="-90" dirty="0">
                <a:latin typeface="Lucida Sans Unicode"/>
                <a:cs typeface="Lucida Sans Unicode"/>
              </a:rPr>
              <a:t> </a:t>
            </a:r>
            <a:r>
              <a:rPr sz="2600" dirty="0">
                <a:latin typeface="Lucida Sans Unicode"/>
                <a:cs typeface="Lucida Sans Unicode"/>
              </a:rPr>
              <a:t>fragmentation</a:t>
            </a:r>
            <a:endParaRPr sz="2600">
              <a:latin typeface="Lucida Sans Unicode"/>
              <a:cs typeface="Lucida Sans Unicode"/>
            </a:endParaRPr>
          </a:p>
        </p:txBody>
      </p:sp>
      <p:sp>
        <p:nvSpPr>
          <p:cNvPr id="3" name="object 3"/>
          <p:cNvSpPr txBox="1">
            <a:spLocks noGrp="1"/>
          </p:cNvSpPr>
          <p:nvPr>
            <p:ph type="title"/>
          </p:nvPr>
        </p:nvSpPr>
        <p:spPr>
          <a:xfrm>
            <a:off x="535940" y="827278"/>
            <a:ext cx="8072119" cy="1104790"/>
          </a:xfrm>
          <a:prstGeom prst="rect">
            <a:avLst/>
          </a:prstGeom>
        </p:spPr>
        <p:txBody>
          <a:bodyPr vert="horz" wrap="square" lIns="0" tIns="12065" rIns="0" bIns="0" rtlCol="0">
            <a:spAutoFit/>
          </a:bodyPr>
          <a:lstStyle/>
          <a:p>
            <a:pPr marL="12700">
              <a:lnSpc>
                <a:spcPct val="100000"/>
              </a:lnSpc>
              <a:spcBef>
                <a:spcPts val="95"/>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br>
              <a:rPr lang="en-US" sz="1750" spc="5" dirty="0">
                <a:solidFill>
                  <a:srgbClr val="2CA1BE"/>
                </a:solidFill>
                <a:latin typeface="Times New Roman"/>
                <a:cs typeface="Times New Roman"/>
              </a:rPr>
            </a:br>
            <a:br>
              <a:rPr lang="en-US" sz="1750" spc="5" dirty="0">
                <a:solidFill>
                  <a:srgbClr val="2CA1BE"/>
                </a:solidFill>
                <a:latin typeface="Times New Roman"/>
                <a:cs typeface="Times New Roman"/>
              </a:rPr>
            </a:br>
            <a:r>
              <a:rPr sz="2600" dirty="0">
                <a:latin typeface="Lucida Sans Unicode"/>
                <a:cs typeface="Lucida Sans Unicode"/>
              </a:rPr>
              <a:t>Segment tables </a:t>
            </a:r>
            <a:r>
              <a:rPr i="1" spc="-95" dirty="0"/>
              <a:t>consume </a:t>
            </a:r>
            <a:r>
              <a:rPr i="1" spc="-70" dirty="0"/>
              <a:t>less </a:t>
            </a:r>
            <a:r>
              <a:rPr i="1" spc="-100" dirty="0"/>
              <a:t>memory</a:t>
            </a:r>
            <a:r>
              <a:rPr i="1" spc="-114" dirty="0"/>
              <a:t> </a:t>
            </a:r>
            <a:r>
              <a:rPr sz="2600" spc="-5" dirty="0">
                <a:latin typeface="Lucida Sans Unicode"/>
                <a:cs typeface="Lucida Sans Unicode"/>
              </a:rPr>
              <a:t>than</a:t>
            </a:r>
            <a:endParaRPr sz="2600" dirty="0">
              <a:latin typeface="Lucida Sans Unicode"/>
              <a:cs typeface="Lucida Sans Unicode"/>
            </a:endParaRPr>
          </a:p>
        </p:txBody>
      </p:sp>
      <p:sp>
        <p:nvSpPr>
          <p:cNvPr id="4" name="object 4"/>
          <p:cNvSpPr txBox="1">
            <a:spLocks noGrp="1"/>
          </p:cNvSpPr>
          <p:nvPr>
            <p:ph type="body" idx="1"/>
          </p:nvPr>
        </p:nvSpPr>
        <p:spPr>
          <a:prstGeom prst="rect">
            <a:avLst/>
          </a:prstGeom>
        </p:spPr>
        <p:txBody>
          <a:bodyPr vert="horz" wrap="square" lIns="0" tIns="92710" rIns="0" bIns="0" rtlCol="0">
            <a:spAutoFit/>
          </a:bodyPr>
          <a:lstStyle/>
          <a:p>
            <a:pPr marL="268605" marR="5080">
              <a:lnSpc>
                <a:spcPct val="80000"/>
              </a:lnSpc>
              <a:spcBef>
                <a:spcPts val="730"/>
              </a:spcBef>
            </a:pPr>
            <a:r>
              <a:rPr dirty="0"/>
              <a:t>page tables ( </a:t>
            </a:r>
            <a:r>
              <a:rPr spc="-5" dirty="0"/>
              <a:t>only </a:t>
            </a:r>
            <a:r>
              <a:rPr dirty="0"/>
              <a:t>one entry per </a:t>
            </a:r>
            <a:r>
              <a:rPr spc="-5" dirty="0"/>
              <a:t>actual </a:t>
            </a:r>
            <a:r>
              <a:rPr dirty="0"/>
              <a:t>segment  </a:t>
            </a:r>
            <a:r>
              <a:rPr spc="-5" dirty="0"/>
              <a:t>as </a:t>
            </a:r>
            <a:r>
              <a:rPr dirty="0"/>
              <a:t>opposed </a:t>
            </a:r>
            <a:r>
              <a:rPr spc="-5" dirty="0"/>
              <a:t>to </a:t>
            </a:r>
            <a:r>
              <a:rPr dirty="0"/>
              <a:t>one entry per page </a:t>
            </a:r>
            <a:r>
              <a:rPr spc="-5" dirty="0"/>
              <a:t>in </a:t>
            </a:r>
            <a:r>
              <a:rPr dirty="0"/>
              <a:t>Paging  method)</a:t>
            </a:r>
          </a:p>
          <a:p>
            <a:pPr marL="268605" marR="460375" indent="-256540">
              <a:lnSpc>
                <a:spcPct val="80000"/>
              </a:lnSpc>
              <a:spcBef>
                <a:spcPts val="395"/>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dirty="0"/>
              <a:t>Because </a:t>
            </a:r>
            <a:r>
              <a:rPr spc="-5" dirty="0"/>
              <a:t>of the </a:t>
            </a:r>
            <a:r>
              <a:rPr dirty="0"/>
              <a:t>small segment table, memory  reference is</a:t>
            </a:r>
            <a:r>
              <a:rPr spc="-25" dirty="0"/>
              <a:t> </a:t>
            </a:r>
            <a:r>
              <a:rPr spc="-5" dirty="0"/>
              <a:t>easy</a:t>
            </a:r>
            <a:endParaRPr sz="1750">
              <a:latin typeface="Times New Roman"/>
              <a:cs typeface="Times New Roman"/>
            </a:endParaRPr>
          </a:p>
          <a:p>
            <a:pPr marL="12700">
              <a:lnSpc>
                <a:spcPts val="2790"/>
              </a:lnSpc>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dirty="0"/>
              <a:t>Lends itself </a:t>
            </a:r>
            <a:r>
              <a:rPr spc="-5" dirty="0"/>
              <a:t>to </a:t>
            </a:r>
            <a:r>
              <a:rPr dirty="0"/>
              <a:t>sharing </a:t>
            </a:r>
            <a:r>
              <a:rPr spc="-5" dirty="0"/>
              <a:t>data </a:t>
            </a:r>
            <a:r>
              <a:rPr dirty="0"/>
              <a:t>among</a:t>
            </a:r>
            <a:r>
              <a:rPr spc="-45" dirty="0"/>
              <a:t> </a:t>
            </a:r>
            <a:r>
              <a:rPr dirty="0"/>
              <a:t>processes.</a:t>
            </a:r>
            <a:endParaRPr sz="1750">
              <a:latin typeface="Times New Roman"/>
              <a:cs typeface="Times New Roman"/>
            </a:endParaRPr>
          </a:p>
          <a:p>
            <a:pPr marL="12700">
              <a:lnSpc>
                <a:spcPts val="2890"/>
              </a:lnSpc>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dirty="0"/>
              <a:t>Lends itself </a:t>
            </a:r>
            <a:r>
              <a:rPr spc="-5" dirty="0"/>
              <a:t>to</a:t>
            </a:r>
            <a:r>
              <a:rPr spc="-40" dirty="0"/>
              <a:t> </a:t>
            </a:r>
            <a:r>
              <a:rPr dirty="0"/>
              <a:t>protection.</a:t>
            </a:r>
            <a:endParaRPr sz="1750">
              <a:latin typeface="Times New Roman"/>
              <a:cs typeface="Times New Roman"/>
            </a:endParaRPr>
          </a:p>
          <a:p>
            <a:pPr marL="268605" marR="490220" indent="-256540">
              <a:lnSpc>
                <a:spcPts val="2500"/>
              </a:lnSpc>
              <a:spcBef>
                <a:spcPts val="484"/>
              </a:spcBef>
              <a:tabLst>
                <a:tab pos="26860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dirty="0"/>
              <a:t>As </a:t>
            </a:r>
            <a:r>
              <a:rPr spc="-5" dirty="0"/>
              <a:t>the </a:t>
            </a:r>
            <a:r>
              <a:rPr dirty="0"/>
              <a:t>individual lines </a:t>
            </a:r>
            <a:r>
              <a:rPr spc="-5" dirty="0"/>
              <a:t>of </a:t>
            </a:r>
            <a:r>
              <a:rPr dirty="0"/>
              <a:t>a </a:t>
            </a:r>
            <a:r>
              <a:rPr spc="-5" dirty="0"/>
              <a:t>page </a:t>
            </a:r>
            <a:r>
              <a:rPr dirty="0"/>
              <a:t>do not form  </a:t>
            </a:r>
            <a:r>
              <a:rPr spc="-5" dirty="0"/>
              <a:t>one logical </a:t>
            </a:r>
            <a:r>
              <a:rPr dirty="0"/>
              <a:t>unit, </a:t>
            </a:r>
            <a:r>
              <a:rPr spc="-5" dirty="0"/>
              <a:t>it is </a:t>
            </a:r>
            <a:r>
              <a:rPr dirty="0"/>
              <a:t>not possible </a:t>
            </a:r>
            <a:r>
              <a:rPr spc="-5" dirty="0"/>
              <a:t>to </a:t>
            </a:r>
            <a:r>
              <a:rPr dirty="0"/>
              <a:t>set a  particular access right to a</a:t>
            </a:r>
            <a:r>
              <a:rPr spc="-45" dirty="0"/>
              <a:t> </a:t>
            </a:r>
            <a:r>
              <a:rPr dirty="0"/>
              <a:t>page.</a:t>
            </a:r>
            <a:endParaRPr sz="1750">
              <a:latin typeface="Times New Roman"/>
              <a:cs typeface="Times New Roman"/>
            </a:endParaRPr>
          </a:p>
          <a:p>
            <a:pPr marL="268605" marR="654685" indent="-256540">
              <a:lnSpc>
                <a:spcPct val="80000"/>
              </a:lnSpc>
              <a:spcBef>
                <a:spcPts val="425"/>
              </a:spcBef>
              <a:tabLst>
                <a:tab pos="374015" algn="l"/>
              </a:tabLst>
            </a:pPr>
            <a:r>
              <a:rPr sz="1750" spc="5" dirty="0">
                <a:solidFill>
                  <a:srgbClr val="2CA1BE"/>
                </a:solidFill>
                <a:latin typeface="Wingdings 3"/>
                <a:cs typeface="Wingdings 3"/>
              </a:rPr>
              <a:t></a:t>
            </a:r>
            <a:r>
              <a:rPr sz="1750" spc="5" dirty="0">
                <a:solidFill>
                  <a:srgbClr val="2CA1BE"/>
                </a:solidFill>
                <a:latin typeface="Times New Roman"/>
                <a:cs typeface="Times New Roman"/>
              </a:rPr>
              <a:t>		</a:t>
            </a:r>
            <a:r>
              <a:rPr spc="-5" dirty="0"/>
              <a:t>Note </a:t>
            </a:r>
            <a:r>
              <a:rPr dirty="0"/>
              <a:t>that </a:t>
            </a:r>
            <a:r>
              <a:rPr spc="-5" dirty="0"/>
              <a:t>each </a:t>
            </a:r>
            <a:r>
              <a:rPr dirty="0"/>
              <a:t>segment </a:t>
            </a:r>
            <a:r>
              <a:rPr spc="-5" dirty="0"/>
              <a:t>could be </a:t>
            </a:r>
            <a:r>
              <a:rPr dirty="0"/>
              <a:t>set up </a:t>
            </a:r>
            <a:r>
              <a:rPr spc="-5" dirty="0"/>
              <a:t>an  </a:t>
            </a:r>
            <a:r>
              <a:rPr dirty="0"/>
              <a:t>access</a:t>
            </a:r>
            <a:r>
              <a:rPr spc="5" dirty="0"/>
              <a:t> </a:t>
            </a:r>
            <a:r>
              <a:rPr spc="-5" dirty="0"/>
              <a:t>right</a:t>
            </a:r>
            <a:endParaRPr sz="1750">
              <a:latin typeface="Times New Roman"/>
              <a:cs typeface="Times New Roman"/>
            </a:endParaRPr>
          </a:p>
        </p:txBody>
      </p:sp>
      <p:sp>
        <p:nvSpPr>
          <p:cNvPr id="5" name="object 5"/>
          <p:cNvSpPr/>
          <p:nvPr/>
        </p:nvSpPr>
        <p:spPr>
          <a:xfrm>
            <a:off x="1393883" y="396621"/>
            <a:ext cx="6356232" cy="4937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62856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057140"/>
            <a:ext cx="7919720" cy="1885314"/>
          </a:xfrm>
          <a:prstGeom prst="rect">
            <a:avLst/>
          </a:prstGeom>
        </p:spPr>
        <p:txBody>
          <a:bodyPr vert="horz" wrap="square" lIns="0" tIns="62865" rIns="0" bIns="0" rtlCol="0">
            <a:spAutoFit/>
          </a:bodyPr>
          <a:lstStyle/>
          <a:p>
            <a:pPr marL="12700">
              <a:lnSpc>
                <a:spcPct val="100000"/>
              </a:lnSpc>
              <a:spcBef>
                <a:spcPts val="495"/>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Lucida Sans Unicode"/>
                <a:cs typeface="Lucida Sans Unicode"/>
              </a:rPr>
              <a:t>External</a:t>
            </a:r>
            <a:r>
              <a:rPr sz="2800" spc="15" dirty="0">
                <a:latin typeface="Lucida Sans Unicode"/>
                <a:cs typeface="Lucida Sans Unicode"/>
              </a:rPr>
              <a:t> </a:t>
            </a:r>
            <a:r>
              <a:rPr sz="2800" spc="-5" dirty="0">
                <a:latin typeface="Lucida Sans Unicode"/>
                <a:cs typeface="Lucida Sans Unicode"/>
              </a:rPr>
              <a:t>fragmentation.</a:t>
            </a:r>
            <a:endParaRPr sz="2800">
              <a:latin typeface="Lucida Sans Unicode"/>
              <a:cs typeface="Lucida Sans Unicode"/>
            </a:endParaRPr>
          </a:p>
          <a:p>
            <a:pPr marL="12700">
              <a:lnSpc>
                <a:spcPct val="100000"/>
              </a:lnSpc>
              <a:spcBef>
                <a:spcPts val="395"/>
              </a:spcBef>
              <a:tabLst>
                <a:tab pos="268605" algn="l"/>
              </a:tabLst>
            </a:pPr>
            <a:r>
              <a:rPr sz="1900" spc="5" dirty="0">
                <a:solidFill>
                  <a:srgbClr val="2CA1BE"/>
                </a:solidFill>
                <a:latin typeface="Wingdings 3"/>
                <a:cs typeface="Wingdings 3"/>
              </a:rPr>
              <a:t></a:t>
            </a:r>
            <a:r>
              <a:rPr sz="1900" spc="5" dirty="0">
                <a:solidFill>
                  <a:srgbClr val="2CA1BE"/>
                </a:solidFill>
                <a:latin typeface="Times New Roman"/>
                <a:cs typeface="Times New Roman"/>
              </a:rPr>
              <a:t>	</a:t>
            </a:r>
            <a:r>
              <a:rPr sz="2800" spc="-5" dirty="0">
                <a:latin typeface="Lucida Sans Unicode"/>
                <a:cs typeface="Lucida Sans Unicode"/>
              </a:rPr>
              <a:t>Costly memory </a:t>
            </a:r>
            <a:r>
              <a:rPr sz="2800" dirty="0">
                <a:latin typeface="Lucida Sans Unicode"/>
                <a:cs typeface="Lucida Sans Unicode"/>
              </a:rPr>
              <a:t>management</a:t>
            </a:r>
            <a:r>
              <a:rPr sz="2800" spc="55" dirty="0">
                <a:latin typeface="Lucida Sans Unicode"/>
                <a:cs typeface="Lucida Sans Unicode"/>
              </a:rPr>
              <a:t> </a:t>
            </a:r>
            <a:r>
              <a:rPr sz="2800" spc="-10" dirty="0">
                <a:latin typeface="Lucida Sans Unicode"/>
                <a:cs typeface="Lucida Sans Unicode"/>
              </a:rPr>
              <a:t>algorithm</a:t>
            </a:r>
            <a:endParaRPr sz="2800">
              <a:latin typeface="Lucida Sans Unicode"/>
              <a:cs typeface="Lucida Sans Unicode"/>
            </a:endParaRPr>
          </a:p>
          <a:p>
            <a:pPr marL="268605" marR="5080" indent="-256540">
              <a:lnSpc>
                <a:spcPct val="100000"/>
              </a:lnSpc>
              <a:spcBef>
                <a:spcPts val="409"/>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dirty="0">
                <a:latin typeface="Lucida Sans Unicode"/>
                <a:cs typeface="Lucida Sans Unicode"/>
              </a:rPr>
              <a:t>Unequal </a:t>
            </a:r>
            <a:r>
              <a:rPr sz="2800" spc="-5" dirty="0">
                <a:latin typeface="Lucida Sans Unicode"/>
                <a:cs typeface="Lucida Sans Unicode"/>
              </a:rPr>
              <a:t>size of segments is not good in </a:t>
            </a:r>
            <a:r>
              <a:rPr sz="2800" spc="-10" dirty="0">
                <a:latin typeface="Lucida Sans Unicode"/>
                <a:cs typeface="Lucida Sans Unicode"/>
              </a:rPr>
              <a:t>the  </a:t>
            </a:r>
            <a:r>
              <a:rPr sz="2800" spc="-5" dirty="0">
                <a:latin typeface="Lucida Sans Unicode"/>
                <a:cs typeface="Lucida Sans Unicode"/>
              </a:rPr>
              <a:t>case of</a:t>
            </a:r>
            <a:r>
              <a:rPr sz="2800" spc="20" dirty="0">
                <a:latin typeface="Lucida Sans Unicode"/>
                <a:cs typeface="Lucida Sans Unicode"/>
              </a:rPr>
              <a:t> </a:t>
            </a:r>
            <a:r>
              <a:rPr sz="2800" spc="-5" dirty="0">
                <a:latin typeface="Lucida Sans Unicode"/>
                <a:cs typeface="Lucida Sans Unicode"/>
              </a:rPr>
              <a:t>swapping.</a:t>
            </a:r>
            <a:endParaRPr sz="2800">
              <a:latin typeface="Lucida Sans Unicode"/>
              <a:cs typeface="Lucida Sans Unicode"/>
            </a:endParaRPr>
          </a:p>
        </p:txBody>
      </p:sp>
      <p:sp>
        <p:nvSpPr>
          <p:cNvPr id="3" name="object 3"/>
          <p:cNvSpPr/>
          <p:nvPr/>
        </p:nvSpPr>
        <p:spPr>
          <a:xfrm>
            <a:off x="1119378" y="563365"/>
            <a:ext cx="6972300" cy="4937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1221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874598"/>
          </a:xfrm>
          <a:prstGeom prst="rect">
            <a:avLst/>
          </a:prstGeom>
        </p:spPr>
        <p:txBody>
          <a:bodyPr vert="horz" wrap="square" lIns="0" tIns="12700" rIns="0" bIns="0" rtlCol="0">
            <a:spAutoFit/>
          </a:bodyPr>
          <a:lstStyle/>
          <a:p>
            <a:r>
              <a:rPr lang="en-US" sz="2800" dirty="0"/>
              <a:t>Logical and Physical Address in Operating System</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AFE4197E-3636-2C4C-B5FC-6793549A2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90600"/>
            <a:ext cx="7824788" cy="4724400"/>
          </a:xfrm>
          <a:prstGeom prst="rect">
            <a:avLst/>
          </a:prstGeom>
        </p:spPr>
      </p:pic>
    </p:spTree>
    <p:extLst>
      <p:ext uri="{BB962C8B-B14F-4D97-AF65-F5344CB8AC3E}">
        <p14:creationId xmlns:p14="http://schemas.microsoft.com/office/powerpoint/2010/main" val="3388388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063497"/>
            <a:ext cx="7971155" cy="4404360"/>
          </a:xfrm>
          <a:prstGeom prst="rect">
            <a:avLst/>
          </a:prstGeom>
        </p:spPr>
        <p:txBody>
          <a:bodyPr vert="horz" wrap="square" lIns="0" tIns="13335" rIns="0" bIns="0" rtlCol="0">
            <a:spAutoFit/>
          </a:bodyPr>
          <a:lstStyle/>
          <a:p>
            <a:pPr marL="12700" algn="just">
              <a:lnSpc>
                <a:spcPts val="2485"/>
              </a:lnSpc>
              <a:spcBef>
                <a:spcPts val="105"/>
              </a:spcBef>
            </a:pPr>
            <a:r>
              <a:rPr sz="1550" spc="5" dirty="0">
                <a:solidFill>
                  <a:srgbClr val="2CA1BE"/>
                </a:solidFill>
                <a:latin typeface="Wingdings 3"/>
                <a:cs typeface="Wingdings 3"/>
              </a:rPr>
              <a:t></a:t>
            </a:r>
            <a:r>
              <a:rPr sz="1550" spc="395" dirty="0">
                <a:solidFill>
                  <a:srgbClr val="2CA1BE"/>
                </a:solidFill>
                <a:latin typeface="Times New Roman"/>
                <a:cs typeface="Times New Roman"/>
              </a:rPr>
              <a:t> </a:t>
            </a:r>
            <a:r>
              <a:rPr sz="2300" dirty="0">
                <a:latin typeface="Lucida Sans Unicode"/>
                <a:cs typeface="Lucida Sans Unicode"/>
              </a:rPr>
              <a:t>With paging </a:t>
            </a:r>
            <a:r>
              <a:rPr sz="2300" spc="-5" dirty="0">
                <a:latin typeface="Lucida Sans Unicode"/>
                <a:cs typeface="Lucida Sans Unicode"/>
              </a:rPr>
              <a:t>physical </a:t>
            </a:r>
            <a:r>
              <a:rPr sz="2300" dirty="0">
                <a:latin typeface="Lucida Sans Unicode"/>
                <a:cs typeface="Lucida Sans Unicode"/>
              </a:rPr>
              <a:t>memory </a:t>
            </a:r>
            <a:r>
              <a:rPr sz="2300" spc="-5" dirty="0">
                <a:latin typeface="Lucida Sans Unicode"/>
                <a:cs typeface="Lucida Sans Unicode"/>
              </a:rPr>
              <a:t>is </a:t>
            </a:r>
            <a:r>
              <a:rPr sz="2300" dirty="0">
                <a:latin typeface="Lucida Sans Unicode"/>
                <a:cs typeface="Lucida Sans Unicode"/>
              </a:rPr>
              <a:t>divided into</a:t>
            </a:r>
            <a:r>
              <a:rPr sz="2300" spc="-60" dirty="0">
                <a:latin typeface="Lucida Sans Unicode"/>
                <a:cs typeface="Lucida Sans Unicode"/>
              </a:rPr>
              <a:t> </a:t>
            </a:r>
            <a:r>
              <a:rPr sz="2300" spc="-10" dirty="0">
                <a:latin typeface="Lucida Sans Unicode"/>
                <a:cs typeface="Lucida Sans Unicode"/>
              </a:rPr>
              <a:t>fixed-</a:t>
            </a:r>
            <a:endParaRPr sz="2300">
              <a:latin typeface="Lucida Sans Unicode"/>
              <a:cs typeface="Lucida Sans Unicode"/>
            </a:endParaRPr>
          </a:p>
          <a:p>
            <a:pPr marL="268605" marR="46990" algn="just">
              <a:lnSpc>
                <a:spcPct val="80000"/>
              </a:lnSpc>
              <a:spcBef>
                <a:spcPts val="275"/>
              </a:spcBef>
            </a:pPr>
            <a:r>
              <a:rPr sz="2300" dirty="0">
                <a:latin typeface="Lucida Sans Unicode"/>
                <a:cs typeface="Lucida Sans Unicode"/>
              </a:rPr>
              <a:t>size frames. </a:t>
            </a:r>
            <a:r>
              <a:rPr sz="2300" spc="-5" dirty="0">
                <a:latin typeface="Lucida Sans Unicode"/>
                <a:cs typeface="Lucida Sans Unicode"/>
              </a:rPr>
              <a:t>When </a:t>
            </a:r>
            <a:r>
              <a:rPr sz="2300" dirty="0">
                <a:latin typeface="Lucida Sans Unicode"/>
                <a:cs typeface="Lucida Sans Unicode"/>
              </a:rPr>
              <a:t>memory space </a:t>
            </a:r>
            <a:r>
              <a:rPr sz="2300" spc="5" dirty="0">
                <a:latin typeface="Lucida Sans Unicode"/>
                <a:cs typeface="Lucida Sans Unicode"/>
              </a:rPr>
              <a:t>is </a:t>
            </a:r>
            <a:r>
              <a:rPr sz="2300" dirty="0">
                <a:latin typeface="Lucida Sans Unicode"/>
                <a:cs typeface="Lucida Sans Unicode"/>
              </a:rPr>
              <a:t>needed, </a:t>
            </a:r>
            <a:r>
              <a:rPr sz="2300" spc="-5" dirty="0">
                <a:latin typeface="Lucida Sans Unicode"/>
                <a:cs typeface="Lucida Sans Unicode"/>
              </a:rPr>
              <a:t>as </a:t>
            </a:r>
            <a:r>
              <a:rPr sz="2300" dirty="0">
                <a:latin typeface="Lucida Sans Unicode"/>
                <a:cs typeface="Lucida Sans Unicode"/>
              </a:rPr>
              <a:t>many  free frames </a:t>
            </a:r>
            <a:r>
              <a:rPr sz="2300" spc="-5" dirty="0">
                <a:latin typeface="Lucida Sans Unicode"/>
                <a:cs typeface="Lucida Sans Unicode"/>
              </a:rPr>
              <a:t>are occupied </a:t>
            </a:r>
            <a:r>
              <a:rPr sz="2300" dirty="0">
                <a:latin typeface="Lucida Sans Unicode"/>
                <a:cs typeface="Lucida Sans Unicode"/>
              </a:rPr>
              <a:t>as necessary. </a:t>
            </a:r>
            <a:r>
              <a:rPr sz="2300" spc="-5" dirty="0">
                <a:latin typeface="Lucida Sans Unicode"/>
                <a:cs typeface="Lucida Sans Unicode"/>
              </a:rPr>
              <a:t>These </a:t>
            </a:r>
            <a:r>
              <a:rPr sz="2300" dirty="0">
                <a:latin typeface="Lucida Sans Unicode"/>
                <a:cs typeface="Lucida Sans Unicode"/>
              </a:rPr>
              <a:t>frames  </a:t>
            </a:r>
            <a:r>
              <a:rPr sz="2300" spc="-5" dirty="0">
                <a:latin typeface="Lucida Sans Unicode"/>
                <a:cs typeface="Lucida Sans Unicode"/>
              </a:rPr>
              <a:t>can be </a:t>
            </a:r>
            <a:r>
              <a:rPr sz="2300" dirty="0">
                <a:latin typeface="Lucida Sans Unicode"/>
                <a:cs typeface="Lucida Sans Unicode"/>
              </a:rPr>
              <a:t>located </a:t>
            </a:r>
            <a:r>
              <a:rPr sz="2300" spc="-5" dirty="0">
                <a:latin typeface="Lucida Sans Unicode"/>
                <a:cs typeface="Lucida Sans Unicode"/>
              </a:rPr>
              <a:t>anywhere in </a:t>
            </a:r>
            <a:r>
              <a:rPr sz="2300" dirty="0">
                <a:latin typeface="Lucida Sans Unicode"/>
                <a:cs typeface="Lucida Sans Unicode"/>
              </a:rPr>
              <a:t>memory, </a:t>
            </a:r>
            <a:r>
              <a:rPr sz="2300" spc="-5" dirty="0">
                <a:latin typeface="Lucida Sans Unicode"/>
                <a:cs typeface="Lucida Sans Unicode"/>
              </a:rPr>
              <a:t>the </a:t>
            </a:r>
            <a:r>
              <a:rPr sz="2300" dirty="0">
                <a:latin typeface="Lucida Sans Unicode"/>
                <a:cs typeface="Lucida Sans Unicode"/>
              </a:rPr>
              <a:t>user process  always sees a logical contiguous address</a:t>
            </a:r>
            <a:r>
              <a:rPr sz="2300" spc="-50" dirty="0">
                <a:latin typeface="Lucida Sans Unicode"/>
                <a:cs typeface="Lucida Sans Unicode"/>
              </a:rPr>
              <a:t> </a:t>
            </a:r>
            <a:r>
              <a:rPr sz="2300" dirty="0">
                <a:latin typeface="Lucida Sans Unicode"/>
                <a:cs typeface="Lucida Sans Unicode"/>
              </a:rPr>
              <a:t>space</a:t>
            </a:r>
            <a:endParaRPr sz="2300">
              <a:latin typeface="Lucida Sans Unicode"/>
              <a:cs typeface="Lucida Sans Unicode"/>
            </a:endParaRPr>
          </a:p>
          <a:p>
            <a:pPr marR="260985" algn="r">
              <a:lnSpc>
                <a:spcPts val="2435"/>
              </a:lnSpc>
              <a:spcBef>
                <a:spcPts val="2445"/>
              </a:spcBef>
              <a:tabLst>
                <a:tab pos="255904" algn="l"/>
              </a:tabLst>
            </a:pPr>
            <a:r>
              <a:rPr sz="1550" spc="5" dirty="0">
                <a:solidFill>
                  <a:srgbClr val="2CA1BE"/>
                </a:solidFill>
                <a:latin typeface="Wingdings 3"/>
                <a:cs typeface="Wingdings 3"/>
              </a:rPr>
              <a:t></a:t>
            </a:r>
            <a:r>
              <a:rPr sz="1550" spc="5" dirty="0">
                <a:solidFill>
                  <a:srgbClr val="2CA1BE"/>
                </a:solidFill>
                <a:latin typeface="Times New Roman"/>
                <a:cs typeface="Times New Roman"/>
              </a:rPr>
              <a:t>	</a:t>
            </a:r>
            <a:r>
              <a:rPr sz="2300" dirty="0">
                <a:latin typeface="Lucida Sans Unicode"/>
                <a:cs typeface="Lucida Sans Unicode"/>
              </a:rPr>
              <a:t>With segmentation </a:t>
            </a:r>
            <a:r>
              <a:rPr sz="2300" spc="-5" dirty="0">
                <a:latin typeface="Lucida Sans Unicode"/>
                <a:cs typeface="Lucida Sans Unicode"/>
              </a:rPr>
              <a:t>the </a:t>
            </a:r>
            <a:r>
              <a:rPr sz="2300" dirty="0">
                <a:latin typeface="Lucida Sans Unicode"/>
                <a:cs typeface="Lucida Sans Unicode"/>
              </a:rPr>
              <a:t>memory </a:t>
            </a:r>
            <a:r>
              <a:rPr sz="2300" spc="-5" dirty="0">
                <a:latin typeface="Lucida Sans Unicode"/>
                <a:cs typeface="Lucida Sans Unicode"/>
              </a:rPr>
              <a:t>is </a:t>
            </a:r>
            <a:r>
              <a:rPr sz="2300" dirty="0">
                <a:latin typeface="Lucida Sans Unicode"/>
                <a:cs typeface="Lucida Sans Unicode"/>
              </a:rPr>
              <a:t>not</a:t>
            </a:r>
            <a:r>
              <a:rPr sz="2300" spc="-15" dirty="0">
                <a:latin typeface="Lucida Sans Unicode"/>
                <a:cs typeface="Lucida Sans Unicode"/>
              </a:rPr>
              <a:t> </a:t>
            </a:r>
            <a:r>
              <a:rPr sz="2300" dirty="0">
                <a:latin typeface="Lucida Sans Unicode"/>
                <a:cs typeface="Lucida Sans Unicode"/>
              </a:rPr>
              <a:t>systematically</a:t>
            </a:r>
            <a:endParaRPr sz="2300">
              <a:latin typeface="Lucida Sans Unicode"/>
              <a:cs typeface="Lucida Sans Unicode"/>
            </a:endParaRPr>
          </a:p>
          <a:p>
            <a:pPr marR="290195" algn="r">
              <a:lnSpc>
                <a:spcPts val="2220"/>
              </a:lnSpc>
            </a:pPr>
            <a:r>
              <a:rPr sz="2300" dirty="0">
                <a:latin typeface="Lucida Sans Unicode"/>
                <a:cs typeface="Lucida Sans Unicode"/>
              </a:rPr>
              <a:t>divided. When a program needs </a:t>
            </a:r>
            <a:r>
              <a:rPr sz="2400" i="1" spc="-55" dirty="0">
                <a:latin typeface="Lucida Sans Unicode"/>
                <a:cs typeface="Lucida Sans Unicode"/>
              </a:rPr>
              <a:t>k </a:t>
            </a:r>
            <a:r>
              <a:rPr sz="2400" i="1" spc="-60" dirty="0">
                <a:latin typeface="Lucida Sans Unicode"/>
                <a:cs typeface="Lucida Sans Unicode"/>
              </a:rPr>
              <a:t>segments</a:t>
            </a:r>
            <a:r>
              <a:rPr sz="2400" i="1" spc="-125" dirty="0">
                <a:latin typeface="Lucida Sans Unicode"/>
                <a:cs typeface="Lucida Sans Unicode"/>
              </a:rPr>
              <a:t> </a:t>
            </a:r>
            <a:r>
              <a:rPr sz="2400" i="1" spc="-50" dirty="0">
                <a:latin typeface="Lucida Sans Unicode"/>
                <a:cs typeface="Lucida Sans Unicode"/>
              </a:rPr>
              <a:t>(usually</a:t>
            </a:r>
            <a:endParaRPr sz="2400">
              <a:latin typeface="Lucida Sans Unicode"/>
              <a:cs typeface="Lucida Sans Unicode"/>
            </a:endParaRPr>
          </a:p>
          <a:p>
            <a:pPr marL="268605" marR="5080">
              <a:lnSpc>
                <a:spcPct val="79800"/>
              </a:lnSpc>
              <a:spcBef>
                <a:spcPts val="250"/>
              </a:spcBef>
            </a:pPr>
            <a:r>
              <a:rPr sz="2400" i="1" spc="-55" dirty="0">
                <a:latin typeface="Lucida Sans Unicode"/>
                <a:cs typeface="Lucida Sans Unicode"/>
              </a:rPr>
              <a:t>these have </a:t>
            </a:r>
            <a:r>
              <a:rPr sz="2400" i="1" spc="-45" dirty="0">
                <a:latin typeface="Lucida Sans Unicode"/>
                <a:cs typeface="Lucida Sans Unicode"/>
              </a:rPr>
              <a:t>different sizes), </a:t>
            </a:r>
            <a:r>
              <a:rPr sz="2400" i="1" spc="-55" dirty="0">
                <a:latin typeface="Lucida Sans Unicode"/>
                <a:cs typeface="Lucida Sans Unicode"/>
              </a:rPr>
              <a:t>the </a:t>
            </a:r>
            <a:r>
              <a:rPr sz="2300" dirty="0">
                <a:latin typeface="Lucida Sans Unicode"/>
                <a:cs typeface="Lucida Sans Unicode"/>
              </a:rPr>
              <a:t>OS </a:t>
            </a:r>
            <a:r>
              <a:rPr sz="2300" spc="-5" dirty="0">
                <a:latin typeface="Lucida Sans Unicode"/>
                <a:cs typeface="Lucida Sans Unicode"/>
              </a:rPr>
              <a:t>tries to place these  </a:t>
            </a:r>
            <a:r>
              <a:rPr sz="2300" dirty="0">
                <a:latin typeface="Lucida Sans Unicode"/>
                <a:cs typeface="Lucida Sans Unicode"/>
              </a:rPr>
              <a:t>segments </a:t>
            </a:r>
            <a:r>
              <a:rPr sz="2300" spc="-5" dirty="0">
                <a:latin typeface="Lucida Sans Unicode"/>
                <a:cs typeface="Lucida Sans Unicode"/>
              </a:rPr>
              <a:t>in the </a:t>
            </a:r>
            <a:r>
              <a:rPr sz="2300" dirty="0">
                <a:latin typeface="Lucida Sans Unicode"/>
                <a:cs typeface="Lucida Sans Unicode"/>
              </a:rPr>
              <a:t>available memory holes. </a:t>
            </a:r>
            <a:r>
              <a:rPr sz="2300" spc="-5" dirty="0">
                <a:latin typeface="Lucida Sans Unicode"/>
                <a:cs typeface="Lucida Sans Unicode"/>
              </a:rPr>
              <a:t>The  </a:t>
            </a:r>
            <a:r>
              <a:rPr sz="2300" dirty="0">
                <a:latin typeface="Lucida Sans Unicode"/>
                <a:cs typeface="Lucida Sans Unicode"/>
              </a:rPr>
              <a:t>segments </a:t>
            </a:r>
            <a:r>
              <a:rPr sz="2300" spc="-5" dirty="0">
                <a:latin typeface="Lucida Sans Unicode"/>
                <a:cs typeface="Lucida Sans Unicode"/>
              </a:rPr>
              <a:t>can be </a:t>
            </a:r>
            <a:r>
              <a:rPr sz="2300" dirty="0">
                <a:latin typeface="Lucida Sans Unicode"/>
                <a:cs typeface="Lucida Sans Unicode"/>
              </a:rPr>
              <a:t>scattered around memory. </a:t>
            </a:r>
            <a:r>
              <a:rPr sz="2300" spc="-5" dirty="0">
                <a:latin typeface="Lucida Sans Unicode"/>
                <a:cs typeface="Lucida Sans Unicode"/>
              </a:rPr>
              <a:t>The </a:t>
            </a:r>
            <a:r>
              <a:rPr sz="2300" dirty="0">
                <a:latin typeface="Lucida Sans Unicode"/>
                <a:cs typeface="Lucida Sans Unicode"/>
              </a:rPr>
              <a:t>user  process does not see a contiguous address space,</a:t>
            </a:r>
            <a:r>
              <a:rPr sz="2300" spc="-70" dirty="0">
                <a:latin typeface="Lucida Sans Unicode"/>
                <a:cs typeface="Lucida Sans Unicode"/>
              </a:rPr>
              <a:t> </a:t>
            </a:r>
            <a:r>
              <a:rPr sz="2300" spc="-5" dirty="0">
                <a:latin typeface="Lucida Sans Unicode"/>
                <a:cs typeface="Lucida Sans Unicode"/>
              </a:rPr>
              <a:t>but</a:t>
            </a:r>
            <a:endParaRPr sz="2300">
              <a:latin typeface="Lucida Sans Unicode"/>
              <a:cs typeface="Lucida Sans Unicode"/>
            </a:endParaRPr>
          </a:p>
          <a:p>
            <a:pPr marL="268605">
              <a:lnSpc>
                <a:spcPts val="1930"/>
              </a:lnSpc>
            </a:pPr>
            <a:r>
              <a:rPr sz="2300" dirty="0">
                <a:latin typeface="Lucida Sans Unicode"/>
                <a:cs typeface="Lucida Sans Unicode"/>
              </a:rPr>
              <a:t>sees a collection </a:t>
            </a:r>
            <a:r>
              <a:rPr sz="2300" spc="-5" dirty="0">
                <a:latin typeface="Lucida Sans Unicode"/>
                <a:cs typeface="Lucida Sans Unicode"/>
              </a:rPr>
              <a:t>of </a:t>
            </a:r>
            <a:r>
              <a:rPr sz="2300" dirty="0">
                <a:latin typeface="Lucida Sans Unicode"/>
                <a:cs typeface="Lucida Sans Unicode"/>
              </a:rPr>
              <a:t>segments </a:t>
            </a:r>
            <a:r>
              <a:rPr sz="2300" spc="-5" dirty="0">
                <a:latin typeface="Lucida Sans Unicode"/>
                <a:cs typeface="Lucida Sans Unicode"/>
              </a:rPr>
              <a:t>(of </a:t>
            </a:r>
            <a:r>
              <a:rPr sz="2300" dirty="0">
                <a:latin typeface="Lucida Sans Unicode"/>
                <a:cs typeface="Lucida Sans Unicode"/>
              </a:rPr>
              <a:t>course</a:t>
            </a:r>
            <a:r>
              <a:rPr sz="2300" spc="-30" dirty="0">
                <a:latin typeface="Lucida Sans Unicode"/>
                <a:cs typeface="Lucida Sans Unicode"/>
              </a:rPr>
              <a:t> </a:t>
            </a:r>
            <a:r>
              <a:rPr sz="2300" spc="-5" dirty="0">
                <a:latin typeface="Lucida Sans Unicode"/>
                <a:cs typeface="Lucida Sans Unicode"/>
              </a:rPr>
              <a:t>each</a:t>
            </a:r>
            <a:endParaRPr sz="2300">
              <a:latin typeface="Lucida Sans Unicode"/>
              <a:cs typeface="Lucida Sans Unicode"/>
            </a:endParaRPr>
          </a:p>
          <a:p>
            <a:pPr marL="268605">
              <a:lnSpc>
                <a:spcPts val="2210"/>
              </a:lnSpc>
            </a:pPr>
            <a:r>
              <a:rPr sz="2300" dirty="0">
                <a:latin typeface="Lucida Sans Unicode"/>
                <a:cs typeface="Lucida Sans Unicode"/>
              </a:rPr>
              <a:t>individual segment is contiguous as is </a:t>
            </a:r>
            <a:r>
              <a:rPr sz="2300" spc="-5" dirty="0">
                <a:latin typeface="Lucida Sans Unicode"/>
                <a:cs typeface="Lucida Sans Unicode"/>
              </a:rPr>
              <a:t>each </a:t>
            </a:r>
            <a:r>
              <a:rPr sz="2300" dirty="0">
                <a:latin typeface="Lucida Sans Unicode"/>
                <a:cs typeface="Lucida Sans Unicode"/>
              </a:rPr>
              <a:t>page</a:t>
            </a:r>
            <a:r>
              <a:rPr sz="2300" spc="-60" dirty="0">
                <a:latin typeface="Lucida Sans Unicode"/>
                <a:cs typeface="Lucida Sans Unicode"/>
              </a:rPr>
              <a:t> </a:t>
            </a:r>
            <a:r>
              <a:rPr sz="2300" spc="-5" dirty="0">
                <a:latin typeface="Lucida Sans Unicode"/>
                <a:cs typeface="Lucida Sans Unicode"/>
              </a:rPr>
              <a:t>or</a:t>
            </a:r>
            <a:endParaRPr sz="2300">
              <a:latin typeface="Lucida Sans Unicode"/>
              <a:cs typeface="Lucida Sans Unicode"/>
            </a:endParaRPr>
          </a:p>
          <a:p>
            <a:pPr marL="268605">
              <a:lnSpc>
                <a:spcPts val="2485"/>
              </a:lnSpc>
            </a:pPr>
            <a:r>
              <a:rPr sz="2300" spc="-5" dirty="0">
                <a:latin typeface="Lucida Sans Unicode"/>
                <a:cs typeface="Lucida Sans Unicode"/>
              </a:rPr>
              <a:t>frame).</a:t>
            </a:r>
            <a:endParaRPr sz="2300">
              <a:latin typeface="Lucida Sans Unicode"/>
              <a:cs typeface="Lucida Sans Unicode"/>
            </a:endParaRPr>
          </a:p>
        </p:txBody>
      </p:sp>
      <p:sp>
        <p:nvSpPr>
          <p:cNvPr id="3" name="object 3"/>
          <p:cNvSpPr/>
          <p:nvPr/>
        </p:nvSpPr>
        <p:spPr>
          <a:xfrm>
            <a:off x="1536951" y="578070"/>
            <a:ext cx="6188587" cy="4754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78984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7706" y="776115"/>
            <a:ext cx="6188587" cy="47548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99160" y="1629155"/>
            <a:ext cx="7135368" cy="4419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28255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4" y="602128"/>
            <a:ext cx="4049395" cy="771525"/>
          </a:xfrm>
          <a:prstGeom prst="rect">
            <a:avLst/>
          </a:prstGeom>
          <a:solidFill>
            <a:srgbClr val="2CA1BE"/>
          </a:solidFill>
        </p:spPr>
        <p:txBody>
          <a:bodyPr vert="horz" wrap="square" lIns="0" tIns="158115" rIns="0" bIns="0" rtlCol="0">
            <a:spAutoFit/>
          </a:bodyPr>
          <a:lstStyle/>
          <a:p>
            <a:pPr marL="187325">
              <a:lnSpc>
                <a:spcPct val="100000"/>
              </a:lnSpc>
              <a:spcBef>
                <a:spcPts val="1245"/>
              </a:spcBef>
            </a:pPr>
            <a:r>
              <a:rPr sz="2400" dirty="0">
                <a:solidFill>
                  <a:srgbClr val="FFFFFF"/>
                </a:solidFill>
                <a:latin typeface="Lucida Sans Unicode"/>
                <a:cs typeface="Lucida Sans Unicode"/>
              </a:rPr>
              <a:t>Paging</a:t>
            </a:r>
            <a:endParaRPr sz="2400">
              <a:latin typeface="Lucida Sans Unicode"/>
              <a:cs typeface="Lucida Sans Unicode"/>
            </a:endParaRPr>
          </a:p>
        </p:txBody>
      </p:sp>
      <p:sp>
        <p:nvSpPr>
          <p:cNvPr id="3" name="object 3"/>
          <p:cNvSpPr txBox="1"/>
          <p:nvPr/>
        </p:nvSpPr>
        <p:spPr>
          <a:xfrm>
            <a:off x="4673702" y="602127"/>
            <a:ext cx="4051300" cy="771525"/>
          </a:xfrm>
          <a:prstGeom prst="rect">
            <a:avLst/>
          </a:prstGeom>
          <a:solidFill>
            <a:srgbClr val="2CA1BE"/>
          </a:solidFill>
        </p:spPr>
        <p:txBody>
          <a:bodyPr vert="horz" wrap="square" lIns="0" tIns="158115" rIns="0" bIns="0" rtlCol="0">
            <a:spAutoFit/>
          </a:bodyPr>
          <a:lstStyle/>
          <a:p>
            <a:pPr marL="188595">
              <a:lnSpc>
                <a:spcPct val="100000"/>
              </a:lnSpc>
              <a:spcBef>
                <a:spcPts val="1245"/>
              </a:spcBef>
            </a:pPr>
            <a:r>
              <a:rPr sz="2400" dirty="0">
                <a:solidFill>
                  <a:srgbClr val="FFFFFF"/>
                </a:solidFill>
                <a:latin typeface="Lucida Sans Unicode"/>
                <a:cs typeface="Lucida Sans Unicode"/>
              </a:rPr>
              <a:t>Segmentation</a:t>
            </a:r>
            <a:endParaRPr sz="2400" dirty="0">
              <a:latin typeface="Lucida Sans Unicode"/>
              <a:cs typeface="Lucida Sans Unicode"/>
            </a:endParaRPr>
          </a:p>
        </p:txBody>
      </p:sp>
      <p:sp>
        <p:nvSpPr>
          <p:cNvPr id="4" name="object 4"/>
          <p:cNvSpPr txBox="1">
            <a:spLocks noGrp="1"/>
          </p:cNvSpPr>
          <p:nvPr>
            <p:ph sz="half" idx="2"/>
          </p:nvPr>
        </p:nvSpPr>
        <p:spPr>
          <a:xfrm>
            <a:off x="502599" y="1600200"/>
            <a:ext cx="3977640" cy="4526280"/>
          </a:xfrm>
          <a:prstGeom prst="rect">
            <a:avLst/>
          </a:prstGeom>
        </p:spPr>
        <p:txBody>
          <a:bodyPr vert="horz" wrap="square" lIns="0" tIns="49530" rIns="0" bIns="0" rtlCol="0">
            <a:spAutoFit/>
          </a:bodyPr>
          <a:lstStyle/>
          <a:p>
            <a:pPr marL="268605" marR="13335" indent="-256540">
              <a:lnSpc>
                <a:spcPts val="2380"/>
              </a:lnSpc>
              <a:spcBef>
                <a:spcPts val="390"/>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5" dirty="0"/>
              <a:t>Each </a:t>
            </a:r>
            <a:r>
              <a:rPr spc="-10" dirty="0"/>
              <a:t>process </a:t>
            </a:r>
            <a:r>
              <a:rPr spc="-5" dirty="0"/>
              <a:t>is </a:t>
            </a:r>
            <a:r>
              <a:rPr spc="-10" dirty="0"/>
              <a:t>assigned  </a:t>
            </a:r>
            <a:r>
              <a:rPr spc="-5" dirty="0"/>
              <a:t>its </a:t>
            </a:r>
            <a:r>
              <a:rPr spc="-10" dirty="0"/>
              <a:t>page</a:t>
            </a:r>
            <a:r>
              <a:rPr spc="20" dirty="0"/>
              <a:t> </a:t>
            </a:r>
            <a:r>
              <a:rPr spc="-10" dirty="0"/>
              <a:t>table.</a:t>
            </a:r>
            <a:endParaRPr sz="1500" dirty="0">
              <a:latin typeface="Times New Roman"/>
              <a:cs typeface="Times New Roman"/>
            </a:endParaRPr>
          </a:p>
          <a:p>
            <a:pPr marL="268605" marR="5080" indent="-256540">
              <a:lnSpc>
                <a:spcPts val="2380"/>
              </a:lnSpc>
              <a:spcBef>
                <a:spcPts val="390"/>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5" dirty="0"/>
              <a:t>Page </a:t>
            </a:r>
            <a:r>
              <a:rPr spc="-10" dirty="0"/>
              <a:t>table </a:t>
            </a:r>
            <a:r>
              <a:rPr spc="-5" dirty="0"/>
              <a:t>size  </a:t>
            </a:r>
            <a:r>
              <a:rPr spc="-10" dirty="0"/>
              <a:t>proportional </a:t>
            </a:r>
            <a:r>
              <a:rPr spc="-5" dirty="0"/>
              <a:t>to </a:t>
            </a:r>
            <a:r>
              <a:rPr spc="-10" dirty="0"/>
              <a:t>allocated  </a:t>
            </a:r>
            <a:r>
              <a:rPr spc="-5" dirty="0"/>
              <a:t>memory</a:t>
            </a:r>
            <a:endParaRPr sz="1500" dirty="0">
              <a:latin typeface="Times New Roman"/>
              <a:cs typeface="Times New Roman"/>
            </a:endParaRPr>
          </a:p>
          <a:p>
            <a:pPr marL="268605" marR="194945" indent="-256540">
              <a:lnSpc>
                <a:spcPts val="2380"/>
              </a:lnSpc>
              <a:spcBef>
                <a:spcPts val="385"/>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10" dirty="0"/>
              <a:t>Often large page tables  and/or </a:t>
            </a:r>
            <a:r>
              <a:rPr spc="-5" dirty="0"/>
              <a:t>multi-level  </a:t>
            </a:r>
            <a:r>
              <a:rPr spc="-10" dirty="0"/>
              <a:t>paging</a:t>
            </a:r>
            <a:endParaRPr sz="1500" dirty="0">
              <a:latin typeface="Times New Roman"/>
              <a:cs typeface="Times New Roman"/>
            </a:endParaRPr>
          </a:p>
          <a:p>
            <a:pPr marL="12700">
              <a:lnSpc>
                <a:spcPct val="100000"/>
              </a:lnSpc>
              <a:spcBef>
                <a:spcPts val="100"/>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10" dirty="0"/>
              <a:t>Internal</a:t>
            </a:r>
            <a:r>
              <a:rPr dirty="0"/>
              <a:t> </a:t>
            </a:r>
            <a:r>
              <a:rPr spc="-5" dirty="0"/>
              <a:t>fragmentation</a:t>
            </a:r>
            <a:endParaRPr sz="1500" dirty="0">
              <a:latin typeface="Times New Roman"/>
              <a:cs typeface="Times New Roman"/>
            </a:endParaRPr>
          </a:p>
          <a:p>
            <a:pPr marL="268605" marR="231775" indent="-256540">
              <a:lnSpc>
                <a:spcPts val="2380"/>
              </a:lnSpc>
              <a:spcBef>
                <a:spcPts val="430"/>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10" dirty="0"/>
              <a:t>Free memory </a:t>
            </a:r>
            <a:r>
              <a:rPr spc="-5" dirty="0"/>
              <a:t>is </a:t>
            </a:r>
            <a:r>
              <a:rPr spc="-10" dirty="0"/>
              <a:t>quickly  allocated </a:t>
            </a:r>
            <a:r>
              <a:rPr spc="-5" dirty="0"/>
              <a:t>to a</a:t>
            </a:r>
            <a:r>
              <a:rPr spc="5" dirty="0"/>
              <a:t> </a:t>
            </a:r>
            <a:r>
              <a:rPr spc="-10" dirty="0"/>
              <a:t>process</a:t>
            </a:r>
            <a:endParaRPr sz="1500" dirty="0">
              <a:latin typeface="Times New Roman"/>
              <a:cs typeface="Times New Roman"/>
            </a:endParaRPr>
          </a:p>
        </p:txBody>
      </p:sp>
      <p:sp>
        <p:nvSpPr>
          <p:cNvPr id="5" name="object 5"/>
          <p:cNvSpPr txBox="1">
            <a:spLocks noGrp="1"/>
          </p:cNvSpPr>
          <p:nvPr>
            <p:ph sz="half" idx="3"/>
          </p:nvPr>
        </p:nvSpPr>
        <p:spPr>
          <a:xfrm>
            <a:off x="4673702" y="1386904"/>
            <a:ext cx="3784498" cy="5613716"/>
          </a:xfrm>
          <a:prstGeom prst="rect">
            <a:avLst/>
          </a:prstGeom>
        </p:spPr>
        <p:txBody>
          <a:bodyPr vert="horz" wrap="square" lIns="0" tIns="12065" rIns="0" bIns="0" rtlCol="0">
            <a:spAutoFit/>
          </a:bodyPr>
          <a:lstStyle/>
          <a:p>
            <a:pPr marL="268605" marR="5080" indent="-256540">
              <a:lnSpc>
                <a:spcPct val="100000"/>
              </a:lnSpc>
              <a:spcBef>
                <a:spcPts val="95"/>
              </a:spcBef>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5" dirty="0"/>
              <a:t>Each </a:t>
            </a:r>
            <a:r>
              <a:rPr spc="-10" dirty="0"/>
              <a:t>process </a:t>
            </a:r>
            <a:r>
              <a:rPr spc="-5" dirty="0"/>
              <a:t>is </a:t>
            </a:r>
            <a:r>
              <a:rPr spc="-10" dirty="0"/>
              <a:t>assigned  </a:t>
            </a:r>
            <a:r>
              <a:rPr spc="-5" dirty="0"/>
              <a:t>a segment</a:t>
            </a:r>
            <a:r>
              <a:rPr spc="10" dirty="0"/>
              <a:t> </a:t>
            </a:r>
            <a:r>
              <a:rPr spc="-10" dirty="0"/>
              <a:t>table</a:t>
            </a:r>
            <a:endParaRPr sz="1500" dirty="0">
              <a:latin typeface="Times New Roman"/>
              <a:cs typeface="Times New Roman"/>
            </a:endParaRPr>
          </a:p>
          <a:p>
            <a:pPr marL="268605" marR="160020" indent="-256540">
              <a:lnSpc>
                <a:spcPct val="100000"/>
              </a:lnSpc>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5" dirty="0"/>
              <a:t>Segment </a:t>
            </a:r>
            <a:r>
              <a:rPr spc="-10" dirty="0"/>
              <a:t>table </a:t>
            </a:r>
            <a:r>
              <a:rPr spc="-5" dirty="0"/>
              <a:t>size  </a:t>
            </a:r>
            <a:r>
              <a:rPr spc="-10" dirty="0"/>
              <a:t>proportional </a:t>
            </a:r>
            <a:r>
              <a:rPr spc="-5" dirty="0"/>
              <a:t>to number  of</a:t>
            </a:r>
            <a:r>
              <a:rPr spc="5" dirty="0"/>
              <a:t> </a:t>
            </a:r>
            <a:r>
              <a:rPr spc="-5" dirty="0"/>
              <a:t>segments</a:t>
            </a:r>
            <a:endParaRPr sz="1500" dirty="0">
              <a:latin typeface="Times New Roman"/>
              <a:cs typeface="Times New Roman"/>
            </a:endParaRPr>
          </a:p>
          <a:p>
            <a:pPr marL="268605" marR="322580" indent="-256540">
              <a:lnSpc>
                <a:spcPct val="100000"/>
              </a:lnSpc>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5" dirty="0"/>
              <a:t>Usually small segment  </a:t>
            </a:r>
            <a:r>
              <a:rPr spc="-10" dirty="0"/>
              <a:t>tables</a:t>
            </a:r>
            <a:endParaRPr sz="1500" dirty="0">
              <a:latin typeface="Times New Roman"/>
              <a:cs typeface="Times New Roman"/>
            </a:endParaRPr>
          </a:p>
          <a:p>
            <a:pPr marL="12700">
              <a:lnSpc>
                <a:spcPct val="100000"/>
              </a:lnSpc>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10" dirty="0"/>
              <a:t>External</a:t>
            </a:r>
            <a:r>
              <a:rPr spc="-15" dirty="0"/>
              <a:t> </a:t>
            </a:r>
            <a:r>
              <a:rPr spc="-5" dirty="0"/>
              <a:t>fragmentation.</a:t>
            </a:r>
            <a:endParaRPr sz="1500" dirty="0">
              <a:latin typeface="Times New Roman"/>
              <a:cs typeface="Times New Roman"/>
            </a:endParaRPr>
          </a:p>
          <a:p>
            <a:pPr marL="268605" marR="36830" indent="-256540">
              <a:lnSpc>
                <a:spcPct val="100000"/>
              </a:lnSpc>
              <a:tabLst>
                <a:tab pos="268605" algn="l"/>
              </a:tabLst>
            </a:pPr>
            <a:r>
              <a:rPr sz="1500" dirty="0">
                <a:solidFill>
                  <a:srgbClr val="2CA1BE"/>
                </a:solidFill>
                <a:latin typeface="Wingdings 3"/>
                <a:cs typeface="Wingdings 3"/>
              </a:rPr>
              <a:t></a:t>
            </a:r>
            <a:r>
              <a:rPr sz="1500" dirty="0">
                <a:solidFill>
                  <a:srgbClr val="2CA1BE"/>
                </a:solidFill>
                <a:latin typeface="Times New Roman"/>
                <a:cs typeface="Times New Roman"/>
              </a:rPr>
              <a:t>	</a:t>
            </a:r>
            <a:r>
              <a:rPr spc="-10" dirty="0"/>
              <a:t>Lengthy </a:t>
            </a:r>
            <a:r>
              <a:rPr spc="-5" dirty="0"/>
              <a:t>search </a:t>
            </a:r>
            <a:r>
              <a:rPr spc="-10" dirty="0"/>
              <a:t>times  </a:t>
            </a:r>
            <a:r>
              <a:rPr spc="-5" dirty="0"/>
              <a:t>when </a:t>
            </a:r>
            <a:r>
              <a:rPr spc="-10" dirty="0"/>
              <a:t>allocating </a:t>
            </a:r>
            <a:r>
              <a:rPr spc="-5" dirty="0"/>
              <a:t>memory  to a</a:t>
            </a:r>
            <a:r>
              <a:rPr dirty="0"/>
              <a:t> </a:t>
            </a:r>
            <a:r>
              <a:rPr spc="-10" dirty="0"/>
              <a:t>process.</a:t>
            </a:r>
            <a:endParaRPr sz="1500" dirty="0">
              <a:latin typeface="Times New Roman"/>
              <a:cs typeface="Times New Roman"/>
            </a:endParaRPr>
          </a:p>
        </p:txBody>
      </p:sp>
    </p:spTree>
    <p:extLst>
      <p:ext uri="{BB962C8B-B14F-4D97-AF65-F5344CB8AC3E}">
        <p14:creationId xmlns:p14="http://schemas.microsoft.com/office/powerpoint/2010/main" val="30149342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3776" y="3019044"/>
            <a:ext cx="820419" cy="820419"/>
          </a:xfrm>
          <a:custGeom>
            <a:avLst/>
            <a:gdLst/>
            <a:ahLst/>
            <a:cxnLst/>
            <a:rect l="l" t="t" r="r" b="b"/>
            <a:pathLst>
              <a:path w="820419" h="820420">
                <a:moveTo>
                  <a:pt x="409955" y="0"/>
                </a:moveTo>
                <a:lnTo>
                  <a:pt x="362145" y="2757"/>
                </a:lnTo>
                <a:lnTo>
                  <a:pt x="315955" y="10825"/>
                </a:lnTo>
                <a:lnTo>
                  <a:pt x="271693" y="23896"/>
                </a:lnTo>
                <a:lnTo>
                  <a:pt x="229666" y="41663"/>
                </a:lnTo>
                <a:lnTo>
                  <a:pt x="190182" y="63818"/>
                </a:lnTo>
                <a:lnTo>
                  <a:pt x="153548" y="90053"/>
                </a:lnTo>
                <a:lnTo>
                  <a:pt x="120072" y="120062"/>
                </a:lnTo>
                <a:lnTo>
                  <a:pt x="90061" y="153537"/>
                </a:lnTo>
                <a:lnTo>
                  <a:pt x="63824" y="190170"/>
                </a:lnTo>
                <a:lnTo>
                  <a:pt x="41667" y="229655"/>
                </a:lnTo>
                <a:lnTo>
                  <a:pt x="23899" y="271683"/>
                </a:lnTo>
                <a:lnTo>
                  <a:pt x="10827" y="315947"/>
                </a:lnTo>
                <a:lnTo>
                  <a:pt x="2758" y="362141"/>
                </a:lnTo>
                <a:lnTo>
                  <a:pt x="0" y="409955"/>
                </a:lnTo>
                <a:lnTo>
                  <a:pt x="2758" y="457770"/>
                </a:lnTo>
                <a:lnTo>
                  <a:pt x="10827" y="503964"/>
                </a:lnTo>
                <a:lnTo>
                  <a:pt x="23899" y="548228"/>
                </a:lnTo>
                <a:lnTo>
                  <a:pt x="41667" y="590256"/>
                </a:lnTo>
                <a:lnTo>
                  <a:pt x="63824" y="629741"/>
                </a:lnTo>
                <a:lnTo>
                  <a:pt x="90061" y="666374"/>
                </a:lnTo>
                <a:lnTo>
                  <a:pt x="120072" y="699849"/>
                </a:lnTo>
                <a:lnTo>
                  <a:pt x="153548" y="729858"/>
                </a:lnTo>
                <a:lnTo>
                  <a:pt x="190182" y="756093"/>
                </a:lnTo>
                <a:lnTo>
                  <a:pt x="229666" y="778248"/>
                </a:lnTo>
                <a:lnTo>
                  <a:pt x="271693" y="796015"/>
                </a:lnTo>
                <a:lnTo>
                  <a:pt x="315955" y="809086"/>
                </a:lnTo>
                <a:lnTo>
                  <a:pt x="362145" y="817154"/>
                </a:lnTo>
                <a:lnTo>
                  <a:pt x="409955" y="819911"/>
                </a:lnTo>
                <a:lnTo>
                  <a:pt x="457766" y="817154"/>
                </a:lnTo>
                <a:lnTo>
                  <a:pt x="503956" y="809086"/>
                </a:lnTo>
                <a:lnTo>
                  <a:pt x="548218" y="796015"/>
                </a:lnTo>
                <a:lnTo>
                  <a:pt x="590245" y="778248"/>
                </a:lnTo>
                <a:lnTo>
                  <a:pt x="629729" y="756093"/>
                </a:lnTo>
                <a:lnTo>
                  <a:pt x="666363" y="729858"/>
                </a:lnTo>
                <a:lnTo>
                  <a:pt x="699839" y="699849"/>
                </a:lnTo>
                <a:lnTo>
                  <a:pt x="729850" y="666374"/>
                </a:lnTo>
                <a:lnTo>
                  <a:pt x="756087" y="629741"/>
                </a:lnTo>
                <a:lnTo>
                  <a:pt x="778244" y="590256"/>
                </a:lnTo>
                <a:lnTo>
                  <a:pt x="796012" y="548228"/>
                </a:lnTo>
                <a:lnTo>
                  <a:pt x="809084" y="503964"/>
                </a:lnTo>
                <a:lnTo>
                  <a:pt x="817153" y="457770"/>
                </a:lnTo>
                <a:lnTo>
                  <a:pt x="819912" y="409955"/>
                </a:lnTo>
                <a:lnTo>
                  <a:pt x="817153" y="362141"/>
                </a:lnTo>
                <a:lnTo>
                  <a:pt x="809084" y="315947"/>
                </a:lnTo>
                <a:lnTo>
                  <a:pt x="796012" y="271683"/>
                </a:lnTo>
                <a:lnTo>
                  <a:pt x="778244" y="229655"/>
                </a:lnTo>
                <a:lnTo>
                  <a:pt x="756087" y="190170"/>
                </a:lnTo>
                <a:lnTo>
                  <a:pt x="729850" y="153537"/>
                </a:lnTo>
                <a:lnTo>
                  <a:pt x="699839" y="120062"/>
                </a:lnTo>
                <a:lnTo>
                  <a:pt x="666363" y="90053"/>
                </a:lnTo>
                <a:lnTo>
                  <a:pt x="629729" y="63818"/>
                </a:lnTo>
                <a:lnTo>
                  <a:pt x="590245" y="41663"/>
                </a:lnTo>
                <a:lnTo>
                  <a:pt x="548218" y="23896"/>
                </a:lnTo>
                <a:lnTo>
                  <a:pt x="503956" y="10825"/>
                </a:lnTo>
                <a:lnTo>
                  <a:pt x="457766" y="2757"/>
                </a:lnTo>
                <a:lnTo>
                  <a:pt x="409955" y="0"/>
                </a:lnTo>
                <a:close/>
              </a:path>
            </a:pathLst>
          </a:custGeom>
          <a:solidFill>
            <a:srgbClr val="2D2F3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93776" y="3019044"/>
            <a:ext cx="820419" cy="820419"/>
          </a:xfrm>
          <a:custGeom>
            <a:avLst/>
            <a:gdLst/>
            <a:ahLst/>
            <a:cxnLst/>
            <a:rect l="l" t="t" r="r" b="b"/>
            <a:pathLst>
              <a:path w="820419" h="820420">
                <a:moveTo>
                  <a:pt x="0" y="409955"/>
                </a:moveTo>
                <a:lnTo>
                  <a:pt x="2758" y="362141"/>
                </a:lnTo>
                <a:lnTo>
                  <a:pt x="10827" y="315947"/>
                </a:lnTo>
                <a:lnTo>
                  <a:pt x="23899" y="271683"/>
                </a:lnTo>
                <a:lnTo>
                  <a:pt x="41667" y="229655"/>
                </a:lnTo>
                <a:lnTo>
                  <a:pt x="63824" y="190170"/>
                </a:lnTo>
                <a:lnTo>
                  <a:pt x="90061" y="153537"/>
                </a:lnTo>
                <a:lnTo>
                  <a:pt x="120072" y="120062"/>
                </a:lnTo>
                <a:lnTo>
                  <a:pt x="153548" y="90053"/>
                </a:lnTo>
                <a:lnTo>
                  <a:pt x="190182" y="63818"/>
                </a:lnTo>
                <a:lnTo>
                  <a:pt x="229666" y="41663"/>
                </a:lnTo>
                <a:lnTo>
                  <a:pt x="271693" y="23896"/>
                </a:lnTo>
                <a:lnTo>
                  <a:pt x="315955" y="10825"/>
                </a:lnTo>
                <a:lnTo>
                  <a:pt x="362145" y="2757"/>
                </a:lnTo>
                <a:lnTo>
                  <a:pt x="409955" y="0"/>
                </a:lnTo>
                <a:lnTo>
                  <a:pt x="457766" y="2757"/>
                </a:lnTo>
                <a:lnTo>
                  <a:pt x="503956" y="10825"/>
                </a:lnTo>
                <a:lnTo>
                  <a:pt x="548218" y="23896"/>
                </a:lnTo>
                <a:lnTo>
                  <a:pt x="590245" y="41663"/>
                </a:lnTo>
                <a:lnTo>
                  <a:pt x="629729" y="63818"/>
                </a:lnTo>
                <a:lnTo>
                  <a:pt x="666363" y="90053"/>
                </a:lnTo>
                <a:lnTo>
                  <a:pt x="699839" y="120062"/>
                </a:lnTo>
                <a:lnTo>
                  <a:pt x="729850" y="153537"/>
                </a:lnTo>
                <a:lnTo>
                  <a:pt x="756087" y="190170"/>
                </a:lnTo>
                <a:lnTo>
                  <a:pt x="778244" y="229655"/>
                </a:lnTo>
                <a:lnTo>
                  <a:pt x="796012" y="271683"/>
                </a:lnTo>
                <a:lnTo>
                  <a:pt x="809084" y="315947"/>
                </a:lnTo>
                <a:lnTo>
                  <a:pt x="817153" y="362141"/>
                </a:lnTo>
                <a:lnTo>
                  <a:pt x="819912" y="409955"/>
                </a:lnTo>
                <a:lnTo>
                  <a:pt x="817153" y="457770"/>
                </a:lnTo>
                <a:lnTo>
                  <a:pt x="809084" y="503964"/>
                </a:lnTo>
                <a:lnTo>
                  <a:pt x="796012" y="548228"/>
                </a:lnTo>
                <a:lnTo>
                  <a:pt x="778244" y="590256"/>
                </a:lnTo>
                <a:lnTo>
                  <a:pt x="756087" y="629741"/>
                </a:lnTo>
                <a:lnTo>
                  <a:pt x="729850" y="666374"/>
                </a:lnTo>
                <a:lnTo>
                  <a:pt x="699839" y="699849"/>
                </a:lnTo>
                <a:lnTo>
                  <a:pt x="666363" y="729858"/>
                </a:lnTo>
                <a:lnTo>
                  <a:pt x="629729" y="756093"/>
                </a:lnTo>
                <a:lnTo>
                  <a:pt x="590245" y="778248"/>
                </a:lnTo>
                <a:lnTo>
                  <a:pt x="548218" y="796015"/>
                </a:lnTo>
                <a:lnTo>
                  <a:pt x="503956" y="809086"/>
                </a:lnTo>
                <a:lnTo>
                  <a:pt x="457766" y="817154"/>
                </a:lnTo>
                <a:lnTo>
                  <a:pt x="409955" y="819911"/>
                </a:lnTo>
                <a:lnTo>
                  <a:pt x="362145" y="817154"/>
                </a:lnTo>
                <a:lnTo>
                  <a:pt x="315955" y="809086"/>
                </a:lnTo>
                <a:lnTo>
                  <a:pt x="271693" y="796015"/>
                </a:lnTo>
                <a:lnTo>
                  <a:pt x="229666" y="778248"/>
                </a:lnTo>
                <a:lnTo>
                  <a:pt x="190182" y="756093"/>
                </a:lnTo>
                <a:lnTo>
                  <a:pt x="153548" y="729858"/>
                </a:lnTo>
                <a:lnTo>
                  <a:pt x="120072" y="699849"/>
                </a:lnTo>
                <a:lnTo>
                  <a:pt x="90061" y="666374"/>
                </a:lnTo>
                <a:lnTo>
                  <a:pt x="63824" y="629741"/>
                </a:lnTo>
                <a:lnTo>
                  <a:pt x="41667" y="590256"/>
                </a:lnTo>
                <a:lnTo>
                  <a:pt x="23899" y="548228"/>
                </a:lnTo>
                <a:lnTo>
                  <a:pt x="10827" y="503964"/>
                </a:lnTo>
                <a:lnTo>
                  <a:pt x="2758" y="457770"/>
                </a:lnTo>
                <a:lnTo>
                  <a:pt x="0" y="409955"/>
                </a:lnTo>
                <a:close/>
              </a:path>
            </a:pathLst>
          </a:custGeom>
          <a:ln w="9144">
            <a:solidFill>
              <a:srgbClr val="999F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723087" y="3176727"/>
            <a:ext cx="275590" cy="7575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4800" b="1" i="0" u="none" strike="noStrike" kern="1200" cap="none" spc="-380" normalizeH="0" baseline="0" noProof="0" dirty="0">
                <a:ln>
                  <a:noFill/>
                </a:ln>
                <a:solidFill>
                  <a:srgbClr val="39C0B9"/>
                </a:solidFill>
                <a:effectLst/>
                <a:uLnTx/>
                <a:uFillTx/>
                <a:latin typeface="Tahoma"/>
                <a:ea typeface="+mn-ea"/>
                <a:cs typeface="Tahoma"/>
              </a:rPr>
              <a:t>“</a:t>
            </a:r>
            <a:endParaRPr kumimoji="0" sz="4800" b="0" i="0" u="none" strike="noStrike" kern="1200" cap="none" spc="0" normalizeH="0" baseline="0" noProof="0">
              <a:ln>
                <a:noFill/>
              </a:ln>
              <a:solidFill>
                <a:prstClr val="black"/>
              </a:solidFill>
              <a:effectLst/>
              <a:uLnTx/>
              <a:uFillTx/>
              <a:latin typeface="Tahoma"/>
              <a:ea typeface="+mn-ea"/>
              <a:cs typeface="Tahoma"/>
            </a:endParaRPr>
          </a:p>
        </p:txBody>
      </p:sp>
      <p:sp>
        <p:nvSpPr>
          <p:cNvPr id="5" name="object 5"/>
          <p:cNvSpPr/>
          <p:nvPr/>
        </p:nvSpPr>
        <p:spPr>
          <a:xfrm>
            <a:off x="1996439" y="2731007"/>
            <a:ext cx="6019800" cy="167030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a:spLocks noGrp="1"/>
          </p:cNvSpPr>
          <p:nvPr>
            <p:ph type="title"/>
          </p:nvPr>
        </p:nvSpPr>
        <p:spPr>
          <a:xfrm>
            <a:off x="2453385" y="2945714"/>
            <a:ext cx="5063490" cy="940435"/>
          </a:xfrm>
          <a:prstGeom prst="rect">
            <a:avLst/>
          </a:prstGeom>
        </p:spPr>
        <p:txBody>
          <a:bodyPr vert="horz" wrap="square" lIns="0" tIns="12700" rIns="0" bIns="0" rtlCol="0">
            <a:spAutoFit/>
          </a:bodyPr>
          <a:lstStyle/>
          <a:p>
            <a:pPr marL="12700">
              <a:lnSpc>
                <a:spcPct val="100000"/>
              </a:lnSpc>
              <a:spcBef>
                <a:spcPts val="100"/>
              </a:spcBef>
            </a:pPr>
            <a:r>
              <a:rPr sz="6000" spc="50" dirty="0"/>
              <a:t>THANK </a:t>
            </a:r>
            <a:r>
              <a:rPr sz="6000" spc="350" dirty="0"/>
              <a:t>YOU</a:t>
            </a:r>
            <a:r>
              <a:rPr sz="6000" spc="-340" dirty="0"/>
              <a:t> </a:t>
            </a:r>
            <a:r>
              <a:rPr sz="6000" spc="-390" dirty="0"/>
              <a:t>!</a:t>
            </a:r>
            <a:endParaRPr sz="6000"/>
          </a:p>
        </p:txBody>
      </p:sp>
      <p:sp>
        <p:nvSpPr>
          <p:cNvPr id="7" name="object 7"/>
          <p:cNvSpPr/>
          <p:nvPr/>
        </p:nvSpPr>
        <p:spPr>
          <a:xfrm>
            <a:off x="8223504" y="6594347"/>
            <a:ext cx="920496" cy="26365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marR="0" lvl="0" indent="0" algn="l" defTabSz="914400" rtl="0" eaLnBrk="1" fontAlgn="auto" latinLnBrk="0" hangingPunct="1">
              <a:lnSpc>
                <a:spcPct val="100000"/>
              </a:lnSpc>
              <a:spcBef>
                <a:spcPts val="55"/>
              </a:spcBef>
              <a:spcAft>
                <a:spcPts val="0"/>
              </a:spcAft>
              <a:buClrTx/>
              <a:buSzTx/>
              <a:buFontTx/>
              <a:buNone/>
              <a:tabLst/>
              <a:defRPr/>
            </a:pPr>
            <a:r>
              <a:rPr kumimoji="0" lang="en-US" sz="1100" b="1" i="1" u="none" strike="noStrike" kern="1200" cap="none" spc="25" normalizeH="0" baseline="0" noProof="0">
                <a:ln>
                  <a:noFill/>
                </a:ln>
                <a:solidFill>
                  <a:srgbClr val="56A7B5"/>
                </a:solidFill>
                <a:effectLst/>
                <a:uLnTx/>
                <a:uFillTx/>
                <a:latin typeface="Lucida Sans"/>
                <a:ea typeface="+mn-ea"/>
              </a:rPr>
              <a:t>Compiled By Er. Nawaraj Bhandari</a:t>
            </a:r>
            <a:endParaRPr kumimoji="0" sz="1100" b="1" i="1" u="none" strike="noStrike" kern="1200" cap="none" spc="-90" normalizeH="0" baseline="0" noProof="0" dirty="0">
              <a:ln>
                <a:noFill/>
              </a:ln>
              <a:solidFill>
                <a:srgbClr val="56A7B5"/>
              </a:solidFill>
              <a:effectLst/>
              <a:uLnTx/>
              <a:uFillTx/>
              <a:latin typeface="Lucida Sans"/>
              <a:ea typeface="+mn-ea"/>
            </a:endParaRPr>
          </a:p>
        </p:txBody>
      </p:sp>
    </p:spTree>
    <p:extLst>
      <p:ext uri="{BB962C8B-B14F-4D97-AF65-F5344CB8AC3E}">
        <p14:creationId xmlns:p14="http://schemas.microsoft.com/office/powerpoint/2010/main" val="405811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874598"/>
          </a:xfrm>
          <a:prstGeom prst="rect">
            <a:avLst/>
          </a:prstGeom>
        </p:spPr>
        <p:txBody>
          <a:bodyPr vert="horz" wrap="square" lIns="0" tIns="12700" rIns="0" bIns="0" rtlCol="0">
            <a:spAutoFit/>
          </a:bodyPr>
          <a:lstStyle/>
          <a:p>
            <a:r>
              <a:rPr lang="en-US" sz="2800" dirty="0"/>
              <a:t>Logical and Physical Address in Operating System</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7571303"/>
          </a:xfrm>
          <a:prstGeom prst="rect">
            <a:avLst/>
          </a:prstGeom>
        </p:spPr>
        <p:txBody>
          <a:bodyPr wrap="square">
            <a:spAutoFit/>
          </a:bodyPr>
          <a:lstStyle/>
          <a:p>
            <a:r>
              <a:rPr lang="en-US" sz="2400" b="1" dirty="0"/>
              <a:t>Physical Address</a:t>
            </a:r>
            <a:r>
              <a:rPr lang="en-US" sz="2400" dirty="0"/>
              <a:t> identifies a physical location of required data in a memory. The user never directly deals with the physical address but can access by its corresponding logical address. </a:t>
            </a:r>
          </a:p>
          <a:p>
            <a:endParaRPr lang="en-US" sz="2400" dirty="0"/>
          </a:p>
          <a:p>
            <a:r>
              <a:rPr lang="en-US" sz="2400" dirty="0"/>
              <a:t>The user program generates the logical address and thinks that the program is running in this logical address but the program needs physical memory for its execution, therefore, the logical address must be mapped to the physical address by MMU before they are used. </a:t>
            </a:r>
          </a:p>
          <a:p>
            <a:r>
              <a:rPr lang="en-US" sz="2400" dirty="0"/>
              <a:t>The term Physical Address Space is used for all physical addresses corresponding to the logical addresses in a Logical address space.</a:t>
            </a:r>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8609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r>
              <a:rPr lang="en-US" sz="2800" dirty="0"/>
              <a:t>Contiguous memory allocation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7171194"/>
          </a:xfrm>
          <a:prstGeom prst="rect">
            <a:avLst/>
          </a:prstGeom>
        </p:spPr>
        <p:txBody>
          <a:bodyPr wrap="square">
            <a:spAutoFit/>
          </a:bodyPr>
          <a:lstStyle/>
          <a:p>
            <a:r>
              <a:rPr lang="en-US" sz="2800" dirty="0"/>
              <a:t>In </a:t>
            </a:r>
            <a:r>
              <a:rPr lang="en-US" sz="2800" b="1" dirty="0"/>
              <a:t>contiguous memory allocation</a:t>
            </a:r>
            <a:r>
              <a:rPr lang="en-US" sz="2800" dirty="0"/>
              <a:t>, all the available memory space remain together in one place. It means freely available memory partitions are not scattered here and there across the whole memory space. </a:t>
            </a:r>
          </a:p>
          <a:p>
            <a:endParaRPr lang="en-US" sz="2800" dirty="0"/>
          </a:p>
          <a:p>
            <a:r>
              <a:rPr lang="en-US" sz="2800" dirty="0"/>
              <a:t>In the </a:t>
            </a:r>
            <a:r>
              <a:rPr lang="en-US" sz="2800" b="1" dirty="0"/>
              <a:t>contiguous memory allocation</a:t>
            </a:r>
            <a:r>
              <a:rPr lang="en-US" sz="2800" dirty="0"/>
              <a:t>, both the operating system and the user must reside in the main memory. The main memory is divided into two portions one portion is for the operating and other is for the user program. </a:t>
            </a:r>
          </a:p>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834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458200" cy="443711"/>
          </a:xfrm>
          <a:prstGeom prst="rect">
            <a:avLst/>
          </a:prstGeom>
        </p:spPr>
        <p:txBody>
          <a:bodyPr vert="horz" wrap="square" lIns="0" tIns="12700" rIns="0" bIns="0" rtlCol="0">
            <a:spAutoFit/>
          </a:bodyPr>
          <a:lstStyle/>
          <a:p>
            <a:r>
              <a:rPr lang="en-US" sz="2800" dirty="0"/>
              <a:t>Contiguous memory allocation</a:t>
            </a:r>
          </a:p>
        </p:txBody>
      </p:sp>
      <p:sp>
        <p:nvSpPr>
          <p:cNvPr id="5" name="Rectangle 4">
            <a:extLst>
              <a:ext uri="{FF2B5EF4-FFF2-40B4-BE49-F238E27FC236}">
                <a16:creationId xmlns:a16="http://schemas.microsoft.com/office/drawing/2014/main" id="{BBFE018F-A8AB-DB49-85AB-B7DCEBE6B566}"/>
              </a:ext>
            </a:extLst>
          </p:cNvPr>
          <p:cNvSpPr/>
          <p:nvPr/>
        </p:nvSpPr>
        <p:spPr>
          <a:xfrm>
            <a:off x="381000" y="1600200"/>
            <a:ext cx="8458200" cy="3877985"/>
          </a:xfrm>
          <a:prstGeom prst="rect">
            <a:avLst/>
          </a:prstGeom>
        </p:spPr>
        <p:txBody>
          <a:bodyPr wrap="square">
            <a:spAutoFit/>
          </a:bodyPr>
          <a:lstStyle/>
          <a:p>
            <a:br>
              <a:rPr lang="en-US" sz="2400" dirty="0"/>
            </a:b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E43151D2-9C8B-C740-B016-03FE9ED6608D}"/>
              </a:ext>
            </a:extLst>
          </p:cNvPr>
          <p:cNvSpPr txBox="1"/>
          <p:nvPr/>
        </p:nvSpPr>
        <p:spPr>
          <a:xfrm>
            <a:off x="10879810" y="49129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0E5BB031-8ADE-0A4F-ADEC-AAD02F9D83FC}"/>
              </a:ext>
            </a:extLst>
          </p:cNvPr>
          <p:cNvSpPr/>
          <p:nvPr/>
        </p:nvSpPr>
        <p:spPr>
          <a:xfrm>
            <a:off x="0" y="1143000"/>
            <a:ext cx="8991600" cy="3293209"/>
          </a:xfrm>
          <a:prstGeom prst="rect">
            <a:avLst/>
          </a:prstGeom>
        </p:spPr>
        <p:txBody>
          <a:bodyPr wrap="square">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8C971F5-8A4A-B642-9B03-9E62118C5BA8}"/>
              </a:ext>
            </a:extLst>
          </p:cNvPr>
          <p:cNvPicPr>
            <a:picLocks noChangeAspect="1"/>
          </p:cNvPicPr>
          <p:nvPr/>
        </p:nvPicPr>
        <p:blipFill>
          <a:blip r:embed="rId2"/>
          <a:stretch>
            <a:fillRect/>
          </a:stretch>
        </p:blipFill>
        <p:spPr>
          <a:xfrm>
            <a:off x="990600" y="774700"/>
            <a:ext cx="6388100" cy="5308600"/>
          </a:xfrm>
          <a:prstGeom prst="rect">
            <a:avLst/>
          </a:prstGeom>
        </p:spPr>
      </p:pic>
    </p:spTree>
    <p:extLst>
      <p:ext uri="{BB962C8B-B14F-4D97-AF65-F5344CB8AC3E}">
        <p14:creationId xmlns:p14="http://schemas.microsoft.com/office/powerpoint/2010/main" val="4192344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{3123FA03-2EAC-A347-89FB-71EA53F92D8A}tf16401378</Template>
  <TotalTime>2247</TotalTime>
  <Words>3303</Words>
  <Application>Microsoft Macintosh PowerPoint</Application>
  <PresentationFormat>On-screen Show (4:3)</PresentationFormat>
  <Paragraphs>708</Paragraphs>
  <Slides>63</Slides>
  <Notes>1</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63</vt:i4>
      </vt:variant>
    </vt:vector>
  </HeadingPairs>
  <TitlesOfParts>
    <vt:vector size="81" baseType="lpstr">
      <vt:lpstr>MS UI Gothic</vt:lpstr>
      <vt:lpstr>Arial</vt:lpstr>
      <vt:lpstr>Calibri</vt:lpstr>
      <vt:lpstr>Courier New</vt:lpstr>
      <vt:lpstr>Georgia</vt:lpstr>
      <vt:lpstr>Lucida Sans</vt:lpstr>
      <vt:lpstr>Lucida Sans Unicode</vt:lpstr>
      <vt:lpstr>Tahoma</vt:lpstr>
      <vt:lpstr>Times New Roman</vt:lpstr>
      <vt:lpstr>Trebuchet MS</vt:lpstr>
      <vt:lpstr>Verdana</vt:lpstr>
      <vt:lpstr>Wingdings</vt:lpstr>
      <vt:lpstr>Wingdings 2</vt:lpstr>
      <vt:lpstr>Wingdings 3</vt:lpstr>
      <vt:lpstr>Office Theme</vt:lpstr>
      <vt:lpstr>3_Office Theme</vt:lpstr>
      <vt:lpstr>1_Office Theme</vt:lpstr>
      <vt:lpstr>2_Office Theme</vt:lpstr>
      <vt:lpstr>PowerPoint Presentation</vt:lpstr>
      <vt:lpstr>Introduction</vt:lpstr>
      <vt:lpstr>Process Address Space</vt:lpstr>
      <vt:lpstr>Memory Addresses &amp; Description</vt:lpstr>
      <vt:lpstr>Logical and Physical Address in Operating System</vt:lpstr>
      <vt:lpstr>Logical and Physical Address in Operating System</vt:lpstr>
      <vt:lpstr>Logical and Physical Address in Operating System</vt:lpstr>
      <vt:lpstr>Contiguous memory allocation</vt:lpstr>
      <vt:lpstr>Contiguous memory allocation</vt:lpstr>
      <vt:lpstr>Non-contiguous memory allocation</vt:lpstr>
      <vt:lpstr>Non-contiguous memory allocation</vt:lpstr>
      <vt:lpstr>Non-contiguous memory allocation</vt:lpstr>
      <vt:lpstr>Paging</vt:lpstr>
      <vt:lpstr>Paging</vt:lpstr>
      <vt:lpstr>Page Table</vt:lpstr>
      <vt:lpstr>Page Table</vt:lpstr>
      <vt:lpstr>Index</vt:lpstr>
      <vt:lpstr>Plan of Action</vt:lpstr>
      <vt:lpstr>What is Paging?</vt:lpstr>
      <vt:lpstr>What is page replacement?</vt:lpstr>
      <vt:lpstr>PowerPoint Presentation</vt:lpstr>
      <vt:lpstr>What are Page Replacement  Algorithms?</vt:lpstr>
      <vt:lpstr>Types</vt:lpstr>
      <vt:lpstr>Why we need a page replacement  algorithm?</vt:lpstr>
      <vt:lpstr>PowerPoint Presentation</vt:lpstr>
      <vt:lpstr>No. of Page Faults Vs No. of Frames</vt:lpstr>
      <vt:lpstr>Algorithms</vt:lpstr>
      <vt:lpstr>First-In First-Out (FIFO)</vt:lpstr>
      <vt:lpstr>PowerPoint Presentation</vt:lpstr>
      <vt:lpstr>FIFO Example</vt:lpstr>
      <vt:lpstr>Optimal Replacement (OPT)</vt:lpstr>
      <vt:lpstr>OPTIMAL Example</vt:lpstr>
      <vt:lpstr>Not Recently Used (NRU)</vt:lpstr>
      <vt:lpstr>NRU</vt:lpstr>
      <vt:lpstr>NRU Example</vt:lpstr>
      <vt:lpstr>Second Chance</vt:lpstr>
      <vt:lpstr>PowerPoint Presentation</vt:lpstr>
      <vt:lpstr>Clock</vt:lpstr>
      <vt:lpstr>PowerPoint Presentation</vt:lpstr>
      <vt:lpstr>Least Recently Used (LRU)</vt:lpstr>
      <vt:lpstr>LRU Example</vt:lpstr>
      <vt:lpstr>Not frequently used (NFU)</vt:lpstr>
      <vt:lpstr>reference sequence : 3 2 3 0 8 4 2 5 0 9 8 3 2</vt:lpstr>
      <vt:lpstr>Random</vt:lpstr>
      <vt:lpstr>Working set page replacement</vt:lpstr>
      <vt:lpstr>PowerPoint Presentation</vt:lpstr>
      <vt:lpstr>Conclusion</vt:lpstr>
      <vt:lpstr>Memory-management technique that permits the  physical address space of a process to be non-  contiguous</vt:lpstr>
      <vt:lpstr>PowerPoint Presentation</vt:lpstr>
      <vt:lpstr> An important part of the memory management is that become unavoidable with paging is the</vt:lpstr>
      <vt:lpstr>PowerPoint Presentation</vt:lpstr>
      <vt:lpstr>PowerPoint Presentation</vt:lpstr>
      <vt:lpstr>PowerPoint Presentation</vt:lpstr>
      <vt:lpstr> Segments are variable-sized</vt:lpstr>
      <vt:lpstr>PowerPoint Presentation</vt:lpstr>
      <vt:lpstr>PowerPoint Presentation</vt:lpstr>
      <vt:lpstr>PowerPoint Presentation</vt:lpstr>
      <vt:lpstr>   Segment tables consume less memory than</vt:lpstr>
      <vt:lpstr>PowerPoint Presentation</vt:lpstr>
      <vt:lpstr>PowerPoint Presentation</vt:lpstr>
      <vt:lpstr>PowerPoint Presentation</vt:lpstr>
      <vt:lpstr>Paging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bishal</dc:creator>
  <cp:lastModifiedBy>Nawaraj Bhandari</cp:lastModifiedBy>
  <cp:revision>72</cp:revision>
  <dcterms:created xsi:type="dcterms:W3CDTF">2019-12-31T13:30:09Z</dcterms:created>
  <dcterms:modified xsi:type="dcterms:W3CDTF">2020-02-06T15:46:24Z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2018-04-18T00:00:00Z</vt:filetime>
  </property>
  <property fmtid="{D5CDD505-2E9C-101B-9397-08002B2CF9AE}" pid="3" name="Creator">
    <vt:lpwstr>Microsoft® Office PowerPoint® 2007</vt:lpwstr>
  </property>
  <property fmtid="{D5CDD505-2E9C-101B-9397-08002B2CF9AE}" pid="4" name="LastSaved">
    <vt:filetime>2019-12-31T00:00:00Z</vt:filetime>
  </property>
</Properties>
</file>