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8" r:id="rId2"/>
    <p:sldMasterId id="2147483685" r:id="rId3"/>
  </p:sldMasterIdLst>
  <p:notesMasterIdLst>
    <p:notesMasterId r:id="rId20"/>
  </p:notesMasterIdLst>
  <p:sldIdLst>
    <p:sldId id="395" r:id="rId4"/>
    <p:sldId id="259" r:id="rId5"/>
    <p:sldId id="398" r:id="rId6"/>
    <p:sldId id="399" r:id="rId7"/>
    <p:sldId id="400" r:id="rId8"/>
    <p:sldId id="401" r:id="rId9"/>
    <p:sldId id="402" r:id="rId10"/>
    <p:sldId id="403" r:id="rId11"/>
    <p:sldId id="404" r:id="rId12"/>
    <p:sldId id="405" r:id="rId13"/>
    <p:sldId id="406" r:id="rId14"/>
    <p:sldId id="408" r:id="rId15"/>
    <p:sldId id="407" r:id="rId16"/>
    <p:sldId id="397" r:id="rId17"/>
    <p:sldId id="396" r:id="rId18"/>
    <p:sldId id="394" r:id="rId1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19"/>
    <p:restoredTop sz="92424"/>
  </p:normalViewPr>
  <p:slideViewPr>
    <p:cSldViewPr>
      <p:cViewPr varScale="1">
        <p:scale>
          <a:sx n="82" d="100"/>
          <a:sy n="82" d="100"/>
        </p:scale>
        <p:origin x="1624"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1E0D62F0-6002-EF43-9247-B13D4BBF144F}" type="datetimeFigureOut">
              <a:rPr lang="en-US" smtClean="0"/>
              <a:t>2/18/20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DEF0FE53-C7B9-4C4D-A367-4281477BA2D7}" type="slidenum">
              <a:rPr lang="en-US" smtClean="0"/>
              <a:t>‹#›</a:t>
            </a:fld>
            <a:endParaRPr lang="en-US"/>
          </a:p>
        </p:txBody>
      </p:sp>
    </p:spTree>
    <p:extLst>
      <p:ext uri="{BB962C8B-B14F-4D97-AF65-F5344CB8AC3E}">
        <p14:creationId xmlns:p14="http://schemas.microsoft.com/office/powerpoint/2010/main" val="2134911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535948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109597" y="2146173"/>
            <a:ext cx="4924805" cy="1367789"/>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lang="en-US" spc="-114"/>
              <a:t>Compiled By Er. Nawaraj Bhandari</a:t>
            </a:r>
            <a:endParaRPr spc="-8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81AF25B-747E-8347-9D87-C58B3AA4920E}" type="datetime1">
              <a:rPr lang="en-US" smtClean="0"/>
              <a:t>2/18/20</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2D2F37"/>
          </a:solidFill>
        </p:spPr>
        <p:txBody>
          <a:bodyPr wrap="square" lIns="0" tIns="0" rIns="0" bIns="0" rtlCol="0"/>
          <a:lstStyle/>
          <a:p>
            <a:endParaRPr/>
          </a:p>
        </p:txBody>
      </p:sp>
      <p:sp>
        <p:nvSpPr>
          <p:cNvPr id="17" name="bk object 17"/>
          <p:cNvSpPr/>
          <p:nvPr/>
        </p:nvSpPr>
        <p:spPr>
          <a:xfrm>
            <a:off x="903732" y="0"/>
            <a:ext cx="0" cy="6858000"/>
          </a:xfrm>
          <a:custGeom>
            <a:avLst/>
            <a:gdLst/>
            <a:ahLst/>
            <a:cxnLst/>
            <a:rect l="l" t="t" r="r" b="b"/>
            <a:pathLst>
              <a:path h="6858000">
                <a:moveTo>
                  <a:pt x="0" y="0"/>
                </a:moveTo>
                <a:lnTo>
                  <a:pt x="0" y="6857996"/>
                </a:lnTo>
              </a:path>
            </a:pathLst>
          </a:custGeom>
          <a:ln w="9143">
            <a:solidFill>
              <a:srgbClr val="999FA9"/>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0" i="0">
                <a:solidFill>
                  <a:srgbClr val="39C0B9"/>
                </a:solidFill>
                <a:latin typeface="Lucida Sans"/>
                <a:cs typeface="Lucida Sans"/>
              </a:defRPr>
            </a:lvl1pPr>
          </a:lstStyle>
          <a:p>
            <a:endParaRPr/>
          </a:p>
        </p:txBody>
      </p:sp>
      <p:sp>
        <p:nvSpPr>
          <p:cNvPr id="3" name="Holder 3"/>
          <p:cNvSpPr>
            <a:spLocks noGrp="1"/>
          </p:cNvSpPr>
          <p:nvPr>
            <p:ph type="ftr" sz="quarter" idx="5"/>
          </p:nvPr>
        </p:nvSpPr>
        <p:spPr/>
        <p:txBody>
          <a:bodyPr lIns="0" tIns="0" rIns="0" bIns="0"/>
          <a:lstStyle>
            <a:lvl1pPr>
              <a:defRPr sz="1100" b="1" i="1">
                <a:solidFill>
                  <a:srgbClr val="56A7B5"/>
                </a:solidFill>
                <a:latin typeface="Lucida Sans"/>
                <a:cs typeface="Lucida Sans"/>
              </a:defRPr>
            </a:lvl1pPr>
          </a:lstStyle>
          <a:p>
            <a:pPr marL="12700">
              <a:lnSpc>
                <a:spcPct val="100000"/>
              </a:lnSpc>
              <a:spcBef>
                <a:spcPts val="55"/>
              </a:spcBef>
            </a:pPr>
            <a:r>
              <a:rPr lang="en-US" spc="25"/>
              <a:t>Compiled By Er. Nawaraj Bhandari</a:t>
            </a:r>
            <a:endParaRPr spc="-9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55A5F8A0-4526-F647-86DA-C91CA2F8B06B}" type="datetime1">
              <a:rPr lang="en-US" smtClean="0"/>
              <a:t>2/18/20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9439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2D2F37"/>
          </a:solidFill>
        </p:spPr>
        <p:txBody>
          <a:bodyPr wrap="square" lIns="0" tIns="0" rIns="0" bIns="0" rtlCol="0"/>
          <a:lstStyle/>
          <a:p>
            <a:endParaRPr/>
          </a:p>
        </p:txBody>
      </p:sp>
      <p:sp>
        <p:nvSpPr>
          <p:cNvPr id="17" name="bk object 17"/>
          <p:cNvSpPr/>
          <p:nvPr/>
        </p:nvSpPr>
        <p:spPr>
          <a:xfrm>
            <a:off x="903732" y="3563111"/>
            <a:ext cx="0" cy="3294379"/>
          </a:xfrm>
          <a:custGeom>
            <a:avLst/>
            <a:gdLst/>
            <a:ahLst/>
            <a:cxnLst/>
            <a:rect l="l" t="t" r="r" b="b"/>
            <a:pathLst>
              <a:path h="3294379">
                <a:moveTo>
                  <a:pt x="0" y="0"/>
                </a:moveTo>
                <a:lnTo>
                  <a:pt x="0" y="3294298"/>
                </a:lnTo>
              </a:path>
            </a:pathLst>
          </a:custGeom>
          <a:ln w="9144">
            <a:solidFill>
              <a:srgbClr val="999FA9"/>
            </a:solidFill>
          </a:ln>
        </p:spPr>
        <p:txBody>
          <a:bodyPr wrap="square" lIns="0" tIns="0" rIns="0" bIns="0" rtlCol="0"/>
          <a:lstStyle/>
          <a:p>
            <a:endParaRPr/>
          </a:p>
        </p:txBody>
      </p:sp>
      <p:sp>
        <p:nvSpPr>
          <p:cNvPr id="18" name="bk object 18"/>
          <p:cNvSpPr/>
          <p:nvPr/>
        </p:nvSpPr>
        <p:spPr>
          <a:xfrm>
            <a:off x="770381" y="3295650"/>
            <a:ext cx="268605" cy="268605"/>
          </a:xfrm>
          <a:custGeom>
            <a:avLst/>
            <a:gdLst/>
            <a:ahLst/>
            <a:cxnLst/>
            <a:rect l="l" t="t" r="r" b="b"/>
            <a:pathLst>
              <a:path w="268605" h="268604">
                <a:moveTo>
                  <a:pt x="134112" y="0"/>
                </a:moveTo>
                <a:lnTo>
                  <a:pt x="91722" y="6839"/>
                </a:lnTo>
                <a:lnTo>
                  <a:pt x="54907" y="25883"/>
                </a:lnTo>
                <a:lnTo>
                  <a:pt x="25876" y="54918"/>
                </a:lnTo>
                <a:lnTo>
                  <a:pt x="6837" y="91732"/>
                </a:lnTo>
                <a:lnTo>
                  <a:pt x="0" y="134112"/>
                </a:lnTo>
                <a:lnTo>
                  <a:pt x="6837" y="176491"/>
                </a:lnTo>
                <a:lnTo>
                  <a:pt x="25876" y="213305"/>
                </a:lnTo>
                <a:lnTo>
                  <a:pt x="54907" y="242340"/>
                </a:lnTo>
                <a:lnTo>
                  <a:pt x="91722" y="261384"/>
                </a:lnTo>
                <a:lnTo>
                  <a:pt x="134112" y="268224"/>
                </a:lnTo>
                <a:lnTo>
                  <a:pt x="176501" y="261384"/>
                </a:lnTo>
                <a:lnTo>
                  <a:pt x="213316" y="242340"/>
                </a:lnTo>
                <a:lnTo>
                  <a:pt x="242347" y="213305"/>
                </a:lnTo>
                <a:lnTo>
                  <a:pt x="261386" y="176491"/>
                </a:lnTo>
                <a:lnTo>
                  <a:pt x="268224" y="134112"/>
                </a:lnTo>
                <a:lnTo>
                  <a:pt x="261386" y="91732"/>
                </a:lnTo>
                <a:lnTo>
                  <a:pt x="242347" y="54918"/>
                </a:lnTo>
                <a:lnTo>
                  <a:pt x="213316" y="25883"/>
                </a:lnTo>
                <a:lnTo>
                  <a:pt x="176501" y="6839"/>
                </a:lnTo>
                <a:lnTo>
                  <a:pt x="134112" y="0"/>
                </a:lnTo>
                <a:close/>
              </a:path>
            </a:pathLst>
          </a:custGeom>
          <a:solidFill>
            <a:srgbClr val="39C0B9"/>
          </a:solidFill>
        </p:spPr>
        <p:txBody>
          <a:bodyPr wrap="square" lIns="0" tIns="0" rIns="0" bIns="0" rtlCol="0"/>
          <a:lstStyle/>
          <a:p>
            <a:endParaRPr/>
          </a:p>
        </p:txBody>
      </p:sp>
      <p:sp>
        <p:nvSpPr>
          <p:cNvPr id="19" name="bk object 19"/>
          <p:cNvSpPr/>
          <p:nvPr/>
        </p:nvSpPr>
        <p:spPr>
          <a:xfrm>
            <a:off x="770381" y="3295650"/>
            <a:ext cx="268605" cy="268605"/>
          </a:xfrm>
          <a:custGeom>
            <a:avLst/>
            <a:gdLst/>
            <a:ahLst/>
            <a:cxnLst/>
            <a:rect l="l" t="t" r="r" b="b"/>
            <a:pathLst>
              <a:path w="268605" h="268604">
                <a:moveTo>
                  <a:pt x="0" y="134112"/>
                </a:moveTo>
                <a:lnTo>
                  <a:pt x="6837" y="91732"/>
                </a:lnTo>
                <a:lnTo>
                  <a:pt x="25876" y="54918"/>
                </a:lnTo>
                <a:lnTo>
                  <a:pt x="54907" y="25883"/>
                </a:lnTo>
                <a:lnTo>
                  <a:pt x="91722" y="6839"/>
                </a:lnTo>
                <a:lnTo>
                  <a:pt x="134112" y="0"/>
                </a:lnTo>
                <a:lnTo>
                  <a:pt x="176501" y="6839"/>
                </a:lnTo>
                <a:lnTo>
                  <a:pt x="213316" y="25883"/>
                </a:lnTo>
                <a:lnTo>
                  <a:pt x="242347" y="54918"/>
                </a:lnTo>
                <a:lnTo>
                  <a:pt x="261386" y="91732"/>
                </a:lnTo>
                <a:lnTo>
                  <a:pt x="268224" y="134112"/>
                </a:lnTo>
                <a:lnTo>
                  <a:pt x="261386" y="176491"/>
                </a:lnTo>
                <a:lnTo>
                  <a:pt x="242347" y="213305"/>
                </a:lnTo>
                <a:lnTo>
                  <a:pt x="213316" y="242340"/>
                </a:lnTo>
                <a:lnTo>
                  <a:pt x="176501" y="261384"/>
                </a:lnTo>
                <a:lnTo>
                  <a:pt x="134112" y="268224"/>
                </a:lnTo>
                <a:lnTo>
                  <a:pt x="91722" y="261384"/>
                </a:lnTo>
                <a:lnTo>
                  <a:pt x="54907" y="242340"/>
                </a:lnTo>
                <a:lnTo>
                  <a:pt x="25876" y="213305"/>
                </a:lnTo>
                <a:lnTo>
                  <a:pt x="6837" y="176491"/>
                </a:lnTo>
                <a:lnTo>
                  <a:pt x="0" y="134112"/>
                </a:lnTo>
                <a:close/>
              </a:path>
            </a:pathLst>
          </a:custGeom>
          <a:ln w="28956">
            <a:solidFill>
              <a:srgbClr val="2D2F37"/>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100" b="1" i="1">
                <a:solidFill>
                  <a:srgbClr val="56A7B5"/>
                </a:solidFill>
                <a:latin typeface="Lucida Sans"/>
                <a:cs typeface="Lucida Sans"/>
              </a:defRPr>
            </a:lvl1pPr>
          </a:lstStyle>
          <a:p>
            <a:pPr marL="12700">
              <a:lnSpc>
                <a:spcPct val="100000"/>
              </a:lnSpc>
              <a:spcBef>
                <a:spcPts val="55"/>
              </a:spcBef>
            </a:pPr>
            <a:r>
              <a:rPr lang="en-US" spc="25"/>
              <a:t>Compiled By Er. Nawaraj Bhandari</a:t>
            </a:r>
            <a:endParaRPr spc="-9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E1ECA139-9DC3-6748-8B05-D406A413479C}" type="datetime1">
              <a:rPr lang="en-US" smtClean="0"/>
              <a:t>2/18/20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9944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45668" y="1465834"/>
            <a:ext cx="7852663" cy="43688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8511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sz="2850" b="0" i="1">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0838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Lucida Sans Unicode"/>
                <a:cs typeface="Lucida Sans Unicode"/>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719709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80755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4782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lang="en-US" spc="-114"/>
              <a:t>Compiled By Er. Nawaraj Bhandari</a:t>
            </a:r>
            <a:endParaRPr spc="-8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45DB845-3D9E-0E41-9DA0-2788BF5B700A}" type="datetime1">
              <a:rPr lang="en-US" smtClean="0"/>
              <a:t>2/18/20</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lang="en-US" spc="-114"/>
              <a:t>Compiled By Er. Nawaraj Bhandari</a:t>
            </a:r>
            <a:endParaRPr spc="-8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3388085-4F1C-8945-8F3B-476485664D9B}" type="datetime1">
              <a:rPr lang="en-US" smtClean="0"/>
              <a:t>2/18/20</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lang="en-US" spc="-114"/>
              <a:t>Compiled By Er. Nawaraj Bhandari</a:t>
            </a:r>
            <a:endParaRPr spc="-8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573B8039-D1AF-4A49-83AA-2746B8419DB9}" type="datetime1">
              <a:rPr lang="en-US" smtClean="0"/>
              <a:t>2/18/20</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lang="en-US" spc="-114"/>
              <a:t>Compiled By Er. Nawaraj Bhandari</a:t>
            </a:r>
            <a:endParaRPr spc="-8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62754039-868A-8D4B-A4B1-2947E858E992}" type="datetime1">
              <a:rPr lang="en-US" smtClean="0"/>
              <a:t>2/18/20</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1"/>
            <a:ext cx="9144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1"/>
            <a:ext cx="9144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8" name="Rectangle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ctrTitle"/>
          </p:nvPr>
        </p:nvSpPr>
        <p:spPr>
          <a:xfrm>
            <a:off x="828675" y="2292095"/>
            <a:ext cx="4300538" cy="2219691"/>
          </a:xfrm>
        </p:spPr>
        <p:txBody>
          <a:bodyPr anchor="ctr">
            <a:normAutofit/>
          </a:bodyPr>
          <a:lstStyle>
            <a:lvl1pPr algn="l">
              <a:defRPr sz="3300" cap="all" baseline="0"/>
            </a:lvl1pPr>
          </a:lstStyle>
          <a:p>
            <a:r>
              <a:rPr lang="en-US"/>
              <a:t>Click to edit Master title style</a:t>
            </a:r>
            <a:endParaRPr/>
          </a:p>
        </p:txBody>
      </p:sp>
      <p:sp>
        <p:nvSpPr>
          <p:cNvPr id="3" name="Subtitle 2"/>
          <p:cNvSpPr>
            <a:spLocks noGrp="1"/>
          </p:cNvSpPr>
          <p:nvPr>
            <p:ph type="subTitle" idx="1"/>
          </p:nvPr>
        </p:nvSpPr>
        <p:spPr>
          <a:xfrm>
            <a:off x="828675" y="4511785"/>
            <a:ext cx="4300538" cy="955565"/>
          </a:xfrm>
        </p:spPr>
        <p:txBody>
          <a:bodyPr>
            <a:normAutofit/>
          </a:bodyPr>
          <a:lstStyle>
            <a:lvl1pPr marL="0" indent="0" algn="l">
              <a:spcBef>
                <a:spcPts val="0"/>
              </a:spcBef>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Picture Placeholder 10"/>
          <p:cNvSpPr>
            <a:spLocks noGrp="1"/>
          </p:cNvSpPr>
          <p:nvPr>
            <p:ph type="pic" sz="quarter" idx="13"/>
          </p:nvPr>
        </p:nvSpPr>
        <p:spPr>
          <a:xfrm>
            <a:off x="5235798" y="1310656"/>
            <a:ext cx="3908203" cy="2000548"/>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19" name="Instructional Text"/>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sz="900" b="1" i="1">
                <a:latin typeface="Arial" pitchFamily="34" charset="0"/>
                <a:cs typeface="Arial" pitchFamily="34" charset="0"/>
              </a:rPr>
              <a:t>NOTE:</a:t>
            </a:r>
          </a:p>
          <a:p>
            <a:r>
              <a:rPr sz="900" i="1">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43743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1" i="1">
                <a:solidFill>
                  <a:srgbClr val="56A7B5"/>
                </a:solidFill>
                <a:latin typeface="Lucida Sans"/>
                <a:cs typeface="Lucida Sans"/>
              </a:defRPr>
            </a:lvl1pPr>
          </a:lstStyle>
          <a:p>
            <a:pPr marL="12700">
              <a:lnSpc>
                <a:spcPct val="100000"/>
              </a:lnSpc>
              <a:spcBef>
                <a:spcPts val="55"/>
              </a:spcBef>
            </a:pPr>
            <a:r>
              <a:rPr lang="en-US" spc="25"/>
              <a:t>Compiled By Er. Nawaraj Bhandari</a:t>
            </a:r>
            <a:endParaRPr spc="-9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7F2E9FE-4ED7-354F-97AD-82DFA7E340BA}" type="datetime1">
              <a:rPr lang="en-US" smtClean="0"/>
              <a:t>2/18/20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80188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2D2F37"/>
          </a:solidFill>
        </p:spPr>
        <p:txBody>
          <a:bodyPr wrap="square" lIns="0" tIns="0" rIns="0" bIns="0" rtlCol="0"/>
          <a:lstStyle/>
          <a:p>
            <a:endParaRPr/>
          </a:p>
        </p:txBody>
      </p:sp>
      <p:sp>
        <p:nvSpPr>
          <p:cNvPr id="17" name="bk object 17"/>
          <p:cNvSpPr/>
          <p:nvPr/>
        </p:nvSpPr>
        <p:spPr>
          <a:xfrm>
            <a:off x="903732" y="0"/>
            <a:ext cx="0" cy="6858000"/>
          </a:xfrm>
          <a:custGeom>
            <a:avLst/>
            <a:gdLst/>
            <a:ahLst/>
            <a:cxnLst/>
            <a:rect l="l" t="t" r="r" b="b"/>
            <a:pathLst>
              <a:path h="6858000">
                <a:moveTo>
                  <a:pt x="0" y="0"/>
                </a:moveTo>
                <a:lnTo>
                  <a:pt x="0" y="6857996"/>
                </a:lnTo>
              </a:path>
            </a:pathLst>
          </a:custGeom>
          <a:ln w="9143">
            <a:solidFill>
              <a:srgbClr val="999FA9"/>
            </a:solidFill>
          </a:ln>
        </p:spPr>
        <p:txBody>
          <a:bodyPr wrap="square" lIns="0" tIns="0" rIns="0" bIns="0" rtlCol="0"/>
          <a:lstStyle/>
          <a:p>
            <a:endParaRPr/>
          </a:p>
        </p:txBody>
      </p:sp>
      <p:sp>
        <p:nvSpPr>
          <p:cNvPr id="18" name="bk object 18"/>
          <p:cNvSpPr/>
          <p:nvPr/>
        </p:nvSpPr>
        <p:spPr>
          <a:xfrm>
            <a:off x="795527" y="786383"/>
            <a:ext cx="217931" cy="219455"/>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0" i="0">
                <a:solidFill>
                  <a:srgbClr val="39C0B9"/>
                </a:solidFill>
                <a:latin typeface="Lucida Sans"/>
                <a:cs typeface="Lucida Sans"/>
              </a:defRPr>
            </a:lvl1pPr>
          </a:lstStyle>
          <a:p>
            <a:endParaRPr/>
          </a:p>
        </p:txBody>
      </p:sp>
      <p:sp>
        <p:nvSpPr>
          <p:cNvPr id="3" name="Holder 3"/>
          <p:cNvSpPr>
            <a:spLocks noGrp="1"/>
          </p:cNvSpPr>
          <p:nvPr>
            <p:ph type="body" idx="1"/>
          </p:nvPr>
        </p:nvSpPr>
        <p:spPr/>
        <p:txBody>
          <a:bodyPr lIns="0" tIns="0" rIns="0" bIns="0"/>
          <a:lstStyle>
            <a:lvl1pPr>
              <a:defRPr sz="1600" b="0" i="0">
                <a:solidFill>
                  <a:schemeClr val="bg1"/>
                </a:solidFill>
                <a:latin typeface="Lucida Sans"/>
                <a:cs typeface="Lucida Sans"/>
              </a:defRPr>
            </a:lvl1pPr>
          </a:lstStyle>
          <a:p>
            <a:endParaRPr/>
          </a:p>
        </p:txBody>
      </p:sp>
      <p:sp>
        <p:nvSpPr>
          <p:cNvPr id="4" name="Holder 4"/>
          <p:cNvSpPr>
            <a:spLocks noGrp="1"/>
          </p:cNvSpPr>
          <p:nvPr>
            <p:ph type="ftr" sz="quarter" idx="5"/>
          </p:nvPr>
        </p:nvSpPr>
        <p:spPr/>
        <p:txBody>
          <a:bodyPr lIns="0" tIns="0" rIns="0" bIns="0"/>
          <a:lstStyle>
            <a:lvl1pPr>
              <a:defRPr sz="1100" b="1" i="1">
                <a:solidFill>
                  <a:srgbClr val="56A7B5"/>
                </a:solidFill>
                <a:latin typeface="Lucida Sans"/>
                <a:cs typeface="Lucida Sans"/>
              </a:defRPr>
            </a:lvl1pPr>
          </a:lstStyle>
          <a:p>
            <a:pPr marL="12700">
              <a:lnSpc>
                <a:spcPct val="100000"/>
              </a:lnSpc>
              <a:spcBef>
                <a:spcPts val="55"/>
              </a:spcBef>
            </a:pPr>
            <a:r>
              <a:rPr lang="en-US" spc="25"/>
              <a:t>Compiled By Er. Nawaraj Bhandari</a:t>
            </a:r>
            <a:endParaRPr spc="-9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C1F6D82-D01F-2748-940D-EA29C85EE473}" type="datetime1">
              <a:rPr lang="en-US" smtClean="0"/>
              <a:t>2/18/20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2164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39C0B9"/>
                </a:solidFill>
                <a:latin typeface="Lucida Sans"/>
                <a:cs typeface="Lucida San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1" i="1">
                <a:solidFill>
                  <a:srgbClr val="56A7B5"/>
                </a:solidFill>
                <a:latin typeface="Lucida Sans"/>
                <a:cs typeface="Lucida Sans"/>
              </a:defRPr>
            </a:lvl1pPr>
          </a:lstStyle>
          <a:p>
            <a:pPr marL="12700">
              <a:lnSpc>
                <a:spcPct val="100000"/>
              </a:lnSpc>
              <a:spcBef>
                <a:spcPts val="55"/>
              </a:spcBef>
            </a:pPr>
            <a:r>
              <a:rPr lang="en-US" spc="25"/>
              <a:t>Compiled By Er. Nawaraj Bhandari</a:t>
            </a:r>
            <a:endParaRPr spc="-9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82DAD45D-CC79-C74A-A40A-F40454193043}" type="datetime1">
              <a:rPr lang="en-US" smtClean="0"/>
              <a:t>2/18/20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13623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09294" y="191846"/>
            <a:ext cx="7125970" cy="1244600"/>
          </a:xfrm>
          <a:prstGeom prst="rect">
            <a:avLst/>
          </a:prstGeom>
        </p:spPr>
        <p:txBody>
          <a:bodyPr wrap="square" lIns="0" tIns="0" rIns="0" bIns="0">
            <a:spAutoFit/>
          </a:bodyPr>
          <a:lstStyle>
            <a:lvl1pPr>
              <a:defRPr sz="4000" b="0" i="0">
                <a:solidFill>
                  <a:schemeClr val="tx1"/>
                </a:solidFill>
                <a:latin typeface="Arial"/>
                <a:cs typeface="Arial"/>
              </a:defRPr>
            </a:lvl1pPr>
          </a:lstStyle>
          <a:p>
            <a:endParaRPr/>
          </a:p>
        </p:txBody>
      </p:sp>
      <p:sp>
        <p:nvSpPr>
          <p:cNvPr id="3" name="Holder 3"/>
          <p:cNvSpPr>
            <a:spLocks noGrp="1"/>
          </p:cNvSpPr>
          <p:nvPr>
            <p:ph type="body" idx="1"/>
          </p:nvPr>
        </p:nvSpPr>
        <p:spPr>
          <a:xfrm>
            <a:off x="534669" y="1563446"/>
            <a:ext cx="8074660" cy="4141470"/>
          </a:xfrm>
          <a:prstGeom prst="rect">
            <a:avLst/>
          </a:prstGeom>
        </p:spPr>
        <p:txBody>
          <a:bodyPr wrap="square" lIns="0" tIns="0" rIns="0" bIns="0">
            <a:spAutoFit/>
          </a:bodyPr>
          <a:lstStyle>
            <a:lvl1pPr>
              <a:defRPr sz="3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591305" y="6465214"/>
            <a:ext cx="1961514"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12700">
              <a:lnSpc>
                <a:spcPts val="1240"/>
              </a:lnSpc>
            </a:pPr>
            <a:r>
              <a:rPr lang="en-US" spc="-114"/>
              <a:t>Compiled By Er. Nawaraj Bhandari</a:t>
            </a:r>
            <a:endParaRPr spc="-85"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AC89F07C-68FB-8141-B20A-062C2CEA2D1B}" type="datetime1">
              <a:rPr lang="en-US" smtClean="0"/>
              <a:t>2/18/20</a:t>
            </a:fld>
            <a:endParaRPr lang="en-US"/>
          </a:p>
        </p:txBody>
      </p:sp>
      <p:sp>
        <p:nvSpPr>
          <p:cNvPr id="6" name="Holder 6"/>
          <p:cNvSpPr>
            <a:spLocks noGrp="1"/>
          </p:cNvSpPr>
          <p:nvPr>
            <p:ph type="sldNum" sz="quarter" idx="7"/>
          </p:nvPr>
        </p:nvSpPr>
        <p:spPr>
          <a:xfrm>
            <a:off x="8401557" y="6465214"/>
            <a:ext cx="231775"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84" r:id="rId6"/>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2D2F37"/>
          </a:solidFill>
        </p:spPr>
        <p:txBody>
          <a:bodyPr wrap="square" lIns="0" tIns="0" rIns="0" bIns="0" rtlCol="0"/>
          <a:lstStyle/>
          <a:p>
            <a:endParaRPr/>
          </a:p>
        </p:txBody>
      </p:sp>
      <p:sp>
        <p:nvSpPr>
          <p:cNvPr id="2" name="Holder 2"/>
          <p:cNvSpPr>
            <a:spLocks noGrp="1"/>
          </p:cNvSpPr>
          <p:nvPr>
            <p:ph type="title"/>
          </p:nvPr>
        </p:nvSpPr>
        <p:spPr>
          <a:xfrm>
            <a:off x="1239824" y="730122"/>
            <a:ext cx="6664350" cy="330834"/>
          </a:xfrm>
          <a:prstGeom prst="rect">
            <a:avLst/>
          </a:prstGeom>
        </p:spPr>
        <p:txBody>
          <a:bodyPr wrap="square" lIns="0" tIns="0" rIns="0" bIns="0">
            <a:spAutoFit/>
          </a:bodyPr>
          <a:lstStyle>
            <a:lvl1pPr>
              <a:defRPr sz="2000" b="0" i="0">
                <a:solidFill>
                  <a:srgbClr val="39C0B9"/>
                </a:solidFill>
                <a:latin typeface="Lucida Sans"/>
                <a:cs typeface="Lucida Sans"/>
              </a:defRPr>
            </a:lvl1pPr>
          </a:lstStyle>
          <a:p>
            <a:endParaRPr/>
          </a:p>
        </p:txBody>
      </p:sp>
      <p:sp>
        <p:nvSpPr>
          <p:cNvPr id="3" name="Holder 3"/>
          <p:cNvSpPr>
            <a:spLocks noGrp="1"/>
          </p:cNvSpPr>
          <p:nvPr>
            <p:ph type="body" idx="1"/>
          </p:nvPr>
        </p:nvSpPr>
        <p:spPr>
          <a:xfrm>
            <a:off x="1153464" y="1217167"/>
            <a:ext cx="6837070" cy="3770629"/>
          </a:xfrm>
          <a:prstGeom prst="rect">
            <a:avLst/>
          </a:prstGeom>
        </p:spPr>
        <p:txBody>
          <a:bodyPr wrap="square" lIns="0" tIns="0" rIns="0" bIns="0">
            <a:spAutoFit/>
          </a:bodyPr>
          <a:lstStyle>
            <a:lvl1pPr>
              <a:defRPr sz="1600" b="0" i="0">
                <a:solidFill>
                  <a:schemeClr val="bg1"/>
                </a:solidFill>
                <a:latin typeface="Lucida Sans"/>
                <a:cs typeface="Lucida Sans"/>
              </a:defRPr>
            </a:lvl1pPr>
          </a:lstStyle>
          <a:p>
            <a:endParaRPr/>
          </a:p>
        </p:txBody>
      </p:sp>
      <p:sp>
        <p:nvSpPr>
          <p:cNvPr id="4" name="Holder 4"/>
          <p:cNvSpPr>
            <a:spLocks noGrp="1"/>
          </p:cNvSpPr>
          <p:nvPr>
            <p:ph type="ftr" sz="quarter" idx="5"/>
          </p:nvPr>
        </p:nvSpPr>
        <p:spPr>
          <a:xfrm>
            <a:off x="8298306" y="6628707"/>
            <a:ext cx="766445" cy="186690"/>
          </a:xfrm>
          <a:prstGeom prst="rect">
            <a:avLst/>
          </a:prstGeom>
        </p:spPr>
        <p:txBody>
          <a:bodyPr wrap="square" lIns="0" tIns="0" rIns="0" bIns="0">
            <a:spAutoFit/>
          </a:bodyPr>
          <a:lstStyle>
            <a:lvl1pPr>
              <a:defRPr sz="1100" b="1" i="1">
                <a:solidFill>
                  <a:srgbClr val="56A7B5"/>
                </a:solidFill>
                <a:latin typeface="Lucida Sans"/>
                <a:cs typeface="Lucida Sans"/>
              </a:defRPr>
            </a:lvl1pPr>
          </a:lstStyle>
          <a:p>
            <a:pPr marL="12700">
              <a:lnSpc>
                <a:spcPct val="100000"/>
              </a:lnSpc>
              <a:spcBef>
                <a:spcPts val="55"/>
              </a:spcBef>
            </a:pPr>
            <a:r>
              <a:rPr lang="en-US" spc="25"/>
              <a:t>Compiled By Er. Nawaraj Bhandari</a:t>
            </a:r>
            <a:endParaRPr spc="-90"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D54E39B2-57DA-9C43-BC50-3DD69482DCF0}" type="datetime1">
              <a:rPr lang="en-US" smtClean="0"/>
              <a:t>2/18/20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917987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99872" y="5945123"/>
            <a:ext cx="4898390" cy="913130"/>
          </a:xfrm>
          <a:custGeom>
            <a:avLst/>
            <a:gdLst/>
            <a:ahLst/>
            <a:cxnLst/>
            <a:rect l="l" t="t" r="r" b="b"/>
            <a:pathLst>
              <a:path w="4898390" h="913129">
                <a:moveTo>
                  <a:pt x="85556" y="21310"/>
                </a:moveTo>
                <a:lnTo>
                  <a:pt x="3637272" y="912874"/>
                </a:lnTo>
                <a:lnTo>
                  <a:pt x="4898144" y="912874"/>
                </a:lnTo>
                <a:lnTo>
                  <a:pt x="85556" y="21310"/>
                </a:lnTo>
                <a:close/>
              </a:path>
              <a:path w="4898390" h="913129">
                <a:moveTo>
                  <a:pt x="660" y="0"/>
                </a:moveTo>
                <a:lnTo>
                  <a:pt x="0" y="5460"/>
                </a:lnTo>
                <a:lnTo>
                  <a:pt x="85556" y="21310"/>
                </a:lnTo>
                <a:lnTo>
                  <a:pt x="660" y="0"/>
                </a:lnTo>
                <a:close/>
              </a:path>
            </a:pathLst>
          </a:custGeom>
          <a:solidFill>
            <a:srgbClr val="9FCADC">
              <a:alpha val="39999"/>
            </a:srgbClr>
          </a:solidFill>
        </p:spPr>
        <p:txBody>
          <a:bodyPr wrap="square" lIns="0" tIns="0" rIns="0" bIns="0" rtlCol="0"/>
          <a:lstStyle/>
          <a:p>
            <a:endParaRPr/>
          </a:p>
        </p:txBody>
      </p:sp>
      <p:sp>
        <p:nvSpPr>
          <p:cNvPr id="17" name="bk object 17"/>
          <p:cNvSpPr/>
          <p:nvPr/>
        </p:nvSpPr>
        <p:spPr>
          <a:xfrm>
            <a:off x="486155" y="5939028"/>
            <a:ext cx="3654425" cy="919480"/>
          </a:xfrm>
          <a:custGeom>
            <a:avLst/>
            <a:gdLst/>
            <a:ahLst/>
            <a:cxnLst/>
            <a:rect l="l" t="t" r="r" b="b"/>
            <a:pathLst>
              <a:path w="3654425" h="919479">
                <a:moveTo>
                  <a:pt x="0" y="0"/>
                </a:moveTo>
                <a:lnTo>
                  <a:pt x="7924" y="6350"/>
                </a:lnTo>
                <a:lnTo>
                  <a:pt x="2870480" y="918970"/>
                </a:lnTo>
                <a:lnTo>
                  <a:pt x="3653984" y="918970"/>
                </a:lnTo>
                <a:lnTo>
                  <a:pt x="0" y="0"/>
                </a:lnTo>
                <a:close/>
              </a:path>
            </a:pathLst>
          </a:custGeom>
          <a:solidFill>
            <a:srgbClr val="000000"/>
          </a:solidFill>
        </p:spPr>
        <p:txBody>
          <a:bodyPr wrap="square" lIns="0" tIns="0" rIns="0" bIns="0" rtlCol="0"/>
          <a:lstStyle/>
          <a:p>
            <a:endParaRPr/>
          </a:p>
        </p:txBody>
      </p:sp>
      <p:sp>
        <p:nvSpPr>
          <p:cNvPr id="18" name="bk object 18"/>
          <p:cNvSpPr/>
          <p:nvPr/>
        </p:nvSpPr>
        <p:spPr>
          <a:xfrm>
            <a:off x="0" y="5789674"/>
            <a:ext cx="3398520" cy="1068324"/>
          </a:xfrm>
          <a:prstGeom prst="rect">
            <a:avLst/>
          </a:prstGeom>
          <a:blipFill>
            <a:blip r:embed="rId7" cstate="print"/>
            <a:stretch>
              <a:fillRect/>
            </a:stretch>
          </a:blipFill>
        </p:spPr>
        <p:txBody>
          <a:bodyPr wrap="square" lIns="0" tIns="0" rIns="0" bIns="0" rtlCol="0"/>
          <a:lstStyle/>
          <a:p>
            <a:endParaRPr/>
          </a:p>
        </p:txBody>
      </p:sp>
      <p:sp>
        <p:nvSpPr>
          <p:cNvPr id="19" name="bk object 19"/>
          <p:cNvSpPr/>
          <p:nvPr/>
        </p:nvSpPr>
        <p:spPr>
          <a:xfrm>
            <a:off x="0" y="5784670"/>
            <a:ext cx="3370852" cy="1073326"/>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3917060" y="1815846"/>
            <a:ext cx="1309878" cy="391160"/>
          </a:xfrm>
          <a:prstGeom prst="rect">
            <a:avLst/>
          </a:prstGeom>
        </p:spPr>
        <p:txBody>
          <a:bodyPr wrap="square" lIns="0" tIns="0" rIns="0" bIns="0">
            <a:spAutoFit/>
          </a:bodyPr>
          <a:lstStyle>
            <a:lvl1pPr>
              <a:defRPr sz="2400" b="1" i="0">
                <a:solidFill>
                  <a:schemeClr val="tx1"/>
                </a:solidFill>
                <a:latin typeface="Lucida Sans Unicode"/>
                <a:cs typeface="Lucida Sans Unicode"/>
              </a:defRPr>
            </a:lvl1pPr>
          </a:lstStyle>
          <a:p>
            <a:endParaRPr/>
          </a:p>
        </p:txBody>
      </p:sp>
      <p:sp>
        <p:nvSpPr>
          <p:cNvPr id="3" name="Holder 3"/>
          <p:cNvSpPr>
            <a:spLocks noGrp="1"/>
          </p:cNvSpPr>
          <p:nvPr>
            <p:ph type="body" idx="1"/>
          </p:nvPr>
        </p:nvSpPr>
        <p:spPr>
          <a:xfrm>
            <a:off x="640206" y="2371214"/>
            <a:ext cx="7863586" cy="2615565"/>
          </a:xfrm>
          <a:prstGeom prst="rect">
            <a:avLst/>
          </a:prstGeom>
        </p:spPr>
        <p:txBody>
          <a:bodyPr wrap="square" lIns="0" tIns="0" rIns="0" bIns="0">
            <a:spAutoFit/>
          </a:bodyPr>
          <a:lstStyle>
            <a:lvl1pPr>
              <a:defRPr sz="2850" b="0" i="1">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2/18/20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5687408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normAutofit/>
          </a:bodyPr>
          <a:lstStyle/>
          <a:p>
            <a:r>
              <a:rPr lang="en-US" sz="1800" b="1" dirty="0"/>
              <a:t>Er. Nawaraj Bhandari</a:t>
            </a:r>
          </a:p>
        </p:txBody>
      </p:sp>
      <p:sp>
        <p:nvSpPr>
          <p:cNvPr id="5" name="Rectangle 5"/>
          <p:cNvSpPr txBox="1">
            <a:spLocks noChangeArrowheads="1"/>
          </p:cNvSpPr>
          <p:nvPr/>
        </p:nvSpPr>
        <p:spPr>
          <a:xfrm>
            <a:off x="71652" y="2883943"/>
            <a:ext cx="4985910" cy="1203551"/>
          </a:xfrm>
          <a:prstGeom prst="rect">
            <a:avLst/>
          </a:prstGeom>
        </p:spPr>
        <p:txBody>
          <a:bodyPr vert="horz" lIns="0" tIns="34290" rIns="0" bIns="34290" rtlCol="0">
            <a:noAutofit/>
          </a:bodyPr>
          <a:lstStyle>
            <a:lvl1pPr marL="0" indent="0" algn="l" defTabSz="914400" rtl="0" eaLnBrk="1" latinLnBrk="0" hangingPunct="1">
              <a:lnSpc>
                <a:spcPct val="90000"/>
              </a:lnSpc>
              <a:spcBef>
                <a:spcPts val="0"/>
              </a:spcBef>
              <a:buFont typeface="Wingdings" panose="05000000000000000000" pitchFamily="2" charset="2"/>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9pPr>
          </a:lstStyle>
          <a:p>
            <a:r>
              <a:rPr lang="en-GB" b="1" dirty="0"/>
              <a:t>Operating System</a:t>
            </a:r>
          </a:p>
          <a:p>
            <a:pPr>
              <a:buFont typeface="Arial" panose="020B0604020202020204" pitchFamily="34" charset="0"/>
              <a:buNone/>
            </a:pPr>
            <a:endParaRPr lang="en-GB" b="1" dirty="0"/>
          </a:p>
          <a:p>
            <a:pPr>
              <a:buFont typeface="Arial" panose="020B0604020202020204" pitchFamily="34" charset="0"/>
              <a:buNone/>
            </a:pPr>
            <a:endParaRPr lang="en-GB" b="1" dirty="0"/>
          </a:p>
          <a:p>
            <a:pPr>
              <a:buFont typeface="Arial" panose="020B0604020202020204" pitchFamily="34" charset="0"/>
              <a:buNone/>
            </a:pPr>
            <a:r>
              <a:rPr lang="en-GB" b="1" dirty="0"/>
              <a:t>Topic 6: Input &amp; Output</a:t>
            </a:r>
          </a:p>
          <a:p>
            <a:pPr>
              <a:buFont typeface="Arial" panose="020B0604020202020204" pitchFamily="34" charset="0"/>
              <a:buNone/>
            </a:pPr>
            <a:endParaRPr lang="en-GB" b="1" dirty="0"/>
          </a:p>
        </p:txBody>
      </p:sp>
      <p:pic>
        <p:nvPicPr>
          <p:cNvPr id="6" name="Picture 5">
            <a:extLst>
              <a:ext uri="{FF2B5EF4-FFF2-40B4-BE49-F238E27FC236}">
                <a16:creationId xmlns:a16="http://schemas.microsoft.com/office/drawing/2014/main" id="{CA4CB8EF-76BD-E94D-80B2-7818DF19D6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1849582"/>
            <a:ext cx="5308457" cy="2450057"/>
          </a:xfrm>
          <a:prstGeom prst="rect">
            <a:avLst/>
          </a:prstGeom>
        </p:spPr>
      </p:pic>
    </p:spTree>
    <p:extLst>
      <p:ext uri="{BB962C8B-B14F-4D97-AF65-F5344CB8AC3E}">
        <p14:creationId xmlns:p14="http://schemas.microsoft.com/office/powerpoint/2010/main" val="84162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0718" y="685800"/>
            <a:ext cx="6099175" cy="443711"/>
          </a:xfrm>
          <a:prstGeom prst="rect">
            <a:avLst/>
          </a:prstGeom>
        </p:spPr>
        <p:txBody>
          <a:bodyPr vert="horz" wrap="square" lIns="0" tIns="12700" rIns="0" bIns="0" rtlCol="0">
            <a:spAutoFit/>
          </a:bodyPr>
          <a:lstStyle/>
          <a:p>
            <a:r>
              <a:rPr lang="en-US" sz="2800" dirty="0"/>
              <a:t>Memory-mapped I/O</a:t>
            </a:r>
          </a:p>
        </p:txBody>
      </p:sp>
      <p:sp>
        <p:nvSpPr>
          <p:cNvPr id="3" name="object 3"/>
          <p:cNvSpPr txBox="1"/>
          <p:nvPr/>
        </p:nvSpPr>
        <p:spPr>
          <a:xfrm>
            <a:off x="685800" y="1447800"/>
            <a:ext cx="8001000" cy="1159292"/>
          </a:xfrm>
          <a:prstGeom prst="rect">
            <a:avLst/>
          </a:prstGeom>
        </p:spPr>
        <p:txBody>
          <a:bodyPr vert="horz" wrap="square" lIns="0" tIns="50800" rIns="0" bIns="0" rtlCol="0">
            <a:spAutoFit/>
          </a:bodyPr>
          <a:lstStyle/>
          <a:p>
            <a:endParaRPr lang="en-US" sz="2400" dirty="0"/>
          </a:p>
          <a:p>
            <a:endParaRPr lang="en-US" sz="2400" dirty="0"/>
          </a:p>
          <a:p>
            <a:endParaRPr lang="en-US" sz="2400" dirty="0"/>
          </a:p>
        </p:txBody>
      </p:sp>
      <p:sp>
        <p:nvSpPr>
          <p:cNvPr id="4" name="Rectangle 3">
            <a:extLst>
              <a:ext uri="{FF2B5EF4-FFF2-40B4-BE49-F238E27FC236}">
                <a16:creationId xmlns:a16="http://schemas.microsoft.com/office/drawing/2014/main" id="{A6A4F927-FFF5-AB44-9FEB-BC570E491512}"/>
              </a:ext>
            </a:extLst>
          </p:cNvPr>
          <p:cNvSpPr/>
          <p:nvPr/>
        </p:nvSpPr>
        <p:spPr>
          <a:xfrm>
            <a:off x="685800" y="1447800"/>
            <a:ext cx="7467600" cy="1938992"/>
          </a:xfrm>
          <a:prstGeom prst="rect">
            <a:avLst/>
          </a:prstGeom>
        </p:spPr>
        <p:txBody>
          <a:bodyPr wrap="square">
            <a:spAutoFit/>
          </a:bodyPr>
          <a:lstStyle/>
          <a:p>
            <a:r>
              <a:rPr lang="en-US" sz="2400" dirty="0"/>
              <a:t>When using memory-mapped I/O, the same address space is shared by memory and I/O devices. The device is connected directly to certain main memory locations so that I/O device can transfer block of data to/from memory without going through CPU.</a:t>
            </a:r>
          </a:p>
        </p:txBody>
      </p:sp>
      <p:pic>
        <p:nvPicPr>
          <p:cNvPr id="6" name="Picture 5">
            <a:extLst>
              <a:ext uri="{FF2B5EF4-FFF2-40B4-BE49-F238E27FC236}">
                <a16:creationId xmlns:a16="http://schemas.microsoft.com/office/drawing/2014/main" id="{1529BB10-E934-8646-8B43-424B58D34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049" y="3276599"/>
            <a:ext cx="5075843" cy="3581401"/>
          </a:xfrm>
          <a:prstGeom prst="rect">
            <a:avLst/>
          </a:prstGeom>
        </p:spPr>
      </p:pic>
    </p:spTree>
    <p:extLst>
      <p:ext uri="{BB962C8B-B14F-4D97-AF65-F5344CB8AC3E}">
        <p14:creationId xmlns:p14="http://schemas.microsoft.com/office/powerpoint/2010/main" val="3552791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0718" y="685800"/>
            <a:ext cx="6099175" cy="443711"/>
          </a:xfrm>
          <a:prstGeom prst="rect">
            <a:avLst/>
          </a:prstGeom>
        </p:spPr>
        <p:txBody>
          <a:bodyPr vert="horz" wrap="square" lIns="0" tIns="12700" rIns="0" bIns="0" rtlCol="0">
            <a:spAutoFit/>
          </a:bodyPr>
          <a:lstStyle/>
          <a:p>
            <a:r>
              <a:rPr lang="en-US" sz="2800" dirty="0"/>
              <a:t>Direct Memory Access (DMA)</a:t>
            </a:r>
          </a:p>
        </p:txBody>
      </p:sp>
      <p:sp>
        <p:nvSpPr>
          <p:cNvPr id="3" name="object 3"/>
          <p:cNvSpPr txBox="1"/>
          <p:nvPr/>
        </p:nvSpPr>
        <p:spPr>
          <a:xfrm>
            <a:off x="685800" y="1447800"/>
            <a:ext cx="8001000" cy="1159292"/>
          </a:xfrm>
          <a:prstGeom prst="rect">
            <a:avLst/>
          </a:prstGeom>
        </p:spPr>
        <p:txBody>
          <a:bodyPr vert="horz" wrap="square" lIns="0" tIns="50800" rIns="0" bIns="0" rtlCol="0">
            <a:spAutoFit/>
          </a:bodyPr>
          <a:lstStyle/>
          <a:p>
            <a:endParaRPr lang="en-US" sz="2400" dirty="0"/>
          </a:p>
          <a:p>
            <a:endParaRPr lang="en-US" sz="2400" dirty="0"/>
          </a:p>
          <a:p>
            <a:endParaRPr lang="en-US" sz="2400" dirty="0"/>
          </a:p>
        </p:txBody>
      </p:sp>
      <p:pic>
        <p:nvPicPr>
          <p:cNvPr id="7" name="Picture 6">
            <a:extLst>
              <a:ext uri="{FF2B5EF4-FFF2-40B4-BE49-F238E27FC236}">
                <a16:creationId xmlns:a16="http://schemas.microsoft.com/office/drawing/2014/main" id="{C8DE0C12-D7A6-3541-9DE3-16F48F972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250" y="1081354"/>
            <a:ext cx="5111750" cy="5249595"/>
          </a:xfrm>
          <a:prstGeom prst="rect">
            <a:avLst/>
          </a:prstGeom>
        </p:spPr>
      </p:pic>
    </p:spTree>
    <p:extLst>
      <p:ext uri="{BB962C8B-B14F-4D97-AF65-F5344CB8AC3E}">
        <p14:creationId xmlns:p14="http://schemas.microsoft.com/office/powerpoint/2010/main" val="2808735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0718" y="685800"/>
            <a:ext cx="6099175" cy="443711"/>
          </a:xfrm>
          <a:prstGeom prst="rect">
            <a:avLst/>
          </a:prstGeom>
        </p:spPr>
        <p:txBody>
          <a:bodyPr vert="horz" wrap="square" lIns="0" tIns="12700" rIns="0" bIns="0" rtlCol="0">
            <a:spAutoFit/>
          </a:bodyPr>
          <a:lstStyle/>
          <a:p>
            <a:r>
              <a:rPr lang="en-US" sz="2800" dirty="0"/>
              <a:t>Direct Memory Access (DMA)</a:t>
            </a:r>
          </a:p>
        </p:txBody>
      </p:sp>
      <p:sp>
        <p:nvSpPr>
          <p:cNvPr id="3" name="object 3"/>
          <p:cNvSpPr txBox="1"/>
          <p:nvPr/>
        </p:nvSpPr>
        <p:spPr>
          <a:xfrm>
            <a:off x="685800" y="1447800"/>
            <a:ext cx="8001000" cy="1159292"/>
          </a:xfrm>
          <a:prstGeom prst="rect">
            <a:avLst/>
          </a:prstGeom>
        </p:spPr>
        <p:txBody>
          <a:bodyPr vert="horz" wrap="square" lIns="0" tIns="50800" rIns="0" bIns="0" rtlCol="0">
            <a:spAutoFit/>
          </a:bodyPr>
          <a:lstStyle/>
          <a:p>
            <a:endParaRPr lang="en-US" sz="2400" dirty="0"/>
          </a:p>
          <a:p>
            <a:endParaRPr lang="en-US" sz="2400" dirty="0"/>
          </a:p>
          <a:p>
            <a:endParaRPr lang="en-US" sz="2400" dirty="0"/>
          </a:p>
        </p:txBody>
      </p:sp>
      <p:sp>
        <p:nvSpPr>
          <p:cNvPr id="4" name="Rectangle 3">
            <a:extLst>
              <a:ext uri="{FF2B5EF4-FFF2-40B4-BE49-F238E27FC236}">
                <a16:creationId xmlns:a16="http://schemas.microsoft.com/office/drawing/2014/main" id="{A6A4F927-FFF5-AB44-9FEB-BC570E491512}"/>
              </a:ext>
            </a:extLst>
          </p:cNvPr>
          <p:cNvSpPr/>
          <p:nvPr/>
        </p:nvSpPr>
        <p:spPr>
          <a:xfrm>
            <a:off x="685800" y="1447800"/>
            <a:ext cx="8001000" cy="2677656"/>
          </a:xfrm>
          <a:prstGeom prst="rect">
            <a:avLst/>
          </a:prstGeom>
        </p:spPr>
        <p:txBody>
          <a:bodyPr wrap="square">
            <a:spAutoFit/>
          </a:bodyPr>
          <a:lstStyle/>
          <a:p>
            <a:r>
              <a:rPr lang="en-US" sz="2400" dirty="0"/>
              <a:t>Slow devices like keyboards will generate an interrupt to the main CPU after each byte is transferred. </a:t>
            </a:r>
          </a:p>
          <a:p>
            <a:endParaRPr lang="en-US" sz="2400" dirty="0"/>
          </a:p>
          <a:p>
            <a:r>
              <a:rPr lang="en-US" sz="2400" dirty="0"/>
              <a:t>If a fast device such as a disk generated an interrupt for each byte, the operating system would spend most of its time handling these interrupts. So a typical computer uses direct memory access (DMA) hardware to reduce this overhead.</a:t>
            </a:r>
          </a:p>
        </p:txBody>
      </p:sp>
    </p:spTree>
    <p:extLst>
      <p:ext uri="{BB962C8B-B14F-4D97-AF65-F5344CB8AC3E}">
        <p14:creationId xmlns:p14="http://schemas.microsoft.com/office/powerpoint/2010/main" val="1788190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0718" y="685800"/>
            <a:ext cx="6099175" cy="443711"/>
          </a:xfrm>
          <a:prstGeom prst="rect">
            <a:avLst/>
          </a:prstGeom>
        </p:spPr>
        <p:txBody>
          <a:bodyPr vert="horz" wrap="square" lIns="0" tIns="12700" rIns="0" bIns="0" rtlCol="0">
            <a:spAutoFit/>
          </a:bodyPr>
          <a:lstStyle/>
          <a:p>
            <a:r>
              <a:rPr lang="en-US" sz="2800" dirty="0"/>
              <a:t>Direct Memory Access (DMA)</a:t>
            </a:r>
          </a:p>
        </p:txBody>
      </p:sp>
      <p:sp>
        <p:nvSpPr>
          <p:cNvPr id="3" name="object 3"/>
          <p:cNvSpPr txBox="1"/>
          <p:nvPr/>
        </p:nvSpPr>
        <p:spPr>
          <a:xfrm>
            <a:off x="685800" y="1447800"/>
            <a:ext cx="8001000" cy="1159292"/>
          </a:xfrm>
          <a:prstGeom prst="rect">
            <a:avLst/>
          </a:prstGeom>
        </p:spPr>
        <p:txBody>
          <a:bodyPr vert="horz" wrap="square" lIns="0" tIns="50800" rIns="0" bIns="0" rtlCol="0">
            <a:spAutoFit/>
          </a:bodyPr>
          <a:lstStyle/>
          <a:p>
            <a:endParaRPr lang="en-US" sz="2400" dirty="0"/>
          </a:p>
          <a:p>
            <a:endParaRPr lang="en-US" sz="2400" dirty="0"/>
          </a:p>
          <a:p>
            <a:endParaRPr lang="en-US" sz="2400" dirty="0"/>
          </a:p>
        </p:txBody>
      </p:sp>
      <p:sp>
        <p:nvSpPr>
          <p:cNvPr id="4" name="Rectangle 3">
            <a:extLst>
              <a:ext uri="{FF2B5EF4-FFF2-40B4-BE49-F238E27FC236}">
                <a16:creationId xmlns:a16="http://schemas.microsoft.com/office/drawing/2014/main" id="{A6A4F927-FFF5-AB44-9FEB-BC570E491512}"/>
              </a:ext>
            </a:extLst>
          </p:cNvPr>
          <p:cNvSpPr/>
          <p:nvPr/>
        </p:nvSpPr>
        <p:spPr>
          <a:xfrm>
            <a:off x="685800" y="1447800"/>
            <a:ext cx="8001000" cy="5632311"/>
          </a:xfrm>
          <a:prstGeom prst="rect">
            <a:avLst/>
          </a:prstGeom>
        </p:spPr>
        <p:txBody>
          <a:bodyPr wrap="square">
            <a:spAutoFit/>
          </a:bodyPr>
          <a:lstStyle/>
          <a:p>
            <a:r>
              <a:rPr lang="en-US" sz="2400" dirty="0"/>
              <a:t>Direct Memory Access (DMA) means CPU grants I/O module authority to read from or write to memory without involvement. DMA module itself controls exchange of data between main memory and the I/O device. CPU is only involved at the beginning and end of the transfer and interrupted only after entire block has been transferred.</a:t>
            </a:r>
          </a:p>
          <a:p>
            <a:endParaRPr lang="en-US" sz="2400" dirty="0"/>
          </a:p>
          <a:p>
            <a:r>
              <a:rPr lang="en-US" sz="2400" dirty="0"/>
              <a:t>Direct Memory Access needs a special hardware called DMA controller (DMAC) that manages the data transfers and arbitrates access to the system bus. The controllers are programmed with source and destination pointers (where to read/write the data), counters to track the number of transferred bytes, and settings, which includes I/O and memory types, interrupts and states for the CPU cycles.</a:t>
            </a:r>
          </a:p>
          <a:p>
            <a:endParaRPr lang="en-US" sz="2400" dirty="0"/>
          </a:p>
        </p:txBody>
      </p:sp>
    </p:spTree>
    <p:extLst>
      <p:ext uri="{BB962C8B-B14F-4D97-AF65-F5344CB8AC3E}">
        <p14:creationId xmlns:p14="http://schemas.microsoft.com/office/powerpoint/2010/main" val="1609836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0718" y="685800"/>
            <a:ext cx="6099175" cy="859210"/>
          </a:xfrm>
          <a:prstGeom prst="rect">
            <a:avLst/>
          </a:prstGeom>
        </p:spPr>
        <p:txBody>
          <a:bodyPr vert="horz" wrap="square" lIns="0" tIns="12700" rIns="0" bIns="0" rtlCol="0">
            <a:spAutoFit/>
          </a:bodyPr>
          <a:lstStyle/>
          <a:p>
            <a:pPr marL="268605" marR="5080" indent="-256540" algn="ctr">
              <a:spcBef>
                <a:spcPts val="100"/>
              </a:spcBef>
              <a:tabLst>
                <a:tab pos="268605" algn="l"/>
              </a:tabLst>
            </a:pPr>
            <a:r>
              <a:rPr lang="en-US" sz="2800" dirty="0"/>
              <a:t>Goals of the I/O Software </a:t>
            </a:r>
            <a:br>
              <a:rPr lang="en-US" sz="2800" dirty="0"/>
            </a:br>
            <a:endParaRPr sz="2700" dirty="0">
              <a:latin typeface="Lucida Sans Unicode"/>
              <a:cs typeface="Lucida Sans Unicode"/>
            </a:endParaRPr>
          </a:p>
        </p:txBody>
      </p:sp>
      <p:sp>
        <p:nvSpPr>
          <p:cNvPr id="3" name="object 3"/>
          <p:cNvSpPr txBox="1"/>
          <p:nvPr/>
        </p:nvSpPr>
        <p:spPr>
          <a:xfrm>
            <a:off x="685800" y="1447800"/>
            <a:ext cx="8001000" cy="5011628"/>
          </a:xfrm>
          <a:prstGeom prst="rect">
            <a:avLst/>
          </a:prstGeom>
        </p:spPr>
        <p:txBody>
          <a:bodyPr vert="horz" wrap="square" lIns="0" tIns="50800" rIns="0" bIns="0" rtlCol="0">
            <a:spAutoFit/>
          </a:bodyPr>
          <a:lstStyle/>
          <a:p>
            <a:r>
              <a:rPr lang="en-US" sz="2400" dirty="0"/>
              <a:t>A key concept in the design of I/O software is known as </a:t>
            </a:r>
            <a:r>
              <a:rPr lang="en-US" sz="2400" b="1" dirty="0"/>
              <a:t>device independence</a:t>
            </a:r>
            <a:r>
              <a:rPr lang="en-US" sz="2400" dirty="0"/>
              <a:t>. It means that I/O devices should be accessible to programs without specifying the device in advance. </a:t>
            </a:r>
          </a:p>
          <a:p>
            <a:endParaRPr lang="en-US" sz="2400" dirty="0"/>
          </a:p>
          <a:p>
            <a:r>
              <a:rPr lang="en-US" sz="2000" b="1" dirty="0"/>
              <a:t>Uniform Naming</a:t>
            </a:r>
            <a:r>
              <a:rPr lang="en-US" sz="2000" dirty="0"/>
              <a:t>, simply be a string or an integer and not depend on the device in any way. In UNIX, all disks can be integrated in the file-system hierarchy in arbitrary ways so the user need not be aware of which name corresponds to which device. </a:t>
            </a:r>
          </a:p>
          <a:p>
            <a:endParaRPr lang="en-US" sz="2000" dirty="0"/>
          </a:p>
          <a:p>
            <a:r>
              <a:rPr lang="en-US" sz="2000" b="1" dirty="0"/>
              <a:t>Error Handling</a:t>
            </a:r>
            <a:r>
              <a:rPr lang="en-US" sz="2000" dirty="0"/>
              <a:t>: If the controller discovers a read error, it should try to correct the error itself if it can. If it cannot, then the device driver should handle it, perhaps by just trying to read the block again. In many cases, error recovery can be done transparently at a low level without the upper levels even knowing about the error. </a:t>
            </a:r>
          </a:p>
          <a:p>
            <a:pPr marL="12066" marR="0" lvl="0" algn="l" defTabSz="914400" rtl="0" eaLnBrk="1" fontAlgn="auto" latinLnBrk="0" hangingPunct="1">
              <a:lnSpc>
                <a:spcPct val="100000"/>
              </a:lnSpc>
              <a:spcBef>
                <a:spcPts val="400"/>
              </a:spcBef>
              <a:spcAft>
                <a:spcPts val="0"/>
              </a:spcAft>
              <a:buClr>
                <a:srgbClr val="2CA1BE"/>
              </a:buClr>
              <a:buSzTx/>
              <a:tabLst>
                <a:tab pos="469900" algn="l"/>
                <a:tab pos="470534" algn="l"/>
              </a:tabLst>
              <a:defRPr/>
            </a:pPr>
            <a:endParaRPr kumimoji="0" sz="2300" b="0" i="0" u="none" strike="noStrike" kern="1200" cap="none" spc="0" normalizeH="0" baseline="0" noProof="0" dirty="0">
              <a:ln>
                <a:noFill/>
              </a:ln>
              <a:solidFill>
                <a:prstClr val="black"/>
              </a:solidFill>
              <a:effectLst/>
              <a:uLnTx/>
              <a:uFillTx/>
              <a:latin typeface="Lucida Sans Unicode"/>
              <a:ea typeface="+mn-ea"/>
              <a:cs typeface="Lucida Sans Unicode"/>
            </a:endParaRPr>
          </a:p>
        </p:txBody>
      </p:sp>
    </p:spTree>
    <p:extLst>
      <p:ext uri="{BB962C8B-B14F-4D97-AF65-F5344CB8AC3E}">
        <p14:creationId xmlns:p14="http://schemas.microsoft.com/office/powerpoint/2010/main" val="969177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0718" y="685800"/>
            <a:ext cx="6099175" cy="859210"/>
          </a:xfrm>
          <a:prstGeom prst="rect">
            <a:avLst/>
          </a:prstGeom>
        </p:spPr>
        <p:txBody>
          <a:bodyPr vert="horz" wrap="square" lIns="0" tIns="12700" rIns="0" bIns="0" rtlCol="0">
            <a:spAutoFit/>
          </a:bodyPr>
          <a:lstStyle/>
          <a:p>
            <a:pPr marL="268605" marR="5080" indent="-256540" algn="ctr">
              <a:spcBef>
                <a:spcPts val="100"/>
              </a:spcBef>
              <a:tabLst>
                <a:tab pos="268605" algn="l"/>
              </a:tabLst>
            </a:pPr>
            <a:r>
              <a:rPr lang="en-US" sz="2800" dirty="0"/>
              <a:t>Goals of the I/O Software </a:t>
            </a:r>
            <a:br>
              <a:rPr lang="en-US" sz="2800" dirty="0"/>
            </a:br>
            <a:endParaRPr sz="2700" dirty="0">
              <a:latin typeface="Lucida Sans Unicode"/>
              <a:cs typeface="Lucida Sans Unicode"/>
            </a:endParaRPr>
          </a:p>
        </p:txBody>
      </p:sp>
      <p:sp>
        <p:nvSpPr>
          <p:cNvPr id="3" name="object 3"/>
          <p:cNvSpPr txBox="1"/>
          <p:nvPr/>
        </p:nvSpPr>
        <p:spPr>
          <a:xfrm>
            <a:off x="685800" y="1447800"/>
            <a:ext cx="8001000" cy="5380960"/>
          </a:xfrm>
          <a:prstGeom prst="rect">
            <a:avLst/>
          </a:prstGeom>
        </p:spPr>
        <p:txBody>
          <a:bodyPr vert="horz" wrap="square" lIns="0" tIns="50800" rIns="0" bIns="0" rtlCol="0">
            <a:spAutoFit/>
          </a:bodyPr>
          <a:lstStyle/>
          <a:p>
            <a:r>
              <a:rPr lang="en-US" sz="2000" b="1" dirty="0"/>
              <a:t>Synchronous (blocking) and Asynchronous (interrupt-driven) transfers</a:t>
            </a:r>
            <a:r>
              <a:rPr lang="en-US" sz="2000" dirty="0"/>
              <a:t>: Most physical I/O is asynchronous, however, some very high-performance applications need to control all the details of the I/O, so some operating systems make asynchronous I/O available to them. </a:t>
            </a:r>
          </a:p>
          <a:p>
            <a:endParaRPr lang="en-US" sz="2000" dirty="0"/>
          </a:p>
          <a:p>
            <a:r>
              <a:rPr lang="en-US" sz="2000" b="1" dirty="0"/>
              <a:t>Buffering</a:t>
            </a:r>
            <a:r>
              <a:rPr lang="en-US" sz="2000" dirty="0"/>
              <a:t>: Often data that come off a device cannot be stored directly in their final destination. </a:t>
            </a:r>
          </a:p>
          <a:p>
            <a:endParaRPr lang="en-US" sz="2000" dirty="0"/>
          </a:p>
          <a:p>
            <a:r>
              <a:rPr lang="en-US" sz="2000" b="1" dirty="0"/>
              <a:t>Sharable and Dedicated devices</a:t>
            </a:r>
            <a:r>
              <a:rPr lang="en-US" sz="2000" dirty="0"/>
              <a:t>: Some I/O devices, such as disks, can be used by many users at the same time. No problems are caused by multiple users having open files on the same disk at the same time. Other devices, such as printers, have to be dedicated to a single user until that user is finished. Then another user can have the printer. Introducing dedicated (unshared) devices also introduces a variety of problems, such as deadlocks. Again, the operating system must be able to handle both shared and dedicated devices in a way that avoids problems. </a:t>
            </a:r>
          </a:p>
          <a:p>
            <a:pPr marL="12066" marR="0" lvl="0" algn="l" defTabSz="914400" rtl="0" eaLnBrk="1" fontAlgn="auto" latinLnBrk="0" hangingPunct="1">
              <a:lnSpc>
                <a:spcPct val="100000"/>
              </a:lnSpc>
              <a:spcBef>
                <a:spcPts val="400"/>
              </a:spcBef>
              <a:spcAft>
                <a:spcPts val="0"/>
              </a:spcAft>
              <a:buClr>
                <a:srgbClr val="2CA1BE"/>
              </a:buClr>
              <a:buSzTx/>
              <a:tabLst>
                <a:tab pos="469900" algn="l"/>
                <a:tab pos="470534" algn="l"/>
              </a:tabLst>
              <a:defRPr/>
            </a:pPr>
            <a:endParaRPr kumimoji="0" sz="2300" b="0" i="0" u="none" strike="noStrike" kern="1200" cap="none" spc="0" normalizeH="0" baseline="0" noProof="0" dirty="0">
              <a:ln>
                <a:noFill/>
              </a:ln>
              <a:solidFill>
                <a:prstClr val="black"/>
              </a:solidFill>
              <a:effectLst/>
              <a:uLnTx/>
              <a:uFillTx/>
              <a:latin typeface="Lucida Sans Unicode"/>
              <a:ea typeface="+mn-ea"/>
              <a:cs typeface="Lucida Sans Unicode"/>
            </a:endParaRPr>
          </a:p>
        </p:txBody>
      </p:sp>
    </p:spTree>
    <p:extLst>
      <p:ext uri="{BB962C8B-B14F-4D97-AF65-F5344CB8AC3E}">
        <p14:creationId xmlns:p14="http://schemas.microsoft.com/office/powerpoint/2010/main" val="2278703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3776" y="3019044"/>
            <a:ext cx="820419" cy="820419"/>
          </a:xfrm>
          <a:custGeom>
            <a:avLst/>
            <a:gdLst/>
            <a:ahLst/>
            <a:cxnLst/>
            <a:rect l="l" t="t" r="r" b="b"/>
            <a:pathLst>
              <a:path w="820419" h="820420">
                <a:moveTo>
                  <a:pt x="409955" y="0"/>
                </a:moveTo>
                <a:lnTo>
                  <a:pt x="362145" y="2757"/>
                </a:lnTo>
                <a:lnTo>
                  <a:pt x="315955" y="10825"/>
                </a:lnTo>
                <a:lnTo>
                  <a:pt x="271693" y="23896"/>
                </a:lnTo>
                <a:lnTo>
                  <a:pt x="229666" y="41663"/>
                </a:lnTo>
                <a:lnTo>
                  <a:pt x="190182" y="63818"/>
                </a:lnTo>
                <a:lnTo>
                  <a:pt x="153548" y="90053"/>
                </a:lnTo>
                <a:lnTo>
                  <a:pt x="120072" y="120062"/>
                </a:lnTo>
                <a:lnTo>
                  <a:pt x="90061" y="153537"/>
                </a:lnTo>
                <a:lnTo>
                  <a:pt x="63824" y="190170"/>
                </a:lnTo>
                <a:lnTo>
                  <a:pt x="41667" y="229655"/>
                </a:lnTo>
                <a:lnTo>
                  <a:pt x="23899" y="271683"/>
                </a:lnTo>
                <a:lnTo>
                  <a:pt x="10827" y="315947"/>
                </a:lnTo>
                <a:lnTo>
                  <a:pt x="2758" y="362141"/>
                </a:lnTo>
                <a:lnTo>
                  <a:pt x="0" y="409955"/>
                </a:lnTo>
                <a:lnTo>
                  <a:pt x="2758" y="457770"/>
                </a:lnTo>
                <a:lnTo>
                  <a:pt x="10827" y="503964"/>
                </a:lnTo>
                <a:lnTo>
                  <a:pt x="23899" y="548228"/>
                </a:lnTo>
                <a:lnTo>
                  <a:pt x="41667" y="590256"/>
                </a:lnTo>
                <a:lnTo>
                  <a:pt x="63824" y="629741"/>
                </a:lnTo>
                <a:lnTo>
                  <a:pt x="90061" y="666374"/>
                </a:lnTo>
                <a:lnTo>
                  <a:pt x="120072" y="699849"/>
                </a:lnTo>
                <a:lnTo>
                  <a:pt x="153548" y="729858"/>
                </a:lnTo>
                <a:lnTo>
                  <a:pt x="190182" y="756093"/>
                </a:lnTo>
                <a:lnTo>
                  <a:pt x="229666" y="778248"/>
                </a:lnTo>
                <a:lnTo>
                  <a:pt x="271693" y="796015"/>
                </a:lnTo>
                <a:lnTo>
                  <a:pt x="315955" y="809086"/>
                </a:lnTo>
                <a:lnTo>
                  <a:pt x="362145" y="817154"/>
                </a:lnTo>
                <a:lnTo>
                  <a:pt x="409955" y="819911"/>
                </a:lnTo>
                <a:lnTo>
                  <a:pt x="457766" y="817154"/>
                </a:lnTo>
                <a:lnTo>
                  <a:pt x="503956" y="809086"/>
                </a:lnTo>
                <a:lnTo>
                  <a:pt x="548218" y="796015"/>
                </a:lnTo>
                <a:lnTo>
                  <a:pt x="590245" y="778248"/>
                </a:lnTo>
                <a:lnTo>
                  <a:pt x="629729" y="756093"/>
                </a:lnTo>
                <a:lnTo>
                  <a:pt x="666363" y="729858"/>
                </a:lnTo>
                <a:lnTo>
                  <a:pt x="699839" y="699849"/>
                </a:lnTo>
                <a:lnTo>
                  <a:pt x="729850" y="666374"/>
                </a:lnTo>
                <a:lnTo>
                  <a:pt x="756087" y="629741"/>
                </a:lnTo>
                <a:lnTo>
                  <a:pt x="778244" y="590256"/>
                </a:lnTo>
                <a:lnTo>
                  <a:pt x="796012" y="548228"/>
                </a:lnTo>
                <a:lnTo>
                  <a:pt x="809084" y="503964"/>
                </a:lnTo>
                <a:lnTo>
                  <a:pt x="817153" y="457770"/>
                </a:lnTo>
                <a:lnTo>
                  <a:pt x="819912" y="409955"/>
                </a:lnTo>
                <a:lnTo>
                  <a:pt x="817153" y="362141"/>
                </a:lnTo>
                <a:lnTo>
                  <a:pt x="809084" y="315947"/>
                </a:lnTo>
                <a:lnTo>
                  <a:pt x="796012" y="271683"/>
                </a:lnTo>
                <a:lnTo>
                  <a:pt x="778244" y="229655"/>
                </a:lnTo>
                <a:lnTo>
                  <a:pt x="756087" y="190170"/>
                </a:lnTo>
                <a:lnTo>
                  <a:pt x="729850" y="153537"/>
                </a:lnTo>
                <a:lnTo>
                  <a:pt x="699839" y="120062"/>
                </a:lnTo>
                <a:lnTo>
                  <a:pt x="666363" y="90053"/>
                </a:lnTo>
                <a:lnTo>
                  <a:pt x="629729" y="63818"/>
                </a:lnTo>
                <a:lnTo>
                  <a:pt x="590245" y="41663"/>
                </a:lnTo>
                <a:lnTo>
                  <a:pt x="548218" y="23896"/>
                </a:lnTo>
                <a:lnTo>
                  <a:pt x="503956" y="10825"/>
                </a:lnTo>
                <a:lnTo>
                  <a:pt x="457766" y="2757"/>
                </a:lnTo>
                <a:lnTo>
                  <a:pt x="409955" y="0"/>
                </a:lnTo>
                <a:close/>
              </a:path>
            </a:pathLst>
          </a:custGeom>
          <a:solidFill>
            <a:srgbClr val="2D2F3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493776" y="3019044"/>
            <a:ext cx="820419" cy="820419"/>
          </a:xfrm>
          <a:custGeom>
            <a:avLst/>
            <a:gdLst/>
            <a:ahLst/>
            <a:cxnLst/>
            <a:rect l="l" t="t" r="r" b="b"/>
            <a:pathLst>
              <a:path w="820419" h="820420">
                <a:moveTo>
                  <a:pt x="0" y="409955"/>
                </a:moveTo>
                <a:lnTo>
                  <a:pt x="2758" y="362141"/>
                </a:lnTo>
                <a:lnTo>
                  <a:pt x="10827" y="315947"/>
                </a:lnTo>
                <a:lnTo>
                  <a:pt x="23899" y="271683"/>
                </a:lnTo>
                <a:lnTo>
                  <a:pt x="41667" y="229655"/>
                </a:lnTo>
                <a:lnTo>
                  <a:pt x="63824" y="190170"/>
                </a:lnTo>
                <a:lnTo>
                  <a:pt x="90061" y="153537"/>
                </a:lnTo>
                <a:lnTo>
                  <a:pt x="120072" y="120062"/>
                </a:lnTo>
                <a:lnTo>
                  <a:pt x="153548" y="90053"/>
                </a:lnTo>
                <a:lnTo>
                  <a:pt x="190182" y="63818"/>
                </a:lnTo>
                <a:lnTo>
                  <a:pt x="229666" y="41663"/>
                </a:lnTo>
                <a:lnTo>
                  <a:pt x="271693" y="23896"/>
                </a:lnTo>
                <a:lnTo>
                  <a:pt x="315955" y="10825"/>
                </a:lnTo>
                <a:lnTo>
                  <a:pt x="362145" y="2757"/>
                </a:lnTo>
                <a:lnTo>
                  <a:pt x="409955" y="0"/>
                </a:lnTo>
                <a:lnTo>
                  <a:pt x="457766" y="2757"/>
                </a:lnTo>
                <a:lnTo>
                  <a:pt x="503956" y="10825"/>
                </a:lnTo>
                <a:lnTo>
                  <a:pt x="548218" y="23896"/>
                </a:lnTo>
                <a:lnTo>
                  <a:pt x="590245" y="41663"/>
                </a:lnTo>
                <a:lnTo>
                  <a:pt x="629729" y="63818"/>
                </a:lnTo>
                <a:lnTo>
                  <a:pt x="666363" y="90053"/>
                </a:lnTo>
                <a:lnTo>
                  <a:pt x="699839" y="120062"/>
                </a:lnTo>
                <a:lnTo>
                  <a:pt x="729850" y="153537"/>
                </a:lnTo>
                <a:lnTo>
                  <a:pt x="756087" y="190170"/>
                </a:lnTo>
                <a:lnTo>
                  <a:pt x="778244" y="229655"/>
                </a:lnTo>
                <a:lnTo>
                  <a:pt x="796012" y="271683"/>
                </a:lnTo>
                <a:lnTo>
                  <a:pt x="809084" y="315947"/>
                </a:lnTo>
                <a:lnTo>
                  <a:pt x="817153" y="362141"/>
                </a:lnTo>
                <a:lnTo>
                  <a:pt x="819912" y="409955"/>
                </a:lnTo>
                <a:lnTo>
                  <a:pt x="817153" y="457770"/>
                </a:lnTo>
                <a:lnTo>
                  <a:pt x="809084" y="503964"/>
                </a:lnTo>
                <a:lnTo>
                  <a:pt x="796012" y="548228"/>
                </a:lnTo>
                <a:lnTo>
                  <a:pt x="778244" y="590256"/>
                </a:lnTo>
                <a:lnTo>
                  <a:pt x="756087" y="629741"/>
                </a:lnTo>
                <a:lnTo>
                  <a:pt x="729850" y="666374"/>
                </a:lnTo>
                <a:lnTo>
                  <a:pt x="699839" y="699849"/>
                </a:lnTo>
                <a:lnTo>
                  <a:pt x="666363" y="729858"/>
                </a:lnTo>
                <a:lnTo>
                  <a:pt x="629729" y="756093"/>
                </a:lnTo>
                <a:lnTo>
                  <a:pt x="590245" y="778248"/>
                </a:lnTo>
                <a:lnTo>
                  <a:pt x="548218" y="796015"/>
                </a:lnTo>
                <a:lnTo>
                  <a:pt x="503956" y="809086"/>
                </a:lnTo>
                <a:lnTo>
                  <a:pt x="457766" y="817154"/>
                </a:lnTo>
                <a:lnTo>
                  <a:pt x="409955" y="819911"/>
                </a:lnTo>
                <a:lnTo>
                  <a:pt x="362145" y="817154"/>
                </a:lnTo>
                <a:lnTo>
                  <a:pt x="315955" y="809086"/>
                </a:lnTo>
                <a:lnTo>
                  <a:pt x="271693" y="796015"/>
                </a:lnTo>
                <a:lnTo>
                  <a:pt x="229666" y="778248"/>
                </a:lnTo>
                <a:lnTo>
                  <a:pt x="190182" y="756093"/>
                </a:lnTo>
                <a:lnTo>
                  <a:pt x="153548" y="729858"/>
                </a:lnTo>
                <a:lnTo>
                  <a:pt x="120072" y="699849"/>
                </a:lnTo>
                <a:lnTo>
                  <a:pt x="90061" y="666374"/>
                </a:lnTo>
                <a:lnTo>
                  <a:pt x="63824" y="629741"/>
                </a:lnTo>
                <a:lnTo>
                  <a:pt x="41667" y="590256"/>
                </a:lnTo>
                <a:lnTo>
                  <a:pt x="23899" y="548228"/>
                </a:lnTo>
                <a:lnTo>
                  <a:pt x="10827" y="503964"/>
                </a:lnTo>
                <a:lnTo>
                  <a:pt x="2758" y="457770"/>
                </a:lnTo>
                <a:lnTo>
                  <a:pt x="0" y="409955"/>
                </a:lnTo>
                <a:close/>
              </a:path>
            </a:pathLst>
          </a:custGeom>
          <a:ln w="9144">
            <a:solidFill>
              <a:srgbClr val="999F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txBox="1"/>
          <p:nvPr/>
        </p:nvSpPr>
        <p:spPr>
          <a:xfrm>
            <a:off x="723087" y="3176727"/>
            <a:ext cx="275590" cy="7575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4800" b="1" i="0" u="none" strike="noStrike" kern="1200" cap="none" spc="-380" normalizeH="0" baseline="0" noProof="0" dirty="0">
                <a:ln>
                  <a:noFill/>
                </a:ln>
                <a:solidFill>
                  <a:srgbClr val="39C0B9"/>
                </a:solidFill>
                <a:effectLst/>
                <a:uLnTx/>
                <a:uFillTx/>
                <a:latin typeface="Tahoma"/>
                <a:ea typeface="+mn-ea"/>
                <a:cs typeface="Tahoma"/>
              </a:rPr>
              <a:t>“</a:t>
            </a:r>
            <a:endParaRPr kumimoji="0" sz="4800" b="0" i="0" u="none" strike="noStrike" kern="1200" cap="none" spc="0" normalizeH="0" baseline="0" noProof="0">
              <a:ln>
                <a:noFill/>
              </a:ln>
              <a:solidFill>
                <a:prstClr val="black"/>
              </a:solidFill>
              <a:effectLst/>
              <a:uLnTx/>
              <a:uFillTx/>
              <a:latin typeface="Tahoma"/>
              <a:ea typeface="+mn-ea"/>
              <a:cs typeface="Tahoma"/>
            </a:endParaRPr>
          </a:p>
        </p:txBody>
      </p:sp>
      <p:sp>
        <p:nvSpPr>
          <p:cNvPr id="5" name="object 5"/>
          <p:cNvSpPr/>
          <p:nvPr/>
        </p:nvSpPr>
        <p:spPr>
          <a:xfrm>
            <a:off x="1996439" y="2731007"/>
            <a:ext cx="6019800" cy="1670304"/>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txBox="1">
            <a:spLocks noGrp="1"/>
          </p:cNvSpPr>
          <p:nvPr>
            <p:ph type="title"/>
          </p:nvPr>
        </p:nvSpPr>
        <p:spPr>
          <a:xfrm>
            <a:off x="2453385" y="2945714"/>
            <a:ext cx="5063490" cy="940435"/>
          </a:xfrm>
          <a:prstGeom prst="rect">
            <a:avLst/>
          </a:prstGeom>
        </p:spPr>
        <p:txBody>
          <a:bodyPr vert="horz" wrap="square" lIns="0" tIns="12700" rIns="0" bIns="0" rtlCol="0">
            <a:spAutoFit/>
          </a:bodyPr>
          <a:lstStyle/>
          <a:p>
            <a:pPr marL="12700">
              <a:lnSpc>
                <a:spcPct val="100000"/>
              </a:lnSpc>
              <a:spcBef>
                <a:spcPts val="100"/>
              </a:spcBef>
            </a:pPr>
            <a:r>
              <a:rPr sz="6000" spc="50" dirty="0"/>
              <a:t>THANK </a:t>
            </a:r>
            <a:r>
              <a:rPr sz="6000" spc="350" dirty="0"/>
              <a:t>YOU</a:t>
            </a:r>
            <a:r>
              <a:rPr sz="6000" spc="-340" dirty="0"/>
              <a:t> </a:t>
            </a:r>
            <a:r>
              <a:rPr sz="6000" spc="-390" dirty="0"/>
              <a:t>!</a:t>
            </a:r>
            <a:endParaRPr sz="6000"/>
          </a:p>
        </p:txBody>
      </p:sp>
      <p:sp>
        <p:nvSpPr>
          <p:cNvPr id="7" name="object 7"/>
          <p:cNvSpPr/>
          <p:nvPr/>
        </p:nvSpPr>
        <p:spPr>
          <a:xfrm>
            <a:off x="8223504" y="6594347"/>
            <a:ext cx="920496" cy="263652"/>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txBox="1">
            <a:spLocks noGrp="1"/>
          </p:cNvSpPr>
          <p:nvPr>
            <p:ph type="ftr" sz="quarter" idx="5"/>
          </p:nvPr>
        </p:nvSpPr>
        <p:spPr>
          <a:prstGeom prst="rect">
            <a:avLst/>
          </a:prstGeom>
        </p:spPr>
        <p:txBody>
          <a:bodyPr vert="horz" wrap="square" lIns="0" tIns="6985" rIns="0" bIns="0" rtlCol="0">
            <a:spAutoFit/>
          </a:bodyPr>
          <a:lstStyle/>
          <a:p>
            <a:pPr marL="12700" marR="0" lvl="0" indent="0" algn="l" defTabSz="914400" rtl="0" eaLnBrk="1" fontAlgn="auto" latinLnBrk="0" hangingPunct="1">
              <a:lnSpc>
                <a:spcPct val="100000"/>
              </a:lnSpc>
              <a:spcBef>
                <a:spcPts val="55"/>
              </a:spcBef>
              <a:spcAft>
                <a:spcPts val="0"/>
              </a:spcAft>
              <a:buClrTx/>
              <a:buSzTx/>
              <a:buFontTx/>
              <a:buNone/>
              <a:tabLst/>
              <a:defRPr/>
            </a:pPr>
            <a:r>
              <a:rPr kumimoji="0" lang="en-US" sz="1100" b="1" i="1" u="none" strike="noStrike" kern="1200" cap="none" spc="25" normalizeH="0" baseline="0" noProof="0">
                <a:ln>
                  <a:noFill/>
                </a:ln>
                <a:solidFill>
                  <a:srgbClr val="56A7B5"/>
                </a:solidFill>
                <a:effectLst/>
                <a:uLnTx/>
                <a:uFillTx/>
                <a:latin typeface="Lucida Sans"/>
                <a:ea typeface="+mn-ea"/>
              </a:rPr>
              <a:t>Compiled By Er. Nawaraj Bhandari</a:t>
            </a:r>
            <a:endParaRPr kumimoji="0" sz="1100" b="1" i="1" u="none" strike="noStrike" kern="1200" cap="none" spc="-90" normalizeH="0" baseline="0" noProof="0" dirty="0">
              <a:ln>
                <a:noFill/>
              </a:ln>
              <a:solidFill>
                <a:srgbClr val="56A7B5"/>
              </a:solidFill>
              <a:effectLst/>
              <a:uLnTx/>
              <a:uFillTx/>
              <a:latin typeface="Lucida Sans"/>
              <a:ea typeface="+mn-ea"/>
            </a:endParaRPr>
          </a:p>
        </p:txBody>
      </p:sp>
    </p:spTree>
    <p:extLst>
      <p:ext uri="{BB962C8B-B14F-4D97-AF65-F5344CB8AC3E}">
        <p14:creationId xmlns:p14="http://schemas.microsoft.com/office/powerpoint/2010/main" val="4058111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0718" y="685800"/>
            <a:ext cx="6099175" cy="859210"/>
          </a:xfrm>
          <a:prstGeom prst="rect">
            <a:avLst/>
          </a:prstGeom>
        </p:spPr>
        <p:txBody>
          <a:bodyPr vert="horz" wrap="square" lIns="0" tIns="12700" rIns="0" bIns="0" rtlCol="0">
            <a:spAutoFit/>
          </a:bodyPr>
          <a:lstStyle/>
          <a:p>
            <a:pPr marL="268605" marR="5080" indent="-256540" algn="ctr">
              <a:spcBef>
                <a:spcPts val="100"/>
              </a:spcBef>
              <a:tabLst>
                <a:tab pos="268605" algn="l"/>
              </a:tabLst>
            </a:pPr>
            <a:r>
              <a:rPr lang="en-US" sz="2800" dirty="0"/>
              <a:t> I/O System</a:t>
            </a:r>
            <a:br>
              <a:rPr lang="en-US" sz="2800" dirty="0"/>
            </a:br>
            <a:endParaRPr sz="2700" dirty="0">
              <a:latin typeface="Lucida Sans Unicode"/>
              <a:cs typeface="Lucida Sans Unicode"/>
            </a:endParaRPr>
          </a:p>
        </p:txBody>
      </p:sp>
      <p:sp>
        <p:nvSpPr>
          <p:cNvPr id="3" name="object 3"/>
          <p:cNvSpPr txBox="1"/>
          <p:nvPr/>
        </p:nvSpPr>
        <p:spPr>
          <a:xfrm>
            <a:off x="685800" y="1447800"/>
            <a:ext cx="8001000" cy="1897955"/>
          </a:xfrm>
          <a:prstGeom prst="rect">
            <a:avLst/>
          </a:prstGeom>
        </p:spPr>
        <p:txBody>
          <a:bodyPr vert="horz" wrap="square" lIns="0" tIns="50800" rIns="0" bIns="0" rtlCol="0">
            <a:spAutoFit/>
          </a:bodyPr>
          <a:lstStyle/>
          <a:p>
            <a:pPr marL="12066" lvl="0">
              <a:spcBef>
                <a:spcPts val="400"/>
              </a:spcBef>
              <a:buClr>
                <a:srgbClr val="2CA1BE"/>
              </a:buClr>
              <a:tabLst>
                <a:tab pos="469900" algn="l"/>
                <a:tab pos="470534" algn="l"/>
              </a:tabLst>
              <a:defRPr/>
            </a:pPr>
            <a:r>
              <a:rPr lang="en-US" sz="2400" dirty="0"/>
              <a:t>One of the important jobs of an Operating System is to manage various I/O devices including mouse, keyboards, touch pad, disk drives, display adapters, USB devices, Bit-mapped screen, LED, Analog-to-digital converter, On/off switch, network connections, audio I/O, printers etc.</a:t>
            </a:r>
            <a:endParaRPr kumimoji="0" sz="2300" b="0" i="0" u="none" strike="noStrike" kern="1200" cap="none" spc="0" normalizeH="0" baseline="0" noProof="0" dirty="0">
              <a:ln>
                <a:noFill/>
              </a:ln>
              <a:solidFill>
                <a:prstClr val="black"/>
              </a:solidFill>
              <a:effectLst/>
              <a:uLnTx/>
              <a:uFillTx/>
              <a:latin typeface="Lucida Sans Unicode"/>
              <a:ea typeface="+mn-ea"/>
              <a:cs typeface="Lucida Sans Unicode"/>
            </a:endParaRPr>
          </a:p>
        </p:txBody>
      </p:sp>
    </p:spTree>
    <p:extLst>
      <p:ext uri="{BB962C8B-B14F-4D97-AF65-F5344CB8AC3E}">
        <p14:creationId xmlns:p14="http://schemas.microsoft.com/office/powerpoint/2010/main" val="441823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0718" y="685800"/>
            <a:ext cx="6099175" cy="859210"/>
          </a:xfrm>
          <a:prstGeom prst="rect">
            <a:avLst/>
          </a:prstGeom>
        </p:spPr>
        <p:txBody>
          <a:bodyPr vert="horz" wrap="square" lIns="0" tIns="12700" rIns="0" bIns="0" rtlCol="0">
            <a:spAutoFit/>
          </a:bodyPr>
          <a:lstStyle/>
          <a:p>
            <a:pPr marL="268605" marR="5080" indent="-256540" algn="ctr">
              <a:spcBef>
                <a:spcPts val="100"/>
              </a:spcBef>
              <a:tabLst>
                <a:tab pos="268605" algn="l"/>
              </a:tabLst>
            </a:pPr>
            <a:r>
              <a:rPr lang="en-US" sz="2800" dirty="0"/>
              <a:t> I/O System</a:t>
            </a:r>
            <a:br>
              <a:rPr lang="en-US" sz="2800" dirty="0"/>
            </a:br>
            <a:endParaRPr sz="2700" dirty="0">
              <a:latin typeface="Lucida Sans Unicode"/>
              <a:cs typeface="Lucida Sans Unicode"/>
            </a:endParaRPr>
          </a:p>
        </p:txBody>
      </p:sp>
      <p:sp>
        <p:nvSpPr>
          <p:cNvPr id="3" name="object 3"/>
          <p:cNvSpPr txBox="1"/>
          <p:nvPr/>
        </p:nvSpPr>
        <p:spPr>
          <a:xfrm>
            <a:off x="685800" y="1447800"/>
            <a:ext cx="8001000" cy="4852610"/>
          </a:xfrm>
          <a:prstGeom prst="rect">
            <a:avLst/>
          </a:prstGeom>
        </p:spPr>
        <p:txBody>
          <a:bodyPr vert="horz" wrap="square" lIns="0" tIns="50800" rIns="0" bIns="0" rtlCol="0">
            <a:spAutoFit/>
          </a:bodyPr>
          <a:lstStyle/>
          <a:p>
            <a:r>
              <a:rPr lang="en-US" sz="2400" dirty="0"/>
              <a:t>An I/O system is required to take an application I/O request and send it to the physical device, then take whatever response comes back from the device and send it to the application. I/O devices can be divided into two categories −</a:t>
            </a:r>
          </a:p>
          <a:p>
            <a:endParaRPr lang="en-US" sz="2400" dirty="0"/>
          </a:p>
          <a:p>
            <a:r>
              <a:rPr lang="en-US" sz="2400" b="1" dirty="0"/>
              <a:t>Block devices</a:t>
            </a:r>
            <a:r>
              <a:rPr lang="en-US" sz="2400" dirty="0"/>
              <a:t> − A block device is one with which the driver communicates by sending entire blocks of data. For example, Hard disks, USB cameras, Disk-On-Key etc.</a:t>
            </a:r>
          </a:p>
          <a:p>
            <a:endParaRPr lang="en-US" sz="2400" dirty="0"/>
          </a:p>
          <a:p>
            <a:r>
              <a:rPr lang="en-US" sz="2400" b="1" dirty="0"/>
              <a:t>Character devices</a:t>
            </a:r>
            <a:r>
              <a:rPr lang="en-US" sz="2400" dirty="0"/>
              <a:t> − A character device is one with which the driver communicates by sending and receiving single characters (bytes, octets). For example, serial ports, parallel ports, sounds cards </a:t>
            </a:r>
            <a:r>
              <a:rPr lang="en-US" sz="2400" dirty="0" err="1"/>
              <a:t>etc</a:t>
            </a:r>
            <a:endParaRPr lang="en-US" sz="2400" dirty="0"/>
          </a:p>
        </p:txBody>
      </p:sp>
    </p:spTree>
    <p:extLst>
      <p:ext uri="{BB962C8B-B14F-4D97-AF65-F5344CB8AC3E}">
        <p14:creationId xmlns:p14="http://schemas.microsoft.com/office/powerpoint/2010/main" val="2063571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0718" y="685800"/>
            <a:ext cx="6099175" cy="443711"/>
          </a:xfrm>
          <a:prstGeom prst="rect">
            <a:avLst/>
          </a:prstGeom>
        </p:spPr>
        <p:txBody>
          <a:bodyPr vert="horz" wrap="square" lIns="0" tIns="12700" rIns="0" bIns="0" rtlCol="0">
            <a:spAutoFit/>
          </a:bodyPr>
          <a:lstStyle/>
          <a:p>
            <a:pPr algn="ctr"/>
            <a:r>
              <a:rPr lang="en-US" sz="2800" dirty="0"/>
              <a:t>Device Controllers</a:t>
            </a:r>
          </a:p>
        </p:txBody>
      </p:sp>
      <p:sp>
        <p:nvSpPr>
          <p:cNvPr id="3" name="object 3"/>
          <p:cNvSpPr txBox="1"/>
          <p:nvPr/>
        </p:nvSpPr>
        <p:spPr>
          <a:xfrm>
            <a:off x="685800" y="1447800"/>
            <a:ext cx="8001000" cy="4113947"/>
          </a:xfrm>
          <a:prstGeom prst="rect">
            <a:avLst/>
          </a:prstGeom>
        </p:spPr>
        <p:txBody>
          <a:bodyPr vert="horz" wrap="square" lIns="0" tIns="50800" rIns="0" bIns="0" rtlCol="0">
            <a:spAutoFit/>
          </a:bodyPr>
          <a:lstStyle/>
          <a:p>
            <a:r>
              <a:rPr lang="en-US" sz="2400" dirty="0"/>
              <a:t>Device drivers are software modules that can be plugged into an OS to handle a particular device. Operating System takes help from device drivers to handle all I/O devices.</a:t>
            </a:r>
          </a:p>
          <a:p>
            <a:endParaRPr lang="en-US" sz="2400" dirty="0"/>
          </a:p>
          <a:p>
            <a:r>
              <a:rPr lang="en-US" sz="2400" dirty="0"/>
              <a:t>The Device Controller works like an interface between a device and a device driver. I/O units (Keyboard, mouse, printer, etc.) typically consist of a mechanical component and an electronic component where electronic component is called the device controller.</a:t>
            </a:r>
          </a:p>
          <a:p>
            <a:endParaRPr lang="en-US" sz="2400" dirty="0"/>
          </a:p>
          <a:p>
            <a:endParaRPr lang="en-US" sz="2400" dirty="0"/>
          </a:p>
        </p:txBody>
      </p:sp>
    </p:spTree>
    <p:extLst>
      <p:ext uri="{BB962C8B-B14F-4D97-AF65-F5344CB8AC3E}">
        <p14:creationId xmlns:p14="http://schemas.microsoft.com/office/powerpoint/2010/main" val="3273037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0718" y="685800"/>
            <a:ext cx="6099175" cy="443711"/>
          </a:xfrm>
          <a:prstGeom prst="rect">
            <a:avLst/>
          </a:prstGeom>
        </p:spPr>
        <p:txBody>
          <a:bodyPr vert="horz" wrap="square" lIns="0" tIns="12700" rIns="0" bIns="0" rtlCol="0">
            <a:spAutoFit/>
          </a:bodyPr>
          <a:lstStyle/>
          <a:p>
            <a:pPr algn="ctr"/>
            <a:r>
              <a:rPr lang="en-US" sz="2800" dirty="0"/>
              <a:t>Device Controllers</a:t>
            </a:r>
          </a:p>
        </p:txBody>
      </p:sp>
      <p:sp>
        <p:nvSpPr>
          <p:cNvPr id="3" name="object 3"/>
          <p:cNvSpPr txBox="1"/>
          <p:nvPr/>
        </p:nvSpPr>
        <p:spPr>
          <a:xfrm>
            <a:off x="685800" y="1447800"/>
            <a:ext cx="8001000" cy="5591274"/>
          </a:xfrm>
          <a:prstGeom prst="rect">
            <a:avLst/>
          </a:prstGeom>
        </p:spPr>
        <p:txBody>
          <a:bodyPr vert="horz" wrap="square" lIns="0" tIns="50800" rIns="0" bIns="0" rtlCol="0">
            <a:spAutoFit/>
          </a:bodyPr>
          <a:lstStyle/>
          <a:p>
            <a:r>
              <a:rPr lang="en-US" sz="2400" dirty="0"/>
              <a:t>There is always a device controller and a device driver for each device to communicate with the Operating Systems. A device controller may be able to handle multiple devices. As an interface its main task is to convert serial bit stream to block of bytes, perform error correction as necessary.</a:t>
            </a:r>
          </a:p>
          <a:p>
            <a:endParaRPr lang="en-US" sz="2400" dirty="0"/>
          </a:p>
          <a:p>
            <a:r>
              <a:rPr lang="en-US" sz="2400" dirty="0"/>
              <a:t>Any device connected to the computer is connected by a plug and socket, and the socket is connected to a device controller. Following is a model for connecting the CPU, memory, controllers, and I/O devices where CPU and device controllers all use a common bus for communication.</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68998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0718" y="685800"/>
            <a:ext cx="6099175" cy="443711"/>
          </a:xfrm>
          <a:prstGeom prst="rect">
            <a:avLst/>
          </a:prstGeom>
        </p:spPr>
        <p:txBody>
          <a:bodyPr vert="horz" wrap="square" lIns="0" tIns="12700" rIns="0" bIns="0" rtlCol="0">
            <a:spAutoFit/>
          </a:bodyPr>
          <a:lstStyle/>
          <a:p>
            <a:pPr algn="ctr"/>
            <a:r>
              <a:rPr lang="en-US" sz="2800" dirty="0"/>
              <a:t>Device Controllers</a:t>
            </a:r>
          </a:p>
        </p:txBody>
      </p:sp>
      <p:sp>
        <p:nvSpPr>
          <p:cNvPr id="3" name="object 3"/>
          <p:cNvSpPr txBox="1"/>
          <p:nvPr/>
        </p:nvSpPr>
        <p:spPr>
          <a:xfrm>
            <a:off x="685800" y="1447800"/>
            <a:ext cx="8001000" cy="1528624"/>
          </a:xfrm>
          <a:prstGeom prst="rect">
            <a:avLst/>
          </a:prstGeom>
        </p:spPr>
        <p:txBody>
          <a:bodyPr vert="horz" wrap="square" lIns="0" tIns="50800" rIns="0" bIns="0" rtlCol="0">
            <a:spAutoFit/>
          </a:bodyPr>
          <a:lstStyle/>
          <a:p>
            <a:endParaRPr lang="en-US" sz="2400" dirty="0"/>
          </a:p>
          <a:p>
            <a:endParaRPr lang="en-US" sz="2400" dirty="0"/>
          </a:p>
          <a:p>
            <a:endParaRPr lang="en-US" sz="2400" dirty="0"/>
          </a:p>
          <a:p>
            <a:endParaRPr lang="en-US" sz="2400" dirty="0"/>
          </a:p>
        </p:txBody>
      </p:sp>
      <p:pic>
        <p:nvPicPr>
          <p:cNvPr id="5" name="Picture 4">
            <a:extLst>
              <a:ext uri="{FF2B5EF4-FFF2-40B4-BE49-F238E27FC236}">
                <a16:creationId xmlns:a16="http://schemas.microsoft.com/office/drawing/2014/main" id="{71B9CC81-CC6E-6A43-ABDF-4381057CA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303" y="1905000"/>
            <a:ext cx="8439873" cy="3333750"/>
          </a:xfrm>
          <a:prstGeom prst="rect">
            <a:avLst/>
          </a:prstGeom>
        </p:spPr>
      </p:pic>
    </p:spTree>
    <p:extLst>
      <p:ext uri="{BB962C8B-B14F-4D97-AF65-F5344CB8AC3E}">
        <p14:creationId xmlns:p14="http://schemas.microsoft.com/office/powerpoint/2010/main" val="150233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0718" y="685800"/>
            <a:ext cx="6099175" cy="443711"/>
          </a:xfrm>
          <a:prstGeom prst="rect">
            <a:avLst/>
          </a:prstGeom>
        </p:spPr>
        <p:txBody>
          <a:bodyPr vert="horz" wrap="square" lIns="0" tIns="12700" rIns="0" bIns="0" rtlCol="0">
            <a:spAutoFit/>
          </a:bodyPr>
          <a:lstStyle/>
          <a:p>
            <a:r>
              <a:rPr lang="en-US" sz="2800" dirty="0"/>
              <a:t>Synchronous vs asynchronous I/O</a:t>
            </a:r>
          </a:p>
        </p:txBody>
      </p:sp>
      <p:sp>
        <p:nvSpPr>
          <p:cNvPr id="3" name="object 3"/>
          <p:cNvSpPr txBox="1"/>
          <p:nvPr/>
        </p:nvSpPr>
        <p:spPr>
          <a:xfrm>
            <a:off x="685800" y="1447800"/>
            <a:ext cx="8001000" cy="3375283"/>
          </a:xfrm>
          <a:prstGeom prst="rect">
            <a:avLst/>
          </a:prstGeom>
        </p:spPr>
        <p:txBody>
          <a:bodyPr vert="horz" wrap="square" lIns="0" tIns="50800" rIns="0" bIns="0" rtlCol="0">
            <a:spAutoFit/>
          </a:bodyPr>
          <a:lstStyle/>
          <a:p>
            <a:r>
              <a:rPr lang="en-US" sz="2400" b="1" dirty="0"/>
              <a:t>Synchronous I/O</a:t>
            </a:r>
            <a:r>
              <a:rPr lang="en-US" sz="2400" dirty="0"/>
              <a:t> − In this scheme CPU execution waits while I/O proceeds</a:t>
            </a:r>
          </a:p>
          <a:p>
            <a:endParaRPr lang="en-US" sz="2400" dirty="0"/>
          </a:p>
          <a:p>
            <a:r>
              <a:rPr lang="en-US" sz="2400" b="1" dirty="0"/>
              <a:t>Asynchronous I/O</a:t>
            </a:r>
            <a:r>
              <a:rPr lang="en-US" sz="2400" dirty="0"/>
              <a:t> − I/O proceeds concurrently with CPU execution</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1142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0718" y="685800"/>
            <a:ext cx="6099175" cy="443711"/>
          </a:xfrm>
          <a:prstGeom prst="rect">
            <a:avLst/>
          </a:prstGeom>
        </p:spPr>
        <p:txBody>
          <a:bodyPr vert="horz" wrap="square" lIns="0" tIns="12700" rIns="0" bIns="0" rtlCol="0">
            <a:spAutoFit/>
          </a:bodyPr>
          <a:lstStyle/>
          <a:p>
            <a:r>
              <a:rPr lang="en-US" sz="2800" dirty="0"/>
              <a:t>Communication to I/O Devices</a:t>
            </a:r>
          </a:p>
        </p:txBody>
      </p:sp>
      <p:sp>
        <p:nvSpPr>
          <p:cNvPr id="3" name="object 3"/>
          <p:cNvSpPr txBox="1"/>
          <p:nvPr/>
        </p:nvSpPr>
        <p:spPr>
          <a:xfrm>
            <a:off x="685800" y="1447800"/>
            <a:ext cx="8001000" cy="1159292"/>
          </a:xfrm>
          <a:prstGeom prst="rect">
            <a:avLst/>
          </a:prstGeom>
        </p:spPr>
        <p:txBody>
          <a:bodyPr vert="horz" wrap="square" lIns="0" tIns="50800" rIns="0" bIns="0" rtlCol="0">
            <a:spAutoFit/>
          </a:bodyPr>
          <a:lstStyle/>
          <a:p>
            <a:endParaRPr lang="en-US" sz="2400" dirty="0"/>
          </a:p>
          <a:p>
            <a:endParaRPr lang="en-US" sz="2400" dirty="0"/>
          </a:p>
          <a:p>
            <a:endParaRPr lang="en-US" sz="2400" dirty="0"/>
          </a:p>
        </p:txBody>
      </p:sp>
      <p:sp>
        <p:nvSpPr>
          <p:cNvPr id="4" name="Rectangle 3">
            <a:extLst>
              <a:ext uri="{FF2B5EF4-FFF2-40B4-BE49-F238E27FC236}">
                <a16:creationId xmlns:a16="http://schemas.microsoft.com/office/drawing/2014/main" id="{A6A4F927-FFF5-AB44-9FEB-BC570E491512}"/>
              </a:ext>
            </a:extLst>
          </p:cNvPr>
          <p:cNvSpPr/>
          <p:nvPr/>
        </p:nvSpPr>
        <p:spPr>
          <a:xfrm>
            <a:off x="685800" y="1752600"/>
            <a:ext cx="7467600" cy="2677656"/>
          </a:xfrm>
          <a:prstGeom prst="rect">
            <a:avLst/>
          </a:prstGeom>
        </p:spPr>
        <p:txBody>
          <a:bodyPr wrap="square">
            <a:spAutoFit/>
          </a:bodyPr>
          <a:lstStyle/>
          <a:p>
            <a:r>
              <a:rPr lang="en-US" sz="2400" dirty="0"/>
              <a:t>The CPU must have a way to pass information to and from an I/O device. There are three approaches available to communicate with the CPU and Device.</a:t>
            </a:r>
          </a:p>
          <a:p>
            <a:endParaRPr lang="en-US" sz="2400" dirty="0"/>
          </a:p>
          <a:p>
            <a:pPr>
              <a:buFont typeface="Arial" panose="020B0604020202020204" pitchFamily="34" charset="0"/>
              <a:buChar char="•"/>
            </a:pPr>
            <a:r>
              <a:rPr lang="en-US" sz="2400" dirty="0"/>
              <a:t>Special Instruction I/O</a:t>
            </a:r>
          </a:p>
          <a:p>
            <a:pPr>
              <a:buFont typeface="Arial" panose="020B0604020202020204" pitchFamily="34" charset="0"/>
              <a:buChar char="•"/>
            </a:pPr>
            <a:r>
              <a:rPr lang="en-US" sz="2400" dirty="0"/>
              <a:t>Memory-mapped I/O</a:t>
            </a:r>
          </a:p>
          <a:p>
            <a:pPr>
              <a:buFont typeface="Arial" panose="020B0604020202020204" pitchFamily="34" charset="0"/>
              <a:buChar char="•"/>
            </a:pPr>
            <a:r>
              <a:rPr lang="en-US" sz="2400" dirty="0"/>
              <a:t>Direct memory access (DMA)</a:t>
            </a:r>
          </a:p>
        </p:txBody>
      </p:sp>
    </p:spTree>
    <p:extLst>
      <p:ext uri="{BB962C8B-B14F-4D97-AF65-F5344CB8AC3E}">
        <p14:creationId xmlns:p14="http://schemas.microsoft.com/office/powerpoint/2010/main" val="538019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0718" y="685800"/>
            <a:ext cx="6099175" cy="874598"/>
          </a:xfrm>
          <a:prstGeom prst="rect">
            <a:avLst/>
          </a:prstGeom>
        </p:spPr>
        <p:txBody>
          <a:bodyPr vert="horz" wrap="square" lIns="0" tIns="12700" rIns="0" bIns="0" rtlCol="0">
            <a:spAutoFit/>
          </a:bodyPr>
          <a:lstStyle/>
          <a:p>
            <a:r>
              <a:rPr lang="en-US" sz="2800" dirty="0"/>
              <a:t>Special Instruction I/O</a:t>
            </a:r>
            <a:br>
              <a:rPr lang="en-US" sz="2800" dirty="0"/>
            </a:br>
            <a:endParaRPr lang="en-US" sz="2800" dirty="0"/>
          </a:p>
        </p:txBody>
      </p:sp>
      <p:sp>
        <p:nvSpPr>
          <p:cNvPr id="3" name="object 3"/>
          <p:cNvSpPr txBox="1"/>
          <p:nvPr/>
        </p:nvSpPr>
        <p:spPr>
          <a:xfrm>
            <a:off x="685800" y="1447800"/>
            <a:ext cx="8001000" cy="1159292"/>
          </a:xfrm>
          <a:prstGeom prst="rect">
            <a:avLst/>
          </a:prstGeom>
        </p:spPr>
        <p:txBody>
          <a:bodyPr vert="horz" wrap="square" lIns="0" tIns="50800" rIns="0" bIns="0" rtlCol="0">
            <a:spAutoFit/>
          </a:bodyPr>
          <a:lstStyle/>
          <a:p>
            <a:endParaRPr lang="en-US" sz="2400" dirty="0"/>
          </a:p>
          <a:p>
            <a:endParaRPr lang="en-US" sz="2400" dirty="0"/>
          </a:p>
          <a:p>
            <a:endParaRPr lang="en-US" sz="2400" dirty="0"/>
          </a:p>
        </p:txBody>
      </p:sp>
      <p:sp>
        <p:nvSpPr>
          <p:cNvPr id="4" name="Rectangle 3">
            <a:extLst>
              <a:ext uri="{FF2B5EF4-FFF2-40B4-BE49-F238E27FC236}">
                <a16:creationId xmlns:a16="http://schemas.microsoft.com/office/drawing/2014/main" id="{A6A4F927-FFF5-AB44-9FEB-BC570E491512}"/>
              </a:ext>
            </a:extLst>
          </p:cNvPr>
          <p:cNvSpPr/>
          <p:nvPr/>
        </p:nvSpPr>
        <p:spPr>
          <a:xfrm>
            <a:off x="685800" y="1752600"/>
            <a:ext cx="7467600" cy="1569660"/>
          </a:xfrm>
          <a:prstGeom prst="rect">
            <a:avLst/>
          </a:prstGeom>
        </p:spPr>
        <p:txBody>
          <a:bodyPr wrap="square">
            <a:spAutoFit/>
          </a:bodyPr>
          <a:lstStyle/>
          <a:p>
            <a:r>
              <a:rPr lang="en-US" sz="2400" dirty="0"/>
              <a:t>This uses CPU instructions that are specifically made for controlling I/O devices. These instructions typically allow data to be sent to an I/O device or read from an I/O device.</a:t>
            </a:r>
          </a:p>
        </p:txBody>
      </p:sp>
    </p:spTree>
    <p:extLst>
      <p:ext uri="{BB962C8B-B14F-4D97-AF65-F5344CB8AC3E}">
        <p14:creationId xmlns:p14="http://schemas.microsoft.com/office/powerpoint/2010/main" val="975611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{3123FA03-2EAC-A347-89FB-71EA53F92D8A}tf16401378</Template>
  <TotalTime>2338</TotalTime>
  <Words>1161</Words>
  <Application>Microsoft Macintosh PowerPoint</Application>
  <PresentationFormat>On-screen Show (4:3)</PresentationFormat>
  <Paragraphs>73</Paragraphs>
  <Slides>16</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Arial</vt:lpstr>
      <vt:lpstr>Calibri</vt:lpstr>
      <vt:lpstr>Lucida Sans</vt:lpstr>
      <vt:lpstr>Lucida Sans Unicode</vt:lpstr>
      <vt:lpstr>Tahoma</vt:lpstr>
      <vt:lpstr>Times New Roman</vt:lpstr>
      <vt:lpstr>Wingdings</vt:lpstr>
      <vt:lpstr>Office Theme</vt:lpstr>
      <vt:lpstr>3_Office Theme</vt:lpstr>
      <vt:lpstr>1_Office Theme</vt:lpstr>
      <vt:lpstr>PowerPoint Presentation</vt:lpstr>
      <vt:lpstr> I/O System </vt:lpstr>
      <vt:lpstr> I/O System </vt:lpstr>
      <vt:lpstr>Device Controllers</vt:lpstr>
      <vt:lpstr>Device Controllers</vt:lpstr>
      <vt:lpstr>Device Controllers</vt:lpstr>
      <vt:lpstr>Synchronous vs asynchronous I/O</vt:lpstr>
      <vt:lpstr>Communication to I/O Devices</vt:lpstr>
      <vt:lpstr>Special Instruction I/O </vt:lpstr>
      <vt:lpstr>Memory-mapped I/O</vt:lpstr>
      <vt:lpstr>Direct Memory Access (DMA)</vt:lpstr>
      <vt:lpstr>Direct Memory Access (DMA)</vt:lpstr>
      <vt:lpstr>Direct Memory Access (DMA)</vt:lpstr>
      <vt:lpstr>Goals of the I/O Software  </vt:lpstr>
      <vt:lpstr>Goals of the I/O Software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Management</dc:title>
  <dc:creator>bishal</dc:creator>
  <cp:lastModifiedBy>Nawaraj Bhandari</cp:lastModifiedBy>
  <cp:revision>85</cp:revision>
  <dcterms:created xsi:type="dcterms:W3CDTF">2019-12-31T13:30:09Z</dcterms:created>
  <dcterms:modified xsi:type="dcterms:W3CDTF">2020-02-18T15:37:26Z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2018-04-18T00:00:00Z</vt:filetime>
  </property>
  <property fmtid="{D5CDD505-2E9C-101B-9397-08002B2CF9AE}" pid="3" name="Creator">
    <vt:lpwstr>Microsoft® Office PowerPoint® 2007</vt:lpwstr>
  </property>
  <property fmtid="{D5CDD505-2E9C-101B-9397-08002B2CF9AE}" pid="4" name="LastSaved">
    <vt:filetime>2019-12-31T00:00:00Z</vt:filetime>
  </property>
</Properties>
</file>