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7"/>
  </p:normalViewPr>
  <p:slideViewPr>
    <p:cSldViewPr>
      <p:cViewPr varScale="1">
        <p:scale>
          <a:sx n="85" d="100"/>
          <a:sy n="85" d="100"/>
        </p:scale>
        <p:origin x="215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FB3E-D8A5-564F-AC62-9C7719B6638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C2A99-968D-6C4E-AEC9-9CC7E06D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9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575513"/>
            <a:ext cx="837691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E3A2F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2000548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51000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575513"/>
            <a:ext cx="779970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E3A2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093977"/>
            <a:ext cx="6670675" cy="404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E3A2F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Er. Nawaraj Bhandari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1652" y="2883943"/>
            <a:ext cx="4985910" cy="1203551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Operating System</a:t>
            </a:r>
          </a:p>
          <a:p>
            <a:pPr>
              <a:buFont typeface="Arial" panose="020B0604020202020204" pitchFamily="34" charset="0"/>
              <a:buNone/>
            </a:pPr>
            <a:endParaRPr lang="en-GB" b="1" dirty="0"/>
          </a:p>
          <a:p>
            <a:pPr>
              <a:buFont typeface="Arial" panose="020B0604020202020204" pitchFamily="34" charset="0"/>
              <a:buNone/>
            </a:pPr>
            <a:endParaRPr lang="en-GB" b="1" dirty="0"/>
          </a:p>
          <a:p>
            <a:pPr>
              <a:buFont typeface="Arial" panose="020B0604020202020204" pitchFamily="34" charset="0"/>
              <a:buNone/>
            </a:pPr>
            <a:r>
              <a:rPr lang="en-GB" b="1" dirty="0"/>
              <a:t>Topic 7: Distributed Operating System</a:t>
            </a:r>
          </a:p>
          <a:p>
            <a:pPr>
              <a:buFont typeface="Arial" panose="020B0604020202020204" pitchFamily="34" charset="0"/>
              <a:buNone/>
            </a:pP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CB8EF-76BD-E94D-80B2-7818DF19D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49582"/>
            <a:ext cx="5308457" cy="24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8116824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75666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UNIPROCESSOR </a:t>
            </a:r>
            <a:r>
              <a:rPr spc="-25" dirty="0"/>
              <a:t>OPERATING</a:t>
            </a:r>
            <a:r>
              <a:rPr spc="-65" dirty="0"/>
              <a:t> </a:t>
            </a:r>
            <a:r>
              <a:rPr spc="-20" dirty="0"/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2718" y="1222473"/>
            <a:ext cx="6864350" cy="46513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An OS acts as a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resource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manager or an</a:t>
            </a:r>
            <a:r>
              <a:rPr sz="2400" spc="-1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arbitrator</a:t>
            </a:r>
            <a:endParaRPr sz="2400">
              <a:latin typeface="Franklin Gothic Book"/>
              <a:cs typeface="Franklin Gothic Book"/>
            </a:endParaRPr>
          </a:p>
          <a:p>
            <a:pPr marL="469265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Manages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CPU,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I/O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devices,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memory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OS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provides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4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virtual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interface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that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easier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</a:t>
            </a:r>
            <a:r>
              <a:rPr sz="2400" spc="-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use</a:t>
            </a:r>
            <a:endParaRPr sz="2400">
              <a:latin typeface="Franklin Gothic Book"/>
              <a:cs typeface="Franklin Gothic Book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than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hardware</a:t>
            </a:r>
            <a:endParaRPr sz="2400">
              <a:latin typeface="Franklin Gothic Book"/>
              <a:cs typeface="Franklin Gothic Boo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Structure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uniprocessor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operating</a:t>
            </a:r>
            <a:r>
              <a:rPr sz="24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systems</a:t>
            </a:r>
            <a:endParaRPr sz="2400">
              <a:latin typeface="Franklin Gothic Book"/>
              <a:cs typeface="Franklin Gothic Book"/>
            </a:endParaRPr>
          </a:p>
          <a:p>
            <a:pPr marL="469265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Monolithic (e.g.,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MS-DOS,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early</a:t>
            </a:r>
            <a:r>
              <a:rPr sz="2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UNIX)</a:t>
            </a:r>
            <a:endParaRPr sz="2000">
              <a:latin typeface="Franklin Gothic Book"/>
              <a:cs typeface="Franklin Gothic Book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One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large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kernel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that handles</a:t>
            </a:r>
            <a:r>
              <a:rPr sz="2000" spc="-19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everything</a:t>
            </a:r>
            <a:endParaRPr sz="2000">
              <a:latin typeface="Franklin Gothic Book"/>
              <a:cs typeface="Franklin Gothic Book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Layered</a:t>
            </a:r>
            <a:r>
              <a:rPr sz="2000" spc="-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design</a:t>
            </a:r>
            <a:endParaRPr sz="2000">
              <a:latin typeface="Franklin Gothic Book"/>
              <a:cs typeface="Franklin Gothic Book"/>
            </a:endParaRPr>
          </a:p>
          <a:p>
            <a:pPr marL="926465">
              <a:lnSpc>
                <a:spcPct val="100000"/>
              </a:lnSpc>
              <a:spcBef>
                <a:spcPts val="484"/>
              </a:spcBef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Functionality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is decomposed 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into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N</a:t>
            </a:r>
            <a:r>
              <a:rPr sz="2000" spc="-18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layers</a:t>
            </a:r>
            <a:endParaRPr sz="2000">
              <a:latin typeface="Franklin Gothic Book"/>
              <a:cs typeface="Franklin Gothic Book"/>
            </a:endParaRPr>
          </a:p>
          <a:p>
            <a:pPr marL="1155700" marR="5080" indent="-229235">
              <a:lnSpc>
                <a:spcPct val="100000"/>
              </a:lnSpc>
              <a:spcBef>
                <a:spcPts val="480"/>
              </a:spcBef>
              <a:tabLst>
                <a:tab pos="2807970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Each 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layer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uses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services of 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layer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N-1 and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implements 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new</a:t>
            </a:r>
            <a:r>
              <a:rPr sz="20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service(s)	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for layer</a:t>
            </a:r>
            <a:r>
              <a:rPr sz="2000" spc="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N+1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604" y="723900"/>
            <a:ext cx="3744467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4823" y="723900"/>
            <a:ext cx="4832604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46913"/>
            <a:ext cx="7567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UNIPROCESSOR </a:t>
            </a:r>
            <a:r>
              <a:rPr spc="-25" dirty="0"/>
              <a:t>OPERATING</a:t>
            </a:r>
            <a:r>
              <a:rPr spc="-60" dirty="0"/>
              <a:t> </a:t>
            </a:r>
            <a:r>
              <a:rPr spc="-20" dirty="0"/>
              <a:t>SYSTEMS</a:t>
            </a:r>
          </a:p>
        </p:txBody>
      </p:sp>
      <p:sp>
        <p:nvSpPr>
          <p:cNvPr id="6" name="object 6"/>
          <p:cNvSpPr/>
          <p:nvPr/>
        </p:nvSpPr>
        <p:spPr>
          <a:xfrm>
            <a:off x="193675" y="2511361"/>
            <a:ext cx="8674100" cy="3732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340" y="1241805"/>
            <a:ext cx="66490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Microkernel</a:t>
            </a:r>
            <a:r>
              <a:rPr sz="2400" spc="-5" dirty="0">
                <a:latin typeface="Times New Roman"/>
                <a:cs typeface="Times New Roman"/>
              </a:rPr>
              <a:t> architecture</a:t>
            </a:r>
            <a:endParaRPr sz="24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buChar char="•"/>
              <a:tabLst>
                <a:tab pos="194945" algn="l"/>
              </a:tabLst>
            </a:pPr>
            <a:r>
              <a:rPr sz="2400" spc="-5" dirty="0">
                <a:latin typeface="Times New Roman"/>
                <a:cs typeface="Times New Roman"/>
              </a:rPr>
              <a:t>Small </a:t>
            </a:r>
            <a:r>
              <a:rPr sz="2400" dirty="0">
                <a:latin typeface="Times New Roman"/>
                <a:cs typeface="Times New Roman"/>
              </a:rPr>
              <a:t>kernel</a:t>
            </a:r>
            <a:endParaRPr sz="24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buChar char="•"/>
              <a:tabLst>
                <a:tab pos="19494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user-level </a:t>
            </a:r>
            <a:r>
              <a:rPr sz="2400" dirty="0">
                <a:latin typeface="Times New Roman"/>
                <a:cs typeface="Times New Roman"/>
              </a:rPr>
              <a:t>servers </a:t>
            </a:r>
            <a:r>
              <a:rPr sz="2400" spc="-5" dirty="0">
                <a:latin typeface="Times New Roman"/>
                <a:cs typeface="Times New Roman"/>
              </a:rPr>
              <a:t>implement </a:t>
            </a:r>
            <a:r>
              <a:rPr sz="2400" dirty="0">
                <a:latin typeface="Times New Roman"/>
                <a:cs typeface="Times New Roman"/>
              </a:rPr>
              <a:t>additional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732282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6770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</a:t>
            </a:r>
            <a:r>
              <a:rPr spc="-25" dirty="0"/>
              <a:t>OPERATING</a:t>
            </a:r>
            <a:r>
              <a:rPr spc="-35" dirty="0"/>
              <a:t> </a:t>
            </a:r>
            <a:r>
              <a:rPr spc="-2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76604"/>
            <a:ext cx="7732395" cy="39052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Manages resources in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distributed</a:t>
            </a:r>
            <a:r>
              <a:rPr sz="3200" spc="8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</a:t>
            </a:r>
            <a:endParaRPr sz="3200">
              <a:latin typeface="Franklin Gothic Book"/>
              <a:cs typeface="Franklin Gothic Book"/>
            </a:endParaRPr>
          </a:p>
          <a:p>
            <a:pPr marR="842010" algn="r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Seamlessly and transparently 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the</a:t>
            </a:r>
            <a:r>
              <a:rPr sz="2800" spc="4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user</a:t>
            </a:r>
            <a:endParaRPr sz="2800">
              <a:latin typeface="Franklin Gothic Book"/>
              <a:cs typeface="Franklin Gothic Book"/>
            </a:endParaRPr>
          </a:p>
          <a:p>
            <a:pPr marR="826769" algn="r">
              <a:lnSpc>
                <a:spcPct val="100000"/>
              </a:lnSpc>
              <a:spcBef>
                <a:spcPts val="76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Looks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user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like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 centralized</a:t>
            </a:r>
            <a:r>
              <a:rPr sz="3200" spc="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OS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But operates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on multiple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independent</a:t>
            </a:r>
            <a:r>
              <a:rPr sz="2800" spc="1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CPUs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Provides</a:t>
            </a:r>
            <a:r>
              <a:rPr sz="3200" spc="10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transparency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Location, migration,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concurrency,</a:t>
            </a:r>
            <a:r>
              <a:rPr sz="2800" spc="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replication,…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Presents </a:t>
            </a:r>
            <a:r>
              <a:rPr sz="32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users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with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32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virtual</a:t>
            </a:r>
            <a:r>
              <a:rPr sz="3200" spc="7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uniprocessor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609600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5425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DOS: </a:t>
            </a:r>
            <a:r>
              <a:rPr spc="-10" dirty="0"/>
              <a:t>CHARACTERISTICS</a:t>
            </a:r>
            <a:r>
              <a:rPr spc="-60" dirty="0"/>
              <a:t> </a:t>
            </a:r>
            <a:r>
              <a:rPr spc="-5" dirty="0"/>
              <a:t>(1)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89270"/>
            <a:ext cx="8419465" cy="43465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Distributed </a:t>
            </a:r>
            <a:r>
              <a:rPr sz="28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Operating</a:t>
            </a:r>
            <a:r>
              <a:rPr sz="2800" b="1" spc="-1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Systems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Allows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multiprocessor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or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multicomputer</a:t>
            </a:r>
            <a:r>
              <a:rPr sz="2400" b="1" spc="-30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network</a:t>
            </a:r>
            <a:endParaRPr sz="2400">
              <a:latin typeface="Franklin Gothic Book"/>
              <a:cs typeface="Franklin Gothic Book"/>
            </a:endParaRPr>
          </a:p>
          <a:p>
            <a:pPr marR="998855" algn="r">
              <a:lnSpc>
                <a:spcPct val="100000"/>
              </a:lnSpc>
            </a:pP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resources </a:t>
            </a:r>
            <a:r>
              <a:rPr sz="2400" b="1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be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integrated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as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single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</a:t>
            </a:r>
            <a:r>
              <a:rPr sz="2400" b="1" spc="-229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image</a:t>
            </a:r>
            <a:endParaRPr sz="2400">
              <a:latin typeface="Franklin Gothic Book"/>
              <a:cs typeface="Franklin Gothic Book"/>
            </a:endParaRPr>
          </a:p>
          <a:p>
            <a:pPr marR="996950" algn="r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 </a:t>
            </a:r>
            <a:r>
              <a:rPr sz="2400" b="1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Hide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and manage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hardware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and </a:t>
            </a:r>
            <a:r>
              <a:rPr sz="2400" b="1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software</a:t>
            </a:r>
            <a:r>
              <a:rPr sz="2400" b="1" spc="-34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resources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provides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transparency</a:t>
            </a:r>
            <a:r>
              <a:rPr sz="2400" b="1" spc="-2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support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provide heterogeneity</a:t>
            </a:r>
            <a:r>
              <a:rPr sz="2400" b="1" spc="-2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support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control network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in most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effective</a:t>
            </a:r>
            <a:r>
              <a:rPr sz="2400" b="1" spc="-3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way</a:t>
            </a:r>
            <a:endParaRPr sz="2400">
              <a:latin typeface="Franklin Gothic Book"/>
              <a:cs typeface="Franklin Gothic Book"/>
            </a:endParaRPr>
          </a:p>
          <a:p>
            <a:pPr marL="756285" marR="5080" indent="-28702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consists of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low </a:t>
            </a:r>
            <a:r>
              <a:rPr sz="2400" b="1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level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commands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+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local operating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systems +  distributed</a:t>
            </a:r>
            <a:r>
              <a:rPr sz="2400" b="1" spc="-5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features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Inter-process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r>
              <a:rPr sz="2400" b="1" spc="-2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(IPC)</a:t>
            </a:r>
            <a:endParaRPr sz="2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609600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5425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DOS: </a:t>
            </a:r>
            <a:r>
              <a:rPr spc="-10" dirty="0"/>
              <a:t>CHARACTERISTICS</a:t>
            </a:r>
            <a:r>
              <a:rPr spc="-60" dirty="0"/>
              <a:t> </a:t>
            </a:r>
            <a:r>
              <a:rPr spc="-5" dirty="0"/>
              <a:t>(2)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505204"/>
            <a:ext cx="7550150" cy="39770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remote </a:t>
            </a:r>
            <a:r>
              <a:rPr sz="2400" b="1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file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and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device</a:t>
            </a:r>
            <a:r>
              <a:rPr sz="2400" b="1" spc="-1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access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global addressing and</a:t>
            </a:r>
            <a:r>
              <a:rPr sz="2400" b="1" spc="-1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naming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trading and naming</a:t>
            </a:r>
            <a:r>
              <a:rPr sz="2400" b="1" spc="-1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services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synchronization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and deadlock</a:t>
            </a:r>
            <a:r>
              <a:rPr sz="2400" b="1" spc="-1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avoidance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resource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allocation and</a:t>
            </a:r>
            <a:r>
              <a:rPr sz="2400" b="1" spc="-1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protection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global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resource</a:t>
            </a:r>
            <a:r>
              <a:rPr sz="2400" b="1" spc="-1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sharing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deadlock</a:t>
            </a:r>
            <a:r>
              <a:rPr sz="2400" b="1" spc="-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avoidance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r>
              <a:rPr sz="2400" b="1" spc="-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security</a:t>
            </a:r>
            <a:endParaRPr sz="2400">
              <a:latin typeface="Franklin Gothic Book"/>
              <a:cs typeface="Franklin Gothic Book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no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examples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in general use but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many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research</a:t>
            </a:r>
            <a:r>
              <a:rPr sz="2400" b="1" spc="-2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systems: 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Amoeba, Chorus</a:t>
            </a:r>
            <a:r>
              <a:rPr sz="2400" b="1" spc="-1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etc.</a:t>
            </a:r>
            <a:endParaRPr sz="2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590550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5352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TYPES </a:t>
            </a:r>
            <a:r>
              <a:rPr dirty="0"/>
              <a:t>OF </a:t>
            </a:r>
            <a:r>
              <a:rPr spc="-5" dirty="0"/>
              <a:t>DISTRIBUTED</a:t>
            </a:r>
            <a:r>
              <a:rPr spc="-100" dirty="0"/>
              <a:t> </a:t>
            </a:r>
            <a:r>
              <a:rPr dirty="0"/>
              <a:t>OS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9337" y="2141537"/>
          <a:ext cx="7467600" cy="3467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System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860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Description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Main Goal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DOS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5454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Tightly-coupled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operating system for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multi- 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processors and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homogeneous</a:t>
                      </a:r>
                      <a:r>
                        <a:rPr sz="1400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multicomputers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 marR="227329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Hide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and manage 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hardware</a:t>
                      </a:r>
                      <a:r>
                        <a:rPr sz="14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resources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NOS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4330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Loosely-coupled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operating system for  heterogeneous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multicomputers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(LAN and</a:t>
                      </a:r>
                      <a:r>
                        <a:rPr sz="14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WAN)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 marR="283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Offer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local</a:t>
                      </a:r>
                      <a:r>
                        <a:rPr sz="1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services  to remote</a:t>
                      </a:r>
                      <a:r>
                        <a:rPr sz="14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clients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Middleware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109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Additional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layer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atop of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NOS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implementing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general- 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purpose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services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 marR="254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Provide</a:t>
                      </a:r>
                      <a:r>
                        <a:rPr sz="14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distribution 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transparency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8730996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8059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MULTIPROCESSOR </a:t>
            </a:r>
            <a:r>
              <a:rPr spc="-25" dirty="0"/>
              <a:t>OPERATING</a:t>
            </a:r>
            <a:r>
              <a:rPr spc="-35" dirty="0"/>
              <a:t> </a:t>
            </a:r>
            <a:r>
              <a:rPr spc="-20" dirty="0"/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78504"/>
            <a:ext cx="7886700" cy="27819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Like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uniprocessor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operating</a:t>
            </a:r>
            <a:r>
              <a:rPr sz="3200" spc="7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</a:t>
            </a:r>
            <a:endParaRPr sz="3200">
              <a:latin typeface="Franklin Gothic Book"/>
              <a:cs typeface="Franklin Gothic Book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Manages multiple CPUs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transparently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user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Each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processor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has its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own hardware</a:t>
            </a:r>
            <a:r>
              <a:rPr sz="3200" spc="9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cache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Maintain consistency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of cached</a:t>
            </a:r>
            <a:r>
              <a:rPr sz="28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data</a:t>
            </a:r>
            <a:endParaRPr sz="2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8482584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78079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MULTICOMPUTER OPERATING</a:t>
            </a:r>
            <a:r>
              <a:rPr dirty="0"/>
              <a:t> </a:t>
            </a:r>
            <a:r>
              <a:rPr spc="-20" dirty="0"/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78275" y="2806826"/>
            <a:ext cx="40132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3887" y="1965325"/>
            <a:ext cx="7572375" cy="434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684733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6177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NETWORK </a:t>
            </a:r>
            <a:r>
              <a:rPr spc="-25" dirty="0"/>
              <a:t>OPERATING</a:t>
            </a:r>
            <a:r>
              <a:rPr spc="-75" dirty="0"/>
              <a:t> </a:t>
            </a:r>
            <a:r>
              <a:rPr spc="-2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73475" y="2806826"/>
            <a:ext cx="4191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1-19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1362" y="1519237"/>
            <a:ext cx="7572375" cy="438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684733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6177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NETWORK </a:t>
            </a:r>
            <a:r>
              <a:rPr spc="-25" dirty="0"/>
              <a:t>OPERATING</a:t>
            </a:r>
            <a:r>
              <a:rPr spc="-75" dirty="0"/>
              <a:t> </a:t>
            </a:r>
            <a:r>
              <a:rPr spc="-2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76604"/>
            <a:ext cx="6968490" cy="163766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Employs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 client-server</a:t>
            </a:r>
            <a:r>
              <a:rPr sz="3200" spc="7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model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Minimal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OS</a:t>
            </a:r>
            <a:r>
              <a:rPr sz="28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kernel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Additional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functionality as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user</a:t>
            </a:r>
            <a:r>
              <a:rPr sz="2800" spc="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processes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352800"/>
            <a:ext cx="8567674" cy="331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843229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7760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</a:t>
            </a:r>
            <a:r>
              <a:rPr dirty="0"/>
              <a:t>OF A </a:t>
            </a:r>
            <a:r>
              <a:rPr spc="-5" dirty="0"/>
              <a:t>DISTRIBUTED</a:t>
            </a:r>
            <a:r>
              <a:rPr spc="-20" dirty="0"/>
              <a:t> </a:t>
            </a:r>
            <a:r>
              <a:rPr spc="-2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8792" y="1522434"/>
            <a:ext cx="7251065" cy="356425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distributed</a:t>
            </a:r>
            <a:r>
              <a:rPr sz="3200" spc="1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system: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Multiple connected CPUs working</a:t>
            </a:r>
            <a:r>
              <a:rPr sz="2800" spc="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together</a:t>
            </a:r>
            <a:endParaRPr sz="2800">
              <a:latin typeface="Franklin Gothic Book"/>
              <a:cs typeface="Franklin Gothic Book"/>
            </a:endParaRPr>
          </a:p>
          <a:p>
            <a:pPr marL="756285" marR="40005" indent="-287020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 collection of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independent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computers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that  appears 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its users as a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single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coherent 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</a:t>
            </a:r>
            <a:endParaRPr sz="2800">
              <a:latin typeface="Franklin Gothic Book"/>
              <a:cs typeface="Franklin Gothic Book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Examples: parallel machines,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networked 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machines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952500"/>
            <a:ext cx="3339084" cy="644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71216" y="952500"/>
            <a:ext cx="68580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0944" y="952500"/>
            <a:ext cx="3906011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575513"/>
            <a:ext cx="6226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MIDDLEWARE-BASED</a:t>
            </a:r>
            <a:r>
              <a:rPr sz="3600" spc="-4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 </a:t>
            </a:r>
            <a:r>
              <a:rPr sz="3600" spc="-2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SYSTEMS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579880"/>
            <a:ext cx="6426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General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structure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a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distributed system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as</a:t>
            </a:r>
            <a:r>
              <a:rPr sz="20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middleware.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7275" y="2806826"/>
            <a:ext cx="4191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1-22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2362263"/>
            <a:ext cx="5934075" cy="4227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561136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5062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MIDDLEWARE</a:t>
            </a:r>
            <a:r>
              <a:rPr spc="-55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170178"/>
            <a:ext cx="8365490" cy="4527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622935" indent="-342900">
              <a:lnSpc>
                <a:spcPct val="8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Examples: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Sun </a:t>
            </a:r>
            <a:r>
              <a:rPr sz="2400" b="1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RPC, CORBA,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DCOM, </a:t>
            </a:r>
            <a:r>
              <a:rPr sz="2400" b="1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Java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RMI</a:t>
            </a:r>
            <a:r>
              <a:rPr sz="2400" b="1" spc="-2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(distributed  object technology)</a:t>
            </a:r>
            <a:endParaRPr sz="2400">
              <a:latin typeface="Franklin Gothic Book"/>
              <a:cs typeface="Franklin Gothic Book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Built on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top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of </a:t>
            </a:r>
            <a:r>
              <a:rPr sz="2400" b="1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transport </a:t>
            </a:r>
            <a:r>
              <a:rPr sz="2400" b="1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layer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ISO/OSI 7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layer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reference 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model: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application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(protocol),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presentation (semantic),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session 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(dialogue), </a:t>
            </a:r>
            <a:r>
              <a:rPr sz="24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transport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(e.g. </a:t>
            </a:r>
            <a:r>
              <a:rPr sz="24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TCP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or UDP),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network </a:t>
            </a:r>
            <a:r>
              <a:rPr sz="2400" spc="-60" dirty="0">
                <a:solidFill>
                  <a:srgbClr val="4E3A2F"/>
                </a:solidFill>
                <a:latin typeface="Franklin Gothic Book"/>
                <a:cs typeface="Franklin Gothic Book"/>
              </a:rPr>
              <a:t>(IP, ATM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etc), 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data link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(frames, checksum),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physical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(bits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</a:t>
            </a:r>
            <a:r>
              <a:rPr sz="2400" spc="-5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bytes)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Most are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implemented </a:t>
            </a:r>
            <a:r>
              <a:rPr sz="2400" b="1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over </a:t>
            </a:r>
            <a:r>
              <a:rPr sz="2400" b="1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the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internet</a:t>
            </a:r>
            <a:r>
              <a:rPr sz="2400" b="1" spc="-2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protocols</a:t>
            </a:r>
            <a:endParaRPr sz="2400">
              <a:latin typeface="Franklin Gothic Book"/>
              <a:cs typeface="Franklin Gothic Book"/>
            </a:endParaRPr>
          </a:p>
          <a:p>
            <a:pPr marL="355600" marR="20955" indent="-342900">
              <a:lnSpc>
                <a:spcPts val="2300"/>
              </a:lnSpc>
              <a:spcBef>
                <a:spcPts val="565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Masks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heterogeneity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of underlying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networks, hardware, 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operating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and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programming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languages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–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so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provides</a:t>
            </a:r>
            <a:r>
              <a:rPr sz="2400" b="1" spc="-229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  </a:t>
            </a:r>
            <a:r>
              <a:rPr sz="2400" b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uniform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programming </a:t>
            </a:r>
            <a:r>
              <a:rPr sz="2400" b="1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model with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standard</a:t>
            </a:r>
            <a:r>
              <a:rPr sz="2400" b="1" spc="-2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services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3 </a:t>
            </a:r>
            <a:r>
              <a:rPr sz="2400" b="1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types </a:t>
            </a:r>
            <a:r>
              <a:rPr sz="2400" b="1" dirty="0">
                <a:solidFill>
                  <a:srgbClr val="4E3A2F"/>
                </a:solidFill>
                <a:latin typeface="Franklin Gothic Book"/>
                <a:cs typeface="Franklin Gothic Book"/>
              </a:rPr>
              <a:t>of</a:t>
            </a:r>
            <a:r>
              <a:rPr sz="2400" b="1" spc="-8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middleware: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transaction oriented 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(for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distributed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database</a:t>
            </a:r>
            <a:r>
              <a:rPr sz="2000" spc="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applications)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140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spc="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 oriented 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(for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reliable asynchronous</a:t>
            </a:r>
            <a:r>
              <a:rPr sz="2000" spc="-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communication)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remote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 calls (RPC)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–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the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original OO</a:t>
            </a:r>
            <a:r>
              <a:rPr sz="20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middleware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7328916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6775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COMPARISON </a:t>
            </a:r>
            <a:r>
              <a:rPr spc="10" dirty="0"/>
              <a:t>BETWEEN</a:t>
            </a:r>
            <a:r>
              <a:rPr spc="-10" dirty="0"/>
              <a:t> </a:t>
            </a:r>
            <a:r>
              <a:rPr spc="-20" dirty="0"/>
              <a:t>SYSTEMS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6412" y="1152588"/>
          <a:ext cx="8134349" cy="5073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4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Item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Distributed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Network</a:t>
                      </a:r>
                      <a:r>
                        <a:rPr sz="14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2710" marR="38163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iddl</a:t>
                      </a:r>
                      <a:r>
                        <a:rPr sz="1400" b="1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war</a:t>
                      </a:r>
                      <a:r>
                        <a:rPr sz="1400" b="1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-  based</a:t>
                      </a:r>
                      <a:r>
                        <a:rPr sz="14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Multiproc.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b="1" spc="-5" dirty="0">
                          <a:latin typeface="Tahoma"/>
                          <a:cs typeface="Tahoma"/>
                        </a:rPr>
                        <a:t>Multicomp.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Degree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transparency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15" dirty="0">
                          <a:latin typeface="Tahoma"/>
                          <a:cs typeface="Tahoma"/>
                        </a:rPr>
                        <a:t>Very</a:t>
                      </a:r>
                      <a:r>
                        <a:rPr sz="14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Low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High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Same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OS on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4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nodes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30" dirty="0"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30" dirty="0"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Number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 copies of</a:t>
                      </a:r>
                      <a:r>
                        <a:rPr sz="1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Basis for</a:t>
                      </a:r>
                      <a:r>
                        <a:rPr sz="14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communication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Shared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memory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Messages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Files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Model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specific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Resource</a:t>
                      </a:r>
                      <a:r>
                        <a:rPr sz="1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management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Global,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ahoma"/>
                          <a:cs typeface="Tahoma"/>
                        </a:rPr>
                        <a:t>central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Global,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distributed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ahoma"/>
                          <a:cs typeface="Tahoma"/>
                        </a:rPr>
                        <a:t>Per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node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ahoma"/>
                          <a:cs typeface="Tahoma"/>
                        </a:rPr>
                        <a:t>Per</a:t>
                      </a:r>
                      <a:r>
                        <a:rPr sz="1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node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7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Scalability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No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Moderately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30" dirty="0">
                          <a:latin typeface="Tahoma"/>
                          <a:cs typeface="Tahoma"/>
                        </a:rPr>
                        <a:t>Yes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15" dirty="0">
                          <a:latin typeface="Tahoma"/>
                          <a:cs typeface="Tahoma"/>
                        </a:rPr>
                        <a:t>Varies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Openness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Closed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Closed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Open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Open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52500"/>
            <a:ext cx="905713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575513"/>
            <a:ext cx="8702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COMMUNICATION </a:t>
            </a:r>
            <a:r>
              <a:rPr dirty="0"/>
              <a:t>IN </a:t>
            </a:r>
            <a:r>
              <a:rPr spc="-5" dirty="0"/>
              <a:t>DISTRIBUTED</a:t>
            </a:r>
            <a:r>
              <a:rPr spc="-20" dirty="0"/>
              <a:t> 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78504"/>
            <a:ext cx="7994015" cy="49155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00FF"/>
                </a:solidFill>
                <a:latin typeface="Franklin Gothic Book"/>
                <a:cs typeface="Franklin Gothic Book"/>
              </a:rPr>
              <a:t>Issues in</a:t>
            </a:r>
            <a:r>
              <a:rPr sz="3200" i="1" spc="114" dirty="0">
                <a:solidFill>
                  <a:srgbClr val="0000FF"/>
                </a:solidFill>
                <a:latin typeface="Franklin Gothic Book"/>
                <a:cs typeface="Franklin Gothic Book"/>
              </a:rPr>
              <a:t> </a:t>
            </a:r>
            <a:r>
              <a:rPr sz="3200" i="1" spc="-5" dirty="0">
                <a:solidFill>
                  <a:srgbClr val="0000FF"/>
                </a:solidFill>
                <a:latin typeface="Franklin Gothic Book"/>
                <a:cs typeface="Franklin Gothic Book"/>
              </a:rPr>
              <a:t>communication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Message-oriented</a:t>
            </a:r>
            <a:r>
              <a:rPr sz="3200" spc="9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Remote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</a:t>
            </a:r>
            <a:r>
              <a:rPr sz="3200" spc="1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Calls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Transparency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but poor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for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passing</a:t>
            </a:r>
            <a:r>
              <a:rPr sz="2800" spc="14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references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Remote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Method</a:t>
            </a:r>
            <a:r>
              <a:rPr sz="3200" spc="1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Invocation</a:t>
            </a:r>
            <a:endParaRPr sz="3200">
              <a:latin typeface="Franklin Gothic Book"/>
              <a:cs typeface="Franklin Gothic Book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RMIs are essentially RPCs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but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specific 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remote 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objects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wide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references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passed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as</a:t>
            </a:r>
            <a:r>
              <a:rPr sz="2800" spc="18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parameters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Stream-oriented</a:t>
            </a:r>
            <a:r>
              <a:rPr sz="3200" spc="9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614476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5476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TYPES </a:t>
            </a:r>
            <a:r>
              <a:rPr dirty="0"/>
              <a:t>OF</a:t>
            </a:r>
            <a:r>
              <a:rPr spc="-120" dirty="0"/>
              <a:t> </a:t>
            </a:r>
            <a:r>
              <a:rPr spc="-20" dirty="0"/>
              <a:t>COMMUNICATION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971550" y="1412875"/>
            <a:ext cx="6913626" cy="2228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650" y="4149725"/>
            <a:ext cx="7555230" cy="118745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 marR="32385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Message passing </a:t>
            </a:r>
            <a:r>
              <a:rPr sz="2400" dirty="0">
                <a:latin typeface="Arial"/>
                <a:cs typeface="Arial"/>
              </a:rPr>
              <a:t>is the </a:t>
            </a:r>
            <a:r>
              <a:rPr sz="2400" spc="-5" dirty="0">
                <a:latin typeface="Arial"/>
                <a:cs typeface="Arial"/>
              </a:rPr>
              <a:t>general basis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communication in a distributed </a:t>
            </a:r>
            <a:r>
              <a:rPr sz="2400" dirty="0">
                <a:latin typeface="Arial"/>
                <a:cs typeface="Arial"/>
              </a:rPr>
              <a:t>system: </a:t>
            </a:r>
            <a:r>
              <a:rPr sz="2400" spc="-5" dirty="0">
                <a:latin typeface="Arial"/>
                <a:cs typeface="Arial"/>
              </a:rPr>
              <a:t>transferring a 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 sender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receiver.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8581644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8028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COMMUNICATION </a:t>
            </a:r>
            <a:r>
              <a:rPr spc="10" dirty="0"/>
              <a:t>BETWEEN</a:t>
            </a:r>
            <a:r>
              <a:rPr spc="-60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76604"/>
            <a:ext cx="7665720" cy="43929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Unstructured</a:t>
            </a:r>
            <a:r>
              <a:rPr sz="3200" i="1" spc="1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Use shared </a:t>
            </a:r>
            <a:r>
              <a:rPr sz="28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memory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or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shared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data</a:t>
            </a:r>
            <a:r>
              <a:rPr sz="2800" spc="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structures</a:t>
            </a:r>
            <a:endParaRPr sz="2800">
              <a:latin typeface="Franklin Gothic Book"/>
              <a:cs typeface="Franklin Gothic Book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R="2727960" algn="r">
              <a:lnSpc>
                <a:spcPct val="100000"/>
              </a:lnSpc>
              <a:spcBef>
                <a:spcPts val="18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Structured</a:t>
            </a:r>
            <a:r>
              <a:rPr sz="3200" i="1" spc="8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endParaRPr sz="3200">
              <a:latin typeface="Franklin Gothic Book"/>
              <a:cs typeface="Franklin Gothic Book"/>
            </a:endParaRPr>
          </a:p>
          <a:p>
            <a:pPr marR="2647315" algn="r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Use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explicit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messages</a:t>
            </a:r>
            <a:r>
              <a:rPr sz="2800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(IPCs)</a:t>
            </a:r>
            <a:endParaRPr sz="2800">
              <a:latin typeface="Franklin Gothic Book"/>
              <a:cs typeface="Franklin Gothic Boo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355600" marR="377825" indent="-342900">
              <a:lnSpc>
                <a:spcPct val="100000"/>
              </a:lnSpc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Distributed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Systems: both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need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low-level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r>
              <a:rPr sz="3200" spc="-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support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6528816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5977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COMMUNICATION</a:t>
            </a:r>
            <a:r>
              <a:rPr spc="-95" dirty="0"/>
              <a:t> </a:t>
            </a:r>
            <a:r>
              <a:rPr spc="-15" dirty="0"/>
              <a:t>PROTOCOLS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519529"/>
            <a:ext cx="648462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Protocols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are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agreements/rules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on</a:t>
            </a:r>
            <a:r>
              <a:rPr sz="2000" spc="-4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Protocols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could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be connection-oriented or</a:t>
            </a:r>
            <a:r>
              <a:rPr sz="2000" spc="-114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connectionless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9675" y="2654426"/>
            <a:ext cx="3048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2-1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2362136"/>
            <a:ext cx="5486400" cy="4087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952500"/>
            <a:ext cx="4911852" cy="644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575513"/>
            <a:ext cx="4361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LAYERED</a:t>
            </a:r>
            <a:r>
              <a:rPr sz="3600" spc="-6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 </a:t>
            </a:r>
            <a:r>
              <a:rPr sz="3600" spc="-1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PROTOCOLS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549653"/>
            <a:ext cx="5466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typical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 as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it appears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on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the</a:t>
            </a:r>
            <a:r>
              <a:rPr sz="2000" spc="-7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network.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8675" y="2654426"/>
            <a:ext cx="3048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2-2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2057400"/>
            <a:ext cx="8610599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406400"/>
            <a:ext cx="1593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Physical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1219200"/>
            <a:ext cx="8629650" cy="275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4876800"/>
            <a:ext cx="8077200" cy="8223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937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"/>
                <a:cs typeface="Arial"/>
              </a:rPr>
              <a:t>The physical layer is </a:t>
            </a:r>
            <a:r>
              <a:rPr sz="2400" spc="-5" dirty="0">
                <a:latin typeface="Arial"/>
                <a:cs typeface="Arial"/>
              </a:rPr>
              <a:t>responsible </a:t>
            </a:r>
            <a:r>
              <a:rPr sz="2400" dirty="0">
                <a:latin typeface="Arial"/>
                <a:cs typeface="Arial"/>
              </a:rPr>
              <a:t>for movements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individual </a:t>
            </a:r>
            <a:r>
              <a:rPr sz="2400" dirty="0">
                <a:latin typeface="Arial"/>
                <a:cs typeface="Arial"/>
              </a:rPr>
              <a:t>bits from </a:t>
            </a:r>
            <a:r>
              <a:rPr sz="2400" spc="-5" dirty="0">
                <a:latin typeface="Arial"/>
                <a:cs typeface="Arial"/>
              </a:rPr>
              <a:t>one hop (node)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next.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1078991"/>
            <a:ext cx="4352544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57809"/>
            <a:ext cx="3737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E3005C"/>
                </a:solidFill>
                <a:latin typeface="Franklin Gothic Medium"/>
                <a:cs typeface="Franklin Gothic Medium"/>
              </a:rPr>
              <a:t>PHYSICAL</a:t>
            </a:r>
            <a:r>
              <a:rPr sz="4000" b="1" spc="-12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 </a:t>
            </a:r>
            <a:r>
              <a:rPr sz="4000" b="1" spc="-4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720595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" y="2671572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00" y="3439667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" y="4207764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9436" y="1551178"/>
            <a:ext cx="775525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Provides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physical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interface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for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transmission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of</a:t>
            </a:r>
            <a:r>
              <a:rPr sz="2400" b="1" spc="-14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information.</a:t>
            </a:r>
            <a:endParaRPr sz="2400">
              <a:latin typeface="Franklin Gothic Book"/>
              <a:cs typeface="Franklin Gothic Book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 marR="8890" algn="just">
              <a:lnSpc>
                <a:spcPts val="2300"/>
              </a:lnSpc>
              <a:spcBef>
                <a:spcPts val="2065"/>
              </a:spcBef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Defines rules </a:t>
            </a:r>
            <a:r>
              <a:rPr sz="2400" b="1" spc="-25" dirty="0">
                <a:solidFill>
                  <a:srgbClr val="000066"/>
                </a:solidFill>
                <a:latin typeface="Franklin Gothic Book"/>
                <a:cs typeface="Franklin Gothic Book"/>
              </a:rPr>
              <a:t>by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which bits are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passed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from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one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system </a:t>
            </a:r>
            <a:r>
              <a:rPr sz="2400" b="1" spc="-40" dirty="0">
                <a:solidFill>
                  <a:srgbClr val="000066"/>
                </a:solidFill>
                <a:latin typeface="Franklin Gothic Book"/>
                <a:cs typeface="Franklin Gothic Book"/>
              </a:rPr>
              <a:t>to 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another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on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 physical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communication</a:t>
            </a:r>
            <a:r>
              <a:rPr sz="2400" b="1" spc="-11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medium.</a:t>
            </a:r>
            <a:endParaRPr sz="2400">
              <a:latin typeface="Franklin Gothic Book"/>
              <a:cs typeface="Franklin Gothic Book"/>
            </a:endParaRPr>
          </a:p>
          <a:p>
            <a:pPr marL="12700" marR="5080" algn="just">
              <a:lnSpc>
                <a:spcPts val="2310"/>
              </a:lnSpc>
              <a:spcBef>
                <a:spcPts val="1440"/>
              </a:spcBef>
            </a:pP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Covers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all -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mechanical,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electrical, functional and  procedural -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aspects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for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physical</a:t>
            </a:r>
            <a:r>
              <a:rPr sz="2400" b="1" spc="-10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communication.</a:t>
            </a:r>
            <a:endParaRPr sz="2400">
              <a:latin typeface="Franklin Gothic Book"/>
              <a:cs typeface="Franklin Gothic Book"/>
            </a:endParaRPr>
          </a:p>
          <a:p>
            <a:pPr marL="12700" marR="5080" algn="just">
              <a:lnSpc>
                <a:spcPct val="80000"/>
              </a:lnSpc>
              <a:spcBef>
                <a:spcPts val="1455"/>
              </a:spcBef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Such characteristics as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voltage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levels,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timing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of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voltage 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changes,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physical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data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rates,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maximum transmission  distances,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physical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connectors, and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other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similar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attributes 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are defined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by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physical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</a:t>
            </a:r>
            <a:r>
              <a:rPr sz="2400" b="1" spc="-14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specifications.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270"/>
            <a:ext cx="9144000" cy="563880"/>
          </a:xfrm>
          <a:custGeom>
            <a:avLst/>
            <a:gdLst/>
            <a:ahLst/>
            <a:cxnLst/>
            <a:rect l="l" t="t" r="r" b="b"/>
            <a:pathLst>
              <a:path w="9144000" h="563880">
                <a:moveTo>
                  <a:pt x="0" y="563879"/>
                </a:moveTo>
                <a:lnTo>
                  <a:pt x="9143999" y="563879"/>
                </a:lnTo>
                <a:lnTo>
                  <a:pt x="9143999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565150"/>
          </a:xfrm>
          <a:custGeom>
            <a:avLst/>
            <a:gdLst/>
            <a:ahLst/>
            <a:cxnLst/>
            <a:rect l="l" t="t" r="r" b="b"/>
            <a:pathLst>
              <a:path w="9144000" h="565150">
                <a:moveTo>
                  <a:pt x="0" y="1397"/>
                </a:moveTo>
                <a:lnTo>
                  <a:pt x="0" y="634"/>
                </a:lnTo>
                <a:lnTo>
                  <a:pt x="645" y="0"/>
                </a:lnTo>
                <a:lnTo>
                  <a:pt x="1440" y="0"/>
                </a:lnTo>
                <a:lnTo>
                  <a:pt x="9142603" y="0"/>
                </a:lnTo>
                <a:lnTo>
                  <a:pt x="9143365" y="0"/>
                </a:lnTo>
                <a:lnTo>
                  <a:pt x="9144000" y="634"/>
                </a:lnTo>
                <a:lnTo>
                  <a:pt x="9144000" y="1397"/>
                </a:lnTo>
                <a:lnTo>
                  <a:pt x="9144000" y="563752"/>
                </a:lnTo>
                <a:lnTo>
                  <a:pt x="9144000" y="564514"/>
                </a:lnTo>
                <a:lnTo>
                  <a:pt x="9143365" y="565150"/>
                </a:lnTo>
                <a:lnTo>
                  <a:pt x="645" y="565150"/>
                </a:lnTo>
                <a:lnTo>
                  <a:pt x="0" y="564514"/>
                </a:lnTo>
                <a:lnTo>
                  <a:pt x="0" y="5637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175" y="127126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80"/>
                </a:moveTo>
                <a:lnTo>
                  <a:pt x="247650" y="246380"/>
                </a:lnTo>
                <a:lnTo>
                  <a:pt x="247650" y="0"/>
                </a:lnTo>
                <a:lnTo>
                  <a:pt x="0" y="0"/>
                </a:lnTo>
                <a:lnTo>
                  <a:pt x="0" y="24638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175" y="12706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175" y="12700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252"/>
                </a:lnTo>
                <a:lnTo>
                  <a:pt x="247650" y="247014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7014"/>
                </a:lnTo>
                <a:lnTo>
                  <a:pt x="0" y="2462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000" y="139318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79"/>
                </a:moveTo>
                <a:lnTo>
                  <a:pt x="247650" y="246379"/>
                </a:lnTo>
                <a:lnTo>
                  <a:pt x="247650" y="0"/>
                </a:lnTo>
                <a:lnTo>
                  <a:pt x="0" y="0"/>
                </a:lnTo>
                <a:lnTo>
                  <a:pt x="0" y="246379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388" y="1392555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872" y="0"/>
                </a:lnTo>
              </a:path>
            </a:pathLst>
          </a:custGeom>
          <a:ln w="3175">
            <a:solidFill>
              <a:srgbClr val="00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5000" y="13923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125"/>
                </a:lnTo>
                <a:lnTo>
                  <a:pt x="247650" y="246887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6887"/>
                </a:lnTo>
                <a:lnTo>
                  <a:pt x="0" y="246125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9962" y="1553210"/>
            <a:ext cx="7407275" cy="3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9962" y="1552575"/>
            <a:ext cx="7407909" cy="36830"/>
          </a:xfrm>
          <a:custGeom>
            <a:avLst/>
            <a:gdLst/>
            <a:ahLst/>
            <a:cxnLst/>
            <a:rect l="l" t="t" r="r" b="b"/>
            <a:pathLst>
              <a:path w="7407909" h="36830">
                <a:moveTo>
                  <a:pt x="0" y="1524"/>
                </a:moveTo>
                <a:lnTo>
                  <a:pt x="0" y="635"/>
                </a:lnTo>
                <a:lnTo>
                  <a:pt x="685" y="0"/>
                </a:lnTo>
                <a:lnTo>
                  <a:pt x="1524" y="0"/>
                </a:lnTo>
                <a:lnTo>
                  <a:pt x="7405814" y="0"/>
                </a:lnTo>
                <a:lnTo>
                  <a:pt x="7406576" y="0"/>
                </a:lnTo>
                <a:lnTo>
                  <a:pt x="7407338" y="635"/>
                </a:lnTo>
                <a:lnTo>
                  <a:pt x="7407211" y="1524"/>
                </a:lnTo>
                <a:lnTo>
                  <a:pt x="7407338" y="35051"/>
                </a:lnTo>
                <a:lnTo>
                  <a:pt x="7407211" y="35813"/>
                </a:lnTo>
                <a:lnTo>
                  <a:pt x="7406576" y="36575"/>
                </a:lnTo>
                <a:lnTo>
                  <a:pt x="685" y="36575"/>
                </a:lnTo>
                <a:lnTo>
                  <a:pt x="0" y="35813"/>
                </a:lnTo>
                <a:lnTo>
                  <a:pt x="0" y="35051"/>
                </a:lnTo>
                <a:lnTo>
                  <a:pt x="0" y="152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1048" y="72390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OSI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85736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362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989829"/>
            <a:ext cx="106680" cy="1866900"/>
          </a:xfrm>
          <a:custGeom>
            <a:avLst/>
            <a:gdLst/>
            <a:ahLst/>
            <a:cxnLst/>
            <a:rect l="l" t="t" r="r" b="b"/>
            <a:pathLst>
              <a:path w="106680" h="1866900">
                <a:moveTo>
                  <a:pt x="0" y="1866900"/>
                </a:moveTo>
                <a:lnTo>
                  <a:pt x="106362" y="1866900"/>
                </a:lnTo>
                <a:lnTo>
                  <a:pt x="106362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989448"/>
            <a:ext cx="106680" cy="1868805"/>
          </a:xfrm>
          <a:custGeom>
            <a:avLst/>
            <a:gdLst/>
            <a:ahLst/>
            <a:cxnLst/>
            <a:rect l="l" t="t" r="r" b="b"/>
            <a:pathLst>
              <a:path w="106680" h="1868804">
                <a:moveTo>
                  <a:pt x="0" y="1524"/>
                </a:moveTo>
                <a:lnTo>
                  <a:pt x="0" y="762"/>
                </a:lnTo>
                <a:lnTo>
                  <a:pt x="641" y="0"/>
                </a:lnTo>
                <a:lnTo>
                  <a:pt x="1432" y="0"/>
                </a:lnTo>
                <a:lnTo>
                  <a:pt x="104929" y="0"/>
                </a:lnTo>
                <a:lnTo>
                  <a:pt x="105721" y="0"/>
                </a:lnTo>
                <a:lnTo>
                  <a:pt x="106362" y="762"/>
                </a:lnTo>
                <a:lnTo>
                  <a:pt x="106362" y="1524"/>
                </a:lnTo>
                <a:lnTo>
                  <a:pt x="106362" y="1867117"/>
                </a:lnTo>
                <a:lnTo>
                  <a:pt x="106362" y="1867909"/>
                </a:lnTo>
                <a:lnTo>
                  <a:pt x="105721" y="1868550"/>
                </a:lnTo>
                <a:lnTo>
                  <a:pt x="641" y="1868550"/>
                </a:lnTo>
                <a:lnTo>
                  <a:pt x="0" y="1867909"/>
                </a:lnTo>
                <a:lnTo>
                  <a:pt x="0" y="1867117"/>
                </a:lnTo>
                <a:lnTo>
                  <a:pt x="0" y="15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844296"/>
            <a:ext cx="677418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08457"/>
            <a:ext cx="6283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/>
              <a:t>ADVANTAGES </a:t>
            </a:r>
            <a:r>
              <a:rPr sz="3200" dirty="0"/>
              <a:t>AND</a:t>
            </a:r>
            <a:r>
              <a:rPr sz="3200" spc="-110" dirty="0"/>
              <a:t> </a:t>
            </a:r>
            <a:r>
              <a:rPr sz="3200" spc="-35" dirty="0"/>
              <a:t>DISADVANTAGES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83540" y="1476604"/>
            <a:ext cx="7703820" cy="478345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Advantages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and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resource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sharing</a:t>
            </a:r>
            <a:r>
              <a:rPr sz="2800" spc="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possible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Economics – price-performance</a:t>
            </a:r>
            <a:r>
              <a:rPr sz="28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ratio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Reliability,</a:t>
            </a:r>
            <a:r>
              <a:rPr sz="28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scalability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Potential 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for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incremental</a:t>
            </a:r>
            <a:r>
              <a:rPr sz="2800" spc="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growth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Disadvantages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Distribution-aware PLs,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OSs and</a:t>
            </a:r>
            <a:r>
              <a:rPr sz="2800" spc="5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applications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Network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connectivity</a:t>
            </a:r>
            <a:r>
              <a:rPr sz="2800" spc="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essential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Security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and</a:t>
            </a:r>
            <a:r>
              <a:rPr sz="28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privacy</a:t>
            </a:r>
            <a:endParaRPr sz="2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406400"/>
            <a:ext cx="1635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Data link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1295272"/>
            <a:ext cx="8418449" cy="279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000" y="4876800"/>
            <a:ext cx="8077200" cy="120015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The data link layer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responsible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moving</a:t>
            </a:r>
            <a:endParaRPr sz="2400">
              <a:latin typeface="Arial"/>
              <a:cs typeface="Arial"/>
            </a:endParaRPr>
          </a:p>
          <a:p>
            <a:pPr marL="166370" marR="16256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frames from </a:t>
            </a:r>
            <a:r>
              <a:rPr sz="2400" spc="-5" dirty="0">
                <a:latin typeface="Arial"/>
                <a:cs typeface="Arial"/>
              </a:rPr>
              <a:t>one hop (node)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next and perform error  detection 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correction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1078991"/>
            <a:ext cx="4457700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57809"/>
            <a:ext cx="3842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30" dirty="0">
                <a:solidFill>
                  <a:srgbClr val="E3005C"/>
                </a:solidFill>
                <a:latin typeface="Franklin Gothic Medium"/>
                <a:cs typeface="Franklin Gothic Medium"/>
              </a:rPr>
              <a:t>DATA </a:t>
            </a:r>
            <a:r>
              <a:rPr sz="4000" b="1" dirty="0">
                <a:solidFill>
                  <a:srgbClr val="E3005C"/>
                </a:solidFill>
                <a:latin typeface="Franklin Gothic Medium"/>
                <a:cs typeface="Franklin Gothic Medium"/>
              </a:rPr>
              <a:t>LINK</a:t>
            </a:r>
            <a:r>
              <a:rPr sz="4000" b="1" spc="-1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 </a:t>
            </a:r>
            <a:r>
              <a:rPr sz="4000" b="1" spc="-4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720595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" y="2744723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00" y="3403091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" y="3768852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" y="4427220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4792979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5451347"/>
            <a:ext cx="140208" cy="149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9436" y="1551178"/>
            <a:ext cx="7679690" cy="41230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6350">
              <a:lnSpc>
                <a:spcPct val="8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Data link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attempts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to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provide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reliable communication 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over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physical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</a:t>
            </a:r>
            <a:r>
              <a:rPr sz="2400" b="1" spc="-15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interface.</a:t>
            </a:r>
            <a:endParaRPr sz="2400">
              <a:latin typeface="Franklin Gothic Book"/>
              <a:cs typeface="Franklin Gothic Boo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715">
              <a:lnSpc>
                <a:spcPts val="2300"/>
              </a:lnSpc>
            </a:pP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Breaks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outgoing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data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into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frames and reassemble the  received</a:t>
            </a:r>
            <a:r>
              <a:rPr sz="2400" b="1" spc="-3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frames.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Create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and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detect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frame</a:t>
            </a:r>
            <a:r>
              <a:rPr sz="2400" b="1" spc="-13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boundaries.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ts val="2590"/>
              </a:lnSpc>
              <a:tabLst>
                <a:tab pos="1057910" algn="l"/>
                <a:tab pos="1943735" algn="l"/>
                <a:tab pos="2358390" algn="l"/>
                <a:tab pos="4243705" algn="l"/>
                <a:tab pos="4699000" algn="l"/>
                <a:tab pos="7174865" algn="l"/>
              </a:tabLst>
            </a:pP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Handle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er</a:t>
            </a:r>
            <a:r>
              <a:rPr sz="2400" b="1" spc="-60" dirty="0">
                <a:solidFill>
                  <a:srgbClr val="000066"/>
                </a:solidFill>
                <a:latin typeface="Franklin Gothic Book"/>
                <a:cs typeface="Franklin Gothic Book"/>
              </a:rPr>
              <a:t>r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r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	</a:t>
            </a:r>
            <a:r>
              <a:rPr sz="2400" b="1" spc="-50" dirty="0">
                <a:solidFill>
                  <a:srgbClr val="000066"/>
                </a:solidFill>
                <a:latin typeface="Franklin Gothic Book"/>
                <a:cs typeface="Franklin Gothic Book"/>
              </a:rPr>
              <a:t>b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y	i</a:t>
            </a:r>
            <a:r>
              <a:rPr sz="2400" b="1" spc="-25" dirty="0">
                <a:solidFill>
                  <a:srgbClr val="000066"/>
                </a:solidFill>
                <a:latin typeface="Franklin Gothic Book"/>
                <a:cs typeface="Franklin Gothic Book"/>
              </a:rPr>
              <a:t>m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pl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me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ting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an	</a:t>
            </a:r>
            <a:r>
              <a:rPr sz="2400" b="1" spc="10" dirty="0">
                <a:solidFill>
                  <a:srgbClr val="000066"/>
                </a:solidFill>
                <a:latin typeface="Franklin Gothic Book"/>
                <a:cs typeface="Franklin Gothic Book"/>
              </a:rPr>
              <a:t>a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ck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spc="-40" dirty="0">
                <a:solidFill>
                  <a:srgbClr val="000066"/>
                </a:solidFill>
                <a:latin typeface="Franklin Gothic Book"/>
                <a:cs typeface="Franklin Gothic Book"/>
              </a:rPr>
              <a:t>o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wledg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me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and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ts val="2590"/>
              </a:lnSpc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retransmission</a:t>
            </a:r>
            <a:r>
              <a:rPr sz="2400" b="1" spc="-5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scheme.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Implement flow</a:t>
            </a:r>
            <a:r>
              <a:rPr sz="2400" b="1" spc="-5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control.</a:t>
            </a:r>
            <a:endParaRPr sz="2400">
              <a:latin typeface="Franklin Gothic Book"/>
              <a:cs typeface="Franklin Gothic Book"/>
            </a:endParaRPr>
          </a:p>
          <a:p>
            <a:pPr marL="12700" marR="6985">
              <a:lnSpc>
                <a:spcPts val="2310"/>
              </a:lnSpc>
              <a:spcBef>
                <a:spcPts val="555"/>
              </a:spcBef>
              <a:tabLst>
                <a:tab pos="1632585" algn="l"/>
                <a:tab pos="3928110" algn="l"/>
                <a:tab pos="4681220" algn="l"/>
                <a:tab pos="5629275" algn="l"/>
                <a:tab pos="6383655" algn="l"/>
              </a:tabLst>
            </a:pP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Sup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p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</a:t>
            </a:r>
            <a:r>
              <a:rPr sz="2400" b="1" spc="65" dirty="0">
                <a:solidFill>
                  <a:srgbClr val="000066"/>
                </a:solidFill>
                <a:latin typeface="Franklin Gothic Book"/>
                <a:cs typeface="Franklin Gothic Book"/>
              </a:rPr>
              <a:t>r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ts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point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s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-</a:t>
            </a:r>
            <a:r>
              <a:rPr sz="2400" b="1" spc="-50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o-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p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oint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a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40" dirty="0">
                <a:solidFill>
                  <a:srgbClr val="000066"/>
                </a:solidFill>
                <a:latin typeface="Franklin Gothic Book"/>
                <a:cs typeface="Franklin Gothic Book"/>
              </a:rPr>
              <a:t>w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ell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as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b</a:t>
            </a:r>
            <a:r>
              <a:rPr sz="2400" b="1" spc="-60" dirty="0">
                <a:solidFill>
                  <a:srgbClr val="000066"/>
                </a:solidFill>
                <a:latin typeface="Franklin Gothic Book"/>
                <a:cs typeface="Franklin Gothic Book"/>
              </a:rPr>
              <a:t>r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oadcast 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communication.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b="1" spc="10" dirty="0">
                <a:solidFill>
                  <a:srgbClr val="000066"/>
                </a:solidFill>
                <a:latin typeface="Franklin Gothic Book"/>
                <a:cs typeface="Franklin Gothic Book"/>
              </a:rPr>
              <a:t>Supports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simplex,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half-duplex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or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full-duplex</a:t>
            </a:r>
            <a:r>
              <a:rPr sz="2400" b="1" spc="-13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communication.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270"/>
            <a:ext cx="9144000" cy="563880"/>
          </a:xfrm>
          <a:custGeom>
            <a:avLst/>
            <a:gdLst/>
            <a:ahLst/>
            <a:cxnLst/>
            <a:rect l="l" t="t" r="r" b="b"/>
            <a:pathLst>
              <a:path w="9144000" h="563880">
                <a:moveTo>
                  <a:pt x="0" y="563879"/>
                </a:moveTo>
                <a:lnTo>
                  <a:pt x="9143999" y="563879"/>
                </a:lnTo>
                <a:lnTo>
                  <a:pt x="9143999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144000" cy="565150"/>
          </a:xfrm>
          <a:custGeom>
            <a:avLst/>
            <a:gdLst/>
            <a:ahLst/>
            <a:cxnLst/>
            <a:rect l="l" t="t" r="r" b="b"/>
            <a:pathLst>
              <a:path w="9144000" h="565150">
                <a:moveTo>
                  <a:pt x="0" y="1397"/>
                </a:moveTo>
                <a:lnTo>
                  <a:pt x="0" y="634"/>
                </a:lnTo>
                <a:lnTo>
                  <a:pt x="645" y="0"/>
                </a:lnTo>
                <a:lnTo>
                  <a:pt x="1440" y="0"/>
                </a:lnTo>
                <a:lnTo>
                  <a:pt x="9142603" y="0"/>
                </a:lnTo>
                <a:lnTo>
                  <a:pt x="9143365" y="0"/>
                </a:lnTo>
                <a:lnTo>
                  <a:pt x="9144000" y="634"/>
                </a:lnTo>
                <a:lnTo>
                  <a:pt x="9144000" y="1397"/>
                </a:lnTo>
                <a:lnTo>
                  <a:pt x="9144000" y="563752"/>
                </a:lnTo>
                <a:lnTo>
                  <a:pt x="9144000" y="564514"/>
                </a:lnTo>
                <a:lnTo>
                  <a:pt x="9143365" y="565150"/>
                </a:lnTo>
                <a:lnTo>
                  <a:pt x="645" y="565150"/>
                </a:lnTo>
                <a:lnTo>
                  <a:pt x="0" y="564514"/>
                </a:lnTo>
                <a:lnTo>
                  <a:pt x="0" y="5637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175" y="127126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80"/>
                </a:moveTo>
                <a:lnTo>
                  <a:pt x="247650" y="246380"/>
                </a:lnTo>
                <a:lnTo>
                  <a:pt x="247650" y="0"/>
                </a:lnTo>
                <a:lnTo>
                  <a:pt x="0" y="0"/>
                </a:lnTo>
                <a:lnTo>
                  <a:pt x="0" y="24638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" y="12706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" y="12700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252"/>
                </a:lnTo>
                <a:lnTo>
                  <a:pt x="247650" y="247014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7014"/>
                </a:lnTo>
                <a:lnTo>
                  <a:pt x="0" y="2462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000" y="139318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79"/>
                </a:moveTo>
                <a:lnTo>
                  <a:pt x="247650" y="246379"/>
                </a:lnTo>
                <a:lnTo>
                  <a:pt x="247650" y="0"/>
                </a:lnTo>
                <a:lnTo>
                  <a:pt x="0" y="0"/>
                </a:lnTo>
                <a:lnTo>
                  <a:pt x="0" y="246379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388" y="1392555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872" y="0"/>
                </a:lnTo>
              </a:path>
            </a:pathLst>
          </a:custGeom>
          <a:ln w="3175">
            <a:solidFill>
              <a:srgbClr val="00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000" y="13923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125"/>
                </a:lnTo>
                <a:lnTo>
                  <a:pt x="247650" y="246887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6887"/>
                </a:lnTo>
                <a:lnTo>
                  <a:pt x="0" y="246125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9962" y="1553210"/>
            <a:ext cx="7407275" cy="3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9962" y="1552575"/>
            <a:ext cx="7407909" cy="36830"/>
          </a:xfrm>
          <a:custGeom>
            <a:avLst/>
            <a:gdLst/>
            <a:ahLst/>
            <a:cxnLst/>
            <a:rect l="l" t="t" r="r" b="b"/>
            <a:pathLst>
              <a:path w="7407909" h="36830">
                <a:moveTo>
                  <a:pt x="0" y="1524"/>
                </a:moveTo>
                <a:lnTo>
                  <a:pt x="0" y="635"/>
                </a:lnTo>
                <a:lnTo>
                  <a:pt x="685" y="0"/>
                </a:lnTo>
                <a:lnTo>
                  <a:pt x="1524" y="0"/>
                </a:lnTo>
                <a:lnTo>
                  <a:pt x="7405814" y="0"/>
                </a:lnTo>
                <a:lnTo>
                  <a:pt x="7406576" y="0"/>
                </a:lnTo>
                <a:lnTo>
                  <a:pt x="7407338" y="635"/>
                </a:lnTo>
                <a:lnTo>
                  <a:pt x="7407211" y="1524"/>
                </a:lnTo>
                <a:lnTo>
                  <a:pt x="7407338" y="35051"/>
                </a:lnTo>
                <a:lnTo>
                  <a:pt x="7407211" y="35813"/>
                </a:lnTo>
                <a:lnTo>
                  <a:pt x="7406576" y="36575"/>
                </a:lnTo>
                <a:lnTo>
                  <a:pt x="685" y="36575"/>
                </a:lnTo>
                <a:lnTo>
                  <a:pt x="0" y="35813"/>
                </a:lnTo>
                <a:lnTo>
                  <a:pt x="0" y="35051"/>
                </a:lnTo>
                <a:lnTo>
                  <a:pt x="0" y="152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1048" y="72390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OSI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685736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362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989829"/>
            <a:ext cx="106680" cy="1866900"/>
          </a:xfrm>
          <a:custGeom>
            <a:avLst/>
            <a:gdLst/>
            <a:ahLst/>
            <a:cxnLst/>
            <a:rect l="l" t="t" r="r" b="b"/>
            <a:pathLst>
              <a:path w="106680" h="1866900">
                <a:moveTo>
                  <a:pt x="0" y="1866900"/>
                </a:moveTo>
                <a:lnTo>
                  <a:pt x="106362" y="1866900"/>
                </a:lnTo>
                <a:lnTo>
                  <a:pt x="106362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989448"/>
            <a:ext cx="106680" cy="1868805"/>
          </a:xfrm>
          <a:custGeom>
            <a:avLst/>
            <a:gdLst/>
            <a:ahLst/>
            <a:cxnLst/>
            <a:rect l="l" t="t" r="r" b="b"/>
            <a:pathLst>
              <a:path w="106680" h="1868804">
                <a:moveTo>
                  <a:pt x="0" y="1524"/>
                </a:moveTo>
                <a:lnTo>
                  <a:pt x="0" y="762"/>
                </a:lnTo>
                <a:lnTo>
                  <a:pt x="641" y="0"/>
                </a:lnTo>
                <a:lnTo>
                  <a:pt x="1432" y="0"/>
                </a:lnTo>
                <a:lnTo>
                  <a:pt x="104929" y="0"/>
                </a:lnTo>
                <a:lnTo>
                  <a:pt x="105721" y="0"/>
                </a:lnTo>
                <a:lnTo>
                  <a:pt x="106362" y="762"/>
                </a:lnTo>
                <a:lnTo>
                  <a:pt x="106362" y="1524"/>
                </a:lnTo>
                <a:lnTo>
                  <a:pt x="106362" y="1867117"/>
                </a:lnTo>
                <a:lnTo>
                  <a:pt x="106362" y="1867909"/>
                </a:lnTo>
                <a:lnTo>
                  <a:pt x="105721" y="1868550"/>
                </a:lnTo>
                <a:lnTo>
                  <a:pt x="641" y="1868550"/>
                </a:lnTo>
                <a:lnTo>
                  <a:pt x="0" y="1867909"/>
                </a:lnTo>
                <a:lnTo>
                  <a:pt x="0" y="1867117"/>
                </a:lnTo>
                <a:lnTo>
                  <a:pt x="0" y="15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604" y="609600"/>
            <a:ext cx="4017264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32664"/>
            <a:ext cx="3461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14" dirty="0">
                <a:solidFill>
                  <a:srgbClr val="E3005C"/>
                </a:solidFill>
                <a:latin typeface="Franklin Gothic Medium"/>
                <a:cs typeface="Franklin Gothic Medium"/>
              </a:rPr>
              <a:t>DATA </a:t>
            </a:r>
            <a:r>
              <a:rPr b="1" dirty="0">
                <a:solidFill>
                  <a:srgbClr val="E3005C"/>
                </a:solidFill>
                <a:latin typeface="Franklin Gothic Medium"/>
                <a:cs typeface="Franklin Gothic Medium"/>
              </a:rPr>
              <a:t>LINK</a:t>
            </a:r>
            <a:r>
              <a:rPr b="1" spc="-40" dirty="0">
                <a:solidFill>
                  <a:srgbClr val="E3005C"/>
                </a:solidFill>
                <a:latin typeface="Franklin Gothic Medium"/>
                <a:cs typeface="Franklin Gothic Medium"/>
              </a:rPr>
              <a:t> LAYER</a:t>
            </a:r>
          </a:p>
        </p:txBody>
      </p:sp>
      <p:sp>
        <p:nvSpPr>
          <p:cNvPr id="5" name="object 5"/>
          <p:cNvSpPr/>
          <p:nvPr/>
        </p:nvSpPr>
        <p:spPr>
          <a:xfrm>
            <a:off x="685800" y="968374"/>
            <a:ext cx="8077200" cy="5889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406400"/>
            <a:ext cx="1576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Network</a:t>
            </a:r>
            <a:r>
              <a:rPr sz="2000" i="1" spc="-114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1066672"/>
            <a:ext cx="8675751" cy="2913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4038600"/>
            <a:ext cx="8077200" cy="118745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76680" marR="1364615" algn="ctr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The network layer is responsible </a:t>
            </a:r>
            <a:r>
              <a:rPr sz="2400" dirty="0">
                <a:latin typeface="Arial"/>
                <a:cs typeface="Arial"/>
              </a:rPr>
              <a:t>for the  </a:t>
            </a:r>
            <a:r>
              <a:rPr sz="2400" spc="-5" dirty="0">
                <a:latin typeface="Arial"/>
                <a:cs typeface="Arial"/>
              </a:rPr>
              <a:t>delivery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individual </a:t>
            </a:r>
            <a:r>
              <a:rPr sz="2400" dirty="0">
                <a:latin typeface="Arial"/>
                <a:cs typeface="Arial"/>
              </a:rPr>
              <a:t>packets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the source </a:t>
            </a:r>
            <a:r>
              <a:rPr sz="2400" dirty="0">
                <a:latin typeface="Arial"/>
                <a:cs typeface="Arial"/>
              </a:rPr>
              <a:t>host to the </a:t>
            </a:r>
            <a:r>
              <a:rPr sz="2400" spc="-5" dirty="0">
                <a:latin typeface="Arial"/>
                <a:cs typeface="Arial"/>
              </a:rPr>
              <a:t>destination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5279847"/>
            <a:ext cx="732535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Protocols: X.25</a:t>
            </a:r>
            <a:r>
              <a:rPr sz="3200" b="1" dirty="0">
                <a:latin typeface="Wingdings"/>
                <a:cs typeface="Wingdings"/>
              </a:rPr>
              <a:t></a:t>
            </a:r>
            <a:r>
              <a:rPr sz="3200" b="1" dirty="0">
                <a:latin typeface="Arial"/>
                <a:cs typeface="Arial"/>
              </a:rPr>
              <a:t>Connection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oriented  IP </a:t>
            </a:r>
            <a:r>
              <a:rPr sz="3200" b="1" dirty="0">
                <a:latin typeface="Wingdings"/>
                <a:cs typeface="Wingdings"/>
              </a:rPr>
              <a:t>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Connection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1078991"/>
            <a:ext cx="4448556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57809"/>
            <a:ext cx="383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0" dirty="0">
                <a:solidFill>
                  <a:srgbClr val="E3005C"/>
                </a:solidFill>
                <a:latin typeface="Franklin Gothic Medium"/>
                <a:cs typeface="Franklin Gothic Medium"/>
              </a:rPr>
              <a:t>NETWORK</a:t>
            </a:r>
            <a:r>
              <a:rPr sz="4000" b="1" spc="-114" dirty="0">
                <a:solidFill>
                  <a:srgbClr val="E3005C"/>
                </a:solidFill>
                <a:latin typeface="Franklin Gothic Medium"/>
                <a:cs typeface="Franklin Gothic Medium"/>
              </a:rPr>
              <a:t> </a:t>
            </a:r>
            <a:r>
              <a:rPr sz="4000" b="1" spc="-4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757172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42257" y="1587753"/>
            <a:ext cx="426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1415" algn="l"/>
                <a:tab pos="2595880" algn="l"/>
                <a:tab pos="3835400" algn="l"/>
              </a:tabLst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frames	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(p</a:t>
            </a:r>
            <a:r>
              <a:rPr sz="2400" b="1" spc="10" dirty="0">
                <a:solidFill>
                  <a:srgbClr val="000066"/>
                </a:solidFill>
                <a:latin typeface="Franklin Gothic Book"/>
                <a:cs typeface="Franklin Gothic Book"/>
              </a:rPr>
              <a:t>a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</a:t>
            </a:r>
            <a:r>
              <a:rPr sz="2400" b="1" spc="-60" dirty="0">
                <a:solidFill>
                  <a:srgbClr val="000066"/>
                </a:solidFill>
                <a:latin typeface="Franklin Gothic Book"/>
                <a:cs typeface="Franklin Gothic Book"/>
              </a:rPr>
              <a:t>k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ts)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h</a:t>
            </a:r>
            <a:r>
              <a:rPr sz="2400" b="1" spc="-55" dirty="0">
                <a:solidFill>
                  <a:srgbClr val="000066"/>
                </a:solidFill>
                <a:latin typeface="Franklin Gothic Book"/>
                <a:cs typeface="Franklin Gothic Book"/>
              </a:rPr>
              <a:t>r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o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u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g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h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the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436" y="1587753"/>
            <a:ext cx="318706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1780539" algn="l"/>
                <a:tab pos="2926715" algn="l"/>
              </a:tabLst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</a:t>
            </a:r>
            <a:r>
              <a:rPr sz="2400" b="1" spc="-30" dirty="0">
                <a:solidFill>
                  <a:srgbClr val="000066"/>
                </a:solidFill>
                <a:latin typeface="Franklin Gothic Book"/>
                <a:cs typeface="Franklin Gothic Book"/>
              </a:rPr>
              <a:t>m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plement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5" dirty="0">
                <a:solidFill>
                  <a:srgbClr val="000066"/>
                </a:solidFill>
                <a:latin typeface="Franklin Gothic Book"/>
                <a:cs typeface="Franklin Gothic Book"/>
              </a:rPr>
              <a:t>r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o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uting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of 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network.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700" y="2891027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" y="3622547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4354067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4756403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700" y="5487923"/>
            <a:ext cx="140208" cy="149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9436" y="2721990"/>
            <a:ext cx="7679055" cy="33178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1143000" algn="l"/>
                <a:tab pos="1707514" algn="l"/>
                <a:tab pos="2496820" algn="l"/>
                <a:tab pos="3789679" algn="l"/>
                <a:tab pos="4519295" algn="l"/>
                <a:tab pos="5083810" algn="l"/>
                <a:tab pos="6095365" algn="l"/>
                <a:tab pos="7106284" algn="l"/>
              </a:tabLst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De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f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ine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the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most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op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i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mum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pa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h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the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p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ac</a:t>
            </a:r>
            <a:r>
              <a:rPr sz="2400" b="1" spc="-55" dirty="0">
                <a:solidFill>
                  <a:srgbClr val="000066"/>
                </a:solidFill>
                <a:latin typeface="Franklin Gothic Book"/>
                <a:cs typeface="Franklin Gothic Book"/>
              </a:rPr>
              <a:t>k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should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a</a:t>
            </a:r>
            <a:r>
              <a:rPr sz="2400" b="1" spc="-70" dirty="0">
                <a:solidFill>
                  <a:srgbClr val="000066"/>
                </a:solidFill>
                <a:latin typeface="Franklin Gothic Book"/>
                <a:cs typeface="Franklin Gothic Book"/>
              </a:rPr>
              <a:t>k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  from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source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to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the</a:t>
            </a:r>
            <a:r>
              <a:rPr sz="2400" b="1" spc="-15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destination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ts val="2735"/>
              </a:lnSpc>
              <a:spcBef>
                <a:spcPts val="254"/>
              </a:spcBef>
              <a:tabLst>
                <a:tab pos="1150620" algn="l"/>
                <a:tab pos="2127885" algn="l"/>
                <a:tab pos="3699510" algn="l"/>
                <a:tab pos="4153535" algn="l"/>
                <a:tab pos="4822825" algn="l"/>
                <a:tab pos="5424805" algn="l"/>
                <a:tab pos="6720840" algn="l"/>
                <a:tab pos="7343775" algn="l"/>
              </a:tabLst>
            </a:pP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De</a:t>
            </a:r>
            <a:r>
              <a:rPr sz="2400" b="1" spc="10" dirty="0">
                <a:solidFill>
                  <a:srgbClr val="000066"/>
                </a:solidFill>
                <a:latin typeface="Franklin Gothic Book"/>
                <a:cs typeface="Franklin Gothic Book"/>
              </a:rPr>
              <a:t>f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in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log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i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cal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a</a:t>
            </a:r>
            <a:r>
              <a:rPr sz="2400" b="1" spc="10" dirty="0">
                <a:solidFill>
                  <a:srgbClr val="000066"/>
                </a:solidFill>
                <a:latin typeface="Franklin Gothic Book"/>
                <a:cs typeface="Franklin Gothic Book"/>
              </a:rPr>
              <a:t>d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dre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s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sing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so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that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a</a:t>
            </a:r>
            <a:r>
              <a:rPr sz="2400" b="1" spc="-45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y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endpoint	can	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be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identified.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Handles congestion in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the</a:t>
            </a:r>
            <a:r>
              <a:rPr sz="2400" b="1" spc="-12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network.</a:t>
            </a:r>
            <a:endParaRPr sz="2400">
              <a:latin typeface="Franklin Gothic Book"/>
              <a:cs typeface="Franklin Gothic Book"/>
            </a:endParaRPr>
          </a:p>
          <a:p>
            <a:pPr marL="12700" marR="5715">
              <a:lnSpc>
                <a:spcPts val="2600"/>
              </a:lnSpc>
              <a:spcBef>
                <a:spcPts val="605"/>
              </a:spcBef>
              <a:tabLst>
                <a:tab pos="1764030" algn="l"/>
                <a:tab pos="4205605" algn="l"/>
                <a:tab pos="5744845" algn="l"/>
              </a:tabLst>
            </a:pPr>
            <a:r>
              <a:rPr sz="2400" b="1" spc="-50" dirty="0">
                <a:solidFill>
                  <a:srgbClr val="000066"/>
                </a:solidFill>
                <a:latin typeface="Franklin Gothic Book"/>
                <a:cs typeface="Franklin Gothic Book"/>
              </a:rPr>
              <a:t>F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a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cilita</a:t>
            </a:r>
            <a:r>
              <a:rPr sz="2400" b="1" spc="-40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es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in</a:t>
            </a:r>
            <a:r>
              <a:rPr sz="2400" b="1" spc="-40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spc="-45" dirty="0">
                <a:solidFill>
                  <a:srgbClr val="000066"/>
                </a:solidFill>
                <a:latin typeface="Franklin Gothic Book"/>
                <a:cs typeface="Franklin Gothic Book"/>
              </a:rPr>
              <a:t>r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con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ction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b</a:t>
            </a:r>
            <a:r>
              <a:rPr sz="2400" b="1" spc="-25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spc="10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40" dirty="0">
                <a:solidFill>
                  <a:srgbClr val="000066"/>
                </a:solidFill>
                <a:latin typeface="Franklin Gothic Book"/>
                <a:cs typeface="Franklin Gothic Book"/>
              </a:rPr>
              <a:t>w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een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h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spc="-40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spc="-55" dirty="0">
                <a:solidFill>
                  <a:srgbClr val="000066"/>
                </a:solidFill>
                <a:latin typeface="Franklin Gothic Book"/>
                <a:cs typeface="Franklin Gothic Book"/>
              </a:rPr>
              <a:t>r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oge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e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ous  networks</a:t>
            </a:r>
            <a:r>
              <a:rPr sz="2400" b="1" spc="-6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(Internetworking).</a:t>
            </a:r>
            <a:endParaRPr sz="2400">
              <a:latin typeface="Franklin Gothic Book"/>
              <a:cs typeface="Franklin Gothic Book"/>
            </a:endParaRPr>
          </a:p>
          <a:p>
            <a:pPr marL="12700" marR="5715">
              <a:lnSpc>
                <a:spcPts val="2590"/>
              </a:lnSpc>
              <a:spcBef>
                <a:spcPts val="570"/>
              </a:spcBef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network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also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defines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how to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fragment a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packet 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into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smaller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packets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to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accommodate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different</a:t>
            </a:r>
            <a:r>
              <a:rPr sz="2400" b="1" spc="-16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media.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270"/>
            <a:ext cx="9144000" cy="563880"/>
          </a:xfrm>
          <a:custGeom>
            <a:avLst/>
            <a:gdLst/>
            <a:ahLst/>
            <a:cxnLst/>
            <a:rect l="l" t="t" r="r" b="b"/>
            <a:pathLst>
              <a:path w="9144000" h="563880">
                <a:moveTo>
                  <a:pt x="0" y="563879"/>
                </a:moveTo>
                <a:lnTo>
                  <a:pt x="9143999" y="563879"/>
                </a:lnTo>
                <a:lnTo>
                  <a:pt x="9143999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144000" cy="565150"/>
          </a:xfrm>
          <a:custGeom>
            <a:avLst/>
            <a:gdLst/>
            <a:ahLst/>
            <a:cxnLst/>
            <a:rect l="l" t="t" r="r" b="b"/>
            <a:pathLst>
              <a:path w="9144000" h="565150">
                <a:moveTo>
                  <a:pt x="0" y="1397"/>
                </a:moveTo>
                <a:lnTo>
                  <a:pt x="0" y="634"/>
                </a:lnTo>
                <a:lnTo>
                  <a:pt x="645" y="0"/>
                </a:lnTo>
                <a:lnTo>
                  <a:pt x="1440" y="0"/>
                </a:lnTo>
                <a:lnTo>
                  <a:pt x="9142603" y="0"/>
                </a:lnTo>
                <a:lnTo>
                  <a:pt x="9143365" y="0"/>
                </a:lnTo>
                <a:lnTo>
                  <a:pt x="9144000" y="634"/>
                </a:lnTo>
                <a:lnTo>
                  <a:pt x="9144000" y="1397"/>
                </a:lnTo>
                <a:lnTo>
                  <a:pt x="9144000" y="563752"/>
                </a:lnTo>
                <a:lnTo>
                  <a:pt x="9144000" y="564514"/>
                </a:lnTo>
                <a:lnTo>
                  <a:pt x="9143365" y="565150"/>
                </a:lnTo>
                <a:lnTo>
                  <a:pt x="645" y="565150"/>
                </a:lnTo>
                <a:lnTo>
                  <a:pt x="0" y="564514"/>
                </a:lnTo>
                <a:lnTo>
                  <a:pt x="0" y="5637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" y="127126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80"/>
                </a:moveTo>
                <a:lnTo>
                  <a:pt x="247650" y="246380"/>
                </a:lnTo>
                <a:lnTo>
                  <a:pt x="247650" y="0"/>
                </a:lnTo>
                <a:lnTo>
                  <a:pt x="0" y="0"/>
                </a:lnTo>
                <a:lnTo>
                  <a:pt x="0" y="24638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" y="12706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175" y="12700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252"/>
                </a:lnTo>
                <a:lnTo>
                  <a:pt x="247650" y="247014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7014"/>
                </a:lnTo>
                <a:lnTo>
                  <a:pt x="0" y="2462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000" y="139318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79"/>
                </a:moveTo>
                <a:lnTo>
                  <a:pt x="247650" y="246379"/>
                </a:lnTo>
                <a:lnTo>
                  <a:pt x="247650" y="0"/>
                </a:lnTo>
                <a:lnTo>
                  <a:pt x="0" y="0"/>
                </a:lnTo>
                <a:lnTo>
                  <a:pt x="0" y="246379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388" y="1392555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872" y="0"/>
                </a:lnTo>
              </a:path>
            </a:pathLst>
          </a:custGeom>
          <a:ln w="3175">
            <a:solidFill>
              <a:srgbClr val="00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5000" y="13923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125"/>
                </a:lnTo>
                <a:lnTo>
                  <a:pt x="247650" y="246887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6887"/>
                </a:lnTo>
                <a:lnTo>
                  <a:pt x="0" y="246125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9962" y="1553210"/>
            <a:ext cx="7407275" cy="3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9962" y="1552575"/>
            <a:ext cx="7407909" cy="36830"/>
          </a:xfrm>
          <a:custGeom>
            <a:avLst/>
            <a:gdLst/>
            <a:ahLst/>
            <a:cxnLst/>
            <a:rect l="l" t="t" r="r" b="b"/>
            <a:pathLst>
              <a:path w="7407909" h="36830">
                <a:moveTo>
                  <a:pt x="0" y="1524"/>
                </a:moveTo>
                <a:lnTo>
                  <a:pt x="0" y="635"/>
                </a:lnTo>
                <a:lnTo>
                  <a:pt x="685" y="0"/>
                </a:lnTo>
                <a:lnTo>
                  <a:pt x="1524" y="0"/>
                </a:lnTo>
                <a:lnTo>
                  <a:pt x="7405814" y="0"/>
                </a:lnTo>
                <a:lnTo>
                  <a:pt x="7406576" y="0"/>
                </a:lnTo>
                <a:lnTo>
                  <a:pt x="7407338" y="635"/>
                </a:lnTo>
                <a:lnTo>
                  <a:pt x="7407211" y="1524"/>
                </a:lnTo>
                <a:lnTo>
                  <a:pt x="7407338" y="35051"/>
                </a:lnTo>
                <a:lnTo>
                  <a:pt x="7407211" y="35813"/>
                </a:lnTo>
                <a:lnTo>
                  <a:pt x="7406576" y="36575"/>
                </a:lnTo>
                <a:lnTo>
                  <a:pt x="685" y="36575"/>
                </a:lnTo>
                <a:lnTo>
                  <a:pt x="0" y="35813"/>
                </a:lnTo>
                <a:lnTo>
                  <a:pt x="0" y="35051"/>
                </a:lnTo>
                <a:lnTo>
                  <a:pt x="0" y="152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1048" y="72390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OSI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685736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362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989829"/>
            <a:ext cx="106680" cy="1866900"/>
          </a:xfrm>
          <a:custGeom>
            <a:avLst/>
            <a:gdLst/>
            <a:ahLst/>
            <a:cxnLst/>
            <a:rect l="l" t="t" r="r" b="b"/>
            <a:pathLst>
              <a:path w="106680" h="1866900">
                <a:moveTo>
                  <a:pt x="0" y="1866900"/>
                </a:moveTo>
                <a:lnTo>
                  <a:pt x="106362" y="1866900"/>
                </a:lnTo>
                <a:lnTo>
                  <a:pt x="106362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989448"/>
            <a:ext cx="106680" cy="1868805"/>
          </a:xfrm>
          <a:custGeom>
            <a:avLst/>
            <a:gdLst/>
            <a:ahLst/>
            <a:cxnLst/>
            <a:rect l="l" t="t" r="r" b="b"/>
            <a:pathLst>
              <a:path w="106680" h="1868804">
                <a:moveTo>
                  <a:pt x="0" y="1524"/>
                </a:moveTo>
                <a:lnTo>
                  <a:pt x="0" y="762"/>
                </a:lnTo>
                <a:lnTo>
                  <a:pt x="641" y="0"/>
                </a:lnTo>
                <a:lnTo>
                  <a:pt x="1432" y="0"/>
                </a:lnTo>
                <a:lnTo>
                  <a:pt x="104929" y="0"/>
                </a:lnTo>
                <a:lnTo>
                  <a:pt x="105721" y="0"/>
                </a:lnTo>
                <a:lnTo>
                  <a:pt x="106362" y="762"/>
                </a:lnTo>
                <a:lnTo>
                  <a:pt x="106362" y="1524"/>
                </a:lnTo>
                <a:lnTo>
                  <a:pt x="106362" y="1867117"/>
                </a:lnTo>
                <a:lnTo>
                  <a:pt x="106362" y="1867909"/>
                </a:lnTo>
                <a:lnTo>
                  <a:pt x="105721" y="1868550"/>
                </a:lnTo>
                <a:lnTo>
                  <a:pt x="641" y="1868550"/>
                </a:lnTo>
                <a:lnTo>
                  <a:pt x="0" y="1867909"/>
                </a:lnTo>
                <a:lnTo>
                  <a:pt x="0" y="1867117"/>
                </a:lnTo>
                <a:lnTo>
                  <a:pt x="0" y="15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6400"/>
            <a:ext cx="3385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Source-to-destination</a:t>
            </a:r>
            <a:r>
              <a:rPr sz="2000" i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delivery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8625" y="1195450"/>
            <a:ext cx="5083175" cy="48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330200"/>
            <a:ext cx="1712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5" dirty="0">
                <a:latin typeface="Arial"/>
                <a:cs typeface="Arial"/>
              </a:rPr>
              <a:t>Transport</a:t>
            </a:r>
            <a:r>
              <a:rPr sz="2000" i="1" spc="-1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1066800"/>
            <a:ext cx="8693150" cy="302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" y="4343336"/>
            <a:ext cx="8686800" cy="8305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8735" rIns="0" bIns="0" rtlCol="0">
            <a:spAutoFit/>
          </a:bodyPr>
          <a:lstStyle/>
          <a:p>
            <a:pPr marL="1446530" marR="1042669" indent="-39814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The transport layer is responsible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delivery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message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one process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another.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5279847"/>
            <a:ext cx="740727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Protocols: TCP </a:t>
            </a:r>
            <a:r>
              <a:rPr sz="3200" b="1" dirty="0">
                <a:latin typeface="Wingdings"/>
                <a:cs typeface="Wingdings"/>
              </a:rPr>
              <a:t></a:t>
            </a:r>
            <a:r>
              <a:rPr sz="3200" b="1" dirty="0">
                <a:latin typeface="Arial"/>
                <a:cs typeface="Arial"/>
              </a:rPr>
              <a:t>Connection</a:t>
            </a:r>
            <a:r>
              <a:rPr sz="3200" b="1" spc="-2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oriented  UDP </a:t>
            </a:r>
            <a:r>
              <a:rPr sz="3200" b="1" dirty="0">
                <a:latin typeface="Wingdings"/>
                <a:cs typeface="Wingdings"/>
              </a:rPr>
              <a:t>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Connection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1078991"/>
            <a:ext cx="4878324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57809"/>
            <a:ext cx="4262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E3005C"/>
                </a:solidFill>
                <a:latin typeface="Franklin Gothic Medium"/>
                <a:cs typeface="Franklin Gothic Medium"/>
              </a:rPr>
              <a:t>TRANSPORT</a:t>
            </a:r>
            <a:r>
              <a:rPr sz="4000" b="1" spc="-140" dirty="0">
                <a:solidFill>
                  <a:srgbClr val="E3005C"/>
                </a:solidFill>
                <a:latin typeface="Franklin Gothic Medium"/>
                <a:cs typeface="Franklin Gothic Medium"/>
              </a:rPr>
              <a:t> </a:t>
            </a:r>
            <a:r>
              <a:rPr sz="4000" b="1" spc="-4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720595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" y="3256788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00" y="3732276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" y="4207764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" y="4683252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5158740"/>
            <a:ext cx="140208" cy="149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5634228"/>
            <a:ext cx="140208" cy="149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9436" y="1551178"/>
            <a:ext cx="7679690" cy="4305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just">
              <a:lnSpc>
                <a:spcPct val="80100"/>
              </a:lnSpc>
              <a:spcBef>
                <a:spcPts val="670"/>
              </a:spcBef>
            </a:pP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Purpose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of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this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is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to provide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 reliable mechanism </a:t>
            </a:r>
            <a:r>
              <a:rPr sz="2400" b="1" spc="-30" dirty="0">
                <a:solidFill>
                  <a:srgbClr val="000066"/>
                </a:solidFill>
                <a:latin typeface="Franklin Gothic Book"/>
                <a:cs typeface="Franklin Gothic Book"/>
              </a:rPr>
              <a:t>for 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exchange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of data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between two processes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in different  computers.</a:t>
            </a:r>
            <a:endParaRPr sz="2400">
              <a:latin typeface="Franklin Gothic Book"/>
              <a:cs typeface="Franklin Gothic 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1058545">
              <a:lnSpc>
                <a:spcPct val="130100"/>
              </a:lnSpc>
            </a:pP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Ensures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that the data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units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are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delivered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error</a:t>
            </a:r>
            <a:r>
              <a:rPr sz="2400" b="1" spc="-27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free. 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Ensures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that data units are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delivered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in</a:t>
            </a:r>
            <a:r>
              <a:rPr sz="2400" b="1" spc="-24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sequence.</a:t>
            </a:r>
            <a:endParaRPr sz="2400">
              <a:latin typeface="Franklin Gothic Book"/>
              <a:cs typeface="Franklin Gothic Book"/>
            </a:endParaRPr>
          </a:p>
          <a:p>
            <a:pPr marL="12700" marR="386080">
              <a:lnSpc>
                <a:spcPct val="130000"/>
              </a:lnSpc>
            </a:pP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Ensures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that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there is no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loss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or duplication of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data</a:t>
            </a:r>
            <a:r>
              <a:rPr sz="2400" b="1" spc="-28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units. 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Provides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connectionless or connection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oriented</a:t>
            </a:r>
            <a:r>
              <a:rPr sz="2400" b="1" spc="-19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10" dirty="0">
                <a:solidFill>
                  <a:srgbClr val="000066"/>
                </a:solidFill>
                <a:latin typeface="Franklin Gothic Book"/>
                <a:cs typeface="Franklin Gothic Book"/>
              </a:rPr>
              <a:t>service.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Provides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for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connection</a:t>
            </a:r>
            <a:r>
              <a:rPr sz="2400" b="1" spc="-8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management.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1325880" algn="l"/>
              </a:tabLst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Multiplex	multiple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connection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over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single</a:t>
            </a:r>
            <a:r>
              <a:rPr sz="2400" b="1" spc="-12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channel.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270"/>
            <a:ext cx="9144000" cy="563880"/>
          </a:xfrm>
          <a:custGeom>
            <a:avLst/>
            <a:gdLst/>
            <a:ahLst/>
            <a:cxnLst/>
            <a:rect l="l" t="t" r="r" b="b"/>
            <a:pathLst>
              <a:path w="9144000" h="563880">
                <a:moveTo>
                  <a:pt x="0" y="563879"/>
                </a:moveTo>
                <a:lnTo>
                  <a:pt x="9143999" y="563879"/>
                </a:lnTo>
                <a:lnTo>
                  <a:pt x="9143999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144000" cy="565150"/>
          </a:xfrm>
          <a:custGeom>
            <a:avLst/>
            <a:gdLst/>
            <a:ahLst/>
            <a:cxnLst/>
            <a:rect l="l" t="t" r="r" b="b"/>
            <a:pathLst>
              <a:path w="9144000" h="565150">
                <a:moveTo>
                  <a:pt x="0" y="1397"/>
                </a:moveTo>
                <a:lnTo>
                  <a:pt x="0" y="634"/>
                </a:lnTo>
                <a:lnTo>
                  <a:pt x="645" y="0"/>
                </a:lnTo>
                <a:lnTo>
                  <a:pt x="1440" y="0"/>
                </a:lnTo>
                <a:lnTo>
                  <a:pt x="9142603" y="0"/>
                </a:lnTo>
                <a:lnTo>
                  <a:pt x="9143365" y="0"/>
                </a:lnTo>
                <a:lnTo>
                  <a:pt x="9144000" y="634"/>
                </a:lnTo>
                <a:lnTo>
                  <a:pt x="9144000" y="1397"/>
                </a:lnTo>
                <a:lnTo>
                  <a:pt x="9144000" y="563752"/>
                </a:lnTo>
                <a:lnTo>
                  <a:pt x="9144000" y="564514"/>
                </a:lnTo>
                <a:lnTo>
                  <a:pt x="9143365" y="565150"/>
                </a:lnTo>
                <a:lnTo>
                  <a:pt x="645" y="565150"/>
                </a:lnTo>
                <a:lnTo>
                  <a:pt x="0" y="564514"/>
                </a:lnTo>
                <a:lnTo>
                  <a:pt x="0" y="5637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175" y="127126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80"/>
                </a:moveTo>
                <a:lnTo>
                  <a:pt x="247650" y="246380"/>
                </a:lnTo>
                <a:lnTo>
                  <a:pt x="247650" y="0"/>
                </a:lnTo>
                <a:lnTo>
                  <a:pt x="0" y="0"/>
                </a:lnTo>
                <a:lnTo>
                  <a:pt x="0" y="24638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" y="12706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" y="12700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252"/>
                </a:lnTo>
                <a:lnTo>
                  <a:pt x="247650" y="247014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7014"/>
                </a:lnTo>
                <a:lnTo>
                  <a:pt x="0" y="2462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000" y="139318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79"/>
                </a:moveTo>
                <a:lnTo>
                  <a:pt x="247650" y="246379"/>
                </a:lnTo>
                <a:lnTo>
                  <a:pt x="247650" y="0"/>
                </a:lnTo>
                <a:lnTo>
                  <a:pt x="0" y="0"/>
                </a:lnTo>
                <a:lnTo>
                  <a:pt x="0" y="246379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388" y="1392555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872" y="0"/>
                </a:lnTo>
              </a:path>
            </a:pathLst>
          </a:custGeom>
          <a:ln w="3175">
            <a:solidFill>
              <a:srgbClr val="00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000" y="13923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125"/>
                </a:lnTo>
                <a:lnTo>
                  <a:pt x="247650" y="246887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6887"/>
                </a:lnTo>
                <a:lnTo>
                  <a:pt x="0" y="246125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9962" y="1553210"/>
            <a:ext cx="7407275" cy="3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9962" y="1552575"/>
            <a:ext cx="7407909" cy="36830"/>
          </a:xfrm>
          <a:custGeom>
            <a:avLst/>
            <a:gdLst/>
            <a:ahLst/>
            <a:cxnLst/>
            <a:rect l="l" t="t" r="r" b="b"/>
            <a:pathLst>
              <a:path w="7407909" h="36830">
                <a:moveTo>
                  <a:pt x="0" y="1524"/>
                </a:moveTo>
                <a:lnTo>
                  <a:pt x="0" y="635"/>
                </a:lnTo>
                <a:lnTo>
                  <a:pt x="685" y="0"/>
                </a:lnTo>
                <a:lnTo>
                  <a:pt x="1524" y="0"/>
                </a:lnTo>
                <a:lnTo>
                  <a:pt x="7405814" y="0"/>
                </a:lnTo>
                <a:lnTo>
                  <a:pt x="7406576" y="0"/>
                </a:lnTo>
                <a:lnTo>
                  <a:pt x="7407338" y="635"/>
                </a:lnTo>
                <a:lnTo>
                  <a:pt x="7407211" y="1524"/>
                </a:lnTo>
                <a:lnTo>
                  <a:pt x="7407338" y="35051"/>
                </a:lnTo>
                <a:lnTo>
                  <a:pt x="7407211" y="35813"/>
                </a:lnTo>
                <a:lnTo>
                  <a:pt x="7406576" y="36575"/>
                </a:lnTo>
                <a:lnTo>
                  <a:pt x="685" y="36575"/>
                </a:lnTo>
                <a:lnTo>
                  <a:pt x="0" y="35813"/>
                </a:lnTo>
                <a:lnTo>
                  <a:pt x="0" y="35051"/>
                </a:lnTo>
                <a:lnTo>
                  <a:pt x="0" y="152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1048" y="72390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OSI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685736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362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989829"/>
            <a:ext cx="106680" cy="1866900"/>
          </a:xfrm>
          <a:custGeom>
            <a:avLst/>
            <a:gdLst/>
            <a:ahLst/>
            <a:cxnLst/>
            <a:rect l="l" t="t" r="r" b="b"/>
            <a:pathLst>
              <a:path w="106680" h="1866900">
                <a:moveTo>
                  <a:pt x="0" y="1866900"/>
                </a:moveTo>
                <a:lnTo>
                  <a:pt x="106362" y="1866900"/>
                </a:lnTo>
                <a:lnTo>
                  <a:pt x="106362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4989448"/>
            <a:ext cx="106680" cy="1868805"/>
          </a:xfrm>
          <a:custGeom>
            <a:avLst/>
            <a:gdLst/>
            <a:ahLst/>
            <a:cxnLst/>
            <a:rect l="l" t="t" r="r" b="b"/>
            <a:pathLst>
              <a:path w="106680" h="1868804">
                <a:moveTo>
                  <a:pt x="0" y="1524"/>
                </a:moveTo>
                <a:lnTo>
                  <a:pt x="0" y="762"/>
                </a:lnTo>
                <a:lnTo>
                  <a:pt x="641" y="0"/>
                </a:lnTo>
                <a:lnTo>
                  <a:pt x="1432" y="0"/>
                </a:lnTo>
                <a:lnTo>
                  <a:pt x="104929" y="0"/>
                </a:lnTo>
                <a:lnTo>
                  <a:pt x="105721" y="0"/>
                </a:lnTo>
                <a:lnTo>
                  <a:pt x="106362" y="762"/>
                </a:lnTo>
                <a:lnTo>
                  <a:pt x="106362" y="1524"/>
                </a:lnTo>
                <a:lnTo>
                  <a:pt x="106362" y="1867117"/>
                </a:lnTo>
                <a:lnTo>
                  <a:pt x="106362" y="1867909"/>
                </a:lnTo>
                <a:lnTo>
                  <a:pt x="105721" y="1868550"/>
                </a:lnTo>
                <a:lnTo>
                  <a:pt x="641" y="1868550"/>
                </a:lnTo>
                <a:lnTo>
                  <a:pt x="0" y="1867909"/>
                </a:lnTo>
                <a:lnTo>
                  <a:pt x="0" y="1867117"/>
                </a:lnTo>
                <a:lnTo>
                  <a:pt x="0" y="15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200"/>
            <a:ext cx="5711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Reliable process-to-process delivery of a</a:t>
            </a:r>
            <a:r>
              <a:rPr sz="2000" i="1" spc="-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225" y="2025650"/>
            <a:ext cx="7623175" cy="313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558749"/>
            <a:ext cx="1551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Session</a:t>
            </a:r>
            <a:r>
              <a:rPr sz="2000" i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1066672"/>
            <a:ext cx="8556625" cy="3973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5334000"/>
            <a:ext cx="8077200" cy="8223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9369" rIns="0" bIns="0" rtlCol="0">
            <a:spAutoFit/>
          </a:bodyPr>
          <a:lstStyle/>
          <a:p>
            <a:pPr marL="2142490" marR="1194435" indent="-94234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"/>
                <a:cs typeface="Arial"/>
              </a:rPr>
              <a:t>The session layer is responsible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dialog  control 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synchronization.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25423"/>
            <a:ext cx="898855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48437"/>
            <a:ext cx="8636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TRANSPARENCY </a:t>
            </a:r>
            <a:r>
              <a:rPr dirty="0"/>
              <a:t>IN A </a:t>
            </a:r>
            <a:r>
              <a:rPr spc="-5" dirty="0"/>
              <a:t>DISTRIBUTED</a:t>
            </a:r>
            <a:r>
              <a:rPr spc="60" dirty="0"/>
              <a:t> </a:t>
            </a:r>
            <a:r>
              <a:rPr spc="-2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5970219"/>
            <a:ext cx="5099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Different forms </a:t>
            </a:r>
            <a:r>
              <a:rPr sz="1800" dirty="0">
                <a:latin typeface="Times New Roman"/>
                <a:cs typeface="Times New Roman"/>
              </a:rPr>
              <a:t>of transparency in a distributed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0512" y="1077912"/>
          <a:ext cx="8458200" cy="477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14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Transparency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Access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828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10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Hide differences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in data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representation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and how a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resource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is 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accessed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Location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Hide where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resource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6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located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4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Migration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Hide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that a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resource may move to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another</a:t>
                      </a:r>
                      <a:r>
                        <a:rPr sz="1600" spc="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location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8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Relocation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83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352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Hide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that a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resource may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moved to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another location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while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in 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use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8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Replication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83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User cannot tell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how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many copies</a:t>
                      </a:r>
                      <a:r>
                        <a:rPr sz="1600" spc="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exist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9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Concurrency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835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Hide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that a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resource may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shared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several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competitive</a:t>
                      </a:r>
                      <a:r>
                        <a:rPr sz="1600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users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14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Failure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Hide the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failure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recovery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of a</a:t>
                      </a:r>
                      <a:r>
                        <a:rPr sz="1600" spc="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resource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08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spc="-15" dirty="0">
                          <a:latin typeface="Tahoma"/>
                          <a:cs typeface="Tahoma"/>
                        </a:rPr>
                        <a:t>Persistence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84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Hide whether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(software) resource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is in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memory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or on</a:t>
                      </a:r>
                      <a:r>
                        <a:rPr sz="1600" spc="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disk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1078991"/>
            <a:ext cx="4110228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57809"/>
            <a:ext cx="349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SESSION</a:t>
            </a:r>
            <a:r>
              <a:rPr sz="4000" b="1" spc="-114" dirty="0">
                <a:solidFill>
                  <a:srgbClr val="E3005C"/>
                </a:solidFill>
                <a:latin typeface="Franklin Gothic Medium"/>
                <a:cs typeface="Franklin Gothic Medium"/>
              </a:rPr>
              <a:t> </a:t>
            </a:r>
            <a:r>
              <a:rPr sz="4000" b="1" spc="-4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" y="1720595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" y="2884932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" y="3543300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" y="4201667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" y="4567428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00" y="5225796"/>
            <a:ext cx="140208" cy="149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0531" y="1551178"/>
            <a:ext cx="8365490" cy="44831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715" algn="just">
              <a:lnSpc>
                <a:spcPct val="80100"/>
              </a:lnSpc>
              <a:spcBef>
                <a:spcPts val="670"/>
              </a:spcBef>
            </a:pP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Session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provides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mechanism </a:t>
            </a:r>
            <a:r>
              <a:rPr sz="2400" b="1" spc="-25" dirty="0">
                <a:solidFill>
                  <a:srgbClr val="000066"/>
                </a:solidFill>
                <a:latin typeface="Franklin Gothic Book"/>
                <a:cs typeface="Franklin Gothic Book"/>
              </a:rPr>
              <a:t>for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controlling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dialogue 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between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two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end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systems. It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defines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how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to </a:t>
            </a:r>
            <a:r>
              <a:rPr sz="2400" b="1" spc="10" dirty="0">
                <a:solidFill>
                  <a:srgbClr val="000066"/>
                </a:solidFill>
                <a:latin typeface="Franklin Gothic Book"/>
                <a:cs typeface="Franklin Gothic Book"/>
              </a:rPr>
              <a:t>start,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control 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and end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conversations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(called sessions)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between</a:t>
            </a:r>
            <a:r>
              <a:rPr sz="2400" b="1" spc="-17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applications.</a:t>
            </a:r>
            <a:endParaRPr sz="2400">
              <a:latin typeface="Franklin Gothic Book"/>
              <a:cs typeface="Franklin Gothic Book"/>
            </a:endParaRPr>
          </a:p>
          <a:p>
            <a:pPr marL="12700" marR="5080">
              <a:lnSpc>
                <a:spcPts val="2300"/>
              </a:lnSpc>
              <a:spcBef>
                <a:spcPts val="2240"/>
              </a:spcBef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This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requests </a:t>
            </a:r>
            <a:r>
              <a:rPr sz="2400" b="1" spc="-25" dirty="0">
                <a:solidFill>
                  <a:srgbClr val="000066"/>
                </a:solidFill>
                <a:latin typeface="Franklin Gothic Book"/>
                <a:cs typeface="Franklin Gothic Book"/>
              </a:rPr>
              <a:t>for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 logical connection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to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be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established on 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an end-user’s</a:t>
            </a:r>
            <a:r>
              <a:rPr sz="2400" b="1" spc="-8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request.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ts val="2590"/>
              </a:lnSpc>
              <a:spcBef>
                <a:spcPts val="30"/>
              </a:spcBef>
            </a:pP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Any</a:t>
            </a:r>
            <a:r>
              <a:rPr sz="2400" b="1" spc="26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necessary</a:t>
            </a:r>
            <a:r>
              <a:rPr sz="2400" b="1" spc="27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log-on</a:t>
            </a:r>
            <a:r>
              <a:rPr sz="2400" b="1" spc="254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or</a:t>
            </a:r>
            <a:r>
              <a:rPr sz="2400" b="1" spc="26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password</a:t>
            </a:r>
            <a:r>
              <a:rPr sz="2400" b="1" spc="27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validation</a:t>
            </a:r>
            <a:r>
              <a:rPr sz="2400" b="1" spc="26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is</a:t>
            </a:r>
            <a:r>
              <a:rPr sz="2400" b="1" spc="26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also</a:t>
            </a:r>
            <a:r>
              <a:rPr sz="2400" b="1" spc="27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handled</a:t>
            </a:r>
            <a:r>
              <a:rPr sz="2400" b="1" spc="27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45" dirty="0">
                <a:solidFill>
                  <a:srgbClr val="000066"/>
                </a:solidFill>
                <a:latin typeface="Franklin Gothic Book"/>
                <a:cs typeface="Franklin Gothic Book"/>
              </a:rPr>
              <a:t>by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ts val="2590"/>
              </a:lnSpc>
            </a:pP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this</a:t>
            </a:r>
            <a:r>
              <a:rPr sz="2400" b="1" spc="-4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35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layer.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Session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is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also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responsible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for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terminating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the</a:t>
            </a:r>
            <a:r>
              <a:rPr sz="2400" b="1" spc="-24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connection.</a:t>
            </a:r>
            <a:endParaRPr sz="2400">
              <a:latin typeface="Franklin Gothic Book"/>
              <a:cs typeface="Franklin Gothic Book"/>
            </a:endParaRPr>
          </a:p>
          <a:p>
            <a:pPr marL="12700" marR="5715" algn="just">
              <a:lnSpc>
                <a:spcPct val="8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This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provides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services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like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dialogue discipline which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can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be 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full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duplex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or half</a:t>
            </a:r>
            <a:r>
              <a:rPr sz="2400" b="1" spc="-11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duplex.</a:t>
            </a:r>
            <a:endParaRPr sz="2400">
              <a:latin typeface="Franklin Gothic Book"/>
              <a:cs typeface="Franklin Gothic Book"/>
            </a:endParaRPr>
          </a:p>
          <a:p>
            <a:pPr marL="12700" marR="5715" algn="just">
              <a:lnSpc>
                <a:spcPct val="8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Session </a:t>
            </a:r>
            <a:r>
              <a:rPr sz="2400" b="1" spc="-25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can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also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provide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check-pointing mechanism such  that if a failure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of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some </a:t>
            </a:r>
            <a:r>
              <a:rPr sz="2400" b="1" spc="15" dirty="0">
                <a:solidFill>
                  <a:srgbClr val="000066"/>
                </a:solidFill>
                <a:latin typeface="Franklin Gothic Book"/>
                <a:cs typeface="Franklin Gothic Book"/>
              </a:rPr>
              <a:t>sort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occurs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between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checkpoints, all 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data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can be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retransmitted from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last</a:t>
            </a:r>
            <a:r>
              <a:rPr sz="2400" b="1" spc="-19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checkpoint.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270"/>
            <a:ext cx="9144000" cy="563880"/>
          </a:xfrm>
          <a:custGeom>
            <a:avLst/>
            <a:gdLst/>
            <a:ahLst/>
            <a:cxnLst/>
            <a:rect l="l" t="t" r="r" b="b"/>
            <a:pathLst>
              <a:path w="9144000" h="563880">
                <a:moveTo>
                  <a:pt x="0" y="563879"/>
                </a:moveTo>
                <a:lnTo>
                  <a:pt x="9143999" y="563879"/>
                </a:lnTo>
                <a:lnTo>
                  <a:pt x="9143999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565150"/>
          </a:xfrm>
          <a:custGeom>
            <a:avLst/>
            <a:gdLst/>
            <a:ahLst/>
            <a:cxnLst/>
            <a:rect l="l" t="t" r="r" b="b"/>
            <a:pathLst>
              <a:path w="9144000" h="565150">
                <a:moveTo>
                  <a:pt x="0" y="1397"/>
                </a:moveTo>
                <a:lnTo>
                  <a:pt x="0" y="634"/>
                </a:lnTo>
                <a:lnTo>
                  <a:pt x="645" y="0"/>
                </a:lnTo>
                <a:lnTo>
                  <a:pt x="1440" y="0"/>
                </a:lnTo>
                <a:lnTo>
                  <a:pt x="9142603" y="0"/>
                </a:lnTo>
                <a:lnTo>
                  <a:pt x="9143365" y="0"/>
                </a:lnTo>
                <a:lnTo>
                  <a:pt x="9144000" y="634"/>
                </a:lnTo>
                <a:lnTo>
                  <a:pt x="9144000" y="1397"/>
                </a:lnTo>
                <a:lnTo>
                  <a:pt x="9144000" y="563752"/>
                </a:lnTo>
                <a:lnTo>
                  <a:pt x="9144000" y="564514"/>
                </a:lnTo>
                <a:lnTo>
                  <a:pt x="9143365" y="565150"/>
                </a:lnTo>
                <a:lnTo>
                  <a:pt x="645" y="565150"/>
                </a:lnTo>
                <a:lnTo>
                  <a:pt x="0" y="564514"/>
                </a:lnTo>
                <a:lnTo>
                  <a:pt x="0" y="5637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175" y="127126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80"/>
                </a:moveTo>
                <a:lnTo>
                  <a:pt x="247650" y="246380"/>
                </a:lnTo>
                <a:lnTo>
                  <a:pt x="247650" y="0"/>
                </a:lnTo>
                <a:lnTo>
                  <a:pt x="0" y="0"/>
                </a:lnTo>
                <a:lnTo>
                  <a:pt x="0" y="24638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175" y="12706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" y="12700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252"/>
                </a:lnTo>
                <a:lnTo>
                  <a:pt x="247650" y="247014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7014"/>
                </a:lnTo>
                <a:lnTo>
                  <a:pt x="0" y="2462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5000" y="139318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79"/>
                </a:moveTo>
                <a:lnTo>
                  <a:pt x="247650" y="246379"/>
                </a:lnTo>
                <a:lnTo>
                  <a:pt x="247650" y="0"/>
                </a:lnTo>
                <a:lnTo>
                  <a:pt x="0" y="0"/>
                </a:lnTo>
                <a:lnTo>
                  <a:pt x="0" y="246379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388" y="1392555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872" y="0"/>
                </a:lnTo>
              </a:path>
            </a:pathLst>
          </a:custGeom>
          <a:ln w="3175">
            <a:solidFill>
              <a:srgbClr val="00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000" y="13923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125"/>
                </a:lnTo>
                <a:lnTo>
                  <a:pt x="247650" y="246887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6887"/>
                </a:lnTo>
                <a:lnTo>
                  <a:pt x="0" y="246125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9962" y="1553210"/>
            <a:ext cx="7407275" cy="3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9962" y="1552575"/>
            <a:ext cx="7407909" cy="36830"/>
          </a:xfrm>
          <a:custGeom>
            <a:avLst/>
            <a:gdLst/>
            <a:ahLst/>
            <a:cxnLst/>
            <a:rect l="l" t="t" r="r" b="b"/>
            <a:pathLst>
              <a:path w="7407909" h="36830">
                <a:moveTo>
                  <a:pt x="0" y="1524"/>
                </a:moveTo>
                <a:lnTo>
                  <a:pt x="0" y="635"/>
                </a:lnTo>
                <a:lnTo>
                  <a:pt x="685" y="0"/>
                </a:lnTo>
                <a:lnTo>
                  <a:pt x="1524" y="0"/>
                </a:lnTo>
                <a:lnTo>
                  <a:pt x="7405814" y="0"/>
                </a:lnTo>
                <a:lnTo>
                  <a:pt x="7406576" y="0"/>
                </a:lnTo>
                <a:lnTo>
                  <a:pt x="7407338" y="635"/>
                </a:lnTo>
                <a:lnTo>
                  <a:pt x="7407211" y="1524"/>
                </a:lnTo>
                <a:lnTo>
                  <a:pt x="7407338" y="35051"/>
                </a:lnTo>
                <a:lnTo>
                  <a:pt x="7407211" y="35813"/>
                </a:lnTo>
                <a:lnTo>
                  <a:pt x="7406576" y="36575"/>
                </a:lnTo>
                <a:lnTo>
                  <a:pt x="685" y="36575"/>
                </a:lnTo>
                <a:lnTo>
                  <a:pt x="0" y="35813"/>
                </a:lnTo>
                <a:lnTo>
                  <a:pt x="0" y="35051"/>
                </a:lnTo>
                <a:lnTo>
                  <a:pt x="0" y="152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1048" y="72390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OSI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85736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362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989829"/>
            <a:ext cx="106680" cy="1866900"/>
          </a:xfrm>
          <a:custGeom>
            <a:avLst/>
            <a:gdLst/>
            <a:ahLst/>
            <a:cxnLst/>
            <a:rect l="l" t="t" r="r" b="b"/>
            <a:pathLst>
              <a:path w="106680" h="1866900">
                <a:moveTo>
                  <a:pt x="0" y="1866900"/>
                </a:moveTo>
                <a:lnTo>
                  <a:pt x="106362" y="1866900"/>
                </a:lnTo>
                <a:lnTo>
                  <a:pt x="106362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989448"/>
            <a:ext cx="106680" cy="1868805"/>
          </a:xfrm>
          <a:custGeom>
            <a:avLst/>
            <a:gdLst/>
            <a:ahLst/>
            <a:cxnLst/>
            <a:rect l="l" t="t" r="r" b="b"/>
            <a:pathLst>
              <a:path w="106680" h="1868804">
                <a:moveTo>
                  <a:pt x="0" y="1524"/>
                </a:moveTo>
                <a:lnTo>
                  <a:pt x="0" y="762"/>
                </a:lnTo>
                <a:lnTo>
                  <a:pt x="641" y="0"/>
                </a:lnTo>
                <a:lnTo>
                  <a:pt x="1432" y="0"/>
                </a:lnTo>
                <a:lnTo>
                  <a:pt x="104929" y="0"/>
                </a:lnTo>
                <a:lnTo>
                  <a:pt x="105721" y="0"/>
                </a:lnTo>
                <a:lnTo>
                  <a:pt x="106362" y="762"/>
                </a:lnTo>
                <a:lnTo>
                  <a:pt x="106362" y="1524"/>
                </a:lnTo>
                <a:lnTo>
                  <a:pt x="106362" y="1867117"/>
                </a:lnTo>
                <a:lnTo>
                  <a:pt x="106362" y="1867909"/>
                </a:lnTo>
                <a:lnTo>
                  <a:pt x="105721" y="1868550"/>
                </a:lnTo>
                <a:lnTo>
                  <a:pt x="641" y="1868550"/>
                </a:lnTo>
                <a:lnTo>
                  <a:pt x="0" y="1867909"/>
                </a:lnTo>
                <a:lnTo>
                  <a:pt x="0" y="1867117"/>
                </a:lnTo>
                <a:lnTo>
                  <a:pt x="0" y="15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6400"/>
            <a:ext cx="2070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Presentation</a:t>
            </a:r>
            <a:r>
              <a:rPr sz="2000" i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87" y="2014601"/>
            <a:ext cx="8418449" cy="2862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5257800"/>
            <a:ext cx="8077200" cy="8223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9369" rIns="0" bIns="0" rtlCol="0">
            <a:spAutoFit/>
          </a:bodyPr>
          <a:lstStyle/>
          <a:p>
            <a:pPr marL="2047875" marR="532765" indent="-150939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"/>
                <a:cs typeface="Arial"/>
              </a:rPr>
              <a:t>The presentation layer is responsible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translation,  compression, 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encryption.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1078991"/>
            <a:ext cx="5509260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57809"/>
            <a:ext cx="4890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0" dirty="0">
                <a:solidFill>
                  <a:srgbClr val="E3005C"/>
                </a:solidFill>
                <a:latin typeface="Franklin Gothic Medium"/>
                <a:cs typeface="Franklin Gothic Medium"/>
              </a:rPr>
              <a:t>PRESENTATION</a:t>
            </a:r>
            <a:r>
              <a:rPr sz="4000" b="1" spc="-114" dirty="0">
                <a:solidFill>
                  <a:srgbClr val="E3005C"/>
                </a:solidFill>
                <a:latin typeface="Franklin Gothic Medium"/>
                <a:cs typeface="Franklin Gothic Medium"/>
              </a:rPr>
              <a:t> </a:t>
            </a:r>
            <a:r>
              <a:rPr sz="4000" b="1" spc="-4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720595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" y="2488692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9436" y="1551178"/>
            <a:ext cx="7755255" cy="14522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8890">
              <a:lnSpc>
                <a:spcPct val="80000"/>
              </a:lnSpc>
              <a:spcBef>
                <a:spcPts val="675"/>
              </a:spcBef>
            </a:pP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Presentation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defines the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format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in which the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data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is </a:t>
            </a:r>
            <a:r>
              <a:rPr sz="2400" b="1" spc="-40" dirty="0">
                <a:solidFill>
                  <a:srgbClr val="000066"/>
                </a:solidFill>
                <a:latin typeface="Franklin Gothic Book"/>
                <a:cs typeface="Franklin Gothic Book"/>
              </a:rPr>
              <a:t>to 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be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exchanged between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two communicating</a:t>
            </a:r>
            <a:r>
              <a:rPr sz="2400" b="1" spc="-22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entities.</a:t>
            </a:r>
            <a:endParaRPr sz="2400">
              <a:latin typeface="Franklin Gothic Book"/>
              <a:cs typeface="Franklin Gothic Book"/>
            </a:endParaRPr>
          </a:p>
          <a:p>
            <a:pPr marL="12700" marR="5080">
              <a:lnSpc>
                <a:spcPts val="2300"/>
              </a:lnSpc>
              <a:spcBef>
                <a:spcPts val="1425"/>
              </a:spcBef>
              <a:tabLst>
                <a:tab pos="798830" algn="l"/>
                <a:tab pos="2077720" algn="l"/>
                <a:tab pos="2912745" algn="l"/>
                <a:tab pos="4810760" algn="l"/>
                <a:tab pos="5554345" algn="l"/>
                <a:tab pos="6390005" algn="l"/>
              </a:tabLst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Also	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ha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l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es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da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co</a:t>
            </a:r>
            <a:r>
              <a:rPr sz="2400" b="1" spc="-30" dirty="0">
                <a:solidFill>
                  <a:srgbClr val="000066"/>
                </a:solidFill>
                <a:latin typeface="Franklin Gothic Book"/>
                <a:cs typeface="Franklin Gothic Book"/>
              </a:rPr>
              <a:t>m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press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ion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and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da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enc</a:t>
            </a:r>
            <a:r>
              <a:rPr sz="2400" b="1" spc="65" dirty="0">
                <a:solidFill>
                  <a:srgbClr val="000066"/>
                </a:solidFill>
                <a:latin typeface="Franklin Gothic Book"/>
                <a:cs typeface="Franklin Gothic Book"/>
              </a:rPr>
              <a:t>r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yp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i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on  (cryptography).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270"/>
            <a:ext cx="9144000" cy="563880"/>
          </a:xfrm>
          <a:custGeom>
            <a:avLst/>
            <a:gdLst/>
            <a:ahLst/>
            <a:cxnLst/>
            <a:rect l="l" t="t" r="r" b="b"/>
            <a:pathLst>
              <a:path w="9144000" h="563880">
                <a:moveTo>
                  <a:pt x="0" y="563879"/>
                </a:moveTo>
                <a:lnTo>
                  <a:pt x="9143999" y="563879"/>
                </a:lnTo>
                <a:lnTo>
                  <a:pt x="9143999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565150"/>
          </a:xfrm>
          <a:custGeom>
            <a:avLst/>
            <a:gdLst/>
            <a:ahLst/>
            <a:cxnLst/>
            <a:rect l="l" t="t" r="r" b="b"/>
            <a:pathLst>
              <a:path w="9144000" h="565150">
                <a:moveTo>
                  <a:pt x="0" y="1397"/>
                </a:moveTo>
                <a:lnTo>
                  <a:pt x="0" y="634"/>
                </a:lnTo>
                <a:lnTo>
                  <a:pt x="645" y="0"/>
                </a:lnTo>
                <a:lnTo>
                  <a:pt x="1440" y="0"/>
                </a:lnTo>
                <a:lnTo>
                  <a:pt x="9142603" y="0"/>
                </a:lnTo>
                <a:lnTo>
                  <a:pt x="9143365" y="0"/>
                </a:lnTo>
                <a:lnTo>
                  <a:pt x="9144000" y="634"/>
                </a:lnTo>
                <a:lnTo>
                  <a:pt x="9144000" y="1397"/>
                </a:lnTo>
                <a:lnTo>
                  <a:pt x="9144000" y="563752"/>
                </a:lnTo>
                <a:lnTo>
                  <a:pt x="9144000" y="564514"/>
                </a:lnTo>
                <a:lnTo>
                  <a:pt x="9143365" y="565150"/>
                </a:lnTo>
                <a:lnTo>
                  <a:pt x="645" y="565150"/>
                </a:lnTo>
                <a:lnTo>
                  <a:pt x="0" y="564514"/>
                </a:lnTo>
                <a:lnTo>
                  <a:pt x="0" y="5637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175" y="127126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80"/>
                </a:moveTo>
                <a:lnTo>
                  <a:pt x="247650" y="246380"/>
                </a:lnTo>
                <a:lnTo>
                  <a:pt x="247650" y="0"/>
                </a:lnTo>
                <a:lnTo>
                  <a:pt x="0" y="0"/>
                </a:lnTo>
                <a:lnTo>
                  <a:pt x="0" y="24638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175" y="12706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175" y="12700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252"/>
                </a:lnTo>
                <a:lnTo>
                  <a:pt x="247650" y="247014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7014"/>
                </a:lnTo>
                <a:lnTo>
                  <a:pt x="0" y="2462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000" y="139318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79"/>
                </a:moveTo>
                <a:lnTo>
                  <a:pt x="247650" y="246379"/>
                </a:lnTo>
                <a:lnTo>
                  <a:pt x="247650" y="0"/>
                </a:lnTo>
                <a:lnTo>
                  <a:pt x="0" y="0"/>
                </a:lnTo>
                <a:lnTo>
                  <a:pt x="0" y="246379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5388" y="1392555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872" y="0"/>
                </a:lnTo>
              </a:path>
            </a:pathLst>
          </a:custGeom>
          <a:ln w="3175">
            <a:solidFill>
              <a:srgbClr val="00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000" y="13923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125"/>
                </a:lnTo>
                <a:lnTo>
                  <a:pt x="247650" y="246887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6887"/>
                </a:lnTo>
                <a:lnTo>
                  <a:pt x="0" y="246125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9962" y="1553210"/>
            <a:ext cx="7407275" cy="3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9962" y="1552575"/>
            <a:ext cx="7407909" cy="36830"/>
          </a:xfrm>
          <a:custGeom>
            <a:avLst/>
            <a:gdLst/>
            <a:ahLst/>
            <a:cxnLst/>
            <a:rect l="l" t="t" r="r" b="b"/>
            <a:pathLst>
              <a:path w="7407909" h="36830">
                <a:moveTo>
                  <a:pt x="0" y="1524"/>
                </a:moveTo>
                <a:lnTo>
                  <a:pt x="0" y="635"/>
                </a:lnTo>
                <a:lnTo>
                  <a:pt x="685" y="0"/>
                </a:lnTo>
                <a:lnTo>
                  <a:pt x="1524" y="0"/>
                </a:lnTo>
                <a:lnTo>
                  <a:pt x="7405814" y="0"/>
                </a:lnTo>
                <a:lnTo>
                  <a:pt x="7406576" y="0"/>
                </a:lnTo>
                <a:lnTo>
                  <a:pt x="7407338" y="635"/>
                </a:lnTo>
                <a:lnTo>
                  <a:pt x="7407211" y="1524"/>
                </a:lnTo>
                <a:lnTo>
                  <a:pt x="7407338" y="35051"/>
                </a:lnTo>
                <a:lnTo>
                  <a:pt x="7407211" y="35813"/>
                </a:lnTo>
                <a:lnTo>
                  <a:pt x="7406576" y="36575"/>
                </a:lnTo>
                <a:lnTo>
                  <a:pt x="685" y="36575"/>
                </a:lnTo>
                <a:lnTo>
                  <a:pt x="0" y="35813"/>
                </a:lnTo>
                <a:lnTo>
                  <a:pt x="0" y="35051"/>
                </a:lnTo>
                <a:lnTo>
                  <a:pt x="0" y="152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048" y="95250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OSI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685736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362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989829"/>
            <a:ext cx="106680" cy="1866900"/>
          </a:xfrm>
          <a:custGeom>
            <a:avLst/>
            <a:gdLst/>
            <a:ahLst/>
            <a:cxnLst/>
            <a:rect l="l" t="t" r="r" b="b"/>
            <a:pathLst>
              <a:path w="106680" h="1866900">
                <a:moveTo>
                  <a:pt x="0" y="1866900"/>
                </a:moveTo>
                <a:lnTo>
                  <a:pt x="106362" y="1866900"/>
                </a:lnTo>
                <a:lnTo>
                  <a:pt x="106362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989448"/>
            <a:ext cx="106680" cy="1868805"/>
          </a:xfrm>
          <a:custGeom>
            <a:avLst/>
            <a:gdLst/>
            <a:ahLst/>
            <a:cxnLst/>
            <a:rect l="l" t="t" r="r" b="b"/>
            <a:pathLst>
              <a:path w="106680" h="1868804">
                <a:moveTo>
                  <a:pt x="0" y="1524"/>
                </a:moveTo>
                <a:lnTo>
                  <a:pt x="0" y="762"/>
                </a:lnTo>
                <a:lnTo>
                  <a:pt x="641" y="0"/>
                </a:lnTo>
                <a:lnTo>
                  <a:pt x="1432" y="0"/>
                </a:lnTo>
                <a:lnTo>
                  <a:pt x="104929" y="0"/>
                </a:lnTo>
                <a:lnTo>
                  <a:pt x="105721" y="0"/>
                </a:lnTo>
                <a:lnTo>
                  <a:pt x="106362" y="762"/>
                </a:lnTo>
                <a:lnTo>
                  <a:pt x="106362" y="1524"/>
                </a:lnTo>
                <a:lnTo>
                  <a:pt x="106362" y="1867117"/>
                </a:lnTo>
                <a:lnTo>
                  <a:pt x="106362" y="1867909"/>
                </a:lnTo>
                <a:lnTo>
                  <a:pt x="105721" y="1868550"/>
                </a:lnTo>
                <a:lnTo>
                  <a:pt x="641" y="1868550"/>
                </a:lnTo>
                <a:lnTo>
                  <a:pt x="0" y="1867909"/>
                </a:lnTo>
                <a:lnTo>
                  <a:pt x="0" y="1867117"/>
                </a:lnTo>
                <a:lnTo>
                  <a:pt x="0" y="15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6400"/>
            <a:ext cx="188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2000" i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990600"/>
            <a:ext cx="8455025" cy="427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000" y="5257800"/>
            <a:ext cx="8077200" cy="8223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9369" rIns="0" bIns="0" rtlCol="0">
            <a:spAutoFit/>
          </a:bodyPr>
          <a:lstStyle/>
          <a:p>
            <a:pPr marL="2021839" marR="1430020" indent="-58737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"/>
                <a:cs typeface="Arial"/>
              </a:rPr>
              <a:t>The application layer is responsible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providing services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user.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1078991"/>
            <a:ext cx="5087112" cy="714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57809"/>
            <a:ext cx="4469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APPLICATION</a:t>
            </a:r>
            <a:r>
              <a:rPr sz="4000" b="1" spc="-130" dirty="0">
                <a:solidFill>
                  <a:srgbClr val="E3005C"/>
                </a:solidFill>
                <a:latin typeface="Franklin Gothic Medium"/>
                <a:cs typeface="Franklin Gothic Medium"/>
              </a:rPr>
              <a:t> </a:t>
            </a:r>
            <a:r>
              <a:rPr sz="4000" b="1" spc="-45" dirty="0">
                <a:solidFill>
                  <a:srgbClr val="E3005C"/>
                </a:solidFill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720595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" y="2488692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00" y="3256788"/>
            <a:ext cx="140208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9436" y="1551178"/>
            <a:ext cx="767905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Application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interacts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with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application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programs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and is 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the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highest 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level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of OSI</a:t>
            </a:r>
            <a:r>
              <a:rPr sz="2400" b="1" spc="-13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model.</a:t>
            </a:r>
            <a:endParaRPr sz="2400">
              <a:latin typeface="Franklin Gothic Book"/>
              <a:cs typeface="Franklin Gothic Book"/>
            </a:endParaRPr>
          </a:p>
          <a:p>
            <a:pPr marL="12700" marR="8255">
              <a:lnSpc>
                <a:spcPts val="2300"/>
              </a:lnSpc>
              <a:spcBef>
                <a:spcPts val="1425"/>
              </a:spcBef>
              <a:tabLst>
                <a:tab pos="1708785" algn="l"/>
                <a:tab pos="2591435" algn="l"/>
                <a:tab pos="3964940" algn="l"/>
                <a:tab pos="5950585" algn="l"/>
                <a:tab pos="7417434" algn="l"/>
              </a:tabLst>
            </a:pP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A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ppl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i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c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io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l</a:t>
            </a:r>
            <a:r>
              <a:rPr sz="2400" b="1" spc="-40" dirty="0">
                <a:solidFill>
                  <a:srgbClr val="000066"/>
                </a:solidFill>
                <a:latin typeface="Franklin Gothic Book"/>
                <a:cs typeface="Franklin Gothic Book"/>
              </a:rPr>
              <a:t>a</a:t>
            </a:r>
            <a:r>
              <a:rPr sz="2400" b="1" spc="-45" dirty="0">
                <a:solidFill>
                  <a:srgbClr val="000066"/>
                </a:solidFill>
                <a:latin typeface="Franklin Gothic Book"/>
                <a:cs typeface="Franklin Gothic Book"/>
              </a:rPr>
              <a:t>y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er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c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ontains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ma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ageme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t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fu</a:t>
            </a:r>
            <a:r>
              <a:rPr sz="2400" b="1" spc="-15" dirty="0">
                <a:solidFill>
                  <a:srgbClr val="000066"/>
                </a:solidFill>
                <a:latin typeface="Franklin Gothic Book"/>
                <a:cs typeface="Franklin Gothic Book"/>
              </a:rPr>
              <a:t>n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ctions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	</a:t>
            </a:r>
            <a:r>
              <a:rPr sz="2400" b="1" spc="-40" dirty="0">
                <a:solidFill>
                  <a:srgbClr val="000066"/>
                </a:solidFill>
                <a:latin typeface="Franklin Gothic Book"/>
                <a:cs typeface="Franklin Gothic Book"/>
              </a:rPr>
              <a:t>to  </a:t>
            </a:r>
            <a:r>
              <a:rPr sz="2400" b="1" spc="10" dirty="0">
                <a:solidFill>
                  <a:srgbClr val="000066"/>
                </a:solidFill>
                <a:latin typeface="Franklin Gothic Book"/>
                <a:cs typeface="Franklin Gothic Book"/>
              </a:rPr>
              <a:t>support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distributed</a:t>
            </a:r>
            <a:r>
              <a:rPr sz="2400" b="1" spc="-100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applications.</a:t>
            </a:r>
            <a:endParaRPr sz="2400">
              <a:latin typeface="Franklin Gothic Book"/>
              <a:cs typeface="Franklin Gothic Book"/>
            </a:endParaRPr>
          </a:p>
          <a:p>
            <a:pPr marL="12700" marR="5080">
              <a:lnSpc>
                <a:spcPct val="80000"/>
              </a:lnSpc>
              <a:spcBef>
                <a:spcPts val="1465"/>
              </a:spcBef>
            </a:pP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Examples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of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application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layer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are applications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such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as file  </a:t>
            </a:r>
            <a:r>
              <a:rPr sz="2400" b="1" spc="-20" dirty="0">
                <a:solidFill>
                  <a:srgbClr val="000066"/>
                </a:solidFill>
                <a:latin typeface="Franklin Gothic Book"/>
                <a:cs typeface="Franklin Gothic Book"/>
              </a:rPr>
              <a:t>transfer, </a:t>
            </a:r>
            <a:r>
              <a:rPr sz="2400" b="1" spc="-5" dirty="0">
                <a:solidFill>
                  <a:srgbClr val="000066"/>
                </a:solidFill>
                <a:latin typeface="Franklin Gothic Book"/>
                <a:cs typeface="Franklin Gothic Book"/>
              </a:rPr>
              <a:t>electronic </a:t>
            </a:r>
            <a:r>
              <a:rPr sz="2400" b="1" spc="5" dirty="0">
                <a:solidFill>
                  <a:srgbClr val="000066"/>
                </a:solidFill>
                <a:latin typeface="Franklin Gothic Book"/>
                <a:cs typeface="Franklin Gothic Book"/>
              </a:rPr>
              <a:t>mail, </a:t>
            </a:r>
            <a:r>
              <a:rPr sz="2400" b="1" spc="-10" dirty="0">
                <a:solidFill>
                  <a:srgbClr val="000066"/>
                </a:solidFill>
                <a:latin typeface="Franklin Gothic Book"/>
                <a:cs typeface="Franklin Gothic Book"/>
              </a:rPr>
              <a:t>remote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login</a:t>
            </a:r>
            <a:r>
              <a:rPr sz="2400" b="1" spc="-175" dirty="0">
                <a:solidFill>
                  <a:srgbClr val="000066"/>
                </a:solidFill>
                <a:latin typeface="Franklin Gothic Book"/>
                <a:cs typeface="Franklin Gothic Book"/>
              </a:rPr>
              <a:t> </a:t>
            </a:r>
            <a:r>
              <a:rPr sz="2400" b="1" dirty="0">
                <a:solidFill>
                  <a:srgbClr val="000066"/>
                </a:solidFill>
                <a:latin typeface="Franklin Gothic Book"/>
                <a:cs typeface="Franklin Gothic Book"/>
              </a:rPr>
              <a:t>etc.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270"/>
            <a:ext cx="9144000" cy="563880"/>
          </a:xfrm>
          <a:custGeom>
            <a:avLst/>
            <a:gdLst/>
            <a:ahLst/>
            <a:cxnLst/>
            <a:rect l="l" t="t" r="r" b="b"/>
            <a:pathLst>
              <a:path w="9144000" h="563880">
                <a:moveTo>
                  <a:pt x="0" y="563879"/>
                </a:moveTo>
                <a:lnTo>
                  <a:pt x="9143999" y="563879"/>
                </a:lnTo>
                <a:lnTo>
                  <a:pt x="9143999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565150"/>
          </a:xfrm>
          <a:custGeom>
            <a:avLst/>
            <a:gdLst/>
            <a:ahLst/>
            <a:cxnLst/>
            <a:rect l="l" t="t" r="r" b="b"/>
            <a:pathLst>
              <a:path w="9144000" h="565150">
                <a:moveTo>
                  <a:pt x="0" y="1397"/>
                </a:moveTo>
                <a:lnTo>
                  <a:pt x="0" y="634"/>
                </a:lnTo>
                <a:lnTo>
                  <a:pt x="645" y="0"/>
                </a:lnTo>
                <a:lnTo>
                  <a:pt x="1440" y="0"/>
                </a:lnTo>
                <a:lnTo>
                  <a:pt x="9142603" y="0"/>
                </a:lnTo>
                <a:lnTo>
                  <a:pt x="9143365" y="0"/>
                </a:lnTo>
                <a:lnTo>
                  <a:pt x="9144000" y="634"/>
                </a:lnTo>
                <a:lnTo>
                  <a:pt x="9144000" y="1397"/>
                </a:lnTo>
                <a:lnTo>
                  <a:pt x="9144000" y="563752"/>
                </a:lnTo>
                <a:lnTo>
                  <a:pt x="9144000" y="564514"/>
                </a:lnTo>
                <a:lnTo>
                  <a:pt x="9143365" y="565150"/>
                </a:lnTo>
                <a:lnTo>
                  <a:pt x="645" y="565150"/>
                </a:lnTo>
                <a:lnTo>
                  <a:pt x="0" y="564514"/>
                </a:lnTo>
                <a:lnTo>
                  <a:pt x="0" y="5637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175" y="127126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80"/>
                </a:moveTo>
                <a:lnTo>
                  <a:pt x="247650" y="246380"/>
                </a:lnTo>
                <a:lnTo>
                  <a:pt x="247650" y="0"/>
                </a:lnTo>
                <a:lnTo>
                  <a:pt x="0" y="0"/>
                </a:lnTo>
                <a:lnTo>
                  <a:pt x="0" y="24638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175" y="12706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175" y="12700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252"/>
                </a:lnTo>
                <a:lnTo>
                  <a:pt x="247650" y="247014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7014"/>
                </a:lnTo>
                <a:lnTo>
                  <a:pt x="0" y="246252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5000" y="1393189"/>
            <a:ext cx="247650" cy="246379"/>
          </a:xfrm>
          <a:custGeom>
            <a:avLst/>
            <a:gdLst/>
            <a:ahLst/>
            <a:cxnLst/>
            <a:rect l="l" t="t" r="r" b="b"/>
            <a:pathLst>
              <a:path w="247650" h="246380">
                <a:moveTo>
                  <a:pt x="0" y="246379"/>
                </a:moveTo>
                <a:lnTo>
                  <a:pt x="247650" y="246379"/>
                </a:lnTo>
                <a:lnTo>
                  <a:pt x="247650" y="0"/>
                </a:lnTo>
                <a:lnTo>
                  <a:pt x="0" y="0"/>
                </a:lnTo>
                <a:lnTo>
                  <a:pt x="0" y="246379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388" y="1392555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872" y="0"/>
                </a:lnTo>
              </a:path>
            </a:pathLst>
          </a:custGeom>
          <a:ln w="3175">
            <a:solidFill>
              <a:srgbClr val="00B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000" y="1392300"/>
            <a:ext cx="247650" cy="247650"/>
          </a:xfrm>
          <a:custGeom>
            <a:avLst/>
            <a:gdLst/>
            <a:ahLst/>
            <a:cxnLst/>
            <a:rect l="l" t="t" r="r" b="b"/>
            <a:pathLst>
              <a:path w="247650" h="247650">
                <a:moveTo>
                  <a:pt x="0" y="1397"/>
                </a:moveTo>
                <a:lnTo>
                  <a:pt x="0" y="635"/>
                </a:lnTo>
                <a:lnTo>
                  <a:pt x="647" y="0"/>
                </a:lnTo>
                <a:lnTo>
                  <a:pt x="1435" y="0"/>
                </a:lnTo>
                <a:lnTo>
                  <a:pt x="246214" y="0"/>
                </a:lnTo>
                <a:lnTo>
                  <a:pt x="247002" y="0"/>
                </a:lnTo>
                <a:lnTo>
                  <a:pt x="247650" y="635"/>
                </a:lnTo>
                <a:lnTo>
                  <a:pt x="247650" y="1397"/>
                </a:lnTo>
                <a:lnTo>
                  <a:pt x="247650" y="246125"/>
                </a:lnTo>
                <a:lnTo>
                  <a:pt x="247650" y="246887"/>
                </a:lnTo>
                <a:lnTo>
                  <a:pt x="247002" y="247650"/>
                </a:lnTo>
                <a:lnTo>
                  <a:pt x="647" y="247650"/>
                </a:lnTo>
                <a:lnTo>
                  <a:pt x="0" y="246887"/>
                </a:lnTo>
                <a:lnTo>
                  <a:pt x="0" y="246125"/>
                </a:lnTo>
                <a:lnTo>
                  <a:pt x="0" y="13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9962" y="1553210"/>
            <a:ext cx="7407275" cy="3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9962" y="1552575"/>
            <a:ext cx="7407909" cy="36830"/>
          </a:xfrm>
          <a:custGeom>
            <a:avLst/>
            <a:gdLst/>
            <a:ahLst/>
            <a:cxnLst/>
            <a:rect l="l" t="t" r="r" b="b"/>
            <a:pathLst>
              <a:path w="7407909" h="36830">
                <a:moveTo>
                  <a:pt x="0" y="1524"/>
                </a:moveTo>
                <a:lnTo>
                  <a:pt x="0" y="635"/>
                </a:lnTo>
                <a:lnTo>
                  <a:pt x="685" y="0"/>
                </a:lnTo>
                <a:lnTo>
                  <a:pt x="1524" y="0"/>
                </a:lnTo>
                <a:lnTo>
                  <a:pt x="7405814" y="0"/>
                </a:lnTo>
                <a:lnTo>
                  <a:pt x="7406576" y="0"/>
                </a:lnTo>
                <a:lnTo>
                  <a:pt x="7407338" y="635"/>
                </a:lnTo>
                <a:lnTo>
                  <a:pt x="7407211" y="1524"/>
                </a:lnTo>
                <a:lnTo>
                  <a:pt x="7407338" y="35051"/>
                </a:lnTo>
                <a:lnTo>
                  <a:pt x="7407211" y="35813"/>
                </a:lnTo>
                <a:lnTo>
                  <a:pt x="7406576" y="36575"/>
                </a:lnTo>
                <a:lnTo>
                  <a:pt x="685" y="36575"/>
                </a:lnTo>
                <a:lnTo>
                  <a:pt x="0" y="35813"/>
                </a:lnTo>
                <a:lnTo>
                  <a:pt x="0" y="35051"/>
                </a:lnTo>
                <a:lnTo>
                  <a:pt x="0" y="152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048" y="72390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OSI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857365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362" y="0"/>
                </a:lnTo>
              </a:path>
            </a:pathLst>
          </a:custGeom>
          <a:ln w="3175">
            <a:solidFill>
              <a:srgbClr val="204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989829"/>
            <a:ext cx="106680" cy="1866900"/>
          </a:xfrm>
          <a:custGeom>
            <a:avLst/>
            <a:gdLst/>
            <a:ahLst/>
            <a:cxnLst/>
            <a:rect l="l" t="t" r="r" b="b"/>
            <a:pathLst>
              <a:path w="106680" h="1866900">
                <a:moveTo>
                  <a:pt x="0" y="1866900"/>
                </a:moveTo>
                <a:lnTo>
                  <a:pt x="106362" y="1866900"/>
                </a:lnTo>
                <a:lnTo>
                  <a:pt x="106362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solidFill>
            <a:srgbClr val="204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989448"/>
            <a:ext cx="106680" cy="1868805"/>
          </a:xfrm>
          <a:custGeom>
            <a:avLst/>
            <a:gdLst/>
            <a:ahLst/>
            <a:cxnLst/>
            <a:rect l="l" t="t" r="r" b="b"/>
            <a:pathLst>
              <a:path w="106680" h="1868804">
                <a:moveTo>
                  <a:pt x="0" y="1524"/>
                </a:moveTo>
                <a:lnTo>
                  <a:pt x="0" y="762"/>
                </a:lnTo>
                <a:lnTo>
                  <a:pt x="641" y="0"/>
                </a:lnTo>
                <a:lnTo>
                  <a:pt x="1432" y="0"/>
                </a:lnTo>
                <a:lnTo>
                  <a:pt x="104929" y="0"/>
                </a:lnTo>
                <a:lnTo>
                  <a:pt x="105721" y="0"/>
                </a:lnTo>
                <a:lnTo>
                  <a:pt x="106362" y="762"/>
                </a:lnTo>
                <a:lnTo>
                  <a:pt x="106362" y="1524"/>
                </a:lnTo>
                <a:lnTo>
                  <a:pt x="106362" y="1867117"/>
                </a:lnTo>
                <a:lnTo>
                  <a:pt x="106362" y="1867909"/>
                </a:lnTo>
                <a:lnTo>
                  <a:pt x="105721" y="1868550"/>
                </a:lnTo>
                <a:lnTo>
                  <a:pt x="641" y="1868550"/>
                </a:lnTo>
                <a:lnTo>
                  <a:pt x="0" y="1867909"/>
                </a:lnTo>
                <a:lnTo>
                  <a:pt x="0" y="1867117"/>
                </a:lnTo>
                <a:lnTo>
                  <a:pt x="0" y="15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30200"/>
            <a:ext cx="2140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000000"/>
                </a:solidFill>
                <a:latin typeface="Arial"/>
                <a:cs typeface="Arial"/>
              </a:rPr>
              <a:t>Summary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000" i="1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layers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AC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87" y="1644650"/>
            <a:ext cx="8189849" cy="376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3" y="723900"/>
            <a:ext cx="5865876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346913"/>
            <a:ext cx="5316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MIDDLEWARE</a:t>
            </a:r>
            <a:r>
              <a:rPr spc="-60" dirty="0"/>
              <a:t> </a:t>
            </a:r>
            <a:r>
              <a:rPr spc="-15" dirty="0"/>
              <a:t>PROTOCOLS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1092298"/>
            <a:ext cx="8697595" cy="12001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Middleware: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layer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that resides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between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an OS and an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application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May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implement general-purpose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protocols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that warrant their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own</a:t>
            </a:r>
            <a:r>
              <a:rPr sz="20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layers</a:t>
            </a:r>
            <a:endParaRPr sz="2000">
              <a:latin typeface="Franklin Gothic Book"/>
              <a:cs typeface="Franklin Gothic Book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Example: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distributed</a:t>
            </a:r>
            <a:r>
              <a:rPr sz="2000" spc="-17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commit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5875" y="2806826"/>
            <a:ext cx="3048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2-5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2667063"/>
            <a:ext cx="6553200" cy="4005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194767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803" y="952500"/>
            <a:ext cx="685799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9532" y="952500"/>
            <a:ext cx="7251192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8180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CLIENT-SERVER </a:t>
            </a:r>
            <a:r>
              <a:rPr spc="-20" dirty="0"/>
              <a:t>COMMUNICATION</a:t>
            </a:r>
            <a:r>
              <a:rPr spc="-65" dirty="0"/>
              <a:t> </a:t>
            </a:r>
            <a:r>
              <a:rPr spc="-5" dirty="0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3740" y="1164082"/>
            <a:ext cx="8094345" cy="3112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Structure: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group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</a:t>
            </a:r>
            <a:r>
              <a:rPr sz="32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offering </a:t>
            </a:r>
            <a:r>
              <a:rPr sz="32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service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clients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Based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on a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request/response</a:t>
            </a:r>
            <a:r>
              <a:rPr sz="3200" spc="7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paradigm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Techniques:</a:t>
            </a:r>
            <a:endParaRPr sz="3200">
              <a:latin typeface="Franklin Gothic Book"/>
              <a:cs typeface="Franklin Gothic Book"/>
            </a:endParaRPr>
          </a:p>
          <a:p>
            <a:pPr marL="756285" marR="438150" indent="-287020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Socket, remote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calls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(RPC), 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Remote 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Method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Invocation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(RMI)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" y="464820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51816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5181600"/>
            <a:ext cx="1143000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4648200"/>
            <a:ext cx="1143000" cy="533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20"/>
              </a:spcBef>
            </a:pPr>
            <a:r>
              <a:rPr sz="1800" spc="-5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8400" y="464820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51816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8400" y="5181600"/>
            <a:ext cx="1143000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9600" y="464820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19600" y="5181600"/>
            <a:ext cx="1143000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00800" y="464820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00800" y="5181600"/>
            <a:ext cx="1143000" cy="4572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66800" y="6096000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5400" y="563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8000" y="563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200" y="563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0400" y="5638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38400" y="4648200"/>
            <a:ext cx="1143000" cy="533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44475" marR="32702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file  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9600" y="4648200"/>
            <a:ext cx="1143000" cy="533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6220" marR="18732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proce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s  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0800" y="4648200"/>
            <a:ext cx="1143000" cy="533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0175" marR="28257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terminal  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40080" y="5028184"/>
            <a:ext cx="946150" cy="873125"/>
          </a:xfrm>
          <a:custGeom>
            <a:avLst/>
            <a:gdLst/>
            <a:ahLst/>
            <a:cxnLst/>
            <a:rect l="l" t="t" r="r" b="b"/>
            <a:pathLst>
              <a:path w="946150" h="873125">
                <a:moveTo>
                  <a:pt x="22095" y="0"/>
                </a:moveTo>
                <a:lnTo>
                  <a:pt x="14801" y="104902"/>
                </a:lnTo>
                <a:lnTo>
                  <a:pt x="11565" y="154686"/>
                </a:lnTo>
                <a:lnTo>
                  <a:pt x="8537" y="204597"/>
                </a:lnTo>
                <a:lnTo>
                  <a:pt x="5894" y="253746"/>
                </a:lnTo>
                <a:lnTo>
                  <a:pt x="3680" y="300482"/>
                </a:lnTo>
                <a:lnTo>
                  <a:pt x="1871" y="348869"/>
                </a:lnTo>
                <a:lnTo>
                  <a:pt x="621" y="394335"/>
                </a:lnTo>
                <a:lnTo>
                  <a:pt x="0" y="438277"/>
                </a:lnTo>
                <a:lnTo>
                  <a:pt x="258" y="480822"/>
                </a:lnTo>
                <a:lnTo>
                  <a:pt x="1274" y="521335"/>
                </a:lnTo>
                <a:lnTo>
                  <a:pt x="3299" y="559968"/>
                </a:lnTo>
                <a:lnTo>
                  <a:pt x="8252" y="613727"/>
                </a:lnTo>
                <a:lnTo>
                  <a:pt x="15745" y="661695"/>
                </a:lnTo>
                <a:lnTo>
                  <a:pt x="26286" y="703503"/>
                </a:lnTo>
                <a:lnTo>
                  <a:pt x="44193" y="748106"/>
                </a:lnTo>
                <a:lnTo>
                  <a:pt x="66291" y="781697"/>
                </a:lnTo>
                <a:lnTo>
                  <a:pt x="100296" y="810488"/>
                </a:lnTo>
                <a:lnTo>
                  <a:pt x="148206" y="830376"/>
                </a:lnTo>
                <a:lnTo>
                  <a:pt x="199825" y="841336"/>
                </a:lnTo>
                <a:lnTo>
                  <a:pt x="213024" y="843699"/>
                </a:lnTo>
                <a:lnTo>
                  <a:pt x="241424" y="848880"/>
                </a:lnTo>
                <a:lnTo>
                  <a:pt x="285112" y="857732"/>
                </a:lnTo>
                <a:lnTo>
                  <a:pt x="339214" y="865022"/>
                </a:lnTo>
                <a:lnTo>
                  <a:pt x="400174" y="869848"/>
                </a:lnTo>
                <a:lnTo>
                  <a:pt x="465198" y="872261"/>
                </a:lnTo>
                <a:lnTo>
                  <a:pt x="498218" y="872553"/>
                </a:lnTo>
                <a:lnTo>
                  <a:pt x="531111" y="872261"/>
                </a:lnTo>
                <a:lnTo>
                  <a:pt x="594738" y="869873"/>
                </a:lnTo>
                <a:lnTo>
                  <a:pt x="653412" y="865060"/>
                </a:lnTo>
                <a:lnTo>
                  <a:pt x="692347" y="859790"/>
                </a:lnTo>
                <a:lnTo>
                  <a:pt x="743709" y="848728"/>
                </a:lnTo>
                <a:lnTo>
                  <a:pt x="764666" y="843978"/>
                </a:lnTo>
                <a:lnTo>
                  <a:pt x="498345" y="843978"/>
                </a:lnTo>
                <a:lnTo>
                  <a:pt x="465833" y="843699"/>
                </a:lnTo>
                <a:lnTo>
                  <a:pt x="402079" y="841336"/>
                </a:lnTo>
                <a:lnTo>
                  <a:pt x="342516" y="836650"/>
                </a:lnTo>
                <a:lnTo>
                  <a:pt x="302384" y="831583"/>
                </a:lnTo>
                <a:lnTo>
                  <a:pt x="246504" y="820788"/>
                </a:lnTo>
                <a:lnTo>
                  <a:pt x="189227" y="810361"/>
                </a:lnTo>
                <a:lnTo>
                  <a:pt x="142237" y="798639"/>
                </a:lnTo>
                <a:lnTo>
                  <a:pt x="104772" y="779106"/>
                </a:lnTo>
                <a:lnTo>
                  <a:pt x="78864" y="751014"/>
                </a:lnTo>
                <a:lnTo>
                  <a:pt x="57528" y="706805"/>
                </a:lnTo>
                <a:lnTo>
                  <a:pt x="43939" y="656501"/>
                </a:lnTo>
                <a:lnTo>
                  <a:pt x="36573" y="610552"/>
                </a:lnTo>
                <a:lnTo>
                  <a:pt x="31874" y="558419"/>
                </a:lnTo>
                <a:lnTo>
                  <a:pt x="28825" y="480187"/>
                </a:lnTo>
                <a:lnTo>
                  <a:pt x="28578" y="437896"/>
                </a:lnTo>
                <a:lnTo>
                  <a:pt x="29226" y="393573"/>
                </a:lnTo>
                <a:lnTo>
                  <a:pt x="30350" y="348869"/>
                </a:lnTo>
                <a:lnTo>
                  <a:pt x="32322" y="300482"/>
                </a:lnTo>
                <a:lnTo>
                  <a:pt x="34624" y="252222"/>
                </a:lnTo>
                <a:lnTo>
                  <a:pt x="37317" y="202819"/>
                </a:lnTo>
                <a:lnTo>
                  <a:pt x="40381" y="152781"/>
                </a:lnTo>
                <a:lnTo>
                  <a:pt x="43697" y="102108"/>
                </a:lnTo>
                <a:lnTo>
                  <a:pt x="50543" y="2032"/>
                </a:lnTo>
                <a:lnTo>
                  <a:pt x="22095" y="0"/>
                </a:lnTo>
                <a:close/>
              </a:path>
              <a:path w="946150" h="873125">
                <a:moveTo>
                  <a:pt x="824566" y="788618"/>
                </a:moveTo>
                <a:lnTo>
                  <a:pt x="781809" y="810488"/>
                </a:lnTo>
                <a:lnTo>
                  <a:pt x="736978" y="820940"/>
                </a:lnTo>
                <a:lnTo>
                  <a:pt x="718944" y="825296"/>
                </a:lnTo>
                <a:lnTo>
                  <a:pt x="676145" y="833437"/>
                </a:lnTo>
                <a:lnTo>
                  <a:pt x="622932" y="839254"/>
                </a:lnTo>
                <a:lnTo>
                  <a:pt x="562607" y="842835"/>
                </a:lnTo>
                <a:lnTo>
                  <a:pt x="498345" y="843978"/>
                </a:lnTo>
                <a:lnTo>
                  <a:pt x="764666" y="843978"/>
                </a:lnTo>
                <a:lnTo>
                  <a:pt x="813305" y="830122"/>
                </a:lnTo>
                <a:lnTo>
                  <a:pt x="845436" y="808164"/>
                </a:lnTo>
                <a:lnTo>
                  <a:pt x="858650" y="789673"/>
                </a:lnTo>
                <a:lnTo>
                  <a:pt x="823719" y="789673"/>
                </a:lnTo>
                <a:lnTo>
                  <a:pt x="824566" y="788618"/>
                </a:lnTo>
                <a:close/>
              </a:path>
              <a:path w="946150" h="873125">
                <a:moveTo>
                  <a:pt x="825116" y="788098"/>
                </a:moveTo>
                <a:lnTo>
                  <a:pt x="824566" y="788618"/>
                </a:lnTo>
                <a:lnTo>
                  <a:pt x="823719" y="789673"/>
                </a:lnTo>
                <a:lnTo>
                  <a:pt x="825116" y="788098"/>
                </a:lnTo>
                <a:close/>
              </a:path>
              <a:path w="946150" h="873125">
                <a:moveTo>
                  <a:pt x="859620" y="788098"/>
                </a:moveTo>
                <a:lnTo>
                  <a:pt x="825116" y="788098"/>
                </a:lnTo>
                <a:lnTo>
                  <a:pt x="823719" y="789673"/>
                </a:lnTo>
                <a:lnTo>
                  <a:pt x="858650" y="789673"/>
                </a:lnTo>
                <a:lnTo>
                  <a:pt x="859620" y="788098"/>
                </a:lnTo>
                <a:close/>
              </a:path>
              <a:path w="946150" h="873125">
                <a:moveTo>
                  <a:pt x="877120" y="57613"/>
                </a:moveTo>
                <a:lnTo>
                  <a:pt x="863928" y="82763"/>
                </a:lnTo>
                <a:lnTo>
                  <a:pt x="867169" y="154686"/>
                </a:lnTo>
                <a:lnTo>
                  <a:pt x="869199" y="204597"/>
                </a:lnTo>
                <a:lnTo>
                  <a:pt x="870975" y="253746"/>
                </a:lnTo>
                <a:lnTo>
                  <a:pt x="872498" y="301879"/>
                </a:lnTo>
                <a:lnTo>
                  <a:pt x="873764" y="348869"/>
                </a:lnTo>
                <a:lnTo>
                  <a:pt x="874521" y="394335"/>
                </a:lnTo>
                <a:lnTo>
                  <a:pt x="874899" y="437896"/>
                </a:lnTo>
                <a:lnTo>
                  <a:pt x="874761" y="480822"/>
                </a:lnTo>
                <a:lnTo>
                  <a:pt x="873988" y="521335"/>
                </a:lnTo>
                <a:lnTo>
                  <a:pt x="872671" y="559968"/>
                </a:lnTo>
                <a:lnTo>
                  <a:pt x="869566" y="610895"/>
                </a:lnTo>
                <a:lnTo>
                  <a:pt x="864613" y="657110"/>
                </a:lnTo>
                <a:lnTo>
                  <a:pt x="858136" y="696658"/>
                </a:lnTo>
                <a:lnTo>
                  <a:pt x="848541" y="738085"/>
                </a:lnTo>
                <a:lnTo>
                  <a:pt x="830831" y="780808"/>
                </a:lnTo>
                <a:lnTo>
                  <a:pt x="824566" y="788618"/>
                </a:lnTo>
                <a:lnTo>
                  <a:pt x="825116" y="788098"/>
                </a:lnTo>
                <a:lnTo>
                  <a:pt x="859620" y="788098"/>
                </a:lnTo>
                <a:lnTo>
                  <a:pt x="860676" y="786384"/>
                </a:lnTo>
                <a:lnTo>
                  <a:pt x="876043" y="745896"/>
                </a:lnTo>
                <a:lnTo>
                  <a:pt x="886203" y="702310"/>
                </a:lnTo>
                <a:lnTo>
                  <a:pt x="892934" y="661073"/>
                </a:lnTo>
                <a:lnTo>
                  <a:pt x="898014" y="613384"/>
                </a:lnTo>
                <a:lnTo>
                  <a:pt x="901374" y="558419"/>
                </a:lnTo>
                <a:lnTo>
                  <a:pt x="903348" y="480822"/>
                </a:lnTo>
                <a:lnTo>
                  <a:pt x="903473" y="437896"/>
                </a:lnTo>
                <a:lnTo>
                  <a:pt x="903090" y="393573"/>
                </a:lnTo>
                <a:lnTo>
                  <a:pt x="902322" y="347726"/>
                </a:lnTo>
                <a:lnTo>
                  <a:pt x="901054" y="300482"/>
                </a:lnTo>
                <a:lnTo>
                  <a:pt x="899529" y="252222"/>
                </a:lnTo>
                <a:lnTo>
                  <a:pt x="897744" y="202819"/>
                </a:lnTo>
                <a:lnTo>
                  <a:pt x="893425" y="102108"/>
                </a:lnTo>
                <a:lnTo>
                  <a:pt x="892501" y="81409"/>
                </a:lnTo>
                <a:lnTo>
                  <a:pt x="877120" y="57613"/>
                </a:lnTo>
                <a:close/>
              </a:path>
              <a:path w="946150" h="873125">
                <a:moveTo>
                  <a:pt x="874519" y="889"/>
                </a:moveTo>
                <a:lnTo>
                  <a:pt x="817115" y="110617"/>
                </a:lnTo>
                <a:lnTo>
                  <a:pt x="813432" y="117602"/>
                </a:lnTo>
                <a:lnTo>
                  <a:pt x="816099" y="126238"/>
                </a:lnTo>
                <a:lnTo>
                  <a:pt x="823084" y="129794"/>
                </a:lnTo>
                <a:lnTo>
                  <a:pt x="830069" y="133477"/>
                </a:lnTo>
                <a:lnTo>
                  <a:pt x="838705" y="130810"/>
                </a:lnTo>
                <a:lnTo>
                  <a:pt x="863928" y="82763"/>
                </a:lnTo>
                <a:lnTo>
                  <a:pt x="861565" y="29972"/>
                </a:lnTo>
                <a:lnTo>
                  <a:pt x="890140" y="28575"/>
                </a:lnTo>
                <a:lnTo>
                  <a:pt x="892402" y="28575"/>
                </a:lnTo>
                <a:lnTo>
                  <a:pt x="874519" y="889"/>
                </a:lnTo>
                <a:close/>
              </a:path>
              <a:path w="946150" h="873125">
                <a:moveTo>
                  <a:pt x="892402" y="28575"/>
                </a:moveTo>
                <a:lnTo>
                  <a:pt x="890140" y="28575"/>
                </a:lnTo>
                <a:lnTo>
                  <a:pt x="892501" y="81409"/>
                </a:lnTo>
                <a:lnTo>
                  <a:pt x="917699" y="120396"/>
                </a:lnTo>
                <a:lnTo>
                  <a:pt x="922017" y="127000"/>
                </a:lnTo>
                <a:lnTo>
                  <a:pt x="930780" y="128905"/>
                </a:lnTo>
                <a:lnTo>
                  <a:pt x="937384" y="124587"/>
                </a:lnTo>
                <a:lnTo>
                  <a:pt x="944115" y="120396"/>
                </a:lnTo>
                <a:lnTo>
                  <a:pt x="946020" y="111506"/>
                </a:lnTo>
                <a:lnTo>
                  <a:pt x="941702" y="104902"/>
                </a:lnTo>
                <a:lnTo>
                  <a:pt x="892402" y="28575"/>
                </a:lnTo>
                <a:close/>
              </a:path>
              <a:path w="946150" h="873125">
                <a:moveTo>
                  <a:pt x="890140" y="28575"/>
                </a:moveTo>
                <a:lnTo>
                  <a:pt x="861565" y="29972"/>
                </a:lnTo>
                <a:lnTo>
                  <a:pt x="863928" y="82763"/>
                </a:lnTo>
                <a:lnTo>
                  <a:pt x="877120" y="57613"/>
                </a:lnTo>
                <a:lnTo>
                  <a:pt x="863851" y="37084"/>
                </a:lnTo>
                <a:lnTo>
                  <a:pt x="888489" y="35941"/>
                </a:lnTo>
                <a:lnTo>
                  <a:pt x="890469" y="35941"/>
                </a:lnTo>
                <a:lnTo>
                  <a:pt x="890140" y="28575"/>
                </a:lnTo>
                <a:close/>
              </a:path>
              <a:path w="946150" h="873125">
                <a:moveTo>
                  <a:pt x="890469" y="35941"/>
                </a:moveTo>
                <a:lnTo>
                  <a:pt x="888489" y="35941"/>
                </a:lnTo>
                <a:lnTo>
                  <a:pt x="877120" y="57613"/>
                </a:lnTo>
                <a:lnTo>
                  <a:pt x="892501" y="81409"/>
                </a:lnTo>
                <a:lnTo>
                  <a:pt x="890469" y="35941"/>
                </a:lnTo>
                <a:close/>
              </a:path>
              <a:path w="946150" h="873125">
                <a:moveTo>
                  <a:pt x="888489" y="35941"/>
                </a:moveTo>
                <a:lnTo>
                  <a:pt x="863851" y="37084"/>
                </a:lnTo>
                <a:lnTo>
                  <a:pt x="877120" y="57613"/>
                </a:lnTo>
                <a:lnTo>
                  <a:pt x="888489" y="35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52500"/>
            <a:ext cx="382219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952500"/>
            <a:ext cx="685800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5847" y="952500"/>
            <a:ext cx="5707380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575513"/>
            <a:ext cx="8709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ISSUES </a:t>
            </a:r>
            <a:r>
              <a:rPr dirty="0"/>
              <a:t>IN </a:t>
            </a:r>
            <a:r>
              <a:rPr spc="-15" dirty="0"/>
              <a:t>CLIENT-SERVER</a:t>
            </a:r>
            <a:r>
              <a:rPr spc="30" dirty="0"/>
              <a:t> </a:t>
            </a:r>
            <a:r>
              <a:rPr spc="-20" dirty="0"/>
              <a:t>COMMUNICATION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1478504"/>
            <a:ext cx="6913245" cy="4025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Addressing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Blocking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versus</a:t>
            </a:r>
            <a:r>
              <a:rPr sz="3200" spc="9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non-blocking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Buffered versus</a:t>
            </a:r>
            <a:r>
              <a:rPr sz="3200" spc="10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unbuffered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Reliable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versus</a:t>
            </a:r>
            <a:r>
              <a:rPr sz="3200" spc="1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unreliable</a:t>
            </a:r>
            <a:endParaRPr sz="3200">
              <a:latin typeface="Franklin Gothic Book"/>
              <a:cs typeface="Franklin Gothic Book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architecture: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concurrent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versus  sequential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Scalability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7700"/>
            <a:ext cx="4565904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70764"/>
            <a:ext cx="4211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ADDRESSING</a:t>
            </a:r>
            <a:r>
              <a:rPr spc="-5" dirty="0"/>
              <a:t> ISSUES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740" y="1624329"/>
            <a:ext cx="4087495" cy="451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0050">
              <a:lnSpc>
                <a:spcPct val="100000"/>
              </a:lnSpc>
              <a:spcBef>
                <a:spcPts val="100"/>
              </a:spcBef>
            </a:pPr>
            <a:r>
              <a:rPr sz="16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4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Question: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how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server 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located?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Hard-wired</a:t>
            </a:r>
            <a:r>
              <a:rPr sz="2400" spc="-5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address</a:t>
            </a:r>
            <a:endParaRPr sz="2400">
              <a:latin typeface="Franklin Gothic Book"/>
              <a:cs typeface="Franklin Gothic Book"/>
            </a:endParaRPr>
          </a:p>
          <a:p>
            <a:pPr marL="756285" marR="104139" indent="-28702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Machine address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process  address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are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known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</a:t>
            </a:r>
            <a:r>
              <a:rPr sz="2000" spc="-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priori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Broadcast-based</a:t>
            </a:r>
            <a:endParaRPr sz="2400">
              <a:latin typeface="Franklin Gothic Book"/>
              <a:cs typeface="Franklin Gothic Book"/>
            </a:endParaRPr>
          </a:p>
          <a:p>
            <a:pPr marL="756285" marR="5080" indent="-28702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chooses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address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from</a:t>
            </a:r>
            <a:r>
              <a:rPr sz="2000" spc="-114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  sparse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address</a:t>
            </a:r>
            <a:r>
              <a:rPr sz="2000" spc="-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space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broadcasts</a:t>
            </a:r>
            <a:r>
              <a:rPr sz="20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request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Can cache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response 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for</a:t>
            </a:r>
            <a:r>
              <a:rPr sz="2000" spc="-8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future</a:t>
            </a:r>
            <a:endParaRPr sz="2000">
              <a:latin typeface="Franklin Gothic Book"/>
              <a:cs typeface="Franklin Gothic Book"/>
            </a:endParaRPr>
          </a:p>
          <a:p>
            <a:pPr marL="12700" marR="659765">
              <a:lnSpc>
                <a:spcPct val="100000"/>
              </a:lnSpc>
              <a:spcBef>
                <a:spcPts val="560"/>
              </a:spcBef>
            </a:pPr>
            <a:r>
              <a:rPr sz="16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Locate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address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via</a:t>
            </a:r>
            <a:r>
              <a:rPr sz="2400" spc="-1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name  server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7800" y="2362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7800" y="26670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57800" y="23622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1576" y="2362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1576" y="26670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1576" y="23622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0200" y="304800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2600" y="2819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200" y="2819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7400" y="2400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7400" y="25527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43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43000" h="76200">
                <a:moveTo>
                  <a:pt x="1143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4000" y="36576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4000" y="3962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34000" y="36576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97776" y="36576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7776" y="3962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97776" y="36576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86400" y="434340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8800" y="4114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1400" y="4114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3600" y="36957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38481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43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43000" h="76200">
                <a:moveTo>
                  <a:pt x="1143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86400" y="4113021"/>
            <a:ext cx="257175" cy="201930"/>
          </a:xfrm>
          <a:custGeom>
            <a:avLst/>
            <a:gdLst/>
            <a:ahLst/>
            <a:cxnLst/>
            <a:rect l="l" t="t" r="r" b="b"/>
            <a:pathLst>
              <a:path w="257175" h="201929">
                <a:moveTo>
                  <a:pt x="80390" y="125856"/>
                </a:moveTo>
                <a:lnTo>
                  <a:pt x="0" y="154177"/>
                </a:lnTo>
                <a:lnTo>
                  <a:pt x="70865" y="201421"/>
                </a:lnTo>
                <a:lnTo>
                  <a:pt x="74858" y="169748"/>
                </a:lnTo>
                <a:lnTo>
                  <a:pt x="62357" y="168401"/>
                </a:lnTo>
                <a:lnTo>
                  <a:pt x="63626" y="155701"/>
                </a:lnTo>
                <a:lnTo>
                  <a:pt x="76629" y="155701"/>
                </a:lnTo>
                <a:lnTo>
                  <a:pt x="80390" y="125856"/>
                </a:lnTo>
                <a:close/>
              </a:path>
              <a:path w="257175" h="201929">
                <a:moveTo>
                  <a:pt x="76453" y="157091"/>
                </a:moveTo>
                <a:lnTo>
                  <a:pt x="119887" y="173989"/>
                </a:lnTo>
                <a:lnTo>
                  <a:pt x="150622" y="175132"/>
                </a:lnTo>
                <a:lnTo>
                  <a:pt x="165100" y="175132"/>
                </a:lnTo>
                <a:lnTo>
                  <a:pt x="203200" y="170814"/>
                </a:lnTo>
                <a:lnTo>
                  <a:pt x="226863" y="162432"/>
                </a:lnTo>
                <a:lnTo>
                  <a:pt x="150495" y="162432"/>
                </a:lnTo>
                <a:lnTo>
                  <a:pt x="135889" y="162178"/>
                </a:lnTo>
                <a:lnTo>
                  <a:pt x="120523" y="161416"/>
                </a:lnTo>
                <a:lnTo>
                  <a:pt x="104648" y="160146"/>
                </a:lnTo>
                <a:lnTo>
                  <a:pt x="76453" y="157091"/>
                </a:lnTo>
                <a:close/>
              </a:path>
              <a:path w="257175" h="201929">
                <a:moveTo>
                  <a:pt x="63626" y="155701"/>
                </a:moveTo>
                <a:lnTo>
                  <a:pt x="62357" y="168401"/>
                </a:lnTo>
                <a:lnTo>
                  <a:pt x="74858" y="169748"/>
                </a:lnTo>
                <a:lnTo>
                  <a:pt x="76453" y="157091"/>
                </a:lnTo>
                <a:lnTo>
                  <a:pt x="63626" y="155701"/>
                </a:lnTo>
                <a:close/>
              </a:path>
              <a:path w="257175" h="201929">
                <a:moveTo>
                  <a:pt x="225240" y="148761"/>
                </a:moveTo>
                <a:lnTo>
                  <a:pt x="177291" y="161670"/>
                </a:lnTo>
                <a:lnTo>
                  <a:pt x="164337" y="162432"/>
                </a:lnTo>
                <a:lnTo>
                  <a:pt x="226863" y="162432"/>
                </a:lnTo>
                <a:lnTo>
                  <a:pt x="231648" y="159765"/>
                </a:lnTo>
                <a:lnTo>
                  <a:pt x="232028" y="159511"/>
                </a:lnTo>
                <a:lnTo>
                  <a:pt x="232283" y="159384"/>
                </a:lnTo>
                <a:lnTo>
                  <a:pt x="232537" y="159130"/>
                </a:lnTo>
                <a:lnTo>
                  <a:pt x="239013" y="154050"/>
                </a:lnTo>
                <a:lnTo>
                  <a:pt x="239395" y="153796"/>
                </a:lnTo>
                <a:lnTo>
                  <a:pt x="239649" y="153415"/>
                </a:lnTo>
                <a:lnTo>
                  <a:pt x="239902" y="153161"/>
                </a:lnTo>
                <a:lnTo>
                  <a:pt x="243265" y="149225"/>
                </a:lnTo>
                <a:lnTo>
                  <a:pt x="224662" y="149225"/>
                </a:lnTo>
                <a:lnTo>
                  <a:pt x="225240" y="148761"/>
                </a:lnTo>
                <a:close/>
              </a:path>
              <a:path w="257175" h="201929">
                <a:moveTo>
                  <a:pt x="76629" y="155701"/>
                </a:moveTo>
                <a:lnTo>
                  <a:pt x="63626" y="155701"/>
                </a:lnTo>
                <a:lnTo>
                  <a:pt x="76453" y="157091"/>
                </a:lnTo>
                <a:lnTo>
                  <a:pt x="76629" y="155701"/>
                </a:lnTo>
                <a:close/>
              </a:path>
              <a:path w="257175" h="201929">
                <a:moveTo>
                  <a:pt x="225551" y="148589"/>
                </a:moveTo>
                <a:lnTo>
                  <a:pt x="225240" y="148761"/>
                </a:lnTo>
                <a:lnTo>
                  <a:pt x="224662" y="149225"/>
                </a:lnTo>
                <a:lnTo>
                  <a:pt x="225551" y="148589"/>
                </a:lnTo>
                <a:close/>
              </a:path>
              <a:path w="257175" h="201929">
                <a:moveTo>
                  <a:pt x="243808" y="148589"/>
                </a:moveTo>
                <a:lnTo>
                  <a:pt x="225551" y="148589"/>
                </a:lnTo>
                <a:lnTo>
                  <a:pt x="224662" y="149225"/>
                </a:lnTo>
                <a:lnTo>
                  <a:pt x="243265" y="149225"/>
                </a:lnTo>
                <a:lnTo>
                  <a:pt x="243808" y="148589"/>
                </a:lnTo>
                <a:close/>
              </a:path>
              <a:path w="257175" h="201929">
                <a:moveTo>
                  <a:pt x="230726" y="144350"/>
                </a:moveTo>
                <a:lnTo>
                  <a:pt x="225240" y="148761"/>
                </a:lnTo>
                <a:lnTo>
                  <a:pt x="225551" y="148589"/>
                </a:lnTo>
                <a:lnTo>
                  <a:pt x="243808" y="148589"/>
                </a:lnTo>
                <a:lnTo>
                  <a:pt x="245110" y="147065"/>
                </a:lnTo>
                <a:lnTo>
                  <a:pt x="245617" y="146557"/>
                </a:lnTo>
                <a:lnTo>
                  <a:pt x="245745" y="146176"/>
                </a:lnTo>
                <a:lnTo>
                  <a:pt x="246511" y="144906"/>
                </a:lnTo>
                <a:lnTo>
                  <a:pt x="230250" y="144906"/>
                </a:lnTo>
                <a:lnTo>
                  <a:pt x="230726" y="144350"/>
                </a:lnTo>
                <a:close/>
              </a:path>
              <a:path w="257175" h="201929">
                <a:moveTo>
                  <a:pt x="231139" y="144017"/>
                </a:moveTo>
                <a:lnTo>
                  <a:pt x="230726" y="144350"/>
                </a:lnTo>
                <a:lnTo>
                  <a:pt x="230250" y="144906"/>
                </a:lnTo>
                <a:lnTo>
                  <a:pt x="231139" y="144017"/>
                </a:lnTo>
                <a:close/>
              </a:path>
              <a:path w="257175" h="201929">
                <a:moveTo>
                  <a:pt x="247048" y="144017"/>
                </a:moveTo>
                <a:lnTo>
                  <a:pt x="231139" y="144017"/>
                </a:lnTo>
                <a:lnTo>
                  <a:pt x="230250" y="144906"/>
                </a:lnTo>
                <a:lnTo>
                  <a:pt x="246511" y="144906"/>
                </a:lnTo>
                <a:lnTo>
                  <a:pt x="247048" y="144017"/>
                </a:lnTo>
                <a:close/>
              </a:path>
              <a:path w="257175" h="201929">
                <a:moveTo>
                  <a:pt x="250189" y="138810"/>
                </a:moveTo>
                <a:lnTo>
                  <a:pt x="235458" y="138810"/>
                </a:lnTo>
                <a:lnTo>
                  <a:pt x="234823" y="139700"/>
                </a:lnTo>
                <a:lnTo>
                  <a:pt x="230726" y="144350"/>
                </a:lnTo>
                <a:lnTo>
                  <a:pt x="231139" y="144017"/>
                </a:lnTo>
                <a:lnTo>
                  <a:pt x="247048" y="144017"/>
                </a:lnTo>
                <a:lnTo>
                  <a:pt x="249809" y="139445"/>
                </a:lnTo>
                <a:lnTo>
                  <a:pt x="250062" y="139191"/>
                </a:lnTo>
                <a:lnTo>
                  <a:pt x="250189" y="138810"/>
                </a:lnTo>
                <a:close/>
              </a:path>
              <a:path w="257175" h="201929">
                <a:moveTo>
                  <a:pt x="235135" y="139188"/>
                </a:moveTo>
                <a:lnTo>
                  <a:pt x="234698" y="139700"/>
                </a:lnTo>
                <a:lnTo>
                  <a:pt x="235135" y="139188"/>
                </a:lnTo>
                <a:close/>
              </a:path>
              <a:path w="257175" h="201929">
                <a:moveTo>
                  <a:pt x="235458" y="138810"/>
                </a:moveTo>
                <a:lnTo>
                  <a:pt x="235133" y="139191"/>
                </a:lnTo>
                <a:lnTo>
                  <a:pt x="234823" y="139700"/>
                </a:lnTo>
                <a:lnTo>
                  <a:pt x="235458" y="138810"/>
                </a:lnTo>
                <a:close/>
              </a:path>
              <a:path w="257175" h="201929">
                <a:moveTo>
                  <a:pt x="252466" y="132841"/>
                </a:moveTo>
                <a:lnTo>
                  <a:pt x="239013" y="132841"/>
                </a:lnTo>
                <a:lnTo>
                  <a:pt x="238505" y="133857"/>
                </a:lnTo>
                <a:lnTo>
                  <a:pt x="235135" y="139188"/>
                </a:lnTo>
                <a:lnTo>
                  <a:pt x="235458" y="138810"/>
                </a:lnTo>
                <a:lnTo>
                  <a:pt x="250189" y="138810"/>
                </a:lnTo>
                <a:lnTo>
                  <a:pt x="250316" y="138429"/>
                </a:lnTo>
                <a:lnTo>
                  <a:pt x="252466" y="132841"/>
                </a:lnTo>
                <a:close/>
              </a:path>
              <a:path w="257175" h="201929">
                <a:moveTo>
                  <a:pt x="238714" y="133332"/>
                </a:moveTo>
                <a:lnTo>
                  <a:pt x="238393" y="133857"/>
                </a:lnTo>
                <a:lnTo>
                  <a:pt x="238714" y="133332"/>
                </a:lnTo>
                <a:close/>
              </a:path>
              <a:path w="257175" h="201929">
                <a:moveTo>
                  <a:pt x="239013" y="132841"/>
                </a:moveTo>
                <a:lnTo>
                  <a:pt x="238714" y="133332"/>
                </a:lnTo>
                <a:lnTo>
                  <a:pt x="238505" y="133857"/>
                </a:lnTo>
                <a:lnTo>
                  <a:pt x="239013" y="132841"/>
                </a:lnTo>
                <a:close/>
              </a:path>
              <a:path w="257175" h="201929">
                <a:moveTo>
                  <a:pt x="234696" y="0"/>
                </a:moveTo>
                <a:lnTo>
                  <a:pt x="222503" y="3555"/>
                </a:lnTo>
                <a:lnTo>
                  <a:pt x="229615" y="27304"/>
                </a:lnTo>
                <a:lnTo>
                  <a:pt x="235965" y="50545"/>
                </a:lnTo>
                <a:lnTo>
                  <a:pt x="240791" y="72643"/>
                </a:lnTo>
                <a:lnTo>
                  <a:pt x="242570" y="83057"/>
                </a:lnTo>
                <a:lnTo>
                  <a:pt x="243712" y="92963"/>
                </a:lnTo>
                <a:lnTo>
                  <a:pt x="244187" y="101853"/>
                </a:lnTo>
                <a:lnTo>
                  <a:pt x="244094" y="111505"/>
                </a:lnTo>
                <a:lnTo>
                  <a:pt x="243077" y="119633"/>
                </a:lnTo>
                <a:lnTo>
                  <a:pt x="241173" y="127126"/>
                </a:lnTo>
                <a:lnTo>
                  <a:pt x="238714" y="133332"/>
                </a:lnTo>
                <a:lnTo>
                  <a:pt x="239013" y="132841"/>
                </a:lnTo>
                <a:lnTo>
                  <a:pt x="252466" y="132841"/>
                </a:lnTo>
                <a:lnTo>
                  <a:pt x="253491" y="130175"/>
                </a:lnTo>
                <a:lnTo>
                  <a:pt x="255650" y="121157"/>
                </a:lnTo>
                <a:lnTo>
                  <a:pt x="256794" y="111759"/>
                </a:lnTo>
                <a:lnTo>
                  <a:pt x="256921" y="101853"/>
                </a:lnTo>
                <a:lnTo>
                  <a:pt x="256286" y="91566"/>
                </a:lnTo>
                <a:lnTo>
                  <a:pt x="255015" y="80898"/>
                </a:lnTo>
                <a:lnTo>
                  <a:pt x="253237" y="69850"/>
                </a:lnTo>
                <a:lnTo>
                  <a:pt x="248158" y="47116"/>
                </a:lnTo>
                <a:lnTo>
                  <a:pt x="241680" y="23621"/>
                </a:lnTo>
                <a:lnTo>
                  <a:pt x="234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24778" y="4113021"/>
            <a:ext cx="257175" cy="201930"/>
          </a:xfrm>
          <a:custGeom>
            <a:avLst/>
            <a:gdLst/>
            <a:ahLst/>
            <a:cxnLst/>
            <a:rect l="l" t="t" r="r" b="b"/>
            <a:pathLst>
              <a:path w="257175" h="201929">
                <a:moveTo>
                  <a:pt x="254635" y="155701"/>
                </a:moveTo>
                <a:lnTo>
                  <a:pt x="193294" y="155701"/>
                </a:lnTo>
                <a:lnTo>
                  <a:pt x="194563" y="168401"/>
                </a:lnTo>
                <a:lnTo>
                  <a:pt x="182062" y="169748"/>
                </a:lnTo>
                <a:lnTo>
                  <a:pt x="186055" y="201421"/>
                </a:lnTo>
                <a:lnTo>
                  <a:pt x="254635" y="155701"/>
                </a:lnTo>
                <a:close/>
              </a:path>
              <a:path w="257175" h="201929">
                <a:moveTo>
                  <a:pt x="22225" y="0"/>
                </a:moveTo>
                <a:lnTo>
                  <a:pt x="8762" y="47116"/>
                </a:lnTo>
                <a:lnTo>
                  <a:pt x="635" y="91566"/>
                </a:lnTo>
                <a:lnTo>
                  <a:pt x="0" y="101853"/>
                </a:lnTo>
                <a:lnTo>
                  <a:pt x="126" y="111759"/>
                </a:lnTo>
                <a:lnTo>
                  <a:pt x="1270" y="121157"/>
                </a:lnTo>
                <a:lnTo>
                  <a:pt x="3429" y="130175"/>
                </a:lnTo>
                <a:lnTo>
                  <a:pt x="6604" y="138556"/>
                </a:lnTo>
                <a:lnTo>
                  <a:pt x="6731" y="138810"/>
                </a:lnTo>
                <a:lnTo>
                  <a:pt x="6858" y="139191"/>
                </a:lnTo>
                <a:lnTo>
                  <a:pt x="7112" y="139445"/>
                </a:lnTo>
                <a:lnTo>
                  <a:pt x="11175" y="146176"/>
                </a:lnTo>
                <a:lnTo>
                  <a:pt x="11303" y="146557"/>
                </a:lnTo>
                <a:lnTo>
                  <a:pt x="11811" y="147065"/>
                </a:lnTo>
                <a:lnTo>
                  <a:pt x="17018" y="153161"/>
                </a:lnTo>
                <a:lnTo>
                  <a:pt x="17272" y="153415"/>
                </a:lnTo>
                <a:lnTo>
                  <a:pt x="17525" y="153796"/>
                </a:lnTo>
                <a:lnTo>
                  <a:pt x="17907" y="154050"/>
                </a:lnTo>
                <a:lnTo>
                  <a:pt x="24384" y="159130"/>
                </a:lnTo>
                <a:lnTo>
                  <a:pt x="24637" y="159384"/>
                </a:lnTo>
                <a:lnTo>
                  <a:pt x="24892" y="159511"/>
                </a:lnTo>
                <a:lnTo>
                  <a:pt x="65659" y="172973"/>
                </a:lnTo>
                <a:lnTo>
                  <a:pt x="91821" y="175132"/>
                </a:lnTo>
                <a:lnTo>
                  <a:pt x="106299" y="175132"/>
                </a:lnTo>
                <a:lnTo>
                  <a:pt x="121412" y="174751"/>
                </a:lnTo>
                <a:lnTo>
                  <a:pt x="137033" y="173989"/>
                </a:lnTo>
                <a:lnTo>
                  <a:pt x="153288" y="172846"/>
                </a:lnTo>
                <a:lnTo>
                  <a:pt x="182062" y="169748"/>
                </a:lnTo>
                <a:lnTo>
                  <a:pt x="181140" y="162432"/>
                </a:lnTo>
                <a:lnTo>
                  <a:pt x="92583" y="162432"/>
                </a:lnTo>
                <a:lnTo>
                  <a:pt x="79629" y="161670"/>
                </a:lnTo>
                <a:lnTo>
                  <a:pt x="39243" y="152907"/>
                </a:lnTo>
                <a:lnTo>
                  <a:pt x="32526" y="149225"/>
                </a:lnTo>
                <a:lnTo>
                  <a:pt x="32258" y="149225"/>
                </a:lnTo>
                <a:lnTo>
                  <a:pt x="31369" y="148589"/>
                </a:lnTo>
                <a:lnTo>
                  <a:pt x="26886" y="144906"/>
                </a:lnTo>
                <a:lnTo>
                  <a:pt x="26670" y="144906"/>
                </a:lnTo>
                <a:lnTo>
                  <a:pt x="25781" y="144017"/>
                </a:lnTo>
                <a:lnTo>
                  <a:pt x="25910" y="144017"/>
                </a:lnTo>
                <a:lnTo>
                  <a:pt x="22222" y="139700"/>
                </a:lnTo>
                <a:lnTo>
                  <a:pt x="21462" y="138810"/>
                </a:lnTo>
                <a:lnTo>
                  <a:pt x="18527" y="133857"/>
                </a:lnTo>
                <a:lnTo>
                  <a:pt x="17907" y="132841"/>
                </a:lnTo>
                <a:lnTo>
                  <a:pt x="15748" y="127126"/>
                </a:lnTo>
                <a:lnTo>
                  <a:pt x="13843" y="119633"/>
                </a:lnTo>
                <a:lnTo>
                  <a:pt x="12826" y="111505"/>
                </a:lnTo>
                <a:lnTo>
                  <a:pt x="12733" y="101853"/>
                </a:lnTo>
                <a:lnTo>
                  <a:pt x="13208" y="92963"/>
                </a:lnTo>
                <a:lnTo>
                  <a:pt x="20955" y="50545"/>
                </a:lnTo>
                <a:lnTo>
                  <a:pt x="34417" y="3555"/>
                </a:lnTo>
                <a:lnTo>
                  <a:pt x="22225" y="0"/>
                </a:lnTo>
                <a:close/>
              </a:path>
              <a:path w="257175" h="201929">
                <a:moveTo>
                  <a:pt x="193294" y="155701"/>
                </a:moveTo>
                <a:lnTo>
                  <a:pt x="180467" y="157091"/>
                </a:lnTo>
                <a:lnTo>
                  <a:pt x="182062" y="169748"/>
                </a:lnTo>
                <a:lnTo>
                  <a:pt x="194563" y="168401"/>
                </a:lnTo>
                <a:lnTo>
                  <a:pt x="193294" y="155701"/>
                </a:lnTo>
                <a:close/>
              </a:path>
              <a:path w="257175" h="201929">
                <a:moveTo>
                  <a:pt x="180467" y="157091"/>
                </a:moveTo>
                <a:lnTo>
                  <a:pt x="152273" y="160146"/>
                </a:lnTo>
                <a:lnTo>
                  <a:pt x="136398" y="161416"/>
                </a:lnTo>
                <a:lnTo>
                  <a:pt x="121031" y="162178"/>
                </a:lnTo>
                <a:lnTo>
                  <a:pt x="106425" y="162432"/>
                </a:lnTo>
                <a:lnTo>
                  <a:pt x="181140" y="162432"/>
                </a:lnTo>
                <a:lnTo>
                  <a:pt x="180467" y="157091"/>
                </a:lnTo>
                <a:close/>
              </a:path>
              <a:path w="257175" h="201929">
                <a:moveTo>
                  <a:pt x="176530" y="125856"/>
                </a:moveTo>
                <a:lnTo>
                  <a:pt x="180467" y="157091"/>
                </a:lnTo>
                <a:lnTo>
                  <a:pt x="193294" y="155701"/>
                </a:lnTo>
                <a:lnTo>
                  <a:pt x="254635" y="155701"/>
                </a:lnTo>
                <a:lnTo>
                  <a:pt x="256921" y="154177"/>
                </a:lnTo>
                <a:lnTo>
                  <a:pt x="176530" y="125856"/>
                </a:lnTo>
                <a:close/>
              </a:path>
              <a:path w="257175" h="201929">
                <a:moveTo>
                  <a:pt x="31369" y="148589"/>
                </a:moveTo>
                <a:lnTo>
                  <a:pt x="32258" y="149225"/>
                </a:lnTo>
                <a:lnTo>
                  <a:pt x="31680" y="148761"/>
                </a:lnTo>
                <a:lnTo>
                  <a:pt x="31369" y="148589"/>
                </a:lnTo>
                <a:close/>
              </a:path>
              <a:path w="257175" h="201929">
                <a:moveTo>
                  <a:pt x="31680" y="148761"/>
                </a:moveTo>
                <a:lnTo>
                  <a:pt x="32258" y="149225"/>
                </a:lnTo>
                <a:lnTo>
                  <a:pt x="32526" y="149225"/>
                </a:lnTo>
                <a:lnTo>
                  <a:pt x="31680" y="148761"/>
                </a:lnTo>
                <a:close/>
              </a:path>
              <a:path w="257175" h="201929">
                <a:moveTo>
                  <a:pt x="31468" y="148589"/>
                </a:moveTo>
                <a:lnTo>
                  <a:pt x="31680" y="148761"/>
                </a:lnTo>
                <a:lnTo>
                  <a:pt x="31468" y="148589"/>
                </a:lnTo>
                <a:close/>
              </a:path>
              <a:path w="257175" h="201929">
                <a:moveTo>
                  <a:pt x="25781" y="144017"/>
                </a:moveTo>
                <a:lnTo>
                  <a:pt x="26670" y="144906"/>
                </a:lnTo>
                <a:lnTo>
                  <a:pt x="26194" y="144350"/>
                </a:lnTo>
                <a:lnTo>
                  <a:pt x="25781" y="144017"/>
                </a:lnTo>
                <a:close/>
              </a:path>
              <a:path w="257175" h="201929">
                <a:moveTo>
                  <a:pt x="26194" y="144350"/>
                </a:moveTo>
                <a:lnTo>
                  <a:pt x="26670" y="144906"/>
                </a:lnTo>
                <a:lnTo>
                  <a:pt x="26886" y="144906"/>
                </a:lnTo>
                <a:lnTo>
                  <a:pt x="26194" y="144350"/>
                </a:lnTo>
                <a:close/>
              </a:path>
              <a:path w="257175" h="201929">
                <a:moveTo>
                  <a:pt x="25910" y="144017"/>
                </a:moveTo>
                <a:lnTo>
                  <a:pt x="25781" y="144017"/>
                </a:lnTo>
                <a:lnTo>
                  <a:pt x="26194" y="144350"/>
                </a:lnTo>
                <a:lnTo>
                  <a:pt x="25910" y="144017"/>
                </a:lnTo>
                <a:close/>
              </a:path>
              <a:path w="257175" h="201929">
                <a:moveTo>
                  <a:pt x="21462" y="138810"/>
                </a:moveTo>
                <a:lnTo>
                  <a:pt x="22098" y="139700"/>
                </a:lnTo>
                <a:lnTo>
                  <a:pt x="21785" y="139188"/>
                </a:lnTo>
                <a:lnTo>
                  <a:pt x="21462" y="138810"/>
                </a:lnTo>
                <a:close/>
              </a:path>
              <a:path w="257175" h="201929">
                <a:moveTo>
                  <a:pt x="21785" y="139188"/>
                </a:moveTo>
                <a:lnTo>
                  <a:pt x="22098" y="139700"/>
                </a:lnTo>
                <a:lnTo>
                  <a:pt x="21785" y="139188"/>
                </a:lnTo>
                <a:close/>
              </a:path>
              <a:path w="257175" h="201929">
                <a:moveTo>
                  <a:pt x="21554" y="138810"/>
                </a:moveTo>
                <a:lnTo>
                  <a:pt x="21785" y="139188"/>
                </a:lnTo>
                <a:lnTo>
                  <a:pt x="21554" y="138810"/>
                </a:lnTo>
                <a:close/>
              </a:path>
              <a:path w="257175" h="201929">
                <a:moveTo>
                  <a:pt x="17907" y="132841"/>
                </a:moveTo>
                <a:lnTo>
                  <a:pt x="18415" y="133857"/>
                </a:lnTo>
                <a:lnTo>
                  <a:pt x="18206" y="133332"/>
                </a:lnTo>
                <a:lnTo>
                  <a:pt x="17907" y="132841"/>
                </a:lnTo>
                <a:close/>
              </a:path>
              <a:path w="257175" h="201929">
                <a:moveTo>
                  <a:pt x="18206" y="133332"/>
                </a:moveTo>
                <a:lnTo>
                  <a:pt x="18415" y="133857"/>
                </a:lnTo>
                <a:lnTo>
                  <a:pt x="18206" y="133332"/>
                </a:lnTo>
                <a:close/>
              </a:path>
              <a:path w="257175" h="201929">
                <a:moveTo>
                  <a:pt x="18012" y="132841"/>
                </a:moveTo>
                <a:lnTo>
                  <a:pt x="18206" y="133332"/>
                </a:lnTo>
                <a:lnTo>
                  <a:pt x="18012" y="132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6600" y="4113021"/>
            <a:ext cx="257175" cy="201930"/>
          </a:xfrm>
          <a:custGeom>
            <a:avLst/>
            <a:gdLst/>
            <a:ahLst/>
            <a:cxnLst/>
            <a:rect l="l" t="t" r="r" b="b"/>
            <a:pathLst>
              <a:path w="257175" h="201929">
                <a:moveTo>
                  <a:pt x="80391" y="125856"/>
                </a:moveTo>
                <a:lnTo>
                  <a:pt x="0" y="154177"/>
                </a:lnTo>
                <a:lnTo>
                  <a:pt x="70866" y="201421"/>
                </a:lnTo>
                <a:lnTo>
                  <a:pt x="74858" y="169748"/>
                </a:lnTo>
                <a:lnTo>
                  <a:pt x="62356" y="168401"/>
                </a:lnTo>
                <a:lnTo>
                  <a:pt x="63626" y="155701"/>
                </a:lnTo>
                <a:lnTo>
                  <a:pt x="76629" y="155701"/>
                </a:lnTo>
                <a:lnTo>
                  <a:pt x="80391" y="125856"/>
                </a:lnTo>
                <a:close/>
              </a:path>
              <a:path w="257175" h="201929">
                <a:moveTo>
                  <a:pt x="76453" y="157091"/>
                </a:moveTo>
                <a:lnTo>
                  <a:pt x="119888" y="173989"/>
                </a:lnTo>
                <a:lnTo>
                  <a:pt x="150622" y="175132"/>
                </a:lnTo>
                <a:lnTo>
                  <a:pt x="165100" y="175132"/>
                </a:lnTo>
                <a:lnTo>
                  <a:pt x="203200" y="170814"/>
                </a:lnTo>
                <a:lnTo>
                  <a:pt x="226863" y="162432"/>
                </a:lnTo>
                <a:lnTo>
                  <a:pt x="150495" y="162432"/>
                </a:lnTo>
                <a:lnTo>
                  <a:pt x="135890" y="162178"/>
                </a:lnTo>
                <a:lnTo>
                  <a:pt x="120523" y="161416"/>
                </a:lnTo>
                <a:lnTo>
                  <a:pt x="104648" y="160146"/>
                </a:lnTo>
                <a:lnTo>
                  <a:pt x="76453" y="157091"/>
                </a:lnTo>
                <a:close/>
              </a:path>
              <a:path w="257175" h="201929">
                <a:moveTo>
                  <a:pt x="63626" y="155701"/>
                </a:moveTo>
                <a:lnTo>
                  <a:pt x="62356" y="168401"/>
                </a:lnTo>
                <a:lnTo>
                  <a:pt x="74858" y="169748"/>
                </a:lnTo>
                <a:lnTo>
                  <a:pt x="76453" y="157091"/>
                </a:lnTo>
                <a:lnTo>
                  <a:pt x="63626" y="155701"/>
                </a:lnTo>
                <a:close/>
              </a:path>
              <a:path w="257175" h="201929">
                <a:moveTo>
                  <a:pt x="225240" y="148761"/>
                </a:moveTo>
                <a:lnTo>
                  <a:pt x="177292" y="161670"/>
                </a:lnTo>
                <a:lnTo>
                  <a:pt x="164338" y="162432"/>
                </a:lnTo>
                <a:lnTo>
                  <a:pt x="226863" y="162432"/>
                </a:lnTo>
                <a:lnTo>
                  <a:pt x="231648" y="159765"/>
                </a:lnTo>
                <a:lnTo>
                  <a:pt x="232028" y="159511"/>
                </a:lnTo>
                <a:lnTo>
                  <a:pt x="232282" y="159384"/>
                </a:lnTo>
                <a:lnTo>
                  <a:pt x="232536" y="159130"/>
                </a:lnTo>
                <a:lnTo>
                  <a:pt x="239014" y="154050"/>
                </a:lnTo>
                <a:lnTo>
                  <a:pt x="239395" y="153796"/>
                </a:lnTo>
                <a:lnTo>
                  <a:pt x="239649" y="153415"/>
                </a:lnTo>
                <a:lnTo>
                  <a:pt x="239902" y="153161"/>
                </a:lnTo>
                <a:lnTo>
                  <a:pt x="243265" y="149225"/>
                </a:lnTo>
                <a:lnTo>
                  <a:pt x="224663" y="149225"/>
                </a:lnTo>
                <a:lnTo>
                  <a:pt x="225240" y="148761"/>
                </a:lnTo>
                <a:close/>
              </a:path>
              <a:path w="257175" h="201929">
                <a:moveTo>
                  <a:pt x="76629" y="155701"/>
                </a:moveTo>
                <a:lnTo>
                  <a:pt x="63626" y="155701"/>
                </a:lnTo>
                <a:lnTo>
                  <a:pt x="76453" y="157091"/>
                </a:lnTo>
                <a:lnTo>
                  <a:pt x="76629" y="155701"/>
                </a:lnTo>
                <a:close/>
              </a:path>
              <a:path w="257175" h="201929">
                <a:moveTo>
                  <a:pt x="225551" y="148589"/>
                </a:moveTo>
                <a:lnTo>
                  <a:pt x="225240" y="148761"/>
                </a:lnTo>
                <a:lnTo>
                  <a:pt x="224663" y="149225"/>
                </a:lnTo>
                <a:lnTo>
                  <a:pt x="225551" y="148589"/>
                </a:lnTo>
                <a:close/>
              </a:path>
              <a:path w="257175" h="201929">
                <a:moveTo>
                  <a:pt x="243808" y="148589"/>
                </a:moveTo>
                <a:lnTo>
                  <a:pt x="225551" y="148589"/>
                </a:lnTo>
                <a:lnTo>
                  <a:pt x="224663" y="149225"/>
                </a:lnTo>
                <a:lnTo>
                  <a:pt x="243265" y="149225"/>
                </a:lnTo>
                <a:lnTo>
                  <a:pt x="243808" y="148589"/>
                </a:lnTo>
                <a:close/>
              </a:path>
              <a:path w="257175" h="201929">
                <a:moveTo>
                  <a:pt x="230726" y="144350"/>
                </a:moveTo>
                <a:lnTo>
                  <a:pt x="225240" y="148761"/>
                </a:lnTo>
                <a:lnTo>
                  <a:pt x="225551" y="148589"/>
                </a:lnTo>
                <a:lnTo>
                  <a:pt x="243808" y="148589"/>
                </a:lnTo>
                <a:lnTo>
                  <a:pt x="245109" y="147065"/>
                </a:lnTo>
                <a:lnTo>
                  <a:pt x="245618" y="146557"/>
                </a:lnTo>
                <a:lnTo>
                  <a:pt x="245745" y="146176"/>
                </a:lnTo>
                <a:lnTo>
                  <a:pt x="246511" y="144906"/>
                </a:lnTo>
                <a:lnTo>
                  <a:pt x="230250" y="144906"/>
                </a:lnTo>
                <a:lnTo>
                  <a:pt x="230726" y="144350"/>
                </a:lnTo>
                <a:close/>
              </a:path>
              <a:path w="257175" h="201929">
                <a:moveTo>
                  <a:pt x="231140" y="144017"/>
                </a:moveTo>
                <a:lnTo>
                  <a:pt x="230726" y="144350"/>
                </a:lnTo>
                <a:lnTo>
                  <a:pt x="230250" y="144906"/>
                </a:lnTo>
                <a:lnTo>
                  <a:pt x="231140" y="144017"/>
                </a:lnTo>
                <a:close/>
              </a:path>
              <a:path w="257175" h="201929">
                <a:moveTo>
                  <a:pt x="247048" y="144017"/>
                </a:moveTo>
                <a:lnTo>
                  <a:pt x="231140" y="144017"/>
                </a:lnTo>
                <a:lnTo>
                  <a:pt x="230250" y="144906"/>
                </a:lnTo>
                <a:lnTo>
                  <a:pt x="246511" y="144906"/>
                </a:lnTo>
                <a:lnTo>
                  <a:pt x="247048" y="144017"/>
                </a:lnTo>
                <a:close/>
              </a:path>
              <a:path w="257175" h="201929">
                <a:moveTo>
                  <a:pt x="250190" y="138810"/>
                </a:moveTo>
                <a:lnTo>
                  <a:pt x="235457" y="138810"/>
                </a:lnTo>
                <a:lnTo>
                  <a:pt x="234823" y="139700"/>
                </a:lnTo>
                <a:lnTo>
                  <a:pt x="230726" y="144350"/>
                </a:lnTo>
                <a:lnTo>
                  <a:pt x="231140" y="144017"/>
                </a:lnTo>
                <a:lnTo>
                  <a:pt x="247048" y="144017"/>
                </a:lnTo>
                <a:lnTo>
                  <a:pt x="249808" y="139445"/>
                </a:lnTo>
                <a:lnTo>
                  <a:pt x="250063" y="139191"/>
                </a:lnTo>
                <a:lnTo>
                  <a:pt x="250190" y="138810"/>
                </a:lnTo>
                <a:close/>
              </a:path>
              <a:path w="257175" h="201929">
                <a:moveTo>
                  <a:pt x="235135" y="139188"/>
                </a:moveTo>
                <a:lnTo>
                  <a:pt x="234698" y="139700"/>
                </a:lnTo>
                <a:lnTo>
                  <a:pt x="235135" y="139188"/>
                </a:lnTo>
                <a:close/>
              </a:path>
              <a:path w="257175" h="201929">
                <a:moveTo>
                  <a:pt x="235457" y="138810"/>
                </a:moveTo>
                <a:lnTo>
                  <a:pt x="235133" y="139191"/>
                </a:lnTo>
                <a:lnTo>
                  <a:pt x="234823" y="139700"/>
                </a:lnTo>
                <a:lnTo>
                  <a:pt x="235457" y="138810"/>
                </a:lnTo>
                <a:close/>
              </a:path>
              <a:path w="257175" h="201929">
                <a:moveTo>
                  <a:pt x="252481" y="132841"/>
                </a:moveTo>
                <a:lnTo>
                  <a:pt x="239014" y="132841"/>
                </a:lnTo>
                <a:lnTo>
                  <a:pt x="238505" y="133857"/>
                </a:lnTo>
                <a:lnTo>
                  <a:pt x="235135" y="139188"/>
                </a:lnTo>
                <a:lnTo>
                  <a:pt x="235457" y="138810"/>
                </a:lnTo>
                <a:lnTo>
                  <a:pt x="250190" y="138810"/>
                </a:lnTo>
                <a:lnTo>
                  <a:pt x="250317" y="138556"/>
                </a:lnTo>
                <a:lnTo>
                  <a:pt x="252481" y="132841"/>
                </a:lnTo>
                <a:close/>
              </a:path>
              <a:path w="257175" h="201929">
                <a:moveTo>
                  <a:pt x="238714" y="133332"/>
                </a:moveTo>
                <a:lnTo>
                  <a:pt x="238393" y="133857"/>
                </a:lnTo>
                <a:lnTo>
                  <a:pt x="238714" y="133332"/>
                </a:lnTo>
                <a:close/>
              </a:path>
              <a:path w="257175" h="201929">
                <a:moveTo>
                  <a:pt x="239014" y="132841"/>
                </a:moveTo>
                <a:lnTo>
                  <a:pt x="238714" y="133332"/>
                </a:lnTo>
                <a:lnTo>
                  <a:pt x="238505" y="133857"/>
                </a:lnTo>
                <a:lnTo>
                  <a:pt x="239014" y="132841"/>
                </a:lnTo>
                <a:close/>
              </a:path>
              <a:path w="257175" h="201929">
                <a:moveTo>
                  <a:pt x="234696" y="0"/>
                </a:moveTo>
                <a:lnTo>
                  <a:pt x="222503" y="3555"/>
                </a:lnTo>
                <a:lnTo>
                  <a:pt x="229616" y="27304"/>
                </a:lnTo>
                <a:lnTo>
                  <a:pt x="235966" y="50545"/>
                </a:lnTo>
                <a:lnTo>
                  <a:pt x="240792" y="72643"/>
                </a:lnTo>
                <a:lnTo>
                  <a:pt x="242570" y="83057"/>
                </a:lnTo>
                <a:lnTo>
                  <a:pt x="243713" y="92963"/>
                </a:lnTo>
                <a:lnTo>
                  <a:pt x="244187" y="101853"/>
                </a:lnTo>
                <a:lnTo>
                  <a:pt x="244094" y="111505"/>
                </a:lnTo>
                <a:lnTo>
                  <a:pt x="243077" y="119633"/>
                </a:lnTo>
                <a:lnTo>
                  <a:pt x="241173" y="127126"/>
                </a:lnTo>
                <a:lnTo>
                  <a:pt x="238714" y="133332"/>
                </a:lnTo>
                <a:lnTo>
                  <a:pt x="239014" y="132841"/>
                </a:lnTo>
                <a:lnTo>
                  <a:pt x="252481" y="132841"/>
                </a:lnTo>
                <a:lnTo>
                  <a:pt x="253492" y="130175"/>
                </a:lnTo>
                <a:lnTo>
                  <a:pt x="255650" y="121157"/>
                </a:lnTo>
                <a:lnTo>
                  <a:pt x="256794" y="111759"/>
                </a:lnTo>
                <a:lnTo>
                  <a:pt x="256921" y="101853"/>
                </a:lnTo>
                <a:lnTo>
                  <a:pt x="256285" y="91566"/>
                </a:lnTo>
                <a:lnTo>
                  <a:pt x="255016" y="80898"/>
                </a:lnTo>
                <a:lnTo>
                  <a:pt x="253238" y="69850"/>
                </a:lnTo>
                <a:lnTo>
                  <a:pt x="248157" y="47116"/>
                </a:lnTo>
                <a:lnTo>
                  <a:pt x="241680" y="23621"/>
                </a:lnTo>
                <a:lnTo>
                  <a:pt x="234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338826" y="5099050"/>
          <a:ext cx="2444746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4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user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server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5943600" y="51435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3600" y="52959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8000" y="51435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8000" y="52959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04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04800" h="76200">
                <a:moveTo>
                  <a:pt x="304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738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533400"/>
            <a:ext cx="8763000" cy="607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5324856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6988" y="952500"/>
            <a:ext cx="685800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6715" y="952500"/>
            <a:ext cx="2627376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6937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BLOCKING </a:t>
            </a:r>
            <a:r>
              <a:rPr spc="-5" dirty="0"/>
              <a:t>VERSUS</a:t>
            </a:r>
            <a:r>
              <a:rPr spc="-10" dirty="0"/>
              <a:t> NON-BLOCKING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1476604"/>
            <a:ext cx="8109584" cy="32473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R="1033144" algn="r">
              <a:lnSpc>
                <a:spcPct val="100000"/>
              </a:lnSpc>
              <a:spcBef>
                <a:spcPts val="88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Blocking communication</a:t>
            </a:r>
            <a:r>
              <a:rPr sz="3200" spc="17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(synchronous)</a:t>
            </a:r>
            <a:endParaRPr sz="3200">
              <a:latin typeface="Franklin Gothic Book"/>
              <a:cs typeface="Franklin Gothic Book"/>
            </a:endParaRPr>
          </a:p>
          <a:p>
            <a:pPr marR="1015365" algn="r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Send blocks until message is actually</a:t>
            </a:r>
            <a:r>
              <a:rPr sz="28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sent</a:t>
            </a:r>
            <a:endParaRPr sz="2800">
              <a:latin typeface="Franklin Gothic Book"/>
              <a:cs typeface="Franklin Gothic Book"/>
            </a:endParaRPr>
          </a:p>
          <a:p>
            <a:pPr marR="5080" algn="r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Receive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blocks until message is actually</a:t>
            </a:r>
            <a:r>
              <a:rPr sz="2800" spc="5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received</a:t>
            </a:r>
            <a:endParaRPr sz="2800">
              <a:latin typeface="Franklin Gothic Book"/>
              <a:cs typeface="Franklin Gothic Book"/>
            </a:endParaRPr>
          </a:p>
          <a:p>
            <a:pPr marR="41910" algn="r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Non-blocking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r>
              <a:rPr sz="3200" spc="1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(asynchronous)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Send returns</a:t>
            </a:r>
            <a:r>
              <a:rPr sz="28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immediately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Return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does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not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block</a:t>
            </a:r>
            <a:r>
              <a:rPr sz="2800" spc="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either</a:t>
            </a:r>
            <a:endParaRPr sz="2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2063750"/>
            <a:ext cx="8686800" cy="3506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687" y="1554225"/>
            <a:ext cx="7947025" cy="452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437388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3823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BUFFERING</a:t>
            </a:r>
            <a:r>
              <a:rPr spc="-55" dirty="0"/>
              <a:t> </a:t>
            </a:r>
            <a:r>
              <a:rPr spc="-10" dirty="0"/>
              <a:t>ISSUES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740" y="1621282"/>
            <a:ext cx="4697730" cy="1941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82114" indent="-3429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Unbuffered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co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muni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at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i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on</a:t>
            </a:r>
            <a:endParaRPr sz="3200">
              <a:latin typeface="Franklin Gothic Book"/>
              <a:cs typeface="Franklin Gothic Book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must call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receive  before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can call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send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740" y="4631653"/>
            <a:ext cx="4608195" cy="20650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Buffered</a:t>
            </a:r>
            <a:r>
              <a:rPr sz="3200" spc="7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send 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</a:t>
            </a:r>
            <a:r>
              <a:rPr sz="2800" spc="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mailbox</a:t>
            </a:r>
            <a:endParaRPr sz="2800">
              <a:latin typeface="Franklin Gothic Book"/>
              <a:cs typeface="Franklin Gothic Book"/>
            </a:endParaRPr>
          </a:p>
          <a:p>
            <a:pPr marL="756285" marR="485775" indent="-28702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receives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from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 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mailbox</a:t>
            </a:r>
            <a:endParaRPr sz="28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7400" y="1981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7400" y="22860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7400" y="19812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31176" y="1981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1176" y="22860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31176" y="19812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9800" y="266700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2200" y="2438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24800" y="2438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7221" y="2209419"/>
            <a:ext cx="1433195" cy="317500"/>
          </a:xfrm>
          <a:custGeom>
            <a:avLst/>
            <a:gdLst/>
            <a:ahLst/>
            <a:cxnLst/>
            <a:rect l="l" t="t" r="r" b="b"/>
            <a:pathLst>
              <a:path w="1433195" h="317500">
                <a:moveTo>
                  <a:pt x="1233159" y="311530"/>
                </a:moveTo>
                <a:lnTo>
                  <a:pt x="413247" y="311530"/>
                </a:lnTo>
                <a:lnTo>
                  <a:pt x="974714" y="317245"/>
                </a:lnTo>
                <a:lnTo>
                  <a:pt x="1058915" y="316991"/>
                </a:lnTo>
                <a:lnTo>
                  <a:pt x="1134607" y="315848"/>
                </a:lnTo>
                <a:lnTo>
                  <a:pt x="1178676" y="314451"/>
                </a:lnTo>
                <a:lnTo>
                  <a:pt x="1216776" y="312673"/>
                </a:lnTo>
                <a:lnTo>
                  <a:pt x="1233159" y="311530"/>
                </a:lnTo>
                <a:close/>
              </a:path>
              <a:path w="1433195" h="317500">
                <a:moveTo>
                  <a:pt x="7228" y="0"/>
                </a:moveTo>
                <a:lnTo>
                  <a:pt x="2737" y="66928"/>
                </a:lnTo>
                <a:lnTo>
                  <a:pt x="116" y="128777"/>
                </a:lnTo>
                <a:lnTo>
                  <a:pt x="0" y="158241"/>
                </a:lnTo>
                <a:lnTo>
                  <a:pt x="388" y="171957"/>
                </a:lnTo>
                <a:lnTo>
                  <a:pt x="5069" y="219963"/>
                </a:lnTo>
                <a:lnTo>
                  <a:pt x="15910" y="262508"/>
                </a:lnTo>
                <a:lnTo>
                  <a:pt x="31993" y="289686"/>
                </a:lnTo>
                <a:lnTo>
                  <a:pt x="32120" y="289940"/>
                </a:lnTo>
                <a:lnTo>
                  <a:pt x="32374" y="290194"/>
                </a:lnTo>
                <a:lnTo>
                  <a:pt x="32755" y="290448"/>
                </a:lnTo>
                <a:lnTo>
                  <a:pt x="37327" y="294004"/>
                </a:lnTo>
                <a:lnTo>
                  <a:pt x="77078" y="308990"/>
                </a:lnTo>
                <a:lnTo>
                  <a:pt x="124576" y="316229"/>
                </a:lnTo>
                <a:lnTo>
                  <a:pt x="150103" y="317118"/>
                </a:lnTo>
                <a:lnTo>
                  <a:pt x="163819" y="317118"/>
                </a:lnTo>
                <a:lnTo>
                  <a:pt x="178805" y="316864"/>
                </a:lnTo>
                <a:lnTo>
                  <a:pt x="301360" y="312546"/>
                </a:lnTo>
                <a:lnTo>
                  <a:pt x="377179" y="311530"/>
                </a:lnTo>
                <a:lnTo>
                  <a:pt x="1233159" y="311530"/>
                </a:lnTo>
                <a:lnTo>
                  <a:pt x="1248145" y="310388"/>
                </a:lnTo>
                <a:lnTo>
                  <a:pt x="1274688" y="307847"/>
                </a:lnTo>
                <a:lnTo>
                  <a:pt x="1297040" y="305434"/>
                </a:lnTo>
                <a:lnTo>
                  <a:pt x="1303885" y="304545"/>
                </a:lnTo>
                <a:lnTo>
                  <a:pt x="974714" y="304545"/>
                </a:lnTo>
                <a:lnTo>
                  <a:pt x="150357" y="304418"/>
                </a:lnTo>
                <a:lnTo>
                  <a:pt x="102732" y="300989"/>
                </a:lnTo>
                <a:lnTo>
                  <a:pt x="62473" y="291845"/>
                </a:lnTo>
                <a:lnTo>
                  <a:pt x="41382" y="281050"/>
                </a:lnTo>
                <a:lnTo>
                  <a:pt x="41137" y="281050"/>
                </a:lnTo>
                <a:lnTo>
                  <a:pt x="40375" y="280288"/>
                </a:lnTo>
                <a:lnTo>
                  <a:pt x="37835" y="277494"/>
                </a:lnTo>
                <a:lnTo>
                  <a:pt x="21960" y="236600"/>
                </a:lnTo>
                <a:lnTo>
                  <a:pt x="14721" y="196214"/>
                </a:lnTo>
                <a:lnTo>
                  <a:pt x="12700" y="158241"/>
                </a:lnTo>
                <a:lnTo>
                  <a:pt x="12829" y="128777"/>
                </a:lnTo>
                <a:lnTo>
                  <a:pt x="13828" y="98805"/>
                </a:lnTo>
                <a:lnTo>
                  <a:pt x="15541" y="66039"/>
                </a:lnTo>
                <a:lnTo>
                  <a:pt x="17703" y="33146"/>
                </a:lnTo>
                <a:lnTo>
                  <a:pt x="19928" y="761"/>
                </a:lnTo>
                <a:lnTo>
                  <a:pt x="7228" y="0"/>
                </a:lnTo>
                <a:close/>
              </a:path>
              <a:path w="1433195" h="317500">
                <a:moveTo>
                  <a:pt x="1374368" y="276097"/>
                </a:moveTo>
                <a:lnTo>
                  <a:pt x="1357873" y="276097"/>
                </a:lnTo>
                <a:lnTo>
                  <a:pt x="1356984" y="276732"/>
                </a:lnTo>
                <a:lnTo>
                  <a:pt x="1313804" y="290194"/>
                </a:lnTo>
                <a:lnTo>
                  <a:pt x="1273545" y="295275"/>
                </a:lnTo>
                <a:lnTo>
                  <a:pt x="1216014" y="299973"/>
                </a:lnTo>
                <a:lnTo>
                  <a:pt x="1134353" y="303148"/>
                </a:lnTo>
                <a:lnTo>
                  <a:pt x="1058915" y="304291"/>
                </a:lnTo>
                <a:lnTo>
                  <a:pt x="974714" y="304545"/>
                </a:lnTo>
                <a:lnTo>
                  <a:pt x="1303885" y="304545"/>
                </a:lnTo>
                <a:lnTo>
                  <a:pt x="1343522" y="296798"/>
                </a:lnTo>
                <a:lnTo>
                  <a:pt x="1364858" y="286638"/>
                </a:lnTo>
                <a:lnTo>
                  <a:pt x="1365112" y="286511"/>
                </a:lnTo>
                <a:lnTo>
                  <a:pt x="1365493" y="286257"/>
                </a:lnTo>
                <a:lnTo>
                  <a:pt x="1370319" y="281558"/>
                </a:lnTo>
                <a:lnTo>
                  <a:pt x="1370700" y="281304"/>
                </a:lnTo>
                <a:lnTo>
                  <a:pt x="1374368" y="276097"/>
                </a:lnTo>
                <a:close/>
              </a:path>
              <a:path w="1433195" h="317500">
                <a:moveTo>
                  <a:pt x="413247" y="298830"/>
                </a:moveTo>
                <a:lnTo>
                  <a:pt x="377052" y="298830"/>
                </a:lnTo>
                <a:lnTo>
                  <a:pt x="300979" y="299846"/>
                </a:lnTo>
                <a:lnTo>
                  <a:pt x="194299" y="303656"/>
                </a:lnTo>
                <a:lnTo>
                  <a:pt x="178551" y="304164"/>
                </a:lnTo>
                <a:lnTo>
                  <a:pt x="163819" y="304418"/>
                </a:lnTo>
                <a:lnTo>
                  <a:pt x="944784" y="304418"/>
                </a:lnTo>
                <a:lnTo>
                  <a:pt x="413247" y="298830"/>
                </a:lnTo>
                <a:close/>
              </a:path>
              <a:path w="1433195" h="317500">
                <a:moveTo>
                  <a:pt x="40375" y="280288"/>
                </a:moveTo>
                <a:lnTo>
                  <a:pt x="41137" y="281050"/>
                </a:lnTo>
                <a:lnTo>
                  <a:pt x="40558" y="280427"/>
                </a:lnTo>
                <a:lnTo>
                  <a:pt x="40375" y="280288"/>
                </a:lnTo>
                <a:close/>
              </a:path>
              <a:path w="1433195" h="317500">
                <a:moveTo>
                  <a:pt x="40558" y="280427"/>
                </a:moveTo>
                <a:lnTo>
                  <a:pt x="41137" y="281050"/>
                </a:lnTo>
                <a:lnTo>
                  <a:pt x="41382" y="281050"/>
                </a:lnTo>
                <a:lnTo>
                  <a:pt x="40558" y="280427"/>
                </a:lnTo>
                <a:close/>
              </a:path>
              <a:path w="1433195" h="317500">
                <a:moveTo>
                  <a:pt x="40429" y="280288"/>
                </a:moveTo>
                <a:lnTo>
                  <a:pt x="40558" y="280427"/>
                </a:lnTo>
                <a:lnTo>
                  <a:pt x="40429" y="280288"/>
                </a:lnTo>
                <a:close/>
              </a:path>
              <a:path w="1433195" h="317500">
                <a:moveTo>
                  <a:pt x="1357152" y="276578"/>
                </a:moveTo>
                <a:lnTo>
                  <a:pt x="1356920" y="276732"/>
                </a:lnTo>
                <a:lnTo>
                  <a:pt x="1357152" y="276578"/>
                </a:lnTo>
                <a:close/>
              </a:path>
              <a:path w="1433195" h="317500">
                <a:moveTo>
                  <a:pt x="1357873" y="276097"/>
                </a:moveTo>
                <a:lnTo>
                  <a:pt x="1357152" y="276578"/>
                </a:lnTo>
                <a:lnTo>
                  <a:pt x="1356984" y="276732"/>
                </a:lnTo>
                <a:lnTo>
                  <a:pt x="1357873" y="276097"/>
                </a:lnTo>
                <a:close/>
              </a:path>
              <a:path w="1433195" h="317500">
                <a:moveTo>
                  <a:pt x="1361137" y="272917"/>
                </a:moveTo>
                <a:lnTo>
                  <a:pt x="1357152" y="276578"/>
                </a:lnTo>
                <a:lnTo>
                  <a:pt x="1357873" y="276097"/>
                </a:lnTo>
                <a:lnTo>
                  <a:pt x="1374368" y="276097"/>
                </a:lnTo>
                <a:lnTo>
                  <a:pt x="1374637" y="275716"/>
                </a:lnTo>
                <a:lnTo>
                  <a:pt x="1374764" y="275463"/>
                </a:lnTo>
                <a:lnTo>
                  <a:pt x="1375018" y="275081"/>
                </a:lnTo>
                <a:lnTo>
                  <a:pt x="1375145" y="274700"/>
                </a:lnTo>
                <a:lnTo>
                  <a:pt x="1375736" y="273430"/>
                </a:lnTo>
                <a:lnTo>
                  <a:pt x="1360794" y="273430"/>
                </a:lnTo>
                <a:lnTo>
                  <a:pt x="1361137" y="272917"/>
                </a:lnTo>
                <a:close/>
              </a:path>
              <a:path w="1433195" h="317500">
                <a:moveTo>
                  <a:pt x="1361683" y="272414"/>
                </a:moveTo>
                <a:lnTo>
                  <a:pt x="1361137" y="272917"/>
                </a:lnTo>
                <a:lnTo>
                  <a:pt x="1360794" y="273430"/>
                </a:lnTo>
                <a:lnTo>
                  <a:pt x="1361683" y="272414"/>
                </a:lnTo>
                <a:close/>
              </a:path>
              <a:path w="1433195" h="317500">
                <a:moveTo>
                  <a:pt x="1376208" y="272414"/>
                </a:moveTo>
                <a:lnTo>
                  <a:pt x="1361683" y="272414"/>
                </a:lnTo>
                <a:lnTo>
                  <a:pt x="1360794" y="273430"/>
                </a:lnTo>
                <a:lnTo>
                  <a:pt x="1375736" y="273430"/>
                </a:lnTo>
                <a:lnTo>
                  <a:pt x="1376208" y="272414"/>
                </a:lnTo>
                <a:close/>
              </a:path>
              <a:path w="1433195" h="317500">
                <a:moveTo>
                  <a:pt x="1363921" y="268740"/>
                </a:moveTo>
                <a:lnTo>
                  <a:pt x="1361137" y="272917"/>
                </a:lnTo>
                <a:lnTo>
                  <a:pt x="1361683" y="272414"/>
                </a:lnTo>
                <a:lnTo>
                  <a:pt x="1376208" y="272414"/>
                </a:lnTo>
                <a:lnTo>
                  <a:pt x="1377567" y="269493"/>
                </a:lnTo>
                <a:lnTo>
                  <a:pt x="1363588" y="269493"/>
                </a:lnTo>
                <a:lnTo>
                  <a:pt x="1363921" y="268740"/>
                </a:lnTo>
                <a:close/>
              </a:path>
              <a:path w="1433195" h="317500">
                <a:moveTo>
                  <a:pt x="1364096" y="268477"/>
                </a:moveTo>
                <a:lnTo>
                  <a:pt x="1363921" y="268740"/>
                </a:lnTo>
                <a:lnTo>
                  <a:pt x="1363588" y="269493"/>
                </a:lnTo>
                <a:lnTo>
                  <a:pt x="1364096" y="268477"/>
                </a:lnTo>
                <a:close/>
              </a:path>
              <a:path w="1433195" h="317500">
                <a:moveTo>
                  <a:pt x="1377944" y="268477"/>
                </a:moveTo>
                <a:lnTo>
                  <a:pt x="1364096" y="268477"/>
                </a:lnTo>
                <a:lnTo>
                  <a:pt x="1363588" y="269493"/>
                </a:lnTo>
                <a:lnTo>
                  <a:pt x="1377567" y="269493"/>
                </a:lnTo>
                <a:lnTo>
                  <a:pt x="1377685" y="269239"/>
                </a:lnTo>
                <a:lnTo>
                  <a:pt x="1377944" y="268477"/>
                </a:lnTo>
                <a:close/>
              </a:path>
              <a:path w="1433195" h="317500">
                <a:moveTo>
                  <a:pt x="1401226" y="75149"/>
                </a:moveTo>
                <a:lnTo>
                  <a:pt x="1388657" y="76796"/>
                </a:lnTo>
                <a:lnTo>
                  <a:pt x="1391147" y="98805"/>
                </a:lnTo>
                <a:lnTo>
                  <a:pt x="1393054" y="129158"/>
                </a:lnTo>
                <a:lnTo>
                  <a:pt x="1392671" y="170687"/>
                </a:lnTo>
                <a:lnTo>
                  <a:pt x="1383654" y="216534"/>
                </a:lnTo>
                <a:lnTo>
                  <a:pt x="1375145" y="235838"/>
                </a:lnTo>
                <a:lnTo>
                  <a:pt x="1372016" y="244728"/>
                </a:lnTo>
                <a:lnTo>
                  <a:pt x="1369648" y="252221"/>
                </a:lnTo>
                <a:lnTo>
                  <a:pt x="1367906" y="258444"/>
                </a:lnTo>
                <a:lnTo>
                  <a:pt x="1366001" y="264032"/>
                </a:lnTo>
                <a:lnTo>
                  <a:pt x="1363921" y="268740"/>
                </a:lnTo>
                <a:lnTo>
                  <a:pt x="1364096" y="268477"/>
                </a:lnTo>
                <a:lnTo>
                  <a:pt x="1377944" y="268477"/>
                </a:lnTo>
                <a:lnTo>
                  <a:pt x="1380008" y="262381"/>
                </a:lnTo>
                <a:lnTo>
                  <a:pt x="1384162" y="248157"/>
                </a:lnTo>
                <a:lnTo>
                  <a:pt x="1387083" y="240156"/>
                </a:lnTo>
                <a:lnTo>
                  <a:pt x="1401942" y="198119"/>
                </a:lnTo>
                <a:lnTo>
                  <a:pt x="1406133" y="158241"/>
                </a:lnTo>
                <a:lnTo>
                  <a:pt x="1405744" y="128777"/>
                </a:lnTo>
                <a:lnTo>
                  <a:pt x="1403847" y="97916"/>
                </a:lnTo>
                <a:lnTo>
                  <a:pt x="1401226" y="75149"/>
                </a:lnTo>
                <a:close/>
              </a:path>
              <a:path w="1433195" h="317500">
                <a:moveTo>
                  <a:pt x="1385178" y="380"/>
                </a:moveTo>
                <a:lnTo>
                  <a:pt x="1357365" y="80898"/>
                </a:lnTo>
                <a:lnTo>
                  <a:pt x="1388657" y="76796"/>
                </a:lnTo>
                <a:lnTo>
                  <a:pt x="1387210" y="64007"/>
                </a:lnTo>
                <a:lnTo>
                  <a:pt x="1399783" y="62610"/>
                </a:lnTo>
                <a:lnTo>
                  <a:pt x="1427262" y="62610"/>
                </a:lnTo>
                <a:lnTo>
                  <a:pt x="1385178" y="380"/>
                </a:lnTo>
                <a:close/>
              </a:path>
              <a:path w="1433195" h="317500">
                <a:moveTo>
                  <a:pt x="1399783" y="62610"/>
                </a:moveTo>
                <a:lnTo>
                  <a:pt x="1387210" y="64007"/>
                </a:lnTo>
                <a:lnTo>
                  <a:pt x="1388657" y="76796"/>
                </a:lnTo>
                <a:lnTo>
                  <a:pt x="1401226" y="75149"/>
                </a:lnTo>
                <a:lnTo>
                  <a:pt x="1399783" y="62610"/>
                </a:lnTo>
                <a:close/>
              </a:path>
              <a:path w="1433195" h="317500">
                <a:moveTo>
                  <a:pt x="1427262" y="62610"/>
                </a:moveTo>
                <a:lnTo>
                  <a:pt x="1399783" y="62610"/>
                </a:lnTo>
                <a:lnTo>
                  <a:pt x="1401226" y="75149"/>
                </a:lnTo>
                <a:lnTo>
                  <a:pt x="1432930" y="70992"/>
                </a:lnTo>
                <a:lnTo>
                  <a:pt x="1427262" y="62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3600" y="4191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3600" y="44958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43600" y="41910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07376" y="4191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200"/>
                </a:moveTo>
                <a:lnTo>
                  <a:pt x="609600" y="457200"/>
                </a:lnTo>
                <a:lnTo>
                  <a:pt x="609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07376" y="44958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07376" y="4191000"/>
            <a:ext cx="6096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08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000" y="487680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8400" y="4648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01000" y="4648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8600" y="456717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0">
            <a:solidFill>
              <a:srgbClr val="EFA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48600" y="452907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0" y="76200"/>
                </a:moveTo>
                <a:lnTo>
                  <a:pt x="304800" y="76200"/>
                </a:lnTo>
                <a:lnTo>
                  <a:pt x="3048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28740" y="4376165"/>
            <a:ext cx="1631314" cy="417195"/>
          </a:xfrm>
          <a:custGeom>
            <a:avLst/>
            <a:gdLst/>
            <a:ahLst/>
            <a:cxnLst/>
            <a:rect l="l" t="t" r="r" b="b"/>
            <a:pathLst>
              <a:path w="1631315" h="417195">
                <a:moveTo>
                  <a:pt x="10160" y="0"/>
                </a:moveTo>
                <a:lnTo>
                  <a:pt x="6654" y="42036"/>
                </a:lnTo>
                <a:lnTo>
                  <a:pt x="3683" y="81533"/>
                </a:lnTo>
                <a:lnTo>
                  <a:pt x="1397" y="121157"/>
                </a:lnTo>
                <a:lnTo>
                  <a:pt x="126" y="159257"/>
                </a:lnTo>
                <a:lnTo>
                  <a:pt x="0" y="195452"/>
                </a:lnTo>
                <a:lnTo>
                  <a:pt x="635" y="212851"/>
                </a:lnTo>
                <a:lnTo>
                  <a:pt x="4825" y="260222"/>
                </a:lnTo>
                <a:lnTo>
                  <a:pt x="13715" y="300100"/>
                </a:lnTo>
                <a:lnTo>
                  <a:pt x="30352" y="342645"/>
                </a:lnTo>
                <a:lnTo>
                  <a:pt x="53975" y="375538"/>
                </a:lnTo>
                <a:lnTo>
                  <a:pt x="87121" y="399287"/>
                </a:lnTo>
                <a:lnTo>
                  <a:pt x="130556" y="414273"/>
                </a:lnTo>
                <a:lnTo>
                  <a:pt x="157861" y="417194"/>
                </a:lnTo>
                <a:lnTo>
                  <a:pt x="166496" y="416432"/>
                </a:lnTo>
                <a:lnTo>
                  <a:pt x="175260" y="415289"/>
                </a:lnTo>
                <a:lnTo>
                  <a:pt x="185038" y="413638"/>
                </a:lnTo>
                <a:lnTo>
                  <a:pt x="196087" y="411606"/>
                </a:lnTo>
                <a:lnTo>
                  <a:pt x="208914" y="409447"/>
                </a:lnTo>
                <a:lnTo>
                  <a:pt x="216027" y="408431"/>
                </a:lnTo>
                <a:lnTo>
                  <a:pt x="224028" y="407161"/>
                </a:lnTo>
                <a:lnTo>
                  <a:pt x="232537" y="406018"/>
                </a:lnTo>
                <a:lnTo>
                  <a:pt x="241935" y="404875"/>
                </a:lnTo>
                <a:lnTo>
                  <a:pt x="245700" y="404494"/>
                </a:lnTo>
                <a:lnTo>
                  <a:pt x="157987" y="404494"/>
                </a:lnTo>
                <a:lnTo>
                  <a:pt x="112394" y="395858"/>
                </a:lnTo>
                <a:lnTo>
                  <a:pt x="76962" y="378459"/>
                </a:lnTo>
                <a:lnTo>
                  <a:pt x="46609" y="345566"/>
                </a:lnTo>
                <a:lnTo>
                  <a:pt x="29590" y="307974"/>
                </a:lnTo>
                <a:lnTo>
                  <a:pt x="17399" y="258571"/>
                </a:lnTo>
                <a:lnTo>
                  <a:pt x="13208" y="212343"/>
                </a:lnTo>
                <a:lnTo>
                  <a:pt x="12574" y="177799"/>
                </a:lnTo>
                <a:lnTo>
                  <a:pt x="12844" y="159257"/>
                </a:lnTo>
                <a:lnTo>
                  <a:pt x="14097" y="121919"/>
                </a:lnTo>
                <a:lnTo>
                  <a:pt x="16383" y="82422"/>
                </a:lnTo>
                <a:lnTo>
                  <a:pt x="19516" y="41020"/>
                </a:lnTo>
                <a:lnTo>
                  <a:pt x="22860" y="1142"/>
                </a:lnTo>
                <a:lnTo>
                  <a:pt x="10160" y="0"/>
                </a:lnTo>
                <a:close/>
              </a:path>
              <a:path w="1631315" h="417195">
                <a:moveTo>
                  <a:pt x="949219" y="397382"/>
                </a:moveTo>
                <a:lnTo>
                  <a:pt x="425577" y="397382"/>
                </a:lnTo>
                <a:lnTo>
                  <a:pt x="465201" y="397890"/>
                </a:lnTo>
                <a:lnTo>
                  <a:pt x="1023238" y="411479"/>
                </a:lnTo>
                <a:lnTo>
                  <a:pt x="1141349" y="412495"/>
                </a:lnTo>
                <a:lnTo>
                  <a:pt x="1179194" y="412495"/>
                </a:lnTo>
                <a:lnTo>
                  <a:pt x="1251331" y="411860"/>
                </a:lnTo>
                <a:lnTo>
                  <a:pt x="1318006" y="410082"/>
                </a:lnTo>
                <a:lnTo>
                  <a:pt x="1377695" y="407288"/>
                </a:lnTo>
                <a:lnTo>
                  <a:pt x="1429385" y="402970"/>
                </a:lnTo>
                <a:lnTo>
                  <a:pt x="1454906" y="399795"/>
                </a:lnTo>
                <a:lnTo>
                  <a:pt x="1141476" y="399795"/>
                </a:lnTo>
                <a:lnTo>
                  <a:pt x="1023492" y="398779"/>
                </a:lnTo>
                <a:lnTo>
                  <a:pt x="949219" y="397382"/>
                </a:lnTo>
                <a:close/>
              </a:path>
              <a:path w="1631315" h="417195">
                <a:moveTo>
                  <a:pt x="425577" y="384682"/>
                </a:moveTo>
                <a:lnTo>
                  <a:pt x="391160" y="384682"/>
                </a:lnTo>
                <a:lnTo>
                  <a:pt x="351409" y="385317"/>
                </a:lnTo>
                <a:lnTo>
                  <a:pt x="301752" y="387349"/>
                </a:lnTo>
                <a:lnTo>
                  <a:pt x="262001" y="390143"/>
                </a:lnTo>
                <a:lnTo>
                  <a:pt x="221995" y="394588"/>
                </a:lnTo>
                <a:lnTo>
                  <a:pt x="214249" y="395858"/>
                </a:lnTo>
                <a:lnTo>
                  <a:pt x="206756" y="396874"/>
                </a:lnTo>
                <a:lnTo>
                  <a:pt x="173609" y="402716"/>
                </a:lnTo>
                <a:lnTo>
                  <a:pt x="165481" y="403859"/>
                </a:lnTo>
                <a:lnTo>
                  <a:pt x="157987" y="404494"/>
                </a:lnTo>
                <a:lnTo>
                  <a:pt x="245700" y="404494"/>
                </a:lnTo>
                <a:lnTo>
                  <a:pt x="288416" y="400811"/>
                </a:lnTo>
                <a:lnTo>
                  <a:pt x="334137" y="398525"/>
                </a:lnTo>
                <a:lnTo>
                  <a:pt x="391160" y="397382"/>
                </a:lnTo>
                <a:lnTo>
                  <a:pt x="949219" y="397382"/>
                </a:lnTo>
                <a:lnTo>
                  <a:pt x="465328" y="385190"/>
                </a:lnTo>
                <a:lnTo>
                  <a:pt x="425577" y="384682"/>
                </a:lnTo>
                <a:close/>
              </a:path>
              <a:path w="1631315" h="417195">
                <a:moveTo>
                  <a:pt x="1609868" y="263651"/>
                </a:moveTo>
                <a:lnTo>
                  <a:pt x="1596643" y="263651"/>
                </a:lnTo>
                <a:lnTo>
                  <a:pt x="1597025" y="264540"/>
                </a:lnTo>
                <a:lnTo>
                  <a:pt x="1600835" y="278129"/>
                </a:lnTo>
                <a:lnTo>
                  <a:pt x="1602105" y="285114"/>
                </a:lnTo>
                <a:lnTo>
                  <a:pt x="1602866" y="291972"/>
                </a:lnTo>
                <a:lnTo>
                  <a:pt x="1603051" y="296671"/>
                </a:lnTo>
                <a:lnTo>
                  <a:pt x="1603041" y="299465"/>
                </a:lnTo>
                <a:lnTo>
                  <a:pt x="1584452" y="339851"/>
                </a:lnTo>
                <a:lnTo>
                  <a:pt x="1542795" y="365124"/>
                </a:lnTo>
                <a:lnTo>
                  <a:pt x="1503171" y="377824"/>
                </a:lnTo>
                <a:lnTo>
                  <a:pt x="1460118" y="386206"/>
                </a:lnTo>
                <a:lnTo>
                  <a:pt x="1403731" y="392556"/>
                </a:lnTo>
                <a:lnTo>
                  <a:pt x="1348359" y="396239"/>
                </a:lnTo>
                <a:lnTo>
                  <a:pt x="1251204" y="399160"/>
                </a:lnTo>
                <a:lnTo>
                  <a:pt x="1179194" y="399795"/>
                </a:lnTo>
                <a:lnTo>
                  <a:pt x="1454906" y="399795"/>
                </a:lnTo>
                <a:lnTo>
                  <a:pt x="1505965" y="390143"/>
                </a:lnTo>
                <a:lnTo>
                  <a:pt x="1547240" y="377062"/>
                </a:lnTo>
                <a:lnTo>
                  <a:pt x="1585976" y="355599"/>
                </a:lnTo>
                <a:lnTo>
                  <a:pt x="1611376" y="322071"/>
                </a:lnTo>
                <a:lnTo>
                  <a:pt x="1615641" y="300100"/>
                </a:lnTo>
                <a:lnTo>
                  <a:pt x="1615566" y="291591"/>
                </a:lnTo>
                <a:lnTo>
                  <a:pt x="1614805" y="283844"/>
                </a:lnTo>
                <a:lnTo>
                  <a:pt x="1613408" y="275843"/>
                </a:lnTo>
                <a:lnTo>
                  <a:pt x="1609868" y="263651"/>
                </a:lnTo>
                <a:close/>
              </a:path>
              <a:path w="1631315" h="417195">
                <a:moveTo>
                  <a:pt x="1561211" y="181482"/>
                </a:moveTo>
                <a:lnTo>
                  <a:pt x="1564005" y="266699"/>
                </a:lnTo>
                <a:lnTo>
                  <a:pt x="1591222" y="251957"/>
                </a:lnTo>
                <a:lnTo>
                  <a:pt x="1585721" y="240029"/>
                </a:lnTo>
                <a:lnTo>
                  <a:pt x="1597279" y="234695"/>
                </a:lnTo>
                <a:lnTo>
                  <a:pt x="1623089" y="234695"/>
                </a:lnTo>
                <a:lnTo>
                  <a:pt x="1631061" y="230377"/>
                </a:lnTo>
                <a:lnTo>
                  <a:pt x="1561211" y="181482"/>
                </a:lnTo>
                <a:close/>
              </a:path>
              <a:path w="1631315" h="417195">
                <a:moveTo>
                  <a:pt x="1596692" y="263820"/>
                </a:moveTo>
                <a:lnTo>
                  <a:pt x="1596901" y="264540"/>
                </a:lnTo>
                <a:lnTo>
                  <a:pt x="1596692" y="263820"/>
                </a:lnTo>
                <a:close/>
              </a:path>
              <a:path w="1631315" h="417195">
                <a:moveTo>
                  <a:pt x="1596643" y="263651"/>
                </a:moveTo>
                <a:lnTo>
                  <a:pt x="1596692" y="263820"/>
                </a:lnTo>
                <a:lnTo>
                  <a:pt x="1597025" y="264540"/>
                </a:lnTo>
                <a:lnTo>
                  <a:pt x="1596643" y="263651"/>
                </a:lnTo>
                <a:close/>
              </a:path>
              <a:path w="1631315" h="417195">
                <a:moveTo>
                  <a:pt x="1602399" y="245903"/>
                </a:moveTo>
                <a:lnTo>
                  <a:pt x="1591222" y="251957"/>
                </a:lnTo>
                <a:lnTo>
                  <a:pt x="1596692" y="263820"/>
                </a:lnTo>
                <a:lnTo>
                  <a:pt x="1596643" y="263651"/>
                </a:lnTo>
                <a:lnTo>
                  <a:pt x="1609868" y="263651"/>
                </a:lnTo>
                <a:lnTo>
                  <a:pt x="1608836" y="260095"/>
                </a:lnTo>
                <a:lnTo>
                  <a:pt x="1608709" y="259714"/>
                </a:lnTo>
                <a:lnTo>
                  <a:pt x="1602399" y="245903"/>
                </a:lnTo>
                <a:close/>
              </a:path>
              <a:path w="1631315" h="417195">
                <a:moveTo>
                  <a:pt x="1597279" y="234695"/>
                </a:moveTo>
                <a:lnTo>
                  <a:pt x="1585721" y="240029"/>
                </a:lnTo>
                <a:lnTo>
                  <a:pt x="1591222" y="251957"/>
                </a:lnTo>
                <a:lnTo>
                  <a:pt x="1602399" y="245903"/>
                </a:lnTo>
                <a:lnTo>
                  <a:pt x="1597279" y="234695"/>
                </a:lnTo>
                <a:close/>
              </a:path>
              <a:path w="1631315" h="417195">
                <a:moveTo>
                  <a:pt x="1623089" y="234695"/>
                </a:moveTo>
                <a:lnTo>
                  <a:pt x="1597279" y="234695"/>
                </a:lnTo>
                <a:lnTo>
                  <a:pt x="1602399" y="245903"/>
                </a:lnTo>
                <a:lnTo>
                  <a:pt x="1623089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2980944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2431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RELIABILITY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740" y="1154037"/>
            <a:ext cx="4931410" cy="456628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Unreliable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channel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Need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acknowledgements</a:t>
            </a:r>
            <a:r>
              <a:rPr sz="2400" spc="-1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(ACKs)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Applications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handle</a:t>
            </a:r>
            <a:r>
              <a:rPr sz="2400" spc="-1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ACKs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ACKs for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both request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</a:t>
            </a:r>
            <a:r>
              <a:rPr sz="2400" spc="-9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reply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Reliable</a:t>
            </a:r>
            <a:r>
              <a:rPr sz="2800" spc="-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channel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Reply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acts as </a:t>
            </a:r>
            <a:r>
              <a:rPr sz="24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ACK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for</a:t>
            </a:r>
            <a:r>
              <a:rPr sz="2400" spc="-114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request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Explicit </a:t>
            </a:r>
            <a:r>
              <a:rPr sz="24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ACK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for</a:t>
            </a:r>
            <a:r>
              <a:rPr sz="2400" spc="-1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response</a:t>
            </a:r>
            <a:endParaRPr sz="2400">
              <a:latin typeface="Franklin Gothic Book"/>
              <a:cs typeface="Franklin Gothic Book"/>
            </a:endParaRPr>
          </a:p>
          <a:p>
            <a:pPr marL="355600" marR="494665" indent="-342900">
              <a:lnSpc>
                <a:spcPts val="3020"/>
              </a:lnSpc>
              <a:spcBef>
                <a:spcPts val="70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Reliable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 on  unreliable</a:t>
            </a:r>
            <a:r>
              <a:rPr sz="28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channels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ts val="2735"/>
              </a:lnSpc>
              <a:spcBef>
                <a:spcPts val="27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Transport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protocol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handles</a:t>
            </a:r>
            <a:r>
              <a:rPr sz="2400" spc="-14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lost</a:t>
            </a:r>
            <a:endParaRPr sz="2400">
              <a:latin typeface="Franklin Gothic Book"/>
              <a:cs typeface="Franklin Gothic Book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messages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2833" y="1447520"/>
            <a:ext cx="620395" cy="125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49600"/>
              </a:lnSpc>
              <a:spcBef>
                <a:spcPts val="95"/>
              </a:spcBef>
            </a:pPr>
            <a:r>
              <a:rPr sz="1400" dirty="0">
                <a:latin typeface="Arial"/>
                <a:cs typeface="Arial"/>
              </a:rPr>
              <a:t>request  </a:t>
            </a:r>
            <a:r>
              <a:rPr sz="1400" spc="-5" dirty="0">
                <a:latin typeface="Arial"/>
                <a:cs typeface="Arial"/>
              </a:rPr>
              <a:t>ACK</a:t>
            </a:r>
            <a:endParaRPr sz="1400">
              <a:latin typeface="Arial"/>
              <a:cs typeface="Arial"/>
            </a:endParaRPr>
          </a:p>
          <a:p>
            <a:pPr marL="39370" algn="ctr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Arial"/>
                <a:cs typeface="Arial"/>
              </a:rPr>
              <a:t>reply</a:t>
            </a:r>
            <a:endParaRPr sz="1400">
              <a:latin typeface="Arial"/>
              <a:cs typeface="Arial"/>
            </a:endParaRPr>
          </a:p>
          <a:p>
            <a:pPr marL="31750" algn="ctr">
              <a:lnSpc>
                <a:spcPct val="100000"/>
              </a:lnSpc>
              <a:spcBef>
                <a:spcPts val="835"/>
              </a:spcBef>
            </a:pPr>
            <a:r>
              <a:rPr sz="1400" dirty="0">
                <a:latin typeface="Arial"/>
                <a:cs typeface="Arial"/>
              </a:rPr>
              <a:t>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1450" y="1804923"/>
            <a:ext cx="868680" cy="76200"/>
          </a:xfrm>
          <a:custGeom>
            <a:avLst/>
            <a:gdLst/>
            <a:ahLst/>
            <a:cxnLst/>
            <a:rect l="l" t="t" r="r" b="b"/>
            <a:pathLst>
              <a:path w="868679" h="76200">
                <a:moveTo>
                  <a:pt x="792099" y="0"/>
                </a:moveTo>
                <a:lnTo>
                  <a:pt x="792099" y="76200"/>
                </a:lnTo>
                <a:lnTo>
                  <a:pt x="855599" y="44450"/>
                </a:lnTo>
                <a:lnTo>
                  <a:pt x="804799" y="44450"/>
                </a:lnTo>
                <a:lnTo>
                  <a:pt x="804799" y="31750"/>
                </a:lnTo>
                <a:lnTo>
                  <a:pt x="855599" y="31750"/>
                </a:lnTo>
                <a:lnTo>
                  <a:pt x="792099" y="0"/>
                </a:lnTo>
                <a:close/>
              </a:path>
              <a:path w="868679" h="76200">
                <a:moveTo>
                  <a:pt x="7920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92099" y="44450"/>
                </a:lnTo>
                <a:lnTo>
                  <a:pt x="792099" y="31750"/>
                </a:lnTo>
                <a:close/>
              </a:path>
              <a:path w="868679" h="76200">
                <a:moveTo>
                  <a:pt x="855599" y="31750"/>
                </a:moveTo>
                <a:lnTo>
                  <a:pt x="804799" y="31750"/>
                </a:lnTo>
                <a:lnTo>
                  <a:pt x="804799" y="44450"/>
                </a:lnTo>
                <a:lnTo>
                  <a:pt x="855599" y="44450"/>
                </a:lnTo>
                <a:lnTo>
                  <a:pt x="868299" y="38100"/>
                </a:lnTo>
                <a:lnTo>
                  <a:pt x="8555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1450" y="2074798"/>
            <a:ext cx="824230" cy="76200"/>
          </a:xfrm>
          <a:custGeom>
            <a:avLst/>
            <a:gdLst/>
            <a:ahLst/>
            <a:cxnLst/>
            <a:rect l="l" t="t" r="r" b="b"/>
            <a:pathLst>
              <a:path w="8242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2422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24229" h="76200">
                <a:moveTo>
                  <a:pt x="82384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23849" y="44450"/>
                </a:lnTo>
                <a:lnTo>
                  <a:pt x="8238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9173" y="2346325"/>
            <a:ext cx="868680" cy="76200"/>
          </a:xfrm>
          <a:custGeom>
            <a:avLst/>
            <a:gdLst/>
            <a:ahLst/>
            <a:cxnLst/>
            <a:rect l="l" t="t" r="r" b="b"/>
            <a:pathLst>
              <a:path w="868679" h="76200">
                <a:moveTo>
                  <a:pt x="792226" y="0"/>
                </a:moveTo>
                <a:lnTo>
                  <a:pt x="792226" y="76200"/>
                </a:lnTo>
                <a:lnTo>
                  <a:pt x="855726" y="44450"/>
                </a:lnTo>
                <a:lnTo>
                  <a:pt x="804926" y="44450"/>
                </a:lnTo>
                <a:lnTo>
                  <a:pt x="804926" y="31750"/>
                </a:lnTo>
                <a:lnTo>
                  <a:pt x="855726" y="31750"/>
                </a:lnTo>
                <a:lnTo>
                  <a:pt x="792226" y="0"/>
                </a:lnTo>
                <a:close/>
              </a:path>
              <a:path w="868679" h="76200">
                <a:moveTo>
                  <a:pt x="79222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92226" y="44450"/>
                </a:lnTo>
                <a:lnTo>
                  <a:pt x="792226" y="31750"/>
                </a:lnTo>
                <a:close/>
              </a:path>
              <a:path w="868679" h="76200">
                <a:moveTo>
                  <a:pt x="855726" y="31750"/>
                </a:moveTo>
                <a:lnTo>
                  <a:pt x="804926" y="31750"/>
                </a:lnTo>
                <a:lnTo>
                  <a:pt x="804926" y="44450"/>
                </a:lnTo>
                <a:lnTo>
                  <a:pt x="855726" y="44450"/>
                </a:lnTo>
                <a:lnTo>
                  <a:pt x="868426" y="38100"/>
                </a:lnTo>
                <a:lnTo>
                  <a:pt x="85572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3525" y="2676525"/>
            <a:ext cx="824230" cy="76200"/>
          </a:xfrm>
          <a:custGeom>
            <a:avLst/>
            <a:gdLst/>
            <a:ahLst/>
            <a:cxnLst/>
            <a:rect l="l" t="t" r="r" b="b"/>
            <a:pathLst>
              <a:path w="8242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2422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24229" h="76200">
                <a:moveTo>
                  <a:pt x="82384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23849" y="44450"/>
                </a:lnTo>
                <a:lnTo>
                  <a:pt x="8238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16216" y="2055375"/>
            <a:ext cx="252095" cy="454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9498" y="1941920"/>
            <a:ext cx="252729" cy="6235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9935" y="3506063"/>
            <a:ext cx="620395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345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request  reply</a:t>
            </a:r>
            <a:endParaRPr sz="140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835"/>
              </a:spcBef>
            </a:pPr>
            <a:r>
              <a:rPr sz="1400" dirty="0">
                <a:latin typeface="Arial"/>
                <a:cs typeface="Arial"/>
              </a:rPr>
              <a:t>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8750" y="3800475"/>
            <a:ext cx="868680" cy="76200"/>
          </a:xfrm>
          <a:custGeom>
            <a:avLst/>
            <a:gdLst/>
            <a:ahLst/>
            <a:cxnLst/>
            <a:rect l="l" t="t" r="r" b="b"/>
            <a:pathLst>
              <a:path w="868679" h="76200">
                <a:moveTo>
                  <a:pt x="792099" y="0"/>
                </a:moveTo>
                <a:lnTo>
                  <a:pt x="792099" y="76200"/>
                </a:lnTo>
                <a:lnTo>
                  <a:pt x="855599" y="44450"/>
                </a:lnTo>
                <a:lnTo>
                  <a:pt x="804799" y="44450"/>
                </a:lnTo>
                <a:lnTo>
                  <a:pt x="804799" y="31750"/>
                </a:lnTo>
                <a:lnTo>
                  <a:pt x="855599" y="31750"/>
                </a:lnTo>
                <a:lnTo>
                  <a:pt x="792099" y="0"/>
                </a:lnTo>
                <a:close/>
              </a:path>
              <a:path w="868679" h="76200">
                <a:moveTo>
                  <a:pt x="7920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92099" y="44450"/>
                </a:lnTo>
                <a:lnTo>
                  <a:pt x="792099" y="31750"/>
                </a:lnTo>
                <a:close/>
              </a:path>
              <a:path w="868679" h="76200">
                <a:moveTo>
                  <a:pt x="855599" y="31750"/>
                </a:moveTo>
                <a:lnTo>
                  <a:pt x="804799" y="31750"/>
                </a:lnTo>
                <a:lnTo>
                  <a:pt x="804799" y="44450"/>
                </a:lnTo>
                <a:lnTo>
                  <a:pt x="855599" y="44450"/>
                </a:lnTo>
                <a:lnTo>
                  <a:pt x="868299" y="38100"/>
                </a:lnTo>
                <a:lnTo>
                  <a:pt x="8555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6375" y="4071873"/>
            <a:ext cx="868680" cy="76200"/>
          </a:xfrm>
          <a:custGeom>
            <a:avLst/>
            <a:gdLst/>
            <a:ahLst/>
            <a:cxnLst/>
            <a:rect l="l" t="t" r="r" b="b"/>
            <a:pathLst>
              <a:path w="8686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686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68679" h="76200">
                <a:moveTo>
                  <a:pt x="86829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68299" y="44450"/>
                </a:lnTo>
                <a:lnTo>
                  <a:pt x="8682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0598" y="4402073"/>
            <a:ext cx="824230" cy="76200"/>
          </a:xfrm>
          <a:custGeom>
            <a:avLst/>
            <a:gdLst/>
            <a:ahLst/>
            <a:cxnLst/>
            <a:rect l="l" t="t" r="r" b="b"/>
            <a:pathLst>
              <a:path w="8242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2422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24229" h="76200">
                <a:moveTo>
                  <a:pt x="82397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23976" y="44450"/>
                </a:lnTo>
                <a:lnTo>
                  <a:pt x="8239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73290" y="3781559"/>
            <a:ext cx="252095" cy="454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16721" y="3667885"/>
            <a:ext cx="252095" cy="6229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47800"/>
            <a:ext cx="8853424" cy="449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528370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4733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SERVER</a:t>
            </a:r>
            <a:r>
              <a:rPr spc="-3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077897"/>
            <a:ext cx="8382634" cy="50025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46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Sequential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 one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request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at a</a:t>
            </a:r>
            <a:r>
              <a:rPr sz="2400" spc="-1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time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Can </a:t>
            </a:r>
            <a:r>
              <a:rPr sz="24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service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multiple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requests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by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employing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events</a:t>
            </a:r>
            <a:r>
              <a:rPr sz="2400" spc="-16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</a:t>
            </a:r>
            <a:endParaRPr sz="2400">
              <a:latin typeface="Franklin Gothic Book"/>
              <a:cs typeface="Franklin Gothic Book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asynchronous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46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Concurrent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spawns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process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or thread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service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each</a:t>
            </a:r>
            <a:r>
              <a:rPr sz="2400" spc="-17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request</a:t>
            </a:r>
            <a:endParaRPr sz="2400">
              <a:latin typeface="Franklin Gothic Book"/>
              <a:cs typeface="Franklin Gothic Book"/>
            </a:endParaRPr>
          </a:p>
          <a:p>
            <a:pPr marL="756285" marR="547370" indent="-28702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Can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also use a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pre-spawned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pool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threads/processes  (apache)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Thus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servers could</a:t>
            </a:r>
            <a:r>
              <a:rPr sz="2800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be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Pure-sequential,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event-based,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thread-based,</a:t>
            </a:r>
            <a:r>
              <a:rPr sz="2400" spc="-9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process-based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Discussion: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which architecture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is most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dirty="0">
                <a:solidFill>
                  <a:srgbClr val="4E3A2F"/>
                </a:solidFill>
                <a:latin typeface="Franklin Gothic Book"/>
                <a:cs typeface="Franklin Gothic Book"/>
              </a:rPr>
              <a:t>efficient?</a:t>
            </a:r>
            <a:endParaRPr sz="2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311962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2568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SCALABILITY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575307"/>
            <a:ext cx="698119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Question: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How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can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you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scale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</a:t>
            </a:r>
            <a:r>
              <a:rPr sz="32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capacity?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Buy bigger</a:t>
            </a:r>
            <a:r>
              <a:rPr sz="3200" spc="1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machine!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Replicate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data and/or</a:t>
            </a:r>
            <a:r>
              <a:rPr sz="3200" spc="10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algorithms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Ship code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instead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of</a:t>
            </a:r>
            <a:r>
              <a:rPr sz="3200" spc="1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data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Cache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119634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472" y="952500"/>
            <a:ext cx="1673352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0051" y="952500"/>
            <a:ext cx="1277112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1092" y="952500"/>
            <a:ext cx="1569720" cy="644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3611" y="952500"/>
            <a:ext cx="804672" cy="644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3901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TO </a:t>
            </a:r>
            <a:r>
              <a:rPr i="1" spc="-5" dirty="0">
                <a:latin typeface="Franklin Gothic Medium"/>
                <a:cs typeface="Franklin Gothic Medium"/>
              </a:rPr>
              <a:t>PUSH </a:t>
            </a:r>
            <a:r>
              <a:rPr dirty="0"/>
              <a:t>OR </a:t>
            </a:r>
            <a:r>
              <a:rPr i="1" spc="-5" dirty="0">
                <a:latin typeface="Franklin Gothic Medium"/>
                <a:cs typeface="Franklin Gothic Medium"/>
              </a:rPr>
              <a:t>PULL</a:t>
            </a:r>
            <a:r>
              <a:rPr i="1" spc="-80" dirty="0">
                <a:latin typeface="Franklin Gothic Medium"/>
                <a:cs typeface="Franklin Gothic Medium"/>
              </a:rPr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740" y="1154097"/>
            <a:ext cx="8040370" cy="50025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Client-pull</a:t>
            </a:r>
            <a:r>
              <a:rPr sz="28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architecture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Clients pull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data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from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servers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(by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sending</a:t>
            </a:r>
            <a:r>
              <a:rPr sz="2400" spc="-1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requests)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Example:</a:t>
            </a:r>
            <a:r>
              <a:rPr sz="2400" spc="-15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HTTP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Pro: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stateless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servers,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failures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are each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</a:t>
            </a:r>
            <a:r>
              <a:rPr sz="2400" spc="-15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handle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Con: limited</a:t>
            </a:r>
            <a:r>
              <a:rPr sz="2400" spc="-15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scalability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Server-push</a:t>
            </a:r>
            <a:r>
              <a:rPr sz="28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architecture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Servers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push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data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to</a:t>
            </a:r>
            <a:r>
              <a:rPr sz="2400" spc="-1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Example: video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streaming,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stock</a:t>
            </a:r>
            <a:r>
              <a:rPr sz="2400" spc="-18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tickers</a:t>
            </a:r>
            <a:endParaRPr sz="2400">
              <a:latin typeface="Franklin Gothic Book"/>
              <a:cs typeface="Franklin Gothic Book"/>
            </a:endParaRPr>
          </a:p>
          <a:p>
            <a:pPr marL="756285" marR="5080" indent="-28702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Pro: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more scalable,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Con: stateful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servers, less resilient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failure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When/how-often 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push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or</a:t>
            </a:r>
            <a:r>
              <a:rPr sz="2800" spc="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pull?</a:t>
            </a:r>
            <a:endParaRPr sz="2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155" y="954024"/>
            <a:ext cx="547116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0491" y="577037"/>
            <a:ext cx="49206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SCALABILITY</a:t>
            </a:r>
            <a:r>
              <a:rPr spc="-45" dirty="0"/>
              <a:t> </a:t>
            </a:r>
            <a:r>
              <a:rPr spc="-5" dirty="0"/>
              <a:t>PROBLEMS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8194" y="5284470"/>
            <a:ext cx="3262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Examples of scalability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limitations.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6312" y="1744662"/>
          <a:ext cx="7639685" cy="261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Concept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85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Example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Centralized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services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85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single server for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users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Centralized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data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9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single on-line telephone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book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Centralized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algorithms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92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Doing routing based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complete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information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554278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4992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</a:t>
            </a:r>
            <a:r>
              <a:rPr spc="-80" dirty="0"/>
              <a:t> </a:t>
            </a:r>
            <a:r>
              <a:rPr spc="-20" dirty="0"/>
              <a:t>COMMUNICATION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240282"/>
            <a:ext cx="8468995" cy="502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81125" indent="-3429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One-to-many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communication: useful </a:t>
            </a:r>
            <a:r>
              <a:rPr sz="32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for 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distributed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applications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Issues: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Group</a:t>
            </a:r>
            <a:r>
              <a:rPr sz="28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characteristics:</a:t>
            </a:r>
            <a:endParaRPr sz="2800">
              <a:latin typeface="Franklin Gothic Book"/>
              <a:cs typeface="Franklin Gothic Book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Static/dynamic,</a:t>
            </a:r>
            <a:r>
              <a:rPr sz="2400" spc="-19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open/closed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Group</a:t>
            </a:r>
            <a:r>
              <a:rPr sz="28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addressing</a:t>
            </a:r>
            <a:endParaRPr sz="2800">
              <a:latin typeface="Franklin Gothic Book"/>
              <a:cs typeface="Franklin Gothic Book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Multicast, broadcast, application-level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multicast</a:t>
            </a:r>
            <a:r>
              <a:rPr sz="2400" spc="-2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(unicast)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Atomicity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</a:t>
            </a:r>
            <a:r>
              <a:rPr sz="2800" spc="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ordering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2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Scalability</a:t>
            </a:r>
            <a:endParaRPr sz="2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725728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6706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PUTTING </a:t>
            </a:r>
            <a:r>
              <a:rPr dirty="0"/>
              <a:t>IT </a:t>
            </a:r>
            <a:r>
              <a:rPr spc="-5" dirty="0"/>
              <a:t>ALL </a:t>
            </a:r>
            <a:r>
              <a:rPr spc="-10" dirty="0"/>
              <a:t>TOGETHER:</a:t>
            </a:r>
            <a:r>
              <a:rPr spc="-45" dirty="0"/>
              <a:t> </a:t>
            </a:r>
            <a:r>
              <a:rPr spc="-5" dirty="0"/>
              <a:t>EMAIL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78504"/>
            <a:ext cx="7996555" cy="50006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User uses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mail client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compose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</a:t>
            </a:r>
            <a:r>
              <a:rPr sz="3200" spc="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Mail client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connects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mail</a:t>
            </a:r>
            <a:r>
              <a:rPr sz="3200" spc="114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endParaRPr sz="3200">
              <a:latin typeface="Franklin Gothic Book"/>
              <a:cs typeface="Franklin Gothic Book"/>
            </a:endParaRPr>
          </a:p>
          <a:p>
            <a:pPr marL="355600" marR="253365" indent="-3429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Mail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looks up address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destination  mail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endParaRPr sz="3200">
              <a:latin typeface="Franklin Gothic Book"/>
              <a:cs typeface="Franklin Gothic Book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Mail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sets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up a connection and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passes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mail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destination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mail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endParaRPr sz="3200">
              <a:latin typeface="Franklin Gothic Book"/>
              <a:cs typeface="Franklin Gothic Book"/>
            </a:endParaRPr>
          </a:p>
          <a:p>
            <a:pPr marL="355600" marR="182245" indent="-3429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Destination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stores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mail in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input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buffer (user 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mailbox)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Recipient checks mail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at a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later</a:t>
            </a:r>
            <a:r>
              <a:rPr sz="3200" spc="8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time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719632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6647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EMAIL: </a:t>
            </a:r>
            <a:r>
              <a:rPr spc="-5" dirty="0"/>
              <a:t>DESIGN</a:t>
            </a:r>
            <a:r>
              <a:rPr spc="-25" dirty="0"/>
              <a:t> </a:t>
            </a:r>
            <a:r>
              <a:rPr spc="-20" dirty="0"/>
              <a:t>CONSIDERATIONS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78504"/>
            <a:ext cx="5139690" cy="52933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Structured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or</a:t>
            </a:r>
            <a:r>
              <a:rPr sz="3200" spc="6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unstructured?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Addressing?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Blocking/non-blocking?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Buffered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or</a:t>
            </a:r>
            <a:r>
              <a:rPr sz="3200" spc="1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unbuffered?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Reliable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or</a:t>
            </a:r>
            <a:r>
              <a:rPr sz="3200" spc="1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unreliable?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r>
              <a:rPr sz="3200" spc="9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architecture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Scalability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Push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or</a:t>
            </a:r>
            <a:r>
              <a:rPr sz="3200" spc="114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pull?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Group</a:t>
            </a:r>
            <a:r>
              <a:rPr sz="3200" spc="10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communication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604" y="647700"/>
            <a:ext cx="235000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4539" y="647700"/>
            <a:ext cx="4428744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70764"/>
            <a:ext cx="5652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REMOTE PROCEDURE</a:t>
            </a:r>
            <a:r>
              <a:rPr spc="-25" dirty="0"/>
              <a:t> </a:t>
            </a:r>
            <a:r>
              <a:rPr spc="-5" dirty="0"/>
              <a:t>CALLS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165605"/>
            <a:ext cx="8483600" cy="496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Goal: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Make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distributed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computing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look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like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centralized 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computing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Allow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remote </a:t>
            </a:r>
            <a:r>
              <a:rPr sz="28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services 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called as</a:t>
            </a:r>
            <a:r>
              <a:rPr sz="2800" spc="5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procedures</a:t>
            </a:r>
            <a:endParaRPr sz="2800">
              <a:latin typeface="Franklin Gothic Book"/>
              <a:cs typeface="Franklin Gothic Book"/>
            </a:endParaRPr>
          </a:p>
          <a:p>
            <a:pPr marL="756285" marR="821690" indent="-28702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Transparency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with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regard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location,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implementation,  language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46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Issues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How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pass</a:t>
            </a:r>
            <a:r>
              <a:rPr sz="2400" spc="-1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parameters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34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Bindings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Semantics in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face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of</a:t>
            </a:r>
            <a:r>
              <a:rPr sz="2400" spc="-1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errors</a:t>
            </a:r>
            <a:endParaRPr sz="2400">
              <a:latin typeface="Franklin Gothic Book"/>
              <a:cs typeface="Franklin Gothic Book"/>
            </a:endParaRPr>
          </a:p>
          <a:p>
            <a:pPr marL="355600" marR="1038860" indent="-342900">
              <a:lnSpc>
                <a:spcPct val="100000"/>
              </a:lnSpc>
              <a:spcBef>
                <a:spcPts val="65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4E3A2F"/>
                </a:solidFill>
                <a:latin typeface="Franklin Gothic Book"/>
                <a:cs typeface="Franklin Gothic Book"/>
              </a:rPr>
              <a:t>Two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classes: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integrated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into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prog,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language and 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separate</a:t>
            </a:r>
            <a:endParaRPr sz="2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155" y="954024"/>
            <a:ext cx="736549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0491" y="577037"/>
            <a:ext cx="6812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CONVENTIONAL PROCEDURE</a:t>
            </a:r>
            <a:r>
              <a:rPr spc="-80" dirty="0"/>
              <a:t> </a:t>
            </a:r>
            <a:r>
              <a:rPr spc="-5" dirty="0"/>
              <a:t>CALL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740" y="1695958"/>
            <a:ext cx="15875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EFA12D"/>
                </a:solidFill>
                <a:latin typeface="Franklin Gothic Book"/>
                <a:cs typeface="Franklin Gothic Book"/>
              </a:rPr>
              <a:t>a)</a:t>
            </a:r>
            <a:endParaRPr sz="125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340" y="1627378"/>
            <a:ext cx="343725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Parameter </a:t>
            </a:r>
            <a:r>
              <a:rPr sz="1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passing in </a:t>
            </a:r>
            <a:r>
              <a:rPr sz="18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1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local  </a:t>
            </a:r>
            <a:r>
              <a:rPr sz="1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 </a:t>
            </a:r>
            <a:r>
              <a:rPr sz="1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call: </a:t>
            </a:r>
            <a:r>
              <a:rPr sz="18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</a:t>
            </a:r>
            <a:r>
              <a:rPr sz="1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stack </a:t>
            </a:r>
            <a:r>
              <a:rPr sz="1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before </a:t>
            </a:r>
            <a:r>
              <a:rPr sz="18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 </a:t>
            </a:r>
            <a:r>
              <a:rPr sz="1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call </a:t>
            </a:r>
            <a:r>
              <a:rPr sz="1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to</a:t>
            </a:r>
            <a:r>
              <a:rPr sz="1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1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read</a:t>
            </a:r>
            <a:endParaRPr sz="18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828" y="1627378"/>
            <a:ext cx="400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4634E"/>
                </a:solidFill>
                <a:latin typeface="Franklin Gothic Book"/>
                <a:cs typeface="Franklin Gothic Book"/>
              </a:rPr>
              <a:t>b) </a:t>
            </a:r>
            <a:r>
              <a:rPr sz="1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The </a:t>
            </a:r>
            <a:r>
              <a:rPr sz="1800" dirty="0">
                <a:solidFill>
                  <a:srgbClr val="4E3A2F"/>
                </a:solidFill>
                <a:latin typeface="Franklin Gothic Book"/>
                <a:cs typeface="Franklin Gothic Book"/>
              </a:rPr>
              <a:t>stack </a:t>
            </a:r>
            <a:r>
              <a:rPr sz="1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while </a:t>
            </a:r>
            <a:r>
              <a:rPr sz="18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</a:t>
            </a:r>
            <a:r>
              <a:rPr sz="1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called </a:t>
            </a:r>
            <a:r>
              <a:rPr sz="1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 </a:t>
            </a:r>
            <a:r>
              <a:rPr sz="1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is  </a:t>
            </a:r>
            <a:r>
              <a:rPr sz="1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active</a:t>
            </a:r>
            <a:endParaRPr sz="1800">
              <a:latin typeface="Franklin Gothic Book"/>
              <a:cs typeface="Franklin Gothic Boo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2544824"/>
            <a:ext cx="6315075" cy="4313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492709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4376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PARAMETER</a:t>
            </a:r>
            <a:r>
              <a:rPr spc="-35" dirty="0"/>
              <a:t> </a:t>
            </a:r>
            <a:r>
              <a:rPr spc="-30" dirty="0"/>
              <a:t>PASSING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76604"/>
            <a:ext cx="8285480" cy="43199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Local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parameter</a:t>
            </a:r>
            <a:r>
              <a:rPr sz="3200" spc="4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passing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1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Call-by-value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Call-by-reference: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arrays, complex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data</a:t>
            </a:r>
            <a:r>
              <a:rPr sz="2800" spc="10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structures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Remote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calls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simulate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this</a:t>
            </a:r>
            <a:r>
              <a:rPr sz="3200" spc="15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through: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Stubs –</a:t>
            </a:r>
            <a:r>
              <a:rPr sz="28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proxies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Flattening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–</a:t>
            </a:r>
            <a:r>
              <a:rPr sz="2800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marshalling</a:t>
            </a:r>
            <a:endParaRPr sz="2800">
              <a:latin typeface="Franklin Gothic Book"/>
              <a:cs typeface="Franklin Gothic Book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Related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issue: global variables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are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not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allowed 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RPCs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952500"/>
            <a:ext cx="6045708" cy="644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575513"/>
            <a:ext cx="5494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CLIENT AND </a:t>
            </a:r>
            <a:r>
              <a:rPr sz="3600" spc="-1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SERVER</a:t>
            </a:r>
            <a:r>
              <a:rPr sz="3600" spc="-4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 </a:t>
            </a:r>
            <a:r>
              <a:rPr sz="3600" spc="-1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STUBS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579880"/>
            <a:ext cx="612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Principle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RPC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between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 server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program.</a:t>
            </a:r>
            <a:endParaRPr sz="20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133600"/>
            <a:ext cx="6505575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186690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1317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STUBS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240282"/>
            <a:ext cx="8381365" cy="5318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4825" indent="-3429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makes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call (just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like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local 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call) </a:t>
            </a:r>
            <a:r>
              <a:rPr sz="32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the client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stub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is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written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as a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standard</a:t>
            </a:r>
            <a:r>
              <a:rPr sz="3200" spc="9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</a:t>
            </a:r>
            <a:endParaRPr sz="3200">
              <a:latin typeface="Franklin Gothic Book"/>
              <a:cs typeface="Franklin Gothic Book"/>
            </a:endParaRPr>
          </a:p>
          <a:p>
            <a:pPr marL="355600" marR="346710" indent="-3429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Stubs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take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care of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packaging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arguments and  sending</a:t>
            </a:r>
            <a:r>
              <a:rPr sz="32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messages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Packaging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parameters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called</a:t>
            </a:r>
            <a:r>
              <a:rPr sz="3200" spc="7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i="1" dirty="0">
                <a:solidFill>
                  <a:srgbClr val="4E3A2F"/>
                </a:solidFill>
                <a:latin typeface="Franklin Gothic Book"/>
                <a:cs typeface="Franklin Gothic Book"/>
              </a:rPr>
              <a:t>marshalling</a:t>
            </a:r>
            <a:endParaRPr sz="3200">
              <a:latin typeface="Franklin Gothic Book"/>
              <a:cs typeface="Franklin Gothic Book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Stub 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compiler generates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stub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automatically 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from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specs in an Interface Definition</a:t>
            </a:r>
            <a:r>
              <a:rPr sz="3200" spc="-9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Language 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(IDL)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Simplifies programmer</a:t>
            </a:r>
            <a:r>
              <a:rPr sz="2800" spc="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task</a:t>
            </a:r>
            <a:endParaRPr sz="28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835152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A </a:t>
            </a:r>
            <a:r>
              <a:rPr spc="-15" dirty="0"/>
              <a:t>REMOTE </a:t>
            </a:r>
            <a:r>
              <a:rPr spc="-5" dirty="0"/>
              <a:t>PROCEDURE</a:t>
            </a:r>
            <a:r>
              <a:rPr spc="-25" dirty="0"/>
              <a:t> </a:t>
            </a:r>
            <a:r>
              <a:rPr spc="-5" dirty="0"/>
              <a:t>CALL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385"/>
              </a:spcBef>
              <a:buClr>
                <a:srgbClr val="EFA12D"/>
              </a:buClr>
              <a:buSzPct val="68750"/>
              <a:buAutoNum type="arabicPeriod"/>
              <a:tabLst>
                <a:tab pos="622300" algn="l"/>
                <a:tab pos="622935" algn="l"/>
              </a:tabLst>
            </a:pPr>
            <a:r>
              <a:rPr spc="-5" dirty="0"/>
              <a:t>Client </a:t>
            </a:r>
            <a:r>
              <a:rPr spc="-10" dirty="0"/>
              <a:t>procedure </a:t>
            </a:r>
            <a:r>
              <a:rPr dirty="0"/>
              <a:t>calls </a:t>
            </a:r>
            <a:r>
              <a:rPr spc="-5" dirty="0"/>
              <a:t>client </a:t>
            </a:r>
            <a:r>
              <a:rPr dirty="0"/>
              <a:t>stub </a:t>
            </a:r>
            <a:r>
              <a:rPr spc="-5" dirty="0"/>
              <a:t>in </a:t>
            </a:r>
            <a:r>
              <a:rPr dirty="0"/>
              <a:t>normal</a:t>
            </a:r>
            <a:r>
              <a:rPr spc="-80" dirty="0"/>
              <a:t> </a:t>
            </a:r>
            <a:r>
              <a:rPr spc="-25" dirty="0"/>
              <a:t>way</a:t>
            </a: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Clr>
                <a:srgbClr val="EFA12D"/>
              </a:buClr>
              <a:buSzPct val="68750"/>
              <a:buAutoNum type="arabicPeriod"/>
              <a:tabLst>
                <a:tab pos="622300" algn="l"/>
                <a:tab pos="622935" algn="l"/>
              </a:tabLst>
            </a:pPr>
            <a:r>
              <a:rPr spc="-5" dirty="0"/>
              <a:t>Client </a:t>
            </a:r>
            <a:r>
              <a:rPr dirty="0"/>
              <a:t>stub </a:t>
            </a:r>
            <a:r>
              <a:rPr spc="-5" dirty="0"/>
              <a:t>builds </a:t>
            </a:r>
            <a:r>
              <a:rPr dirty="0"/>
              <a:t>message, calls local</a:t>
            </a:r>
            <a:r>
              <a:rPr spc="-85" dirty="0"/>
              <a:t> </a:t>
            </a:r>
            <a:r>
              <a:rPr dirty="0"/>
              <a:t>OS</a:t>
            </a: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Clr>
                <a:srgbClr val="EFA12D"/>
              </a:buClr>
              <a:buSzPct val="68750"/>
              <a:buAutoNum type="arabicPeriod"/>
              <a:tabLst>
                <a:tab pos="622300" algn="l"/>
                <a:tab pos="622935" algn="l"/>
              </a:tabLst>
            </a:pPr>
            <a:r>
              <a:rPr spc="-5" dirty="0"/>
              <a:t>Client's </a:t>
            </a:r>
            <a:r>
              <a:rPr dirty="0"/>
              <a:t>OS </a:t>
            </a:r>
            <a:r>
              <a:rPr spc="-5" dirty="0"/>
              <a:t>sends </a:t>
            </a:r>
            <a:r>
              <a:rPr dirty="0"/>
              <a:t>message </a:t>
            </a:r>
            <a:r>
              <a:rPr spc="-20" dirty="0"/>
              <a:t>to </a:t>
            </a:r>
            <a:r>
              <a:rPr spc="-10" dirty="0"/>
              <a:t>remote</a:t>
            </a:r>
            <a:r>
              <a:rPr spc="-50" dirty="0"/>
              <a:t> </a:t>
            </a:r>
            <a:r>
              <a:rPr dirty="0"/>
              <a:t>OS</a:t>
            </a: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Clr>
                <a:srgbClr val="EFA12D"/>
              </a:buClr>
              <a:buSzPct val="68750"/>
              <a:buAutoNum type="arabicPeriod"/>
              <a:tabLst>
                <a:tab pos="622300" algn="l"/>
                <a:tab pos="622935" algn="l"/>
              </a:tabLst>
            </a:pPr>
            <a:r>
              <a:rPr spc="-20" dirty="0"/>
              <a:t>Remote </a:t>
            </a:r>
            <a:r>
              <a:rPr dirty="0"/>
              <a:t>OS </a:t>
            </a:r>
            <a:r>
              <a:rPr spc="-10" dirty="0"/>
              <a:t>gives </a:t>
            </a:r>
            <a:r>
              <a:rPr dirty="0"/>
              <a:t>message </a:t>
            </a:r>
            <a:r>
              <a:rPr spc="-20" dirty="0"/>
              <a:t>to </a:t>
            </a:r>
            <a:r>
              <a:rPr dirty="0"/>
              <a:t>server</a:t>
            </a:r>
            <a:r>
              <a:rPr spc="-35" dirty="0"/>
              <a:t> </a:t>
            </a:r>
            <a:r>
              <a:rPr dirty="0"/>
              <a:t>stub</a:t>
            </a:r>
          </a:p>
          <a:p>
            <a:pPr marL="622300" indent="-610235">
              <a:lnSpc>
                <a:spcPct val="100000"/>
              </a:lnSpc>
              <a:spcBef>
                <a:spcPts val="285"/>
              </a:spcBef>
              <a:buClr>
                <a:srgbClr val="EFA12D"/>
              </a:buClr>
              <a:buSzPct val="68750"/>
              <a:buAutoNum type="arabicPeriod"/>
              <a:tabLst>
                <a:tab pos="622300" algn="l"/>
                <a:tab pos="622935" algn="l"/>
              </a:tabLst>
            </a:pPr>
            <a:r>
              <a:rPr dirty="0"/>
              <a:t>Server stub </a:t>
            </a:r>
            <a:r>
              <a:rPr spc="-10" dirty="0"/>
              <a:t>unpacks </a:t>
            </a:r>
            <a:r>
              <a:rPr spc="-5" dirty="0"/>
              <a:t>parameters, </a:t>
            </a:r>
            <a:r>
              <a:rPr dirty="0"/>
              <a:t>calls</a:t>
            </a:r>
            <a:r>
              <a:rPr spc="-75" dirty="0"/>
              <a:t> </a:t>
            </a:r>
            <a:r>
              <a:rPr dirty="0"/>
              <a:t>server</a:t>
            </a: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Clr>
                <a:srgbClr val="EFA12D"/>
              </a:buClr>
              <a:buSzPct val="68750"/>
              <a:buAutoNum type="arabicPeriod"/>
              <a:tabLst>
                <a:tab pos="622300" algn="l"/>
                <a:tab pos="622935" algn="l"/>
              </a:tabLst>
            </a:pPr>
            <a:r>
              <a:rPr dirty="0"/>
              <a:t>Server does </a:t>
            </a:r>
            <a:r>
              <a:rPr spc="-10" dirty="0"/>
              <a:t>work, </a:t>
            </a:r>
            <a:r>
              <a:rPr spc="-5" dirty="0"/>
              <a:t>returns </a:t>
            </a:r>
            <a:r>
              <a:rPr dirty="0"/>
              <a:t>result </a:t>
            </a:r>
            <a:r>
              <a:rPr spc="-20" dirty="0"/>
              <a:t>to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stub</a:t>
            </a: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Clr>
                <a:srgbClr val="EFA12D"/>
              </a:buClr>
              <a:buSzPct val="68750"/>
              <a:buAutoNum type="arabicPeriod"/>
              <a:tabLst>
                <a:tab pos="622300" algn="l"/>
                <a:tab pos="622935" algn="l"/>
              </a:tabLst>
            </a:pPr>
            <a:r>
              <a:rPr dirty="0"/>
              <a:t>Server stub </a:t>
            </a:r>
            <a:r>
              <a:rPr spc="-5" dirty="0"/>
              <a:t>packs it in </a:t>
            </a:r>
            <a:r>
              <a:rPr dirty="0"/>
              <a:t>message, calls </a:t>
            </a:r>
            <a:r>
              <a:rPr spc="-5" dirty="0"/>
              <a:t>local</a:t>
            </a:r>
            <a:r>
              <a:rPr spc="-100" dirty="0"/>
              <a:t> </a:t>
            </a:r>
            <a:r>
              <a:rPr dirty="0"/>
              <a:t>OS</a:t>
            </a: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Clr>
                <a:srgbClr val="EFA12D"/>
              </a:buClr>
              <a:buSzPct val="68750"/>
              <a:buAutoNum type="arabicPeriod"/>
              <a:tabLst>
                <a:tab pos="622300" algn="l"/>
                <a:tab pos="622935" algn="l"/>
              </a:tabLst>
            </a:pPr>
            <a:r>
              <a:rPr dirty="0"/>
              <a:t>Server's OS sends message </a:t>
            </a:r>
            <a:r>
              <a:rPr spc="-20" dirty="0"/>
              <a:t>to </a:t>
            </a:r>
            <a:r>
              <a:rPr spc="-5" dirty="0"/>
              <a:t>client's</a:t>
            </a:r>
            <a:r>
              <a:rPr spc="-60" dirty="0"/>
              <a:t> </a:t>
            </a:r>
            <a:r>
              <a:rPr spc="-5" dirty="0"/>
              <a:t>OS</a:t>
            </a:r>
          </a:p>
          <a:p>
            <a:pPr marL="622300" indent="-610235">
              <a:lnSpc>
                <a:spcPct val="100000"/>
              </a:lnSpc>
              <a:spcBef>
                <a:spcPts val="285"/>
              </a:spcBef>
              <a:buClr>
                <a:srgbClr val="EFA12D"/>
              </a:buClr>
              <a:buSzPct val="68750"/>
              <a:buAutoNum type="arabicPeriod"/>
              <a:tabLst>
                <a:tab pos="622300" algn="l"/>
                <a:tab pos="622935" algn="l"/>
              </a:tabLst>
            </a:pPr>
            <a:r>
              <a:rPr spc="-5" dirty="0"/>
              <a:t>Client's </a:t>
            </a:r>
            <a:r>
              <a:rPr dirty="0"/>
              <a:t>OS </a:t>
            </a:r>
            <a:r>
              <a:rPr spc="-10" dirty="0"/>
              <a:t>gives </a:t>
            </a:r>
            <a:r>
              <a:rPr dirty="0"/>
              <a:t>message </a:t>
            </a:r>
            <a:r>
              <a:rPr spc="-20" dirty="0"/>
              <a:t>to </a:t>
            </a:r>
            <a:r>
              <a:rPr spc="-5" dirty="0"/>
              <a:t>client</a:t>
            </a:r>
            <a:r>
              <a:rPr spc="-35" dirty="0"/>
              <a:t> </a:t>
            </a:r>
            <a:r>
              <a:rPr dirty="0"/>
              <a:t>stub</a:t>
            </a: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Clr>
                <a:srgbClr val="EFA12D"/>
              </a:buClr>
              <a:buSzPct val="68750"/>
              <a:buAutoNum type="arabicPeriod"/>
              <a:tabLst>
                <a:tab pos="622300" algn="l"/>
                <a:tab pos="622935" algn="l"/>
              </a:tabLst>
            </a:pPr>
            <a:r>
              <a:rPr spc="-5" dirty="0"/>
              <a:t>Stub </a:t>
            </a:r>
            <a:r>
              <a:rPr spc="-10" dirty="0"/>
              <a:t>unpacks </a:t>
            </a:r>
            <a:r>
              <a:rPr dirty="0"/>
              <a:t>result, </a:t>
            </a:r>
            <a:r>
              <a:rPr spc="-5" dirty="0"/>
              <a:t>returns </a:t>
            </a:r>
            <a:r>
              <a:rPr spc="-20" dirty="0"/>
              <a:t>to</a:t>
            </a:r>
            <a:r>
              <a:rPr spc="-40" dirty="0"/>
              <a:t> </a:t>
            </a:r>
            <a:r>
              <a:rPr spc="-5" dirty="0"/>
              <a:t>client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474726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4199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 </a:t>
            </a:r>
            <a:r>
              <a:rPr spc="-5" dirty="0"/>
              <a:t>AN</a:t>
            </a:r>
            <a:r>
              <a:rPr spc="-75" dirty="0"/>
              <a:t> </a:t>
            </a:r>
            <a:r>
              <a:rPr dirty="0"/>
              <a:t>RPC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5275" y="2273426"/>
            <a:ext cx="3048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2-8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1676463"/>
            <a:ext cx="8143875" cy="4021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" y="943355"/>
            <a:ext cx="886968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07517"/>
            <a:ext cx="83794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HARDWARE </a:t>
            </a:r>
            <a:r>
              <a:rPr sz="3200" dirty="0"/>
              <a:t>CONCEPTS: </a:t>
            </a:r>
            <a:r>
              <a:rPr sz="3200" spc="-15" dirty="0"/>
              <a:t>MULTIPROCESSORS</a:t>
            </a:r>
            <a:r>
              <a:rPr sz="3200" spc="-155" dirty="0"/>
              <a:t> </a:t>
            </a:r>
            <a:r>
              <a:rPr sz="3200" spc="-5" dirty="0"/>
              <a:t>(1)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83540" y="1230297"/>
            <a:ext cx="7731125" cy="21443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Multiprocessor</a:t>
            </a:r>
            <a:r>
              <a:rPr sz="28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dimensions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Memory: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could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shared or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be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private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each</a:t>
            </a:r>
            <a:r>
              <a:rPr sz="2400" spc="-18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CPU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Interconnect: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could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shared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(bus-based)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or</a:t>
            </a:r>
            <a:r>
              <a:rPr sz="2400" spc="-204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switched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bus-based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multiprocessor</a:t>
            </a:r>
            <a:r>
              <a:rPr sz="4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.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8875" y="3578225"/>
            <a:ext cx="6818249" cy="2762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3511296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2960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MARSHALLING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472842"/>
            <a:ext cx="8228965" cy="43567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Problem: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different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machines </a:t>
            </a:r>
            <a:r>
              <a:rPr sz="24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have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different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data</a:t>
            </a:r>
            <a:r>
              <a:rPr sz="2400" spc="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formats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Intel: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little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endian, </a:t>
            </a:r>
            <a:r>
              <a:rPr sz="2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SPARC: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big endian</a:t>
            </a:r>
            <a:endParaRPr sz="2000">
              <a:latin typeface="Franklin Gothic Book"/>
              <a:cs typeface="Franklin Gothic Book"/>
            </a:endParaRPr>
          </a:p>
          <a:p>
            <a:pPr marR="2769870" algn="r">
              <a:lnSpc>
                <a:spcPct val="100000"/>
              </a:lnSpc>
              <a:spcBef>
                <a:spcPts val="560"/>
              </a:spcBef>
              <a:tabLst>
                <a:tab pos="3422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Solution: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use a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standard</a:t>
            </a:r>
            <a:r>
              <a:rPr sz="2400" spc="-114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representation</a:t>
            </a:r>
            <a:endParaRPr sz="2400">
              <a:latin typeface="Franklin Gothic Book"/>
              <a:cs typeface="Franklin Gothic Book"/>
            </a:endParaRPr>
          </a:p>
          <a:p>
            <a:pPr marR="2719070" algn="r">
              <a:lnSpc>
                <a:spcPct val="100000"/>
              </a:lnSpc>
              <a:spcBef>
                <a:spcPts val="495"/>
              </a:spcBef>
              <a:tabLst>
                <a:tab pos="2863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Example: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external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data representation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(XDR)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Problem: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how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do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we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pass</a:t>
            </a:r>
            <a:r>
              <a:rPr sz="2400" spc="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pointers?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If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it points 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well-defined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data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structure, pass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copy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the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 server</a:t>
            </a:r>
            <a:endParaRPr sz="2000">
              <a:latin typeface="Franklin Gothic Book"/>
              <a:cs typeface="Franklin Gothic Book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stub passes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pointer </a:t>
            </a:r>
            <a:r>
              <a:rPr sz="2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the local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 copy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What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about data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structures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containing</a:t>
            </a:r>
            <a:r>
              <a:rPr sz="24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pointers?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Prohibit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Chase pointers 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over</a:t>
            </a:r>
            <a:r>
              <a:rPr sz="2000" spc="-4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network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Marshalling: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transform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parameters/results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into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byte</a:t>
            </a:r>
            <a:r>
              <a:rPr sz="24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stream</a:t>
            </a:r>
            <a:endParaRPr sz="2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2284476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1733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</a:t>
            </a:r>
            <a:r>
              <a:rPr spc="-20" dirty="0"/>
              <a:t>D</a:t>
            </a:r>
            <a:r>
              <a:rPr dirty="0"/>
              <a:t>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89270"/>
            <a:ext cx="8509000" cy="44945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Problem: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how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does a client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locate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</a:t>
            </a:r>
            <a:r>
              <a:rPr sz="2800" spc="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server?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Use</a:t>
            </a:r>
            <a:r>
              <a:rPr sz="2400" spc="-14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Bindings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46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Export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interface during</a:t>
            </a:r>
            <a:r>
              <a:rPr sz="2400" spc="-17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initialization</a:t>
            </a:r>
            <a:endParaRPr sz="2400">
              <a:latin typeface="Franklin Gothic Book"/>
              <a:cs typeface="Franklin Gothic Book"/>
            </a:endParaRPr>
          </a:p>
          <a:p>
            <a:pPr marL="756285" marR="236220" indent="-28702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Send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name,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version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no,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unique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identifier,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handle (address) 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binder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46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First RPC: send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binder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import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r>
              <a:rPr sz="2400" spc="-15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interface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Binder: check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see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if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has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exported</a:t>
            </a:r>
            <a:r>
              <a:rPr sz="2400" spc="-16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interface</a:t>
            </a:r>
            <a:endParaRPr sz="2400">
              <a:latin typeface="Franklin Gothic Book"/>
              <a:cs typeface="Franklin Gothic Book"/>
            </a:endParaRPr>
          </a:p>
          <a:p>
            <a:pPr marL="927100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Return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handle and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unique identifier 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</a:t>
            </a:r>
            <a:r>
              <a:rPr sz="2000" spc="-16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482650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427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BINDING:</a:t>
            </a:r>
            <a:r>
              <a:rPr spc="-45" dirty="0"/>
              <a:t> </a:t>
            </a:r>
            <a:r>
              <a:rPr spc="-5" dirty="0"/>
              <a:t>COMMENTS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78504"/>
            <a:ext cx="7501255" cy="22936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Exporting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 </a:t>
            </a:r>
            <a:r>
              <a:rPr sz="32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importing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incurs</a:t>
            </a:r>
            <a:r>
              <a:rPr sz="3200" spc="1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overheads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Binder can be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</a:t>
            </a:r>
            <a:r>
              <a:rPr sz="3200" spc="10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bottleneck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Use multiple</a:t>
            </a:r>
            <a:r>
              <a:rPr sz="2800" spc="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binders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Binder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can do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load</a:t>
            </a:r>
            <a:r>
              <a:rPr sz="3200" spc="1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balancing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604" y="647700"/>
            <a:ext cx="464515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70764"/>
            <a:ext cx="4094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FAILURE</a:t>
            </a:r>
            <a:r>
              <a:rPr spc="-85" dirty="0"/>
              <a:t> </a:t>
            </a:r>
            <a:r>
              <a:rPr spc="-5" dirty="0"/>
              <a:t>SEMANTICS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1079652"/>
            <a:ext cx="8242934" cy="5137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unable </a:t>
            </a:r>
            <a:r>
              <a:rPr sz="2800" i="1" spc="-4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800" i="1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locate </a:t>
            </a:r>
            <a:r>
              <a:rPr sz="2800" i="1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r>
              <a:rPr sz="2800" dirty="0">
                <a:solidFill>
                  <a:srgbClr val="4E3A2F"/>
                </a:solidFill>
                <a:latin typeface="Franklin Gothic Book"/>
                <a:cs typeface="Franklin Gothic Book"/>
              </a:rPr>
              <a:t>: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return</a:t>
            </a:r>
            <a:r>
              <a:rPr sz="2800" spc="8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error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Lost </a:t>
            </a:r>
            <a:r>
              <a:rPr sz="2800" i="1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request </a:t>
            </a:r>
            <a:r>
              <a:rPr sz="28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messages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: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simple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timeout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mechanisms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Lost </a:t>
            </a:r>
            <a:r>
              <a:rPr sz="28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replies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: timeout</a:t>
            </a:r>
            <a:r>
              <a:rPr sz="2800" spc="-4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mechanisms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Make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operation</a:t>
            </a:r>
            <a:r>
              <a:rPr sz="2400" spc="-10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idempotent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Use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sequence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numbers, mark</a:t>
            </a:r>
            <a:r>
              <a:rPr sz="2400" spc="-1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retransmissions</a:t>
            </a:r>
            <a:endParaRPr sz="2400">
              <a:latin typeface="Franklin Gothic Book"/>
              <a:cs typeface="Franklin Gothic Book"/>
            </a:endParaRPr>
          </a:p>
          <a:p>
            <a:pPr marL="355600" marR="861060" indent="-342900">
              <a:lnSpc>
                <a:spcPct val="100000"/>
              </a:lnSpc>
              <a:spcBef>
                <a:spcPts val="66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</a:t>
            </a:r>
            <a:r>
              <a:rPr sz="28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failures: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did failure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occur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before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or </a:t>
            </a:r>
            <a:r>
              <a:rPr sz="2800" dirty="0">
                <a:solidFill>
                  <a:srgbClr val="4E3A2F"/>
                </a:solidFill>
                <a:latin typeface="Franklin Gothic Book"/>
                <a:cs typeface="Franklin Gothic Book"/>
              </a:rPr>
              <a:t>after 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operation?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At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least once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semantics</a:t>
            </a:r>
            <a:r>
              <a:rPr sz="2400" spc="-114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(SUNRPC)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At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most</a:t>
            </a:r>
            <a:r>
              <a:rPr sz="2400" spc="-1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once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No</a:t>
            </a:r>
            <a:r>
              <a:rPr sz="2400" spc="-1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guarantee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Exactly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once: desirable but </a:t>
            </a:r>
            <a:r>
              <a:rPr sz="24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difficult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</a:t>
            </a:r>
            <a:r>
              <a:rPr sz="2400" spc="-17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achieve</a:t>
            </a:r>
            <a:endParaRPr sz="2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4645152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4095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FAILURE</a:t>
            </a:r>
            <a:r>
              <a:rPr spc="-45" dirty="0"/>
              <a:t> </a:t>
            </a:r>
            <a:r>
              <a:rPr spc="-10" dirty="0"/>
              <a:t>SEMANTICS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241805"/>
            <a:ext cx="8133080" cy="490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98930" indent="-342900">
              <a:lnSpc>
                <a:spcPct val="100000"/>
              </a:lnSpc>
              <a:spcBef>
                <a:spcPts val="9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</a:t>
            </a:r>
            <a:r>
              <a:rPr sz="28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failure: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what happens </a:t>
            </a:r>
            <a:r>
              <a:rPr sz="28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the </a:t>
            </a:r>
            <a:r>
              <a:rPr sz="28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computation?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Referred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as an</a:t>
            </a:r>
            <a:r>
              <a:rPr sz="2400" spc="-1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orphan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Extermination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: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log at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stub and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explicitly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kill</a:t>
            </a:r>
            <a:r>
              <a:rPr sz="2400" spc="-17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orphans</a:t>
            </a:r>
            <a:endParaRPr sz="2400">
              <a:latin typeface="Franklin Gothic Book"/>
              <a:cs typeface="Franklin Gothic Book"/>
            </a:endParaRPr>
          </a:p>
          <a:p>
            <a:pPr marL="927100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Overhead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maintaining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disk</a:t>
            </a:r>
            <a:r>
              <a:rPr sz="2000" spc="-16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logs</a:t>
            </a:r>
            <a:endParaRPr sz="2000">
              <a:latin typeface="Franklin Gothic Book"/>
              <a:cs typeface="Franklin Gothic Book"/>
            </a:endParaRPr>
          </a:p>
          <a:p>
            <a:pPr marL="756285" marR="191770" indent="-287020">
              <a:lnSpc>
                <a:spcPct val="100000"/>
              </a:lnSpc>
              <a:spcBef>
                <a:spcPts val="56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Reincarnation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: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Divide time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into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epochs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between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failures 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and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delete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computations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from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old</a:t>
            </a:r>
            <a:r>
              <a:rPr sz="24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epochs</a:t>
            </a:r>
            <a:endParaRPr sz="2400">
              <a:latin typeface="Franklin Gothic Book"/>
              <a:cs typeface="Franklin Gothic Book"/>
            </a:endParaRPr>
          </a:p>
          <a:p>
            <a:pPr marL="756285" marR="49530" indent="-287020">
              <a:lnSpc>
                <a:spcPct val="100000"/>
              </a:lnSpc>
              <a:spcBef>
                <a:spcPts val="58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E3A2F"/>
                </a:solidFill>
                <a:latin typeface="Franklin Gothic Book"/>
                <a:cs typeface="Franklin Gothic Book"/>
              </a:rPr>
              <a:t>Gentle </a:t>
            </a:r>
            <a:r>
              <a:rPr sz="24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reincarnation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: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upon a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new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epoch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broadcast, </a:t>
            </a:r>
            <a:r>
              <a:rPr sz="2400" spc="25" dirty="0">
                <a:solidFill>
                  <a:srgbClr val="4E3A2F"/>
                </a:solidFill>
                <a:latin typeface="Franklin Gothic Book"/>
                <a:cs typeface="Franklin Gothic Book"/>
              </a:rPr>
              <a:t>try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locate owner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first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(delete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only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if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no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 owner)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Expiration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: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give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each RPC a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fixed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quantum </a:t>
            </a:r>
            <a:r>
              <a:rPr sz="2400" i="1" dirty="0">
                <a:solidFill>
                  <a:srgbClr val="4E3A2F"/>
                </a:solidFill>
                <a:latin typeface="Franklin Gothic Book"/>
                <a:cs typeface="Franklin Gothic Book"/>
              </a:rPr>
              <a:t>T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;</a:t>
            </a:r>
            <a:r>
              <a:rPr sz="2400" spc="-1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explicitly</a:t>
            </a:r>
            <a:endParaRPr sz="2400">
              <a:latin typeface="Franklin Gothic Book"/>
              <a:cs typeface="Franklin Gothic Book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request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extensions</a:t>
            </a:r>
            <a:endParaRPr sz="2400">
              <a:latin typeface="Franklin Gothic Book"/>
              <a:cs typeface="Franklin Gothic Book"/>
            </a:endParaRPr>
          </a:p>
          <a:p>
            <a:pPr marL="927100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Periodic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checks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with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during long</a:t>
            </a:r>
            <a:r>
              <a:rPr sz="2000" spc="-18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computations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5638800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5090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IMPLEMENTATION</a:t>
            </a:r>
            <a:r>
              <a:rPr spc="-55" dirty="0"/>
              <a:t> </a:t>
            </a:r>
            <a:r>
              <a:rPr spc="-5" dirty="0"/>
              <a:t>ISSUES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306437"/>
            <a:ext cx="8461375" cy="473075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797560" algn="ctr">
              <a:lnSpc>
                <a:spcPct val="100000"/>
              </a:lnSpc>
              <a:spcBef>
                <a:spcPts val="45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Choice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of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protocol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[affects communication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costs]</a:t>
            </a:r>
            <a:endParaRPr sz="2800">
              <a:latin typeface="Franklin Gothic Book"/>
              <a:cs typeface="Franklin Gothic Book"/>
            </a:endParaRPr>
          </a:p>
          <a:p>
            <a:pPr marR="831850" algn="ctr">
              <a:lnSpc>
                <a:spcPct val="100000"/>
              </a:lnSpc>
              <a:spcBef>
                <a:spcPts val="30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Use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existing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protocol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(UDP)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or design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from</a:t>
            </a:r>
            <a:r>
              <a:rPr sz="2400" spc="-2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scratch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Packet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size</a:t>
            </a:r>
            <a:r>
              <a:rPr sz="2400" spc="-1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restrictions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Reliability in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case of multiple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packet</a:t>
            </a:r>
            <a:r>
              <a:rPr sz="2400" spc="-15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messages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Flow</a:t>
            </a:r>
            <a:r>
              <a:rPr sz="2400" spc="-1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control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Copying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costs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are </a:t>
            </a:r>
            <a:r>
              <a:rPr sz="28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dominant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overheads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Need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at least 2 copies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per</a:t>
            </a:r>
            <a:r>
              <a:rPr sz="2400" spc="-1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</a:t>
            </a:r>
            <a:endParaRPr sz="2400">
              <a:latin typeface="Franklin Gothic Book"/>
              <a:cs typeface="Franklin Gothic Book"/>
            </a:endParaRPr>
          </a:p>
          <a:p>
            <a:pPr marL="927100">
              <a:lnSpc>
                <a:spcPct val="100000"/>
              </a:lnSpc>
              <a:spcBef>
                <a:spcPts val="259"/>
              </a:spcBef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From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</a:t>
            </a:r>
            <a:r>
              <a:rPr sz="2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NIC and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from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NIC </a:t>
            </a:r>
            <a:r>
              <a:rPr sz="2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to</a:t>
            </a:r>
            <a:r>
              <a:rPr sz="2000" spc="-16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As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many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as 7</a:t>
            </a:r>
            <a:r>
              <a:rPr sz="2400" spc="-1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copies</a:t>
            </a:r>
            <a:endParaRPr sz="2400">
              <a:latin typeface="Franklin Gothic Book"/>
              <a:cs typeface="Franklin Gothic Book"/>
            </a:endParaRPr>
          </a:p>
          <a:p>
            <a:pPr marL="927100">
              <a:lnSpc>
                <a:spcPts val="2280"/>
              </a:lnSpc>
              <a:spcBef>
                <a:spcPts val="260"/>
              </a:spcBef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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Stack in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stub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–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message buffer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in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stub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–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kernel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– NIC – medium</a:t>
            </a:r>
            <a:r>
              <a:rPr sz="2000" spc="3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–</a:t>
            </a:r>
            <a:endParaRPr sz="2000">
              <a:latin typeface="Franklin Gothic Book"/>
              <a:cs typeface="Franklin Gothic Book"/>
            </a:endParaRPr>
          </a:p>
          <a:p>
            <a:pPr marL="1155700">
              <a:lnSpc>
                <a:spcPts val="2280"/>
              </a:lnSpc>
            </a:pP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NIC –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kernel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–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stub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–</a:t>
            </a:r>
            <a:r>
              <a:rPr sz="20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Scatter-gather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operations can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reduce</a:t>
            </a:r>
            <a:r>
              <a:rPr sz="2400" spc="-17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overheads</a:t>
            </a:r>
            <a:endParaRPr sz="2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488746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4336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 </a:t>
            </a:r>
            <a:r>
              <a:rPr spc="-60" dirty="0"/>
              <a:t>STUDY:</a:t>
            </a:r>
            <a:r>
              <a:rPr spc="-35" dirty="0"/>
              <a:t> </a:t>
            </a:r>
            <a:r>
              <a:rPr spc="-5" dirty="0"/>
              <a:t>SUNRPC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505204"/>
            <a:ext cx="7599680" cy="47224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One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the most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widely used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RPC</a:t>
            </a:r>
            <a:r>
              <a:rPr sz="24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systems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Developed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for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use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with</a:t>
            </a:r>
            <a:r>
              <a:rPr sz="2400" spc="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NFS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Built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on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top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UDP or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30" dirty="0">
                <a:solidFill>
                  <a:srgbClr val="4E3A2F"/>
                </a:solidFill>
                <a:latin typeface="Franklin Gothic Book"/>
                <a:cs typeface="Franklin Gothic Book"/>
              </a:rPr>
              <a:t>TCP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TCP: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stream is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divided 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into</a:t>
            </a:r>
            <a:r>
              <a:rPr sz="2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records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UDP: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max 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packet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size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&lt; </a:t>
            </a:r>
            <a:r>
              <a:rPr sz="2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8912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 bytes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UDP: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timeout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plus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limited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number of</a:t>
            </a:r>
            <a:r>
              <a:rPr sz="20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retransmissions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TCP: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return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error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if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connection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is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terminated 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by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Multiple arguments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marshaled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into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 single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structure</a:t>
            </a:r>
            <a:endParaRPr sz="2400">
              <a:latin typeface="Franklin Gothic Book"/>
              <a:cs typeface="Franklin Gothic Book"/>
            </a:endParaRPr>
          </a:p>
          <a:p>
            <a:pPr marL="355600" marR="365125" indent="-342900">
              <a:lnSpc>
                <a:spcPts val="259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At-least-once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semantics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if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reply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received,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at-least-zero 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semantics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if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no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reply.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With UDP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tries</a:t>
            </a:r>
            <a:r>
              <a:rPr sz="24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at-most-once</a:t>
            </a:r>
            <a:endParaRPr sz="24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Use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SUN’s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eXternal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Data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Representation</a:t>
            </a:r>
            <a:r>
              <a:rPr sz="2400" spc="-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(XDR)</a:t>
            </a:r>
            <a:endParaRPr sz="2400">
              <a:latin typeface="Franklin Gothic Book"/>
              <a:cs typeface="Franklin Gothic Book"/>
            </a:endParaRPr>
          </a:p>
          <a:p>
            <a:pPr marL="756285" marR="5080" indent="-287020">
              <a:lnSpc>
                <a:spcPts val="2160"/>
              </a:lnSpc>
              <a:spcBef>
                <a:spcPts val="530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Big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endian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order 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for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32 bit integers, handle arbitrarily large data  structures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7700"/>
            <a:ext cx="5065776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70764"/>
            <a:ext cx="4708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BINDER: PORT</a:t>
            </a:r>
            <a:r>
              <a:rPr spc="-100" dirty="0"/>
              <a:t> </a:t>
            </a:r>
            <a:r>
              <a:rPr dirty="0"/>
              <a:t>MAPPER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740" y="1551174"/>
            <a:ext cx="3959860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228975" algn="l"/>
              </a:tabLst>
            </a:pPr>
            <a:r>
              <a:rPr sz="16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start-up: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create	</a:t>
            </a:r>
            <a:r>
              <a:rPr sz="2400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port</a:t>
            </a:r>
            <a:endParaRPr sz="2400">
              <a:latin typeface="Franklin Gothic Book"/>
              <a:cs typeface="Franklin Gothic Book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</a:pPr>
            <a:r>
              <a:rPr sz="1650" spc="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4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stub calls</a:t>
            </a:r>
            <a:r>
              <a:rPr sz="2400" spc="-13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i="1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svc_register 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register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prog.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#, version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# 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with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local </a:t>
            </a:r>
            <a:r>
              <a:rPr sz="2400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port</a:t>
            </a:r>
            <a:r>
              <a:rPr sz="24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mapper</a:t>
            </a:r>
            <a:endParaRPr sz="2400">
              <a:latin typeface="Franklin Gothic Book"/>
              <a:cs typeface="Franklin Gothic Book"/>
            </a:endParaRPr>
          </a:p>
          <a:p>
            <a:pPr marL="12700" marR="312420">
              <a:lnSpc>
                <a:spcPct val="100000"/>
              </a:lnSpc>
              <a:spcBef>
                <a:spcPts val="575"/>
              </a:spcBef>
            </a:pPr>
            <a:r>
              <a:rPr sz="1650" spc="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4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Port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mapper stores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prog</a:t>
            </a:r>
            <a:r>
              <a:rPr sz="2400" spc="-1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#,  version #, and</a:t>
            </a:r>
            <a:r>
              <a:rPr sz="24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port</a:t>
            </a:r>
            <a:endParaRPr sz="2400">
              <a:latin typeface="Franklin Gothic Book"/>
              <a:cs typeface="Franklin Gothic Book"/>
            </a:endParaRPr>
          </a:p>
          <a:p>
            <a:pPr marL="12700" marR="442595">
              <a:lnSpc>
                <a:spcPct val="100000"/>
              </a:lnSpc>
              <a:spcBef>
                <a:spcPts val="580"/>
              </a:spcBef>
            </a:pPr>
            <a:r>
              <a:rPr sz="16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 </a:t>
            </a:r>
            <a:r>
              <a:rPr sz="2400" spc="10" dirty="0">
                <a:solidFill>
                  <a:srgbClr val="4E3A2F"/>
                </a:solidFill>
                <a:latin typeface="Franklin Gothic Book"/>
                <a:cs typeface="Franklin Gothic Book"/>
              </a:rPr>
              <a:t>start-up: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call  </a:t>
            </a:r>
            <a:r>
              <a:rPr sz="2400" i="1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clnt_create </a:t>
            </a:r>
            <a:r>
              <a:rPr sz="24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to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locate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  </a:t>
            </a:r>
            <a:r>
              <a:rPr sz="2400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port</a:t>
            </a:r>
            <a:endParaRPr sz="2400">
              <a:latin typeface="Franklin Gothic Book"/>
              <a:cs typeface="Franklin Gothic Book"/>
            </a:endParaRPr>
          </a:p>
          <a:p>
            <a:pPr marL="12700" marR="306070">
              <a:lnSpc>
                <a:spcPct val="100000"/>
              </a:lnSpc>
              <a:spcBef>
                <a:spcPts val="575"/>
              </a:spcBef>
            </a:pPr>
            <a:r>
              <a:rPr sz="165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Upon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return, client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can</a:t>
            </a:r>
            <a:r>
              <a:rPr sz="2400" spc="-7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call 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procedures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at the</a:t>
            </a:r>
            <a:r>
              <a:rPr sz="24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</a:t>
            </a:r>
            <a:endParaRPr sz="2400">
              <a:latin typeface="Franklin Gothic Book"/>
              <a:cs typeface="Franklin Gothic 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8576" y="1981073"/>
            <a:ext cx="4535423" cy="2719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2471928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4060" y="952500"/>
            <a:ext cx="4541520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5885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Franklin Gothic Medium"/>
                <a:cs typeface="Franklin Gothic Medium"/>
              </a:rPr>
              <a:t>RPCGEN: </a:t>
            </a:r>
            <a:r>
              <a:rPr spc="-25" dirty="0"/>
              <a:t>GENERATING</a:t>
            </a:r>
            <a:r>
              <a:rPr spc="-70" dirty="0"/>
              <a:t> </a:t>
            </a:r>
            <a:r>
              <a:rPr spc="-10" dirty="0"/>
              <a:t>STUBS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3740" y="3887190"/>
            <a:ext cx="6718934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Q_xdr.c: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do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XDR</a:t>
            </a:r>
            <a:r>
              <a:rPr sz="3200" spc="1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conversion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Detailed 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example: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later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in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this</a:t>
            </a:r>
            <a:r>
              <a:rPr sz="3200" spc="14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course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1295400"/>
            <a:ext cx="5554599" cy="2514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952500"/>
            <a:ext cx="2650236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575513"/>
            <a:ext cx="2099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spc="-15" dirty="0"/>
              <a:t>U</a:t>
            </a:r>
            <a:r>
              <a:rPr dirty="0"/>
              <a:t>M</a:t>
            </a:r>
            <a:r>
              <a:rPr spc="-10" dirty="0"/>
              <a:t>M</a:t>
            </a:r>
            <a:r>
              <a:rPr spc="-5" dirty="0"/>
              <a:t>A</a:t>
            </a:r>
            <a:r>
              <a:rPr spc="-65" dirty="0"/>
              <a:t>R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575307"/>
            <a:ext cx="8222615" cy="3709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RPCs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make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distributed computations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look </a:t>
            </a:r>
            <a:r>
              <a:rPr sz="32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like 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local</a:t>
            </a:r>
            <a:r>
              <a:rPr sz="32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computations</a:t>
            </a:r>
            <a:endParaRPr sz="32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13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Issues:</a:t>
            </a:r>
            <a:endParaRPr sz="32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Parameter</a:t>
            </a:r>
            <a:r>
              <a:rPr sz="2800" spc="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passing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1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Binding</a:t>
            </a:r>
            <a:endParaRPr sz="28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195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950" spc="5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Failure</a:t>
            </a:r>
            <a:r>
              <a:rPr sz="2800" spc="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8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handling</a:t>
            </a:r>
            <a:endParaRPr sz="28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50" spc="-10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2250" spc="-10" dirty="0">
                <a:solidFill>
                  <a:srgbClr val="EFA12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Case Study: SUN</a:t>
            </a:r>
            <a:r>
              <a:rPr sz="3200" spc="9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RPC</a:t>
            </a:r>
            <a:endParaRPr sz="32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952500"/>
            <a:ext cx="5151120" cy="644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575513"/>
            <a:ext cx="460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MULTIPROCESSORS</a:t>
            </a:r>
            <a:r>
              <a:rPr sz="3600" spc="-50" dirty="0">
                <a:solidFill>
                  <a:srgbClr val="4E3A2F"/>
                </a:solidFill>
                <a:latin typeface="Franklin Gothic Medium"/>
                <a:cs typeface="Franklin Gothic Medium"/>
              </a:rPr>
              <a:t> </a:t>
            </a:r>
            <a:r>
              <a:rPr sz="3600" spc="-5" dirty="0">
                <a:solidFill>
                  <a:srgbClr val="4E3A2F"/>
                </a:solidFill>
                <a:latin typeface="Franklin Gothic Medium"/>
                <a:cs typeface="Franklin Gothic Medium"/>
              </a:rPr>
              <a:t>(2)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891" y="1621282"/>
            <a:ext cx="7893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4030345" algn="l"/>
              </a:tabLst>
            </a:pPr>
            <a:r>
              <a:rPr sz="2250" spc="-5" dirty="0">
                <a:solidFill>
                  <a:srgbClr val="EFA12D"/>
                </a:solidFill>
                <a:latin typeface="Franklin Gothic Book"/>
                <a:cs typeface="Franklin Gothic Book"/>
              </a:rPr>
              <a:t>a)	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</a:t>
            </a: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 crossbar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switch	</a:t>
            </a:r>
            <a:r>
              <a:rPr sz="3200" spc="-5" dirty="0">
                <a:solidFill>
                  <a:srgbClr val="A4634E"/>
                </a:solidFill>
                <a:latin typeface="Franklin Gothic Book"/>
                <a:cs typeface="Franklin Gothic Book"/>
              </a:rPr>
              <a:t>b) </a:t>
            </a:r>
            <a:r>
              <a:rPr sz="3200" dirty="0">
                <a:solidFill>
                  <a:srgbClr val="4E3A2F"/>
                </a:solidFill>
                <a:latin typeface="Franklin Gothic Book"/>
                <a:cs typeface="Franklin Gothic Book"/>
              </a:rPr>
              <a:t>An omega</a:t>
            </a:r>
            <a:r>
              <a:rPr sz="3200" spc="-6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switching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991" y="2155738"/>
            <a:ext cx="2576195" cy="105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network</a:t>
            </a:r>
            <a:endParaRPr sz="3200">
              <a:latin typeface="Franklin Gothic Book"/>
              <a:cs typeface="Franklin Gothic Book"/>
            </a:endParaRPr>
          </a:p>
          <a:p>
            <a:pPr algn="r">
              <a:lnSpc>
                <a:spcPct val="100000"/>
              </a:lnSpc>
              <a:spcBef>
                <a:spcPts val="2550"/>
              </a:spcBef>
            </a:pPr>
            <a:r>
              <a:rPr sz="1800" dirty="0">
                <a:latin typeface="Times New Roman"/>
                <a:cs typeface="Times New Roman"/>
              </a:rPr>
              <a:t>1.8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4850" y="2246312"/>
            <a:ext cx="7131050" cy="3997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604" y="723900"/>
            <a:ext cx="6989064" cy="644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46913"/>
            <a:ext cx="6436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</a:t>
            </a:r>
            <a:r>
              <a:rPr spc="-20" dirty="0"/>
              <a:t>SYSTEMS</a:t>
            </a:r>
            <a:r>
              <a:rPr spc="-10" dirty="0"/>
              <a:t> </a:t>
            </a:r>
            <a:r>
              <a:rPr spc="-5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092298"/>
            <a:ext cx="7381875" cy="43465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Minicomputer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model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(e.g.,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early</a:t>
            </a:r>
            <a:r>
              <a:rPr sz="24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networks)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Each user has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local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machine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Local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processing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but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can 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fetch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remote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data (files,</a:t>
            </a:r>
            <a:r>
              <a:rPr sz="2000" spc="5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databases)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Workstation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model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(e.g.,</a:t>
            </a:r>
            <a:r>
              <a:rPr sz="2400" spc="-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Sprite)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Processing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can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also</a:t>
            </a:r>
            <a:r>
              <a:rPr sz="2000" spc="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migrate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Client-server Model (e.g.,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V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system, world wide</a:t>
            </a:r>
            <a:r>
              <a:rPr sz="2400" spc="-7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web)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User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has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local</a:t>
            </a:r>
            <a:r>
              <a:rPr sz="2000" spc="-2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workstation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Powerful workstations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 as servers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(file, print, DB</a:t>
            </a:r>
            <a:r>
              <a:rPr sz="2000" spc="-3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servers)</a:t>
            </a:r>
            <a:endParaRPr sz="200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650" spc="25" dirty="0">
                <a:solidFill>
                  <a:srgbClr val="EFA12D"/>
                </a:solidFill>
                <a:latin typeface="Wingdings 2"/>
                <a:cs typeface="Wingdings 2"/>
              </a:rPr>
              <a:t></a:t>
            </a:r>
            <a:r>
              <a:rPr sz="1650" spc="2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Processor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pool </a:t>
            </a:r>
            <a:r>
              <a:rPr sz="2400" dirty="0">
                <a:solidFill>
                  <a:srgbClr val="4E3A2F"/>
                </a:solidFill>
                <a:latin typeface="Franklin Gothic Book"/>
                <a:cs typeface="Franklin Gothic Book"/>
              </a:rPr>
              <a:t>model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(e.g., Amoeba, Plan</a:t>
            </a:r>
            <a:r>
              <a:rPr sz="2400" spc="-4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9)</a:t>
            </a:r>
            <a:endParaRPr sz="24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  <a:tabLst>
                <a:tab pos="756285" algn="l"/>
              </a:tabLst>
            </a:pPr>
            <a:r>
              <a:rPr sz="1400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4E3A2F"/>
                </a:solidFill>
                <a:latin typeface="Franklin Gothic Book"/>
                <a:cs typeface="Franklin Gothic Book"/>
              </a:rPr>
              <a:t>Terminals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are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Xterms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or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diskless</a:t>
            </a:r>
            <a:r>
              <a:rPr sz="2000" spc="-20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terminals</a:t>
            </a:r>
            <a:endParaRPr sz="2000">
              <a:latin typeface="Franklin Gothic Book"/>
              <a:cs typeface="Franklin Gothic Book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400" spc="5" dirty="0">
                <a:solidFill>
                  <a:srgbClr val="EFA12D"/>
                </a:solidFill>
                <a:latin typeface="Wingdings 2"/>
                <a:cs typeface="Wingdings 2"/>
              </a:rPr>
              <a:t></a:t>
            </a:r>
            <a:r>
              <a:rPr sz="1400" spc="5" dirty="0">
                <a:solidFill>
                  <a:srgbClr val="EFA12D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Pool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of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backend </a:t>
            </a:r>
            <a:r>
              <a:rPr sz="2000" spc="-5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processors </a:t>
            </a:r>
            <a:r>
              <a:rPr sz="2000" dirty="0">
                <a:solidFill>
                  <a:srgbClr val="4E3A2F"/>
                </a:solidFill>
                <a:latin typeface="Franklin Gothic Book"/>
                <a:cs typeface="Franklin Gothic Book"/>
              </a:rPr>
              <a:t>handle</a:t>
            </a:r>
            <a:r>
              <a:rPr sz="2000" spc="-75" dirty="0">
                <a:solidFill>
                  <a:srgbClr val="4E3A2F"/>
                </a:solidFill>
                <a:latin typeface="Franklin Gothic Book"/>
                <a:cs typeface="Franklin Gothic Book"/>
              </a:rPr>
              <a:t> </a:t>
            </a:r>
            <a:r>
              <a:rPr sz="2000" spc="-10" dirty="0">
                <a:solidFill>
                  <a:srgbClr val="4E3A2F"/>
                </a:solidFill>
                <a:latin typeface="Franklin Gothic Book"/>
                <a:cs typeface="Franklin Gothic Book"/>
              </a:rPr>
              <a:t>processing</a:t>
            </a:r>
            <a:endParaRPr sz="20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3546</Words>
  <Application>Microsoft Macintosh PowerPoint</Application>
  <PresentationFormat>On-screen Show (4:3)</PresentationFormat>
  <Paragraphs>587</Paragraphs>
  <Slides>79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Arial</vt:lpstr>
      <vt:lpstr>Calibri</vt:lpstr>
      <vt:lpstr>Franklin Gothic Book</vt:lpstr>
      <vt:lpstr>Franklin Gothic Medium</vt:lpstr>
      <vt:lpstr>Tahoma</vt:lpstr>
      <vt:lpstr>Times New Roman</vt:lpstr>
      <vt:lpstr>Wingdings</vt:lpstr>
      <vt:lpstr>Wingdings 2</vt:lpstr>
      <vt:lpstr>Office Theme</vt:lpstr>
      <vt:lpstr>PowerPoint Presentation</vt:lpstr>
      <vt:lpstr>DEFINITION OF A DISTRIBUTED SYSTEM</vt:lpstr>
      <vt:lpstr>ADVANTAGES AND DISADVANTAGES</vt:lpstr>
      <vt:lpstr>TRANSPARENCY IN A DISTRIBUTED SYSTEM</vt:lpstr>
      <vt:lpstr>PowerPoint Presentation</vt:lpstr>
      <vt:lpstr>SCALABILITY PROBLEMS</vt:lpstr>
      <vt:lpstr>HARDWARE CONCEPTS: MULTIPROCESSORS (1)</vt:lpstr>
      <vt:lpstr>PowerPoint Presentation</vt:lpstr>
      <vt:lpstr>DISTRIBUTED SYSTEMS MODELS</vt:lpstr>
      <vt:lpstr>UNIPROCESSOR OPERATING SYSTEMS</vt:lpstr>
      <vt:lpstr>UNIPROCESSOR OPERATING SYSTEMS</vt:lpstr>
      <vt:lpstr>DISTRIBUTED OPERATING SYSTEM</vt:lpstr>
      <vt:lpstr>DOS: CHARACTERISTICS (1)</vt:lpstr>
      <vt:lpstr>DOS: CHARACTERISTICS (2)</vt:lpstr>
      <vt:lpstr>TYPES OF DISTRIBUTED OS</vt:lpstr>
      <vt:lpstr>MULTIPROCESSOR OPERATING SYSTEMS</vt:lpstr>
      <vt:lpstr>MULTICOMPUTER OPERATING SYSTEMS</vt:lpstr>
      <vt:lpstr>NETWORK OPERATING SYSTEM</vt:lpstr>
      <vt:lpstr>NETWORK OPERATING SYSTEM</vt:lpstr>
      <vt:lpstr>PowerPoint Presentation</vt:lpstr>
      <vt:lpstr>MIDDLEWARE EXAMPLES</vt:lpstr>
      <vt:lpstr>COMPARISON BETWEEN SYSTEMS</vt:lpstr>
      <vt:lpstr>COMMUNICATION IN DISTRIBUTED SYSTEMS</vt:lpstr>
      <vt:lpstr>TYPES OF COMMUNICATION</vt:lpstr>
      <vt:lpstr>COMMUNICATION BETWEEN PROCESSES</vt:lpstr>
      <vt:lpstr>COMMUNICATION PROTOCOLS</vt:lpstr>
      <vt:lpstr>PowerPoint Presentation</vt:lpstr>
      <vt:lpstr>PowerPoint Presentation</vt:lpstr>
      <vt:lpstr>PHYSICAL LAYER</vt:lpstr>
      <vt:lpstr>PowerPoint Presentation</vt:lpstr>
      <vt:lpstr>DATA LINK LAYER</vt:lpstr>
      <vt:lpstr>DATA LINK LAYER</vt:lpstr>
      <vt:lpstr>PowerPoint Presentation</vt:lpstr>
      <vt:lpstr>NETWORK LAYER</vt:lpstr>
      <vt:lpstr>Source-to-destination delivery</vt:lpstr>
      <vt:lpstr>PowerPoint Presentation</vt:lpstr>
      <vt:lpstr>TRANSPORT LAYER</vt:lpstr>
      <vt:lpstr>Reliable process-to-process delivery of a message</vt:lpstr>
      <vt:lpstr>Session layer</vt:lpstr>
      <vt:lpstr>SESSION LAYER</vt:lpstr>
      <vt:lpstr>Presentation layer</vt:lpstr>
      <vt:lpstr>PRESENTATION LAYER</vt:lpstr>
      <vt:lpstr>Application layer</vt:lpstr>
      <vt:lpstr>APPLICATION LAYER</vt:lpstr>
      <vt:lpstr>Summary of layers</vt:lpstr>
      <vt:lpstr>MIDDLEWARE PROTOCOLS</vt:lpstr>
      <vt:lpstr>CLIENT-SERVER COMMUNICATION MODEL</vt:lpstr>
      <vt:lpstr>ISSUES IN CLIENT-SERVER COMMUNICATION</vt:lpstr>
      <vt:lpstr>ADDRESSING ISSUES</vt:lpstr>
      <vt:lpstr>PowerPoint Presentation</vt:lpstr>
      <vt:lpstr>BLOCKING VERSUS NON-BLOCKING</vt:lpstr>
      <vt:lpstr>PowerPoint Presentation</vt:lpstr>
      <vt:lpstr>PowerPoint Presentation</vt:lpstr>
      <vt:lpstr>BUFFERING ISSUES</vt:lpstr>
      <vt:lpstr>RELIABILITY</vt:lpstr>
      <vt:lpstr>PowerPoint Presentation</vt:lpstr>
      <vt:lpstr>SERVER ARCHITECTURE</vt:lpstr>
      <vt:lpstr>SCALABILITY</vt:lpstr>
      <vt:lpstr>TO PUSH OR PULL ?</vt:lpstr>
      <vt:lpstr>GROUP COMMUNICATION</vt:lpstr>
      <vt:lpstr>PUTTING IT ALL TOGETHER: EMAIL</vt:lpstr>
      <vt:lpstr>EMAIL: DESIGN CONSIDERATIONS</vt:lpstr>
      <vt:lpstr>REMOTE PROCEDURE CALLS</vt:lpstr>
      <vt:lpstr>CONVENTIONAL PROCEDURE CALL</vt:lpstr>
      <vt:lpstr>PARAMETER PASSING</vt:lpstr>
      <vt:lpstr>PowerPoint Presentation</vt:lpstr>
      <vt:lpstr>STUBS</vt:lpstr>
      <vt:lpstr>STEPS OF A REMOTE PROCEDURE CALL</vt:lpstr>
      <vt:lpstr>EXAMPLE OF AN RPC</vt:lpstr>
      <vt:lpstr>MARSHALLING</vt:lpstr>
      <vt:lpstr>BINDING</vt:lpstr>
      <vt:lpstr>BINDING: COMMENTS</vt:lpstr>
      <vt:lpstr>FAILURE SEMANTICS</vt:lpstr>
      <vt:lpstr>FAILURE SEMANTICS</vt:lpstr>
      <vt:lpstr>IMPLEMENTATION ISSUES</vt:lpstr>
      <vt:lpstr>CASE STUDY: SUNRPC</vt:lpstr>
      <vt:lpstr>BINDER: PORT MAPPER</vt:lpstr>
      <vt:lpstr>RPCGEN: GENERATING STUBS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Nawaraj Bhandari</cp:lastModifiedBy>
  <cp:revision>3</cp:revision>
  <dcterms:created xsi:type="dcterms:W3CDTF">2020-02-17T14:52:28Z</dcterms:created>
  <dcterms:modified xsi:type="dcterms:W3CDTF">2020-02-17T14:55:05Z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2020-02-17T00:00:00Z</vt:filetime>
  </property>
</Properties>
</file>