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1" r:id="rId6"/>
    <p:sldId id="262" r:id="rId7"/>
    <p:sldId id="264" r:id="rId8"/>
    <p:sldId id="263" r:id="rId9"/>
    <p:sldId id="297" r:id="rId10"/>
    <p:sldId id="296" r:id="rId11"/>
    <p:sldId id="266" r:id="rId12"/>
    <p:sldId id="267" r:id="rId13"/>
    <p:sldId id="268" r:id="rId14"/>
    <p:sldId id="270" r:id="rId15"/>
    <p:sldId id="280" r:id="rId16"/>
    <p:sldId id="271" r:id="rId17"/>
    <p:sldId id="272" r:id="rId18"/>
    <p:sldId id="273" r:id="rId19"/>
    <p:sldId id="274" r:id="rId20"/>
    <p:sldId id="275" r:id="rId21"/>
    <p:sldId id="276" r:id="rId22"/>
    <p:sldId id="279" r:id="rId23"/>
    <p:sldId id="277" r:id="rId24"/>
    <p:sldId id="278" r:id="rId25"/>
    <p:sldId id="281" r:id="rId26"/>
    <p:sldId id="282" r:id="rId27"/>
    <p:sldId id="284" r:id="rId28"/>
    <p:sldId id="285" r:id="rId29"/>
    <p:sldId id="286" r:id="rId30"/>
    <p:sldId id="289" r:id="rId31"/>
    <p:sldId id="287" r:id="rId32"/>
    <p:sldId id="288" r:id="rId33"/>
    <p:sldId id="290" r:id="rId34"/>
    <p:sldId id="292" r:id="rId35"/>
    <p:sldId id="295" r:id="rId36"/>
    <p:sldId id="291"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60"/>
  </p:normalViewPr>
  <p:slideViewPr>
    <p:cSldViewPr snapToGrid="0">
      <p:cViewPr varScale="1">
        <p:scale>
          <a:sx n="76" d="100"/>
          <a:sy n="76" d="100"/>
        </p:scale>
        <p:origin x="3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2-07T11:34:49.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15996 13426 0,'-18'18'219,"18"36"-219,-18-19 16,0 19-16,18-1 15,-18 36-15,18-36 16,-17 19-16,-2 17 15,19-36-15,0 1 16,-18-2-16,18 2 16,-17-1-16,17-35 15,-19 36-15,19-1 16,0-35-16,0 18 16,-18 35-16,18-18 15,0-35-15,0 36 16,-17 53 15,17-72-31,0 0 0,0 1 16,0-18-16,0 17 15,0 19-15,0-19 16,0 1 0,0-19-1,-18 20-15,18-20 16,0 1-16,0 17 15,0 2-15,-18-2 16,18 0-16,0 1 16,-18 0-1,18-1-15,0 1 16,0-18-16,0-1 16,0 19-16,-18 18 15,18-37-15,0 1 16,0 0-16,0 18 15,0 17-15,0-36 16,0 1-16,0 1 16,0-2-16,0 1 15,0 0-15,0 17 16,0-17-16,0 0 16,0 0-16,0-1 15,0 36 1,0-34-16,0-1 15,0-1 1,0 1 0,-18 0-16,18-1 15,0 37 1,-36-19 0,36-17-16,0 1 15,0-2 1,0 1-16,0 0 15,0-1-15,0 1 16,-17 0 109,17 0-125,-19-18 16,1 18-16,18 17 15,0-17 1,0-1-16,0 2 16,0-1-16,0-1 15,0 19 1,0-19-16,0 2 15,0-38 345,0 2-345,0-1-15,-17-35 16,17 34-16,-18 2 16,-1-19-16,19 19 15,-17-1-15,17-18 16,-18 18-16,18-17 16,-18 35-16,18-35 15,-18-2-15,18 2 16,-18 0-16,18-1 15,-17-17 1,17 35 0,0-18-16,0 0 15,0 19 1,-19-37 0,19 36-1,0-17-15,0 17 16,0 1-1,0-2-15,0 1 16,0 1-16,0-1 16,0 0-16,0 1 15,0-19 1,0 0-16,0 1 16,0 16-1,0 2 1,0-1-16,0-17 15,0 17 1,-18 0 0,18 0-16,-17 0 15,17-17 1,0 17-16,0-36 16,0 19-16,0 18 15,0-37-15,0 36 16,0 0-16,0-36 15,0 37-15,0-36 16,0 35 0,0-18-16,0 18 15,0 1-15,0-1 16,0 0-16,0-18 16,0 18-16,0 1 15,0-1-15,0-17 16,0-1-16,0 0 15,0 19 1,0-1 0,0-1-16,0-16 15,0 18-15,0-1 16,0 0-16,0-18 16,0 18-16,0 1 15,0-1-15,0-18 16,0 18-16,0-35 15,0 17 1,0 18 0,17 1-16,-17-1 15,18-17-15,-18 17 16,0-1-16,0 2 16,19 17-16,-19-18 15,0 1-15,17-1 16,-17 0-1,18-18-15,-18 18 16,0 1-16,18-1 16,18 0-16,-19-18 15,-17 19-15,19-1 16,-19 0-16,0 1 16,18 17-16,-18-19 15,0 1-15,17 18 16,-17-17-1,0-1-15,18 0 16,1 1 0,16-2-16,-35 1 15,18 18-15,0-17 16,-18-1 0,18 1-1,0-1-15,-18 0 16,18 18-16,17-18 15,-35 0 1,18 0-16,1 1 16,-19-1-1,17 0-15,-17 0 16,0 0-16,18 18 16,-18-17-1,19 17-15,-19-18 16,0 0-1,17-18 1,1 36 0,-18-18-16,0 1 15,18-1 1,-18 0 15,18 1-31,-18-19 16,0 18-1,18 18 17,-18-18-1,0 1 0,0-1 313,17 18-344,-17-19 16,37 19 15,-56 19 453,19-1-453,-18-1-31,1-17 32,-1 18-17,18 17 32,-18-35-31,0 19-16,18-2 15,-18-17 1,1 18 0,-2 0 15,1-1 16,1-17-16,-2 37 16,19-20 0,-18-17-16,1 0-15,17 18-1,-18 0 1,0-18 31,0 0-16,0 17 63,0 1-79,18 0 1,-18 0 0,0 0 15,1-1 0,-2-17 16,19 18-16,-35-18 1,35 18-32,-18 0 62,18 0-31,-19-18-31,19 18 16,-17-1 15,-1 1-15,0-1 31,18 1-32,0 1 17,-36-2-17,36 1 1,-17 0 15,17-1 0,0 1-15,-19-18 0,19 19-1,0-2 1,-18 1-16,18 0 15,0-1 1,0 1-16,-17-18 16,17 18-1,0 0-15,0 0 32,0-1-17,-18 1 1,18 0-16,0 0 15,0 0-15,0 0 32,0-1-17,-19 1 17,19 18-17,0-18 1,0-1-16,0 1 31,0 0-15,0-1-1,-17-17 1,17 18 0,0 18-1,-18-18 63,0-1-46,18 1 14,-18 0-46,0-18 16,1 18 0,-2-18 31,-16 0-32,35 36-15,0-19 78,-19-17-46,1 18-17,18 0 1,-17 0 15,17 0-15,0 0-1,-18-1 17,18 1-17,0-1 1,0 2 15,0-1-31,0-1 31,0 1-31,0 0 16,0-1 0,0 2-16,0-1 15,0-1 1,0 1-16,0-1 15,0 1 1,0 0-16,0 0 16,0 0-16,0 0 15,0-1 1,0 1 0,0 18-1,0-18 1,0-1-1,0 1 1,0 0 15,0-1-31,0 20 32,0-20-17,0 1 16,0 0-15,0-1 15,-18 2-15,18-1-16,0-1 31,0 1-31,0-1 16,0 1 15,0 0-31,0 0 16,0 0-1,0 0 1,0-1 0,0 1-1,0 0 1,0 0-16,0 0 15,0-1 1,0 1 0,0 0-1,0-1 1,0 2-16,0-1 31,0-1 0,0 1-15,0 0 0,0-1-1,0 2-15,0-2 16,0 1-16,0 0 31,0-1-31,0 1 16,0 18-1,0-18 1,0 0 0,0-1-1,18 1 1,-18 0-16,18-18 16,-18 18-16,0 17 15,0-17 1,0 0-16,0-1 31,0 2-31,17-19 16,-17 18-1,0 17-15,18-35 16,-18 18 15,0-1-31,0 2 16,0-2-1,0 1 1,36 17 0,-36-17-1,0 1 17,18-2-17,-18 1-15,0 0 31,0-1-15,19 1 0,-19 0-1,17 0-15,1-18 16,-18 18 0,0-1-1,0 1 1,18-18-1,-18 18 1,18-18-16,-18 17 16,18 2-16,-18-1 15,17-18-15,-17 17 16,19-17-16,-1 18 16,-18 0-16,0-1 15,17 19 16,1-18-15,1-18 15,-19 18-15,0-1 0,35-17-1,-17 18 16,0 1-15,-18-2 0,18-17-1,-18 18-15,17 0 32,2-18-17,16 17 16,-17-17 1,-18 18-17,0 0 17,19-18-17,-2 0 1,1 0-1,0 18 1,0-18 0,0 0-1,-18 18-15,18-18 32,0 0 77,0 0-78,-1 0-31,-17-18 31,18 0 1,-18 0-32,19 0 15,-2 1 1,-17-19-16,18 36 16,1-17-1,-19-2-15,17 1 16,-17 1-1,0-1-15,18-17 16,-18 16 0,18 2-1,-18-1 1,0 0 0,0 1-16,0-1 15,0-1-15,0 2 16,0-1-16,0 0 31,0 1-15,0-1 15,18 0-15,-18 0 15,0 0-16,0 1 17,0-1-1,0 0 0,0 1-15,0-2 15,0-16-15,18 35 15,-18-18-31,0 0 16,0 1-1,17-2-15,-17 2 16,18-36-1,-18 35-15,0-1 16,19-16-16,-19 17 16,0-17-1,0 17-15,0-18 16,0 19 0,0-1-16,17 0 15,-17-18-15,0 18 16,18 1-16,-18-19 15,0 19-15,36-37 16,-18 36 0,-18-17-16,0 16 15,0 2 1,18-19-16,-18 19 16,18-19-16,-18 18 15,0 0-15,0 1 16,0-1-16,0-18 15,0 18 1,0 0 0,18 1-16,-18-1 15,17 18-15,-17-17 16,0-1-16,18-1 16,1 2-16,-19-1 15,35 18-15,-35-18 16,19 1-16,-2-1 15,-17-36 1,0 36 0,18-17-16,0 17 15,0-18 1,-18 19 0,0-1-16,36-18 15,-18 36-15,-18-18 0,18 0 16,-18-34-1,0 34-15,17-1 16,-17-16-16,18 0 16,-18-19-1,0 19 1,0 17-16,0 0 16,0 0-1,0 0-15,0 0 16,0 1-16,0-1 15,0-18 1,0 18 0,0-17-16,0 17 15,0 1 1,0-2-16,0 1 16,0 1-16,0-19 15,0 19-15,0-20 16,0 20-1,0-1 1,0 1-16,0-1 16,0 0-16,0 0 15,-18-18 1,18 19-16,0-19 16,0 0-1,-17 1 1,17 0-16,-18 16 15,18 1-15,0-17 16,0 17-16,0 1 16,-36-2-16,36 1 15,0 1 1,0-1 0,0-17-16,-18 35 15,0-18-15,18 0 16,0 0-1,-18 18 1,18-18-16,-18 1 16,1 17-1,17-18 1,0 0 0,-37 0-1,20 18 1,17-18-16,-19 18 15,1-17 1,18-1 0,-17 18-1,-1-35 1,0 35-16,-18 0 31,19 0-31,-2 0 31,1 0-15,1 0 0,-2 0-16,1 0 15,1 0 1,-1 17-16,18 1 16,-18-18-16,18 18 15,0-1-15,0 1 16,0 0-1,0 0-15,0 0 16,0-1 0,0 19-1,0 0-15,0-18 16,0 17 0,0-18-16,0 20 15,0 16 1,0-36-16,0 20 15,0-2-15,0-17 16,0 35-16,0-17 16,0-19-16,0 19 15,18 0-15,-18-1 16,0 0-16,0-16 16,0 16-16,0 1 15,0-1 1,0 1-16,0-18 0,18 17 15,-1 37-15,-17-37 16,0-17-16,0 18 16,0 34-16,0-51 15,0 16-15,0-17 16,0 36-16,0-19 16,0-17-16,0 17 15,0-17-15,0 36 16,0-19-16,0-17 15,0 0 1,0 0-16,0 17 16,0-17-1,18-18 32,1-36-31,-19 1-1,17 17-15,1-18 16,1 1-16,-2-19 16,-17 36-16,18-17 15,18 0-15,-18-54 16,-18 52-16,17 20 16,-17-54-16,18 17 15,-18 37-15,0-19 16,0-18-16,0 37 15,19-18 1,-19 16-16,0 1 0,0 1 16,0-19-16,0 19 15,0-1-15,17-18 16,-17 18 0,0 1-1,0-19-15,0 18 16,0 0-1,0 0 1,0 1 0,0-1-1,0-18 1,0 18 0,-17 1-16,17-1 15,-19 0 1,19 1-16,0-2 15,0-16 1,-18 35-16,18-18 47,-35 18-47,-1 0 0,1 0 16,16 0-1,-16 0-15,-2 0 16,-16 53-16,-19-17 15,37 17-15,-2 1 16,2 53-16,17-54 16,0 36-16,-18-17 15,18-20-15,0 55 16,1-35-16,17 17 16,0 18-16,0-1 15,0-52-15,0 88 16,0-53-16,0 35 15,0-17 1,0-53-16,0-1 0,0 36 16,0-53-16,0 0 15,0-19-15,0 19 16,0-19 0,17-52 30,37-19-46,0-88 16,18 35 0,-18-89-16,-1 108 15,-35-73-15,17-35 16,-35 108-16,0 17 16,0 17-1,0 18-15,0 1 0,0 17 16,0 0-16,0 0 15,0 0-15,0-17 47,-17 35-31,-19 0 0,0 0-16,19 0 15,-20 18-15,1-1 16,-17 1-16,35 0 15,0 0 1,18 0-16,-18-18 16,0 18-16,0 17 15,0-35 1,1 18-16,-20 0 16,37 0-16,-17-18 0,-1 18 15,-1 17-15,19 1 16,-35-1-16,17 1 15,0 0-15,18-1 16,0 0-16,0-17 16,0 18-16,0 35 15,0-53-15,0 35 16,0 0-16,0 1 16,0-1-16,0 1 15,0 53-15,0-54 16,0 18-16,0-53 15,0 17-15,0-16 16,-18 34-16,18-18 16,0-16-16,0-2 15,0 1 1,0 0 0,-17-18 30,-2 0-30,1-36-16,1 0 16,-20 1-16,20-54 15,-1 36-15,18 35 16,0-71 0,0 35-16,0-16 0,0 33 15,0 2-15,0-18 16,0 34-16,0-16 15,0 0 1,0 17-16,0 0 16,0-18-1,0 1 1,0 17-16,0-18 16,0-17-16,0 36 15,0-1 1,0-1-1,-18 19 110,0 0-125,0 37 0,18-2 16,-54 18-16,37-17 16,-20-1-16,20 19 15,-1-36-15,0 17 16,18-17 0,-18-18-16,0 36 0,-18-1 15,18-17 1,18 17-16,0-16 15,0-1 1,0 17-16,0-18 16,0 1-16,0 0 31,0 0-31,0 0 16,0 0-16,0-1 15,0 1-15,0 0 31,0 0-15,0 0 31,0-1-47,37 1 16,-2 17-1,-35-16-15,18-19 16,18 18-16,-19-1 15,1 1 1,18-18-16,1 18 16,-20-1-16,1 19 15,0-36-15,0 18 16,0 17 0,-1-35-16,2 18 0,-19 1 15,18-19-15,-18 17 16,0 19-16,17-36 15,-17 17-15,0 1 16,18 0 0,-18 0-16,0 0 15,0-36 95,0-18-95,0 1 1,0-18-16,-18-1 0,18 36 16,0-36-16,0 1 15,0 18 1,0-1-16,0 0 15,0 1-15,0-19 0,0 37 16,0-1-16,0-36 16,0 36-16,0-17 15,0 18-15,0-1 16,0-18-16,0 0 16,0 1-16,0-1 15,0 18 1,0 0-16,0-17 15,0 17 1,0-18-16,0 19 16,0-37-16,0 36 15,0 0-15,0-17 16,0 18 0,0-20-16,0 20 31,0-1-31,-17 53 125,-1 2-125,-1-2 15,2 0-15,-1-17 16,0 53-16,0-35 16,0 0-16,18-19 15,0 36-15,-17-16 16,17-20 0,-19 1-16,19 0 15,0-1 1,0 20-16,-18-37 15,1 0-15,-2 0 16,1 0 15,1 0-15,-1-18-16,18-18 16,0-35-16,0 52 15,0-34-15,0 18 16,0-1-16,0 1 15,0-1-15,0 0 16,0 1-16,0 0 16,0 17-1,0-1-15,0-16 16,0 17-16,0 1 16,0-20-16,18 2 15,-18 0 1,17-1-16,20 0 15,-37 1 1,0 17-16,17-18 0,1 1 16,1 17-16,-2-36 15,19 1-15,17 18 16,-34-1-16,34-35 16,-17 53-16,72-53 15,-90 53-15,36-18 16,-1 19-16,19-19 15,-19 0-15,-17 18 16,18-17-16,-18 17 16,17-18-16,1 18 15,-36 18 1,1 0-16,-2 0 16,1 0-1,0 0 1,0 37-1,0-37-15,-1 35 16,-17 0-16,0-17 16,0 18-16,0-18 15,0 17-15,0-17 16,0 0 0,0 0-16,0 0 15,0 17 16,0-17 1,0 0-32,-17 0 15,-1-18 1,0 0-16,0 0 16,0 0-1,1 0-15,-2 0 31,1 0-31,1 0 0,-2 0 16,1 0-16,1 0 16,-1 0-1,0 0-15,0 0 32,18-18-32,-35 0 15,35-18 1,0 19-1,0-1-15,0 0 32,-19 18 77,1 0-109,1 0 31,-2 0-31,1 18 0,18 0 16,-35-18-16,17 35 16,18-17-16,-18-18 15,0 18 1,0 0-16,18 0 0,-18-18 15,0 17-15,18 1 16,-17-18-16,-2 36 16,19-18 15,-18-18 0,18 17-15,-17 1 15,-1 0 0,-1-18-31,19 17 16,-17-17 0,-19 18-16,36 1 0,-18-2 15,0 1-15,1-1 16,-2-17 31,1 18-32,-17 0 32,16-18-47,19-18 156,54-17-140,-17-37-16,-2 19 0,-17 18 16,18-54-16,0 53 15,-36 0-15,35 1 16,-17 17-16,1-35 16,-19 35-1,0 0-15,17 18 16,-17-17-16,18-2 15,-18 1 1,0 1-16,36-1 0,-36 0 16,18 18-16,0-17 15,-18-2-15,18 19 16,0 0-16,-1-18 16,-17 1-1,0-1-15,37 1 0,-20-1 16,-17 0-16,18 18 15,1-18 1,-19 0-16,17 18 16,1 0-16,0 0 0,0-18 31,0 18-15,-1-17-16,1-19 15,1 36 1,-2 0-16,1 0 31,1 0-15,-2-18 15,1 18-15,0 0 30,-18-18-46,18 18 32,0 0-17,-18-17 1,0-1-16,17 18 16,1 0-16,1-18 0,-19 1 15,0-2 1,17 1-1,1 1 17,-18-1-1,0 0-31,0 1 16,0-2-1,0 2 1,0-1-1,0 0 142,0 1 61,-18 17-186,18-18-32,-17-1 31,-2 19-15,1 0-1,18-17 1,-17 17-16,-1 0 31,-18 0-15,18-18 15,18 0 31,-17 18 48,17 18-95,0 0 1,0 18 0,0-1-16,0 1 15,0-19-15,0 2 16,0-2-16,0 19 16,0-19-16,0 1 15,0 1 1,0-2-16,17 19 15,19-19 1,-36 1-16,0 18 16,18-18-1,-18 35-15,18-17 16,-18-18-16,17 17 16,-17-18-16,0 20 15,0-20-15,0 1 16,0 0-16,0-1 15,0 1-15,18 36 16,-18-36-16,0-1 0,0 19 16,0-18-1,0 35-15,0-17 0,19-18 16,-19 0 0,0 17-16,0 19 15,0-37 1,0 1-16,0 0 15,0-1 1,0 1 0,17 18-1,-17-18-15,0-1 16,0 1 0,0 0-16,0 0 15,0 0 1,0 0-16,0-1 15,0 1-15,0 0 16,0 0 0,0 0-1,0 0-15,0-1 16,0 1-16,0-1 16,0 20-1,0-20-15,0 36 16,0-34-16,0-1 15,0-1-15,0 1 16,0 17-16,0 1 16,0 0-1,0-1 1,0-17 0,-17 18-16,17-19 0,-19 1 15,19 0 1,0-1-16,0 2 15,-18 34-15,1-18 0,17-16 16,-18-1 0,-18 52-1,18-34-15,18 0 16,-17-1-16,17-17 16,-19 35-16,19-35 15,0 0-15,0-1 16,-18 2-16,18 16 0,-17 18 15,17-34 1,-19 16-16,19-17 0,-18-1 16,18 20-1,0-20 1,-17 1-16,17 0 16,0-1-16,-18-17 31,0 0-16,0-35 1,-17-54 0,16 53-16,19-17 0,0 0 15,0 16 1,0 20-16,0-19 16,0 1-16,0-1 15,0-17-15,0 35 16,0-18-16,0-17 0,0 36 15,19-37 1,-2 18-16,1-35 16,-18 18-16,18 35 15,0-53-15,17 35 16,-17-18-16,-18 37 16,19-36-16,-2 17 15,1 18-15,-18 0 16,0 1-16,0-1 15,0-18-15,19 18 32,-2 1-32,1-1 15,-18 0 1,18 0-16,0-18 16,0 19-1,-1-1 1,1 0-1,-18 0 1,19 0 0,-19 0-16,0 1 15,17-1-15,-17 1 16,18 17-16,-18-19 16,0 1-16,0 1 0,19 17 15,-19-18 1,0 0-16,17 1 15,-17-1-15,0-1 32,18 2 15,-18-1-32,18 18 16,0-17-15,0 17 31,0 0-16,0 17 0,-18 1-15,0-1-16,0 2 16,0-1-1,0-1-15,0 1 16,0 0 0,0-1-16,0 1 15,0 1 1,0-2-16,0 1 15,0-1-15,0 1 16,0 0 0,0 0-1,0 0-15,0 0 32,0-1-17,0 1-15,0 0 0,0 0 16,0 0-1,0 0 1,0-1 15,0 18-15,0-16 0,0-1-1,-18-1 1,-18 1-16,36 0 15,0 18 1,-18-18-16,0-1 31,18 1-31,0-1 16,-18 1 0,18 0-16,-17 0 15,-2 0-15,19 0 16,-18-1-1,1 1-15,-2 18 16,1-1 0,1-17-16,-1 0 15,18 18-15,-36-18 16,18 35-16,1-17 16,-2-1-16,1-17 15,1 17-15,17 19 16,0-36-16,-19 17 0,1-17 15,-17 0 1,35 35-16,0-35 16,-18-1-16,18 2 15,-18-1-15,0-1 16,18 1-16,-17 36 16,17-37-1,-19 1-15,19 0 16,-18-1-1,18 1-15,-17-18 16,17 54-16,0-36 16,-19-18-16,19 17 15,-18 1-15,18 0 16,0 35 0,0-35-1,-17 17-15,17 2 16,0-20-1,0 1-15,-18 0 16,18-1-16,0 2 16,0-2-16,0 1 15,0 0-15,0 17 16,0-16 0,-18-2-16,18 1 15,0 0 1,0-1-16,0 19 15,-18-36 79,-18 0-78,18 0-1,0 0 1,1-18-16,17-17 16,-19 17-16,19-17 15,-18-2-15,18 2 16,-17 0-16,17-19 16,0 36-16,-37-36 15,37 19-15,0 0 16,-17 17-1,17-18 1,0 18 0,0 1-16,0-1 0,0-17 15,0 16 1,0-16-16,0 17 16,0 0-16,0 1 15,0-19-15,0 18 16,0-17-16,0 17 15,0-1-15,0-16 16,0 17-16,0-35 16,0 35-16,0 0 15,0 1 1,0-1-16,0 0 16,0 0-1,36 18 1,-18-36-1,-18 19 1,17-1 0,1 18-1,-18-17 1,19-1-16,-2 18 16,1-19-1,0 2 1,0-19-1,0 36-15,0-17 16,-18-1-16,18-1 16,-18 2-16,18-19 15,-1 19-15,1-19 16,1 18-16,16-35 16,-16 53-16,-2-54 15,1 19-15,-18 17 16,0-17-16,0 16 15,18-16-15,-18 17 16,18 1-16,-18-20 16,35 2-16,-35-18 15,18 35 1,-18-18 0,0 19-1,0-1-15,0 0 16,0 0-16,0 0 15,19 18 1,-19 18 203,-19 18-204,-16-18 1,17-1 0,18 1-16,0 0 15,-18-18 17,0 18-32,18 0 15,-18 0 1,18-1-16,-17 1 31,-2-18-31,1 17 16,18 2-1,-17-1 1,-2-18-16,19 17 16,0 19-1,-18-36-15,1 17 31,17 2-31,-18-19 16,18 18 0,-18-1-1,0 1 1,0 17 15,0-17 16,0-18 0,0 18-16,1-18-15,-2 18-1,-16-18 17,17 0-17,-1 0 1,2 18-16,-1-18 16,0 0-1,0 0 1,-17 0-16,35 17 15,-19-17 1,1 0-16,1 18 16,17 0-1,-18-18-15,-1 18 16,-16-18 0,17 18-16,18-1 15,-18-17 16,0 0 1,54-17 186,-18-1-202,17 0-16,37-35 16,-36 53-1,0-36-15,-18 18 16,17 0-16,19-35 16,-36 18-1,18-1-15,-18 18 16,0 18-16,0-18 15,0 1-15,0-1 16,-18-1-16,36-16 16,-19 35-16,-17-17 15,37-1-15,-20 0 16,-17-18 0,18 18-16,1 18 15,-2-17-15,1-1 16,0 18-1,0-18 1,0 0-16,-1 18 16,-17-18-16,18 18 15,1 0-15,-2-18 16,1 18 0,1 0-16,-2 0 15,1 0 1,0 0-16,0 0 31,0 0-31,-1 0 16,1 0-1,1 0-15,-2 0 16,1 0 0,1 0-1,-2 0-15,1 0 16,0 0-16,0 0 15,0 0 1,0 0-16,0 0 16,0 0-1,-1 0 1,1 0-16,1 0 16,-2 0-1,1 0 1,0 0-1,0 0 1,0 0 0,0 0-1,0 0 1,0 0 0,-1 0-1,-17-17 110,0-1-109,-17 1-1,-1-2-15,0 1 16,0 1-16,0-19 16,18 19-16,-18 17 15,18-18-15,0-1 32,-18 2-17,0-1-15,18 1 16,0-1-16,0 0 31,-17 0 328,-2 18-359,1 0 110,1-18-63,-1 0-16,0 18-31,18-35 16,-18 35-1,18-18 1,-18 18 46,0-18-30,0 0-32,18 1 15,-18 17-15,1 0 16,-2 0-16,1 0 15,1 0 1,-2 0 0,1 0-16,1 0 15,-1 17-15,-18 1 16,18 0 0,1 18-16,-2-36 15,-16 17-15,16 1 16,1 0-1,1-18-15,-1 0 16,18 18-16,-18 0 16,0-18-16,0 18 15,1-1-15,-2 1 16,1-1-16,18 2 16,0-1-1,0-1-15,0 1 16,0 17-1,0-17-15,0 18 16,0-1-16,0 19 16,0-18-16,0-1 15,0 1-15,0 17 16,0-18 0,0-16-16,0-1 15,-17 17 1,17 0-16,0 2 15,0-2 1,-19 0-16,19 1 16,0 0-16,-18-19 15,18 1-15,0 0 16,0 0-16,0 0 16,0-1-16,-35 1 15,35 0 1,-18-1-16,18 2 15,-18 34 1,18-35 0,0-1-16,0 2 15,0-1 1,0-1-16,0 18 16,0-17-1,-18 0 1,18 0-16,0 18 15,0-19 1,0 19 0,-18-18-16,18 0 15,0-1 1,0 1 0,0 0-16,0-1 15,0 2-15,0 16 16,-18-17-1,18 0-15,0-1 16,0 2 0,0 16-16,-18-17 15,18 17-15,0-16 16,0-2 0,0 1-1,0 17-15,0-17 16,0 0-1,-17 0 1,17 0 15,0-1 1,0 19 14,0-19-46,0 2 32,0-1-32,0-1 15,0 1 1,0 0-16,0-1 16,0 2-16,0-2 15,0 1 1,0 0-16,0-1 15,0 1 1,0 1-16,0-2 16,0 1-16,0 0 15,0-1 1,0 1-16,0 0 16,0 18-1,0-19 1,0 1 15,0 0 313,0-1-329,0 2 1,0-1 15,0-1-31,17-17 282,1 0-251,0 0-16,0 0 1,0 0 15,0 0-31,0 0 16,0 0 0,-1 0-1,1 0 16,1 0 16,-2 0 0,1-17 16,18-1-48,-36-1 1,18 2-16,-18-1 16,0 0-16,18 1 15,-18-1 1,0 0-1,0 0-15,0 0 32,0 1-17,0-1-15,0 0 16,0 1-16,0-2 16,0 1-16,0 1 15,0-19-15,0 0 16,-18 19-1,0-1-15,18 0 16,-17 18 0,-2 0 31,19-17-32,-18 17 1,18-37 15,-17 37-31,-2 0 16,19-17-1,-18 17 1,1-18 15,-1 18-31,0 0 16,0 0-1,0 0-15,0 0 32,0 0-32,0 0 47,-18 0-47,18 18 15,1-18 1,17 36-1,0-18 1,-18-18 62,-1 17-47,2-17-15,17 18 15,-36-18-15,18 0-16,0 0 109,1 0-15,-2 0 31,1 0-94,1 0 16,17-18-16,-18 18-15,18-17 15,0-20-15,-19 37 46,2-17-30,17-1 15,-18 18-1,18-18-30,-18 18 15,18-17 1,0-1 14,-18 18-46,0 0 16,-18 0 93,36 18-93,0-1 0,0 19-16,0 18 15,0-37-15,0 1 16,0 0-16,0-1 16,0 2-16,0-2 15,0 1-15,0 0 16,0-1-16,0 1 15,0 1 17,19-19 202,-2 0-218,1 0-1,0 0 17,0 0-17,0 0 16,-1 17-15,2 1 0,-1-18-16,-1 18 15,1-1 1,1 1 0,-2 0-16,1-18 15,18 0 1,-18 0-1,-1 0 1,2 18-16,-1-18 16,-1 0-1,20 0 1,-20 0 0,1 0-1,0 0-15,18-18 16,-18 0-1,0 0-15,17 1 16,-17-1-16,-18 0 16,19 1-16,-2 17 15,1 0-15,-18-19 16,36 19-16,-18-18 16,0 18-1,0-17-15,-18-19 16,18 36-1,-1-17-15,1 17 16,-18-19-16,19 19 16,-2-17-1,-17-1 1,18 0 0,1 18-1,-2-35 16,-17 16-15,36 19 0,-36-17-1,18 17-15,-18-18 16,0 0-16,18 1 94,-18-1-79,0 0 1,17 0 0,-17 0 15,0 1 0,0-1-15,0 0 31,0 1-32,0-2 1,0 1-16,0 1 15,0-1-15,0 0 32,0 1-1,0-2 16,0-16-32,0 17 17,0 1-32,18-1 15,-18-1 1,0 2 0,19-1-1,-19-17 1,17 17-1,-17 0 1,0 0 15,0 0-15,37 1 15,-20-19 0,-17 18 1,18 0-17,0 0 17,-18 1-1,18 17-31,-18-18 15,0 1 1,18-20 15,-18 20-31,0-1 16,0 0 0,0 1 15,0-1 0,0-1-31,0 2 16,0-1-1,0 0 1,0 1 15,0-1-31,0 0 31,0 0-15,0 0 0,0 1 15,0-1-15,18 18-1,-18-18 1,18 0-16,-18 0 15,0 0 1,0-17-16,18 35 16,-18-17-16,0-1 15,0-1 1,0 2 0,-18 17 109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38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88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020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75303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63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328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608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7388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77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60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85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18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209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464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71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053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821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18-Feb-23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79114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BDCAC-026C-4855-8269-1A6BD6AF3094}"/>
              </a:ext>
            </a:extLst>
          </p:cNvPr>
          <p:cNvSpPr>
            <a:spLocks noGrp="1"/>
          </p:cNvSpPr>
          <p:nvPr>
            <p:ph type="ctrTitle"/>
          </p:nvPr>
        </p:nvSpPr>
        <p:spPr/>
        <p:txBody>
          <a:bodyPr/>
          <a:lstStyle/>
          <a:p>
            <a:r>
              <a:rPr lang="en-US" dirty="0"/>
              <a:t>Undecidability</a:t>
            </a:r>
          </a:p>
        </p:txBody>
      </p:sp>
    </p:spTree>
    <p:extLst>
      <p:ext uri="{BB962C8B-B14F-4D97-AF65-F5344CB8AC3E}">
        <p14:creationId xmlns:p14="http://schemas.microsoft.com/office/powerpoint/2010/main" val="134531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Church-Turing Thesis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According to it “ any real world computation can be translated into an equivalent Turing machine computation”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Anything that can be done by current digital computer can also be done by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 Turing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Currently there is no problem which can be solved by a digital computer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and can not be solved by a Turing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Many mathematical models are suggested but no one of them is more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powerful than the Turing machine</a:t>
            </a:r>
          </a:p>
        </p:txBody>
      </p:sp>
    </p:spTree>
    <p:extLst>
      <p:ext uri="{BB962C8B-B14F-4D97-AF65-F5344CB8AC3E}">
        <p14:creationId xmlns:p14="http://schemas.microsoft.com/office/powerpoint/2010/main" val="2163438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412565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A Turing Machine is said to be Universal Turing Machine (UTM) if it can accept the input data and an algorithm(description) for computing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D67F805-36E3-402C-8DA4-609EBA0A3CC4}"/>
              </a:ext>
            </a:extLst>
          </p:cNvPr>
          <p:cNvPicPr>
            <a:picLocks noChangeAspect="1"/>
          </p:cNvPicPr>
          <p:nvPr/>
        </p:nvPicPr>
        <p:blipFill>
          <a:blip r:embed="rId2"/>
          <a:stretch>
            <a:fillRect/>
          </a:stretch>
        </p:blipFill>
        <p:spPr>
          <a:xfrm rot="16200000">
            <a:off x="2451463" y="904010"/>
            <a:ext cx="1746966" cy="4856945"/>
          </a:xfrm>
          <a:prstGeom prst="rect">
            <a:avLst/>
          </a:prstGeom>
        </p:spPr>
      </p:pic>
      <p:pic>
        <p:nvPicPr>
          <p:cNvPr id="6" name="Picture 5">
            <a:extLst>
              <a:ext uri="{FF2B5EF4-FFF2-40B4-BE49-F238E27FC236}">
                <a16:creationId xmlns:a16="http://schemas.microsoft.com/office/drawing/2014/main" xmlns="" id="{CC9D2680-378F-4801-92EB-60D9556DA18D}"/>
              </a:ext>
            </a:extLst>
          </p:cNvPr>
          <p:cNvPicPr>
            <a:picLocks noChangeAspect="1"/>
          </p:cNvPicPr>
          <p:nvPr/>
        </p:nvPicPr>
        <p:blipFill>
          <a:blip r:embed="rId3"/>
          <a:stretch>
            <a:fillRect/>
          </a:stretch>
        </p:blipFill>
        <p:spPr>
          <a:xfrm rot="16200000">
            <a:off x="7923926" y="505095"/>
            <a:ext cx="1746966" cy="5654772"/>
          </a:xfrm>
          <a:prstGeom prst="rect">
            <a:avLst/>
          </a:prstGeom>
        </p:spPr>
      </p:pic>
      <p:sp>
        <p:nvSpPr>
          <p:cNvPr id="7" name="TextBox 6">
            <a:extLst>
              <a:ext uri="{FF2B5EF4-FFF2-40B4-BE49-F238E27FC236}">
                <a16:creationId xmlns:a16="http://schemas.microsoft.com/office/drawing/2014/main" xmlns="" id="{44B32D7D-D52C-41D0-B279-E5D520D39CF6}"/>
              </a:ext>
            </a:extLst>
          </p:cNvPr>
          <p:cNvSpPr txBox="1"/>
          <p:nvPr/>
        </p:nvSpPr>
        <p:spPr>
          <a:xfrm>
            <a:off x="842682" y="4612341"/>
            <a:ext cx="1000461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TM is hardwired machine where UTM is programmable Turing machine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TM does single task where UTM can do different type of task</a:t>
            </a:r>
          </a:p>
        </p:txBody>
      </p:sp>
    </p:spTree>
    <p:extLst>
      <p:ext uri="{BB962C8B-B14F-4D97-AF65-F5344CB8AC3E}">
        <p14:creationId xmlns:p14="http://schemas.microsoft.com/office/powerpoint/2010/main" val="15790942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A Universal Turing Machine is a specified Turing Machine that can simulate the behavior of any Turing Machine</a:t>
            </a:r>
          </a:p>
          <a:p>
            <a:r>
              <a:rPr lang="en-US" dirty="0">
                <a:latin typeface="Times New Roman" panose="02020603050405020304" pitchFamily="18" charset="0"/>
                <a:cs typeface="Times New Roman" panose="02020603050405020304" pitchFamily="18" charset="0"/>
              </a:rPr>
              <a:t>To design a UTM, we have to increase the number of read/write heads, dimension of input tape &amp; adding a special purpose memory in basic model of Turing Machine</a:t>
            </a:r>
          </a:p>
          <a:p>
            <a:r>
              <a:rPr lang="en-US" dirty="0">
                <a:latin typeface="Times New Roman" panose="02020603050405020304" pitchFamily="18" charset="0"/>
                <a:cs typeface="Times New Roman" panose="02020603050405020304" pitchFamily="18" charset="0"/>
              </a:rPr>
              <a:t>The problem with Turing Machine is that a different machine must be constructed for every new computation to be performed, that is for every input output relation</a:t>
            </a:r>
          </a:p>
          <a:p>
            <a:r>
              <a:rPr lang="en-US" dirty="0">
                <a:latin typeface="Times New Roman" panose="02020603050405020304" pitchFamily="18" charset="0"/>
                <a:cs typeface="Times New Roman" panose="02020603050405020304" pitchFamily="18" charset="0"/>
              </a:rPr>
              <a:t>To solve this problem of Turing Machine, Universal Turing machine introduced, which takes description of a machine M &amp; input on the tape</a:t>
            </a:r>
          </a:p>
        </p:txBody>
      </p:sp>
    </p:spTree>
    <p:extLst>
      <p:ext uri="{BB962C8B-B14F-4D97-AF65-F5344CB8AC3E}">
        <p14:creationId xmlns:p14="http://schemas.microsoft.com/office/powerpoint/2010/main" val="4015241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We design UTM then simulate TM on the content of input tape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Therefore UTM can simulate any other Turing Machine</a:t>
            </a:r>
          </a:p>
          <a:p>
            <a:r>
              <a:rPr lang="en-US" dirty="0">
                <a:latin typeface="Times New Roman" panose="02020603050405020304" pitchFamily="18" charset="0"/>
                <a:cs typeface="Times New Roman" panose="02020603050405020304" pitchFamily="18" charset="0"/>
              </a:rPr>
              <a:t>So for any problem that can be solved by Turing Machine, you can either use a Turing Machine that directly solves the problem or you could use a UTM</a:t>
            </a:r>
          </a:p>
        </p:txBody>
      </p:sp>
    </p:spTree>
    <p:extLst>
      <p:ext uri="{BB962C8B-B14F-4D97-AF65-F5344CB8AC3E}">
        <p14:creationId xmlns:p14="http://schemas.microsoft.com/office/powerpoint/2010/main" val="298075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E276B63D-02AE-4BCC-947A-33D76A06BB94}"/>
              </a:ext>
            </a:extLst>
          </p:cNvPr>
          <p:cNvPicPr>
            <a:picLocks noChangeAspect="1"/>
          </p:cNvPicPr>
          <p:nvPr/>
        </p:nvPicPr>
        <p:blipFill>
          <a:blip r:embed="rId2"/>
          <a:stretch>
            <a:fillRect/>
          </a:stretch>
        </p:blipFill>
        <p:spPr>
          <a:xfrm>
            <a:off x="3074894" y="44076"/>
            <a:ext cx="6042212" cy="7271123"/>
          </a:xfrm>
          <a:prstGeom prst="rect">
            <a:avLst/>
          </a:prstGeom>
        </p:spPr>
      </p:pic>
    </p:spTree>
    <p:extLst>
      <p:ext uri="{BB962C8B-B14F-4D97-AF65-F5344CB8AC3E}">
        <p14:creationId xmlns:p14="http://schemas.microsoft.com/office/powerpoint/2010/main" val="2359198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A1A15F89-DB36-49AF-B9F2-DCB7AEF1D17A}"/>
              </a:ext>
            </a:extLst>
          </p:cNvPr>
          <p:cNvPicPr>
            <a:picLocks noChangeAspect="1"/>
          </p:cNvPicPr>
          <p:nvPr/>
        </p:nvPicPr>
        <p:blipFill>
          <a:blip r:embed="rId2"/>
          <a:stretch>
            <a:fillRect/>
          </a:stretch>
        </p:blipFill>
        <p:spPr>
          <a:xfrm>
            <a:off x="3281082" y="0"/>
            <a:ext cx="6015318" cy="6858000"/>
          </a:xfrm>
          <a:prstGeom prst="rect">
            <a:avLst/>
          </a:prstGeom>
        </p:spPr>
      </p:pic>
    </p:spTree>
    <p:extLst>
      <p:ext uri="{BB962C8B-B14F-4D97-AF65-F5344CB8AC3E}">
        <p14:creationId xmlns:p14="http://schemas.microsoft.com/office/powerpoint/2010/main" val="4027199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Halting problem of Turing machine  </a:t>
            </a:r>
          </a:p>
          <a:p>
            <a:r>
              <a:rPr lang="en-US" dirty="0">
                <a:latin typeface="Times New Roman" panose="02020603050405020304" pitchFamily="18" charset="0"/>
                <a:cs typeface="Times New Roman" panose="02020603050405020304" pitchFamily="18" charset="0"/>
              </a:rPr>
              <a:t>The halting problem of </a:t>
            </a:r>
            <a:r>
              <a:rPr lang="en-US" dirty="0" err="1">
                <a:latin typeface="Times New Roman" panose="02020603050405020304" pitchFamily="18" charset="0"/>
                <a:cs typeface="Times New Roman" panose="02020603050405020304" pitchFamily="18" charset="0"/>
              </a:rPr>
              <a:t>turing</a:t>
            </a:r>
            <a:r>
              <a:rPr lang="en-US" dirty="0">
                <a:latin typeface="Times New Roman" panose="02020603050405020304" pitchFamily="18" charset="0"/>
                <a:cs typeface="Times New Roman" panose="02020603050405020304" pitchFamily="18" charset="0"/>
              </a:rPr>
              <a:t> machine is that “ For a given program/algorithm, it is not possible to determine that whether the </a:t>
            </a:r>
            <a:r>
              <a:rPr lang="en-US" dirty="0" err="1">
                <a:latin typeface="Times New Roman" panose="02020603050405020304" pitchFamily="18" charset="0"/>
                <a:cs typeface="Times New Roman" panose="02020603050405020304" pitchFamily="18" charset="0"/>
              </a:rPr>
              <a:t>turing</a:t>
            </a:r>
            <a:r>
              <a:rPr lang="en-US" dirty="0">
                <a:latin typeface="Times New Roman" panose="02020603050405020304" pitchFamily="18" charset="0"/>
                <a:cs typeface="Times New Roman" panose="02020603050405020304" pitchFamily="18" charset="0"/>
              </a:rPr>
              <a:t> machine will ever halt or not ”</a:t>
            </a:r>
          </a:p>
          <a:p>
            <a:r>
              <a:rPr lang="en-US" dirty="0">
                <a:latin typeface="Times New Roman" panose="02020603050405020304" pitchFamily="18" charset="0"/>
                <a:cs typeface="Times New Roman" panose="02020603050405020304" pitchFamily="18" charset="0"/>
              </a:rPr>
              <a:t>Halting means that program on certain input will accept it and halt, or reject it and halt. It will never go into infinite loop</a:t>
            </a:r>
          </a:p>
          <a:p>
            <a:r>
              <a:rPr lang="en-US" dirty="0">
                <a:latin typeface="Times New Roman" panose="02020603050405020304" pitchFamily="18" charset="0"/>
                <a:cs typeface="Times New Roman" panose="02020603050405020304" pitchFamily="18" charset="0"/>
              </a:rPr>
              <a:t>Halting actually means terminating. </a:t>
            </a:r>
          </a:p>
          <a:p>
            <a:r>
              <a:rPr lang="en-US" dirty="0">
                <a:latin typeface="Times New Roman" panose="02020603050405020304" pitchFamily="18" charset="0"/>
                <a:cs typeface="Times New Roman" panose="02020603050405020304" pitchFamily="18" charset="0"/>
              </a:rPr>
              <a:t>So can we have an algorithm that will tell that the given program will halt or not. In terms of Turing machine, will it terminate when run on a Turing machine with some particular given input string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answer is no, i.e. we can not design a generalized algorithm which can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appropriately say that given a program will ever halt or not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42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Halting problem of Turing machine  </a:t>
            </a:r>
          </a:p>
          <a:p>
            <a:r>
              <a:rPr lang="en-US" dirty="0">
                <a:latin typeface="Times New Roman" panose="02020603050405020304" pitchFamily="18" charset="0"/>
                <a:cs typeface="Times New Roman" panose="02020603050405020304" pitchFamily="18" charset="0"/>
              </a:rPr>
              <a:t>So this is an Undecidable problem because we can not have an algorithm which tell us whether a given Turing machine will halt or not in a generalized way</a:t>
            </a:r>
          </a:p>
          <a:p>
            <a:r>
              <a:rPr lang="en-US" dirty="0">
                <a:latin typeface="Times New Roman" panose="02020603050405020304" pitchFamily="18" charset="0"/>
                <a:cs typeface="Times New Roman" panose="02020603050405020304" pitchFamily="18" charset="0"/>
              </a:rPr>
              <a:t>The best possible solution is to run a program or </a:t>
            </a:r>
            <a:r>
              <a:rPr lang="en-US" dirty="0" err="1">
                <a:latin typeface="Times New Roman" panose="02020603050405020304" pitchFamily="18" charset="0"/>
                <a:cs typeface="Times New Roman" panose="02020603050405020304" pitchFamily="18" charset="0"/>
              </a:rPr>
              <a:t>turing</a:t>
            </a:r>
            <a:r>
              <a:rPr lang="en-US" dirty="0">
                <a:latin typeface="Times New Roman" panose="02020603050405020304" pitchFamily="18" charset="0"/>
                <a:cs typeface="Times New Roman" panose="02020603050405020304" pitchFamily="18" charset="0"/>
              </a:rPr>
              <a:t> machine and see whether it halts or not.</a:t>
            </a:r>
          </a:p>
        </p:txBody>
      </p:sp>
    </p:spTree>
    <p:extLst>
      <p:ext uri="{BB962C8B-B14F-4D97-AF65-F5344CB8AC3E}">
        <p14:creationId xmlns:p14="http://schemas.microsoft.com/office/powerpoint/2010/main" val="1041826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2">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Initial Functions</a:t>
                </a:r>
              </a:p>
              <a:p>
                <a:r>
                  <a:rPr lang="en-US" dirty="0">
                    <a:latin typeface="Times New Roman" panose="02020603050405020304" pitchFamily="18" charset="0"/>
                    <a:cs typeface="Times New Roman" panose="02020603050405020304" pitchFamily="18" charset="0"/>
                  </a:rPr>
                  <a:t>There are three initial functions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Zero functions(Z)</a:t>
                </a:r>
              </a:p>
              <a:p>
                <a:pPr lvl="1"/>
                <a:r>
                  <a:rPr lang="en-US" sz="2400" dirty="0">
                    <a:latin typeface="Times New Roman" panose="02020603050405020304" pitchFamily="18" charset="0"/>
                    <a:cs typeface="Times New Roman" panose="02020603050405020304" pitchFamily="18" charset="0"/>
                  </a:rPr>
                  <a:t>It is defined as Z(x) = 0</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Z(5) = 0</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Successor function(S)</a:t>
                </a:r>
              </a:p>
              <a:p>
                <a:pPr lvl="1"/>
                <a:r>
                  <a:rPr lang="en-US" sz="2400" dirty="0">
                    <a:latin typeface="Times New Roman" panose="02020603050405020304" pitchFamily="18" charset="0"/>
                    <a:cs typeface="Times New Roman" panose="02020603050405020304" pitchFamily="18" charset="0"/>
                  </a:rPr>
                  <a:t>It is defined as S(x) = x + 1</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S(6) = 6 + 1 = 7</a:t>
                </a: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Projection functions (P)</a:t>
                </a:r>
              </a:p>
              <a:p>
                <a:pPr lvl="1"/>
                <a:r>
                  <a:rPr lang="en-US" sz="2400" dirty="0">
                    <a:latin typeface="Times New Roman" panose="02020603050405020304" pitchFamily="18" charset="0"/>
                    <a:cs typeface="Times New Roman" panose="02020603050405020304" pitchFamily="18" charset="0"/>
                  </a:rPr>
                  <a:t>It is defined as </a:t>
                </a:r>
                <a14:m>
                  <m:oMath xmlns:m="http://schemas.openxmlformats.org/officeDocument/2006/math">
                    <m:sSubSup>
                      <m:sSubSupPr>
                        <m:ctrlPr>
                          <a:rPr lang="en-US" sz="240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sSubSup>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3</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𝑛</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𝑖</m:t>
                        </m:r>
                      </m:sub>
                    </m:sSub>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sSubSup>
                  </m:oMath>
                </a14:m>
                <a:r>
                  <a:rPr lang="en-US" sz="2400" dirty="0">
                    <a:latin typeface="Times New Roman" panose="02020603050405020304" pitchFamily="18" charset="0"/>
                    <a:cs typeface="Times New Roman" panose="02020603050405020304" pitchFamily="18" charset="0"/>
                  </a:rPr>
                  <a:t>(1,3,5,7) = 3</a:t>
                </a:r>
              </a:p>
            </p:txBody>
          </p:sp>
        </mc:Choice>
        <mc:Fallback xmlns="">
          <p:sp>
            <p:nvSpPr>
              <p:cNvPr id="3" name="Content Placeholder 2">
                <a:extLst>
                  <a:ext uri="{FF2B5EF4-FFF2-40B4-BE49-F238E27FC236}">
                    <a16:creationId xmlns:a16="http://schemas.microsoft.com/office/drawing/2014/main" id="{0DE5ECC4-1E3E-4B84-9062-F270DDC7FDD2}"/>
                  </a:ext>
                </a:extLst>
              </p:cNvPr>
              <p:cNvSpPr>
                <a:spLocks noGrp="1" noRot="1" noChangeAspect="1" noMove="1" noResize="1" noEditPoints="1" noAdjustHandles="1" noChangeArrowheads="1" noChangeShapeType="1" noTextEdit="1"/>
              </p:cNvSpPr>
              <p:nvPr>
                <p:ph idx="1"/>
              </p:nvPr>
            </p:nvSpPr>
            <p:spPr>
              <a:xfrm>
                <a:off x="896471" y="735106"/>
                <a:ext cx="10894475" cy="5601526"/>
              </a:xfrm>
              <a:blipFill>
                <a:blip r:embed="rId2"/>
                <a:stretch>
                  <a:fillRect l="-1119" t="-218"/>
                </a:stretch>
              </a:blipFill>
            </p:spPr>
            <p:txBody>
              <a:bodyPr/>
              <a:lstStyle/>
              <a:p>
                <a:r>
                  <a:rPr lang="en-US">
                    <a:noFill/>
                  </a:rPr>
                  <a:t> </a:t>
                </a:r>
              </a:p>
            </p:txBody>
          </p:sp>
        </mc:Fallback>
      </mc:AlternateContent>
    </p:spTree>
    <p:extLst>
      <p:ext uri="{BB962C8B-B14F-4D97-AF65-F5344CB8AC3E}">
        <p14:creationId xmlns:p14="http://schemas.microsoft.com/office/powerpoint/2010/main" val="7028050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Composite functions</a:t>
            </a:r>
          </a:p>
          <a:p>
            <a:r>
              <a:rPr lang="en-US" dirty="0">
                <a:latin typeface="Times New Roman" panose="02020603050405020304" pitchFamily="18" charset="0"/>
                <a:cs typeface="Times New Roman" panose="02020603050405020304" pitchFamily="18" charset="0"/>
              </a:rPr>
              <a:t>A composite function is defined when one functions is substituted into another function.</a:t>
            </a:r>
          </a:p>
          <a:p>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Let f(x) = 3x+1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g(x) = x+5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then, f(g(x)) = f(x+5) = 3(x+5)+1 = 3x+16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 g(f(x)) = g(3x+1) = (3x+1)+5 = 3x+6</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5111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r>
              <a:rPr lang="en-US" b="1" dirty="0">
                <a:latin typeface="Times New Roman" panose="02020603050405020304" pitchFamily="18" charset="0"/>
                <a:cs typeface="Times New Roman" panose="02020603050405020304" pitchFamily="18" charset="0"/>
              </a:rPr>
              <a:t>Recursive Language</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L is recursive, if L is the set of strings accepted by some Turing Machine (TM) that halts on every input.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Turing Machine will halt every time and give answer(accepted or rejected) for each and every input string.</a:t>
            </a:r>
          </a:p>
          <a:p>
            <a:r>
              <a:rPr lang="en-US" b="1" dirty="0">
                <a:latin typeface="Times New Roman" panose="02020603050405020304" pitchFamily="18" charset="0"/>
                <a:cs typeface="Times New Roman" panose="02020603050405020304" pitchFamily="18" charset="0"/>
              </a:rPr>
              <a:t>Recursive Enumerable Language</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language L is recursively enumerable if L is the set of strings accepted by some TM.</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may or may not halt for all input strings which are not in ‘L’.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93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Recursive function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function that repeats itself again and again is called recursive functions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Primitive Recursive function</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Partial Recursive function</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Total Recursive function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1347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Primitive Recursive function</a:t>
            </a:r>
          </a:p>
          <a:p>
            <a:pPr lvl="1"/>
            <a:r>
              <a:rPr lang="en-US" sz="2400" dirty="0">
                <a:latin typeface="Times New Roman" panose="02020603050405020304" pitchFamily="18" charset="0"/>
                <a:cs typeface="Times New Roman" panose="02020603050405020304" pitchFamily="18" charset="0"/>
              </a:rPr>
              <a:t>A function is called primitive recursive function, if it can be obtained from initial functions through finite number of composition and recursive steps.</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Addition of integer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add(x,0) = x …….. (1)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add(x,y+1) = add(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+ 1 ………(2)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for add 3 and 2 </a:t>
            </a:r>
            <a:br>
              <a:rPr lang="en-US" sz="2400"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add(3,2) = add(3,1+1)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add(3,1) + 1 =   add(3,0+1) + 1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add(3,0) + 1 + 1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3 + 1 + 1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5</a:t>
            </a:r>
          </a:p>
        </p:txBody>
      </p:sp>
    </p:spTree>
    <p:extLst>
      <p:ext uri="{BB962C8B-B14F-4D97-AF65-F5344CB8AC3E}">
        <p14:creationId xmlns:p14="http://schemas.microsoft.com/office/powerpoint/2010/main" val="354570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Primitive Recursive function</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Multiplication of integer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(x,0) = 0 …….. (1)</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(x,y+1) = add(</a:t>
            </a:r>
            <a:r>
              <a:rPr lang="en-US" sz="2400" dirty="0" err="1">
                <a:latin typeface="Times New Roman" panose="02020603050405020304" pitchFamily="18" charset="0"/>
                <a:cs typeface="Times New Roman" panose="02020603050405020304" pitchFamily="18" charset="0"/>
              </a:rPr>
              <a:t>x,mult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for add 3 and 2 </a:t>
            </a:r>
            <a:br>
              <a:rPr lang="en-US" sz="2400"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(3,2) = </a:t>
            </a: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(3,1+1) =add(3,mult(3,1)) = add(3,mult(3,0+1))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add(3,add(3,mult(3,0)))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add(3,add(3,0))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add(3,3) </a:t>
            </a:r>
          </a:p>
          <a:p>
            <a:pPr marL="0" indent="0">
              <a:buNone/>
            </a:pPr>
            <a:r>
              <a:rPr lang="en-US" dirty="0">
                <a:latin typeface="Times New Roman" panose="02020603050405020304" pitchFamily="18" charset="0"/>
                <a:cs typeface="Times New Roman" panose="02020603050405020304" pitchFamily="18" charset="0"/>
              </a:rPr>
              <a:t>                             = add(3,2) + 1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add(3,1)+1+1 = add(3,0)+1+1+1 = 3+1+1+1 = 6</a:t>
            </a:r>
          </a:p>
        </p:txBody>
      </p:sp>
    </p:spTree>
    <p:extLst>
      <p:ext uri="{BB962C8B-B14F-4D97-AF65-F5344CB8AC3E}">
        <p14:creationId xmlns:p14="http://schemas.microsoft.com/office/powerpoint/2010/main" val="1571767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2. Partial Recursive function</a:t>
            </a:r>
          </a:p>
          <a:p>
            <a:pPr lvl="1"/>
            <a:r>
              <a:rPr lang="en-US" sz="2400" dirty="0">
                <a:latin typeface="Times New Roman" panose="02020603050405020304" pitchFamily="18" charset="0"/>
                <a:cs typeface="Times New Roman" panose="02020603050405020304" pitchFamily="18" charset="0"/>
              </a:rPr>
              <a:t> A functions is called partial recursive function if it is defined only for some of its arguments.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subtraction of two positive integer number m and n is also a positive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a:t>
            </a:r>
            <a:r>
              <a:rPr lang="en-US" sz="2400"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 = m – n, m &gt;= 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 &lt; n</a:t>
            </a:r>
          </a:p>
          <a:p>
            <a:pPr lvl="1"/>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2181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3. Total Recursive function</a:t>
            </a:r>
          </a:p>
          <a:p>
            <a:r>
              <a:rPr lang="en-US" dirty="0">
                <a:latin typeface="Times New Roman" panose="02020603050405020304" pitchFamily="18" charset="0"/>
                <a:cs typeface="Times New Roman" panose="02020603050405020304" pitchFamily="18" charset="0"/>
              </a:rPr>
              <a:t>A recursive function is said to be total recursive function, if it is designed for all its arguments.</a:t>
            </a:r>
          </a:p>
          <a:p>
            <a:r>
              <a:rPr lang="en-US" dirty="0">
                <a:latin typeface="Times New Roman" panose="02020603050405020304" pitchFamily="18" charset="0"/>
                <a:cs typeface="Times New Roman" panose="02020603050405020304" pitchFamily="18" charset="0"/>
              </a:rPr>
              <a:t>So a total function is said to be primitive recursive function if and only if it is an initial functions obtained by applying composition and recursion with finite no. steps</a:t>
            </a:r>
          </a:p>
          <a:p>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multiplication of two positive no’s is total recursive and primitive recursive</a:t>
            </a:r>
          </a:p>
        </p:txBody>
      </p:sp>
    </p:spTree>
    <p:extLst>
      <p:ext uri="{BB962C8B-B14F-4D97-AF65-F5344CB8AC3E}">
        <p14:creationId xmlns:p14="http://schemas.microsoft.com/office/powerpoint/2010/main" val="1245139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BDCAC-026C-4855-8269-1A6BD6AF3094}"/>
              </a:ext>
            </a:extLst>
          </p:cNvPr>
          <p:cNvSpPr>
            <a:spLocks noGrp="1"/>
          </p:cNvSpPr>
          <p:nvPr>
            <p:ph type="ctrTitle"/>
          </p:nvPr>
        </p:nvSpPr>
        <p:spPr/>
        <p:txBody>
          <a:bodyPr/>
          <a:lstStyle/>
          <a:p>
            <a:r>
              <a:rPr lang="en-US" dirty="0"/>
              <a:t>Computational Complexity</a:t>
            </a:r>
          </a:p>
        </p:txBody>
      </p:sp>
      <p:sp>
        <p:nvSpPr>
          <p:cNvPr id="3" name="Subtitle 2">
            <a:extLst>
              <a:ext uri="{FF2B5EF4-FFF2-40B4-BE49-F238E27FC236}">
                <a16:creationId xmlns:a16="http://schemas.microsoft.com/office/drawing/2014/main" xmlns="" id="{E40DABC9-1F84-4BBE-B928-9CF879FBBE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21336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27483"/>
            <a:ext cx="9905998" cy="717223"/>
          </a:xfrm>
        </p:spPr>
        <p:txBody>
          <a:bodyPr/>
          <a:lstStyle/>
          <a:p>
            <a:r>
              <a:rPr lang="en-US" dirty="0"/>
              <a:t>Computational Complexity</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2" y="1443318"/>
            <a:ext cx="9905999" cy="4796164"/>
          </a:xfrm>
        </p:spPr>
        <p:txBody>
          <a:bodyPr/>
          <a:lstStyle/>
          <a:p>
            <a:r>
              <a:rPr lang="en-US" dirty="0"/>
              <a:t>The complexity theory provides the theoretical estimates for the resources needed by an algorithm to solve any computational task</a:t>
            </a:r>
          </a:p>
          <a:p>
            <a:r>
              <a:rPr lang="en-US" dirty="0"/>
              <a:t>It involves classifying problem according to their tractability or intractability i.e. whether they are easy or hard to solve</a:t>
            </a:r>
          </a:p>
          <a:p>
            <a:r>
              <a:rPr lang="en-US" dirty="0"/>
              <a:t>The complexity of an algorithm computes the amount of </a:t>
            </a:r>
            <a:r>
              <a:rPr lang="en-US" dirty="0">
                <a:solidFill>
                  <a:schemeClr val="tx2">
                    <a:lumMod val="75000"/>
                  </a:schemeClr>
                </a:solidFill>
              </a:rPr>
              <a:t>time</a:t>
            </a:r>
            <a:r>
              <a:rPr lang="en-US" dirty="0"/>
              <a:t> and </a:t>
            </a:r>
            <a:r>
              <a:rPr lang="en-US" dirty="0">
                <a:solidFill>
                  <a:schemeClr val="tx2">
                    <a:lumMod val="75000"/>
                  </a:schemeClr>
                </a:solidFill>
              </a:rPr>
              <a:t>spaces</a:t>
            </a:r>
            <a:r>
              <a:rPr lang="en-US" dirty="0"/>
              <a:t> required by an algorithm for an input of size (n). </a:t>
            </a:r>
          </a:p>
          <a:p>
            <a:r>
              <a:rPr lang="en-US" dirty="0"/>
              <a:t>The complexity of an algorithm can be divided into two types. </a:t>
            </a:r>
            <a:br>
              <a:rPr lang="en-US" dirty="0"/>
            </a:br>
            <a:r>
              <a:rPr lang="en-US" dirty="0"/>
              <a:t>- The time complexity and the space complexity.</a:t>
            </a:r>
          </a:p>
        </p:txBody>
      </p:sp>
    </p:spTree>
    <p:extLst>
      <p:ext uri="{BB962C8B-B14F-4D97-AF65-F5344CB8AC3E}">
        <p14:creationId xmlns:p14="http://schemas.microsoft.com/office/powerpoint/2010/main" val="13878633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Complexities of an Algorithm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2" y="1443318"/>
            <a:ext cx="9905999" cy="4796164"/>
          </a:xfrm>
        </p:spPr>
        <p:txBody>
          <a:bodyPr>
            <a:normAutofit/>
          </a:bodyPr>
          <a:lstStyle/>
          <a:p>
            <a:pPr marL="0" indent="0">
              <a:buNone/>
            </a:pPr>
            <a:r>
              <a:rPr lang="en-US" b="1" dirty="0"/>
              <a:t>Time Complexity </a:t>
            </a:r>
          </a:p>
          <a:p>
            <a:r>
              <a:rPr lang="en-US" dirty="0"/>
              <a:t>The time complexity is defined as the process of determining a formula for total time required towards the execution of that algorithm. </a:t>
            </a:r>
          </a:p>
          <a:p>
            <a:r>
              <a:rPr lang="en-US" dirty="0"/>
              <a:t>This calculation is totally independent of implementation and programming language.</a:t>
            </a:r>
          </a:p>
          <a:p>
            <a:pPr marL="0" indent="0">
              <a:buNone/>
            </a:pPr>
            <a:r>
              <a:rPr lang="en-US" b="1" dirty="0"/>
              <a:t>Space Complexity </a:t>
            </a:r>
          </a:p>
          <a:p>
            <a:r>
              <a:rPr lang="en-US" dirty="0"/>
              <a:t>Space complexity is defining as the process of defining a formula for prediction of how much memory space is required for the successful execution of the algorithm. </a:t>
            </a:r>
          </a:p>
          <a:p>
            <a:r>
              <a:rPr lang="en-US" dirty="0"/>
              <a:t>The memory space is generally considered as the primary memory.</a:t>
            </a:r>
          </a:p>
        </p:txBody>
      </p:sp>
    </p:spTree>
    <p:extLst>
      <p:ext uri="{BB962C8B-B14F-4D97-AF65-F5344CB8AC3E}">
        <p14:creationId xmlns:p14="http://schemas.microsoft.com/office/powerpoint/2010/main" val="20245602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Algorithm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2" y="1443318"/>
            <a:ext cx="9905999" cy="4796164"/>
          </a:xfrm>
        </p:spPr>
        <p:txBody>
          <a:bodyPr>
            <a:normAutofit/>
          </a:bodyPr>
          <a:lstStyle/>
          <a:p>
            <a:r>
              <a:rPr lang="en-US" dirty="0"/>
              <a:t>An algorithm is a finite set of instructions, those if followed, accomplishes a particular task. </a:t>
            </a:r>
          </a:p>
          <a:p>
            <a:r>
              <a:rPr lang="en-US" dirty="0"/>
              <a:t>It is not language specific, we can use any language and symbols to represent instructions.</a:t>
            </a:r>
          </a:p>
          <a:p>
            <a:endParaRPr lang="en-US" dirty="0"/>
          </a:p>
          <a:p>
            <a:endParaRPr lang="en-US" dirty="0"/>
          </a:p>
        </p:txBody>
      </p:sp>
      <p:pic>
        <p:nvPicPr>
          <p:cNvPr id="5" name="Picture 4">
            <a:extLst>
              <a:ext uri="{FF2B5EF4-FFF2-40B4-BE49-F238E27FC236}">
                <a16:creationId xmlns:a16="http://schemas.microsoft.com/office/drawing/2014/main" xmlns="" id="{A0C92393-DA0D-451B-A16C-C9960918355A}"/>
              </a:ext>
            </a:extLst>
          </p:cNvPr>
          <p:cNvPicPr>
            <a:picLocks noChangeAspect="1"/>
          </p:cNvPicPr>
          <p:nvPr/>
        </p:nvPicPr>
        <p:blipFill>
          <a:blip r:embed="rId2"/>
          <a:stretch>
            <a:fillRect/>
          </a:stretch>
        </p:blipFill>
        <p:spPr>
          <a:xfrm>
            <a:off x="3057141" y="4356271"/>
            <a:ext cx="5397522" cy="2250118"/>
          </a:xfrm>
          <a:prstGeom prst="rect">
            <a:avLst/>
          </a:prstGeom>
        </p:spPr>
      </p:pic>
      <p:sp>
        <p:nvSpPr>
          <p:cNvPr id="8" name="TextBox 7">
            <a:extLst>
              <a:ext uri="{FF2B5EF4-FFF2-40B4-BE49-F238E27FC236}">
                <a16:creationId xmlns:a16="http://schemas.microsoft.com/office/drawing/2014/main" xmlns="" id="{9286990B-AB25-4C42-AE03-D3DC665ADF55}"/>
              </a:ext>
            </a:extLst>
          </p:cNvPr>
          <p:cNvSpPr txBox="1"/>
          <p:nvPr/>
        </p:nvSpPr>
        <p:spPr>
          <a:xfrm>
            <a:off x="5204571" y="3418279"/>
            <a:ext cx="1102659" cy="369332"/>
          </a:xfrm>
          <a:prstGeom prst="rect">
            <a:avLst/>
          </a:prstGeom>
          <a:noFill/>
        </p:spPr>
        <p:txBody>
          <a:bodyPr wrap="square" rtlCol="0">
            <a:spAutoFit/>
          </a:bodyPr>
          <a:lstStyle/>
          <a:p>
            <a:r>
              <a:rPr lang="en-US" dirty="0"/>
              <a:t>Algorithm</a:t>
            </a:r>
          </a:p>
        </p:txBody>
      </p:sp>
      <p:sp>
        <p:nvSpPr>
          <p:cNvPr id="9" name="Right Brace 8">
            <a:extLst>
              <a:ext uri="{FF2B5EF4-FFF2-40B4-BE49-F238E27FC236}">
                <a16:creationId xmlns:a16="http://schemas.microsoft.com/office/drawing/2014/main" xmlns="" id="{0245E44A-A15F-4B1A-80A6-EDA70A2E1DE1}"/>
              </a:ext>
            </a:extLst>
          </p:cNvPr>
          <p:cNvSpPr/>
          <p:nvPr/>
        </p:nvSpPr>
        <p:spPr>
          <a:xfrm rot="16200000">
            <a:off x="5549713" y="2935965"/>
            <a:ext cx="412377" cy="2223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graphicFrame>
        <p:nvGraphicFramePr>
          <p:cNvPr id="4" name="Table 3">
            <a:extLst>
              <a:ext uri="{FF2B5EF4-FFF2-40B4-BE49-F238E27FC236}">
                <a16:creationId xmlns:a16="http://schemas.microsoft.com/office/drawing/2014/main" xmlns="" id="{859697A4-D7FD-42F4-96F4-15CC096A90BA}"/>
              </a:ext>
            </a:extLst>
          </p:cNvPr>
          <p:cNvGraphicFramePr>
            <a:graphicFrameLocks noGrp="1"/>
          </p:cNvGraphicFramePr>
          <p:nvPr>
            <p:extLst>
              <p:ext uri="{D42A27DB-BD31-4B8C-83A1-F6EECF244321}">
                <p14:modId xmlns:p14="http://schemas.microsoft.com/office/powerpoint/2010/main" val="3958752761"/>
              </p:ext>
            </p:extLst>
          </p:nvPr>
        </p:nvGraphicFramePr>
        <p:xfrm>
          <a:off x="3269129" y="2993651"/>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1807667267"/>
                    </a:ext>
                  </a:extLst>
                </a:gridCol>
                <a:gridCol w="1625600">
                  <a:extLst>
                    <a:ext uri="{9D8B030D-6E8A-4147-A177-3AD203B41FA5}">
                      <a16:colId xmlns:a16="http://schemas.microsoft.com/office/drawing/2014/main" xmlns="" val="2574548338"/>
                    </a:ext>
                  </a:extLst>
                </a:gridCol>
                <a:gridCol w="1625600">
                  <a:extLst>
                    <a:ext uri="{9D8B030D-6E8A-4147-A177-3AD203B41FA5}">
                      <a16:colId xmlns:a16="http://schemas.microsoft.com/office/drawing/2014/main" xmlns="" val="4240750150"/>
                    </a:ext>
                  </a:extLst>
                </a:gridCol>
                <a:gridCol w="1625600">
                  <a:extLst>
                    <a:ext uri="{9D8B030D-6E8A-4147-A177-3AD203B41FA5}">
                      <a16:colId xmlns:a16="http://schemas.microsoft.com/office/drawing/2014/main" xmlns="" val="3430876681"/>
                    </a:ext>
                  </a:extLst>
                </a:gridCol>
                <a:gridCol w="1625600">
                  <a:extLst>
                    <a:ext uri="{9D8B030D-6E8A-4147-A177-3AD203B41FA5}">
                      <a16:colId xmlns:a16="http://schemas.microsoft.com/office/drawing/2014/main" xmlns="" val="2755616177"/>
                    </a:ext>
                  </a:extLst>
                </a:gridCol>
              </a:tblGrid>
              <a:tr h="370840">
                <a:tc>
                  <a:txBody>
                    <a:bodyPr/>
                    <a:lstStyle/>
                    <a:p>
                      <a:r>
                        <a:rPr lang="en-US" dirty="0"/>
                        <a:t>5</a:t>
                      </a:r>
                    </a:p>
                  </a:txBody>
                  <a:tcPr/>
                </a:tc>
                <a:tc>
                  <a:txBody>
                    <a:bodyPr/>
                    <a:lstStyle/>
                    <a:p>
                      <a:r>
                        <a:rPr lang="en-US" dirty="0"/>
                        <a:t>10</a:t>
                      </a:r>
                    </a:p>
                  </a:txBody>
                  <a:tcPr/>
                </a:tc>
                <a:tc>
                  <a:txBody>
                    <a:bodyPr/>
                    <a:lstStyle/>
                    <a:p>
                      <a:r>
                        <a:rPr lang="en-US" dirty="0"/>
                        <a:t>3</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xmlns="" val="4160575704"/>
                  </a:ext>
                </a:extLst>
              </a:tr>
            </a:tbl>
          </a:graphicData>
        </a:graphic>
      </p:graphicFrame>
    </p:spTree>
    <p:extLst>
      <p:ext uri="{BB962C8B-B14F-4D97-AF65-F5344CB8AC3E}">
        <p14:creationId xmlns:p14="http://schemas.microsoft.com/office/powerpoint/2010/main" val="812282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Tractability and Intractability</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2" y="1443318"/>
            <a:ext cx="9905999" cy="4796164"/>
          </a:xfrm>
        </p:spPr>
        <p:txBody>
          <a:bodyPr>
            <a:normAutofit/>
          </a:bodyPr>
          <a:lstStyle/>
          <a:p>
            <a:r>
              <a:rPr lang="en-US" dirty="0"/>
              <a:t>A problem is called tractable </a:t>
            </a:r>
            <a:r>
              <a:rPr lang="en-US" dirty="0" err="1"/>
              <a:t>iif</a:t>
            </a:r>
            <a:r>
              <a:rPr lang="en-US" dirty="0"/>
              <a:t> there is an efficient algorithm that solves it in polynomial time</a:t>
            </a:r>
          </a:p>
          <a:p>
            <a:r>
              <a:rPr lang="en-US" dirty="0" err="1"/>
              <a:t>Eg</a:t>
            </a:r>
            <a:r>
              <a:rPr lang="en-US" dirty="0"/>
              <a:t>:  Linear search (O(n)), binary search (O(</a:t>
            </a:r>
            <a:r>
              <a:rPr lang="en-US" dirty="0" err="1"/>
              <a:t>logn</a:t>
            </a:r>
            <a:r>
              <a:rPr lang="en-US" dirty="0"/>
              <a:t>)), merge sort(O(</a:t>
            </a:r>
            <a:r>
              <a:rPr lang="en-US" dirty="0" err="1"/>
              <a:t>nlogn</a:t>
            </a:r>
            <a:r>
              <a:rPr lang="en-US" dirty="0"/>
              <a:t>))</a:t>
            </a:r>
          </a:p>
          <a:p>
            <a:endParaRPr lang="en-US" dirty="0"/>
          </a:p>
          <a:p>
            <a:r>
              <a:rPr lang="en-US" dirty="0"/>
              <a:t>There is no efficient algorithm to solve it or A problem that cant be solved in polynomial time but verifiable in polynomial time</a:t>
            </a:r>
          </a:p>
          <a:p>
            <a:r>
              <a:rPr lang="en-US" dirty="0" err="1"/>
              <a:t>Eg</a:t>
            </a:r>
            <a:r>
              <a:rPr lang="en-US" dirty="0"/>
              <a:t>: Travelling sales man, Graph coloring, scheduling, SU-DU-KU = (2^n)</a:t>
            </a:r>
          </a:p>
        </p:txBody>
      </p:sp>
    </p:spTree>
    <p:extLst>
      <p:ext uri="{BB962C8B-B14F-4D97-AF65-F5344CB8AC3E}">
        <p14:creationId xmlns:p14="http://schemas.microsoft.com/office/powerpoint/2010/main" val="2318695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Decidable Language </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L is decidable if it is a recursive language. All decidable languages are recursive languages and vice-versa.</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problem is said to be a Decidable problem if there exists a corresponding Turing machine which </a:t>
            </a:r>
            <a:r>
              <a:rPr lang="en-US" sz="2400" b="1" dirty="0">
                <a:latin typeface="Times New Roman" panose="02020603050405020304" pitchFamily="18" charset="0"/>
                <a:cs typeface="Times New Roman" panose="02020603050405020304" pitchFamily="18" charset="0"/>
              </a:rPr>
              <a:t>halts</a:t>
            </a:r>
            <a:r>
              <a:rPr lang="en-US" sz="2400" dirty="0">
                <a:latin typeface="Times New Roman" panose="02020603050405020304" pitchFamily="18" charset="0"/>
                <a:cs typeface="Times New Roman" panose="02020603050405020304" pitchFamily="18" charset="0"/>
              </a:rPr>
              <a:t> on every input with an answer- </a:t>
            </a:r>
            <a:r>
              <a:rPr lang="en-US" sz="2400" b="1" dirty="0">
                <a:latin typeface="Times New Roman" panose="02020603050405020304" pitchFamily="18" charset="0"/>
                <a:cs typeface="Times New Roman" panose="02020603050405020304" pitchFamily="18" charset="0"/>
              </a:rPr>
              <a:t>yes or no</a:t>
            </a:r>
            <a:r>
              <a:rPr lang="en-US" sz="24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important to know that these problems are termed as </a:t>
            </a:r>
            <a:r>
              <a:rPr lang="en-US" sz="2400" b="1" dirty="0">
                <a:latin typeface="Times New Roman" panose="02020603050405020304" pitchFamily="18" charset="0"/>
                <a:cs typeface="Times New Roman" panose="02020603050405020304" pitchFamily="18" charset="0"/>
              </a:rPr>
              <a:t>Turing Decidable</a:t>
            </a:r>
            <a:r>
              <a:rPr lang="en-US" sz="2400" dirty="0">
                <a:latin typeface="Times New Roman" panose="02020603050405020304" pitchFamily="18" charset="0"/>
                <a:cs typeface="Times New Roman" panose="02020603050405020304" pitchFamily="18" charset="0"/>
              </a:rPr>
              <a:t> since a Turing machine always halts on every input, accepting or rejecting it.</a:t>
            </a:r>
          </a:p>
          <a:p>
            <a:endParaRPr lang="en-US" dirty="0"/>
          </a:p>
        </p:txBody>
      </p:sp>
    </p:spTree>
    <p:extLst>
      <p:ext uri="{BB962C8B-B14F-4D97-AF65-F5344CB8AC3E}">
        <p14:creationId xmlns:p14="http://schemas.microsoft.com/office/powerpoint/2010/main" val="35885661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Tractability and Intractability</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2" y="1443318"/>
            <a:ext cx="9905999" cy="4796164"/>
          </a:xfrm>
        </p:spPr>
        <p:txBody>
          <a:bodyPr>
            <a:normAutofit/>
          </a:bodyPr>
          <a:lstStyle/>
          <a:p>
            <a:r>
              <a:rPr lang="en-US" dirty="0"/>
              <a:t>EG: SU-DU-KU</a:t>
            </a:r>
          </a:p>
        </p:txBody>
      </p:sp>
      <p:pic>
        <p:nvPicPr>
          <p:cNvPr id="1026" name="Picture 2" descr="20 Free Printable Sudoku Puzzles for All Levels | Reader&amp;#39;s Digest">
            <a:extLst>
              <a:ext uri="{FF2B5EF4-FFF2-40B4-BE49-F238E27FC236}">
                <a16:creationId xmlns:a16="http://schemas.microsoft.com/office/drawing/2014/main" xmlns="" id="{0BCEFE88-4A54-42AB-A3B4-CAECF4586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13" y="1335741"/>
            <a:ext cx="5295651" cy="5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56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BIG OH ‘O’ Notation </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453367"/>
            <a:ext cx="9905999" cy="4796164"/>
          </a:xfrm>
        </p:spPr>
        <p:txBody>
          <a:bodyPr>
            <a:normAutofit/>
          </a:bodyPr>
          <a:lstStyle/>
          <a:p>
            <a:r>
              <a:rPr lang="en-US" dirty="0"/>
              <a:t>Big-O notation represents the upper bound of the running time of an algorithm. Thus, it gives the worst-case complexity of an algorithm.</a:t>
            </a:r>
          </a:p>
          <a:p>
            <a:r>
              <a:rPr lang="en-US" dirty="0"/>
              <a:t/>
            </a:r>
            <a:br>
              <a:rPr lang="en-US" dirty="0"/>
            </a:br>
            <a:endParaRPr lang="en-US" dirty="0"/>
          </a:p>
        </p:txBody>
      </p:sp>
      <p:pic>
        <p:nvPicPr>
          <p:cNvPr id="1026" name="Picture 2" descr="Asymptotic Analysis: Big-O notation">
            <a:extLst>
              <a:ext uri="{FF2B5EF4-FFF2-40B4-BE49-F238E27FC236}">
                <a16:creationId xmlns:a16="http://schemas.microsoft.com/office/drawing/2014/main" xmlns="" id="{13E0B930-59BB-4719-BEC2-7748461CFE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835"/>
                    </a14:imgEffect>
                    <a14:imgEffect>
                      <a14:saturation sat="113000"/>
                    </a14:imgEffect>
                  </a14:imgLayer>
                </a14:imgProps>
              </a:ext>
              <a:ext uri="{28A0092B-C50C-407E-A947-70E740481C1C}">
                <a14:useLocalDpi xmlns:a14="http://schemas.microsoft.com/office/drawing/2010/main" val="0"/>
              </a:ext>
            </a:extLst>
          </a:blip>
          <a:srcRect/>
          <a:stretch>
            <a:fillRect/>
          </a:stretch>
        </p:blipFill>
        <p:spPr bwMode="auto">
          <a:xfrm>
            <a:off x="8463318" y="2627499"/>
            <a:ext cx="3326871" cy="36119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endPos="0" dist="50800" dir="5400000" sy="-100000" algn="bl" rotWithShape="0"/>
          </a:effectLst>
        </p:spPr>
      </p:pic>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xmlns="" id="{6B4D9D8D-A4C5-4F06-A505-4C8E8021775C}"/>
              </a:ext>
            </a:extLst>
          </p:cNvPr>
          <p:cNvSpPr txBox="1"/>
          <p:nvPr/>
        </p:nvSpPr>
        <p:spPr>
          <a:xfrm>
            <a:off x="1406770" y="2512647"/>
            <a:ext cx="6933362" cy="3416320"/>
          </a:xfrm>
          <a:prstGeom prst="rect">
            <a:avLst/>
          </a:prstGeom>
          <a:noFill/>
        </p:spPr>
        <p:txBody>
          <a:bodyPr wrap="square" rtlCol="0">
            <a:spAutoFit/>
          </a:bodyPr>
          <a:lstStyle/>
          <a:p>
            <a:r>
              <a:rPr lang="en-US" altLang="en-US" dirty="0">
                <a:solidFill>
                  <a:srgbClr val="FFFF00"/>
                </a:solidFill>
                <a:latin typeface="Times New Roman" panose="02020603050405020304" pitchFamily="18" charset="0"/>
                <a:cs typeface="Times New Roman" panose="02020603050405020304" pitchFamily="18" charset="0"/>
              </a:rPr>
              <a:t>O(g(n)) = { f(n): there exist positive constants c and n</a:t>
            </a:r>
            <a:r>
              <a:rPr lang="en-US" altLang="en-US" baseline="-30000" dirty="0">
                <a:solidFill>
                  <a:srgbClr val="FFFF00"/>
                </a:solidFill>
                <a:latin typeface="Times New Roman" panose="02020603050405020304" pitchFamily="18" charset="0"/>
                <a:cs typeface="Times New Roman" panose="02020603050405020304" pitchFamily="18" charset="0"/>
              </a:rPr>
              <a:t>0</a:t>
            </a:r>
            <a:r>
              <a:rPr lang="en-US" altLang="en-US" dirty="0">
                <a:solidFill>
                  <a:srgbClr val="FFFF00"/>
                </a:solidFill>
                <a:latin typeface="Times New Roman" panose="02020603050405020304" pitchFamily="18" charset="0"/>
                <a:cs typeface="Times New Roman" panose="02020603050405020304" pitchFamily="18" charset="0"/>
              </a:rPr>
              <a:t> such that 0 ≤ f(n) ≤ cg(n) for all n ≥ n</a:t>
            </a:r>
            <a:r>
              <a:rPr lang="en-US" altLang="en-US" baseline="-30000" dirty="0">
                <a:solidFill>
                  <a:srgbClr val="FFFF00"/>
                </a:solidFill>
                <a:latin typeface="Times New Roman" panose="02020603050405020304" pitchFamily="18" charset="0"/>
                <a:cs typeface="Times New Roman" panose="02020603050405020304" pitchFamily="18" charset="0"/>
              </a:rPr>
              <a:t>0</a:t>
            </a:r>
            <a:r>
              <a:rPr lang="en-US" altLang="en-US" dirty="0">
                <a:solidFill>
                  <a:srgbClr val="FFFF00"/>
                </a:solidFill>
                <a:latin typeface="Times New Roman" panose="02020603050405020304" pitchFamily="18" charset="0"/>
                <a:cs typeface="Times New Roman" panose="02020603050405020304" pitchFamily="18" charset="0"/>
              </a:rPr>
              <a:t> } </a:t>
            </a: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above expression can be described as a function f(n) belongs to the set O(g(n)) if there exists a positive constant c such that it lies between 0 and cg(n), for sufficiently large n.</a:t>
            </a:r>
          </a:p>
          <a:p>
            <a:pPr marL="571500" indent="-57150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For any value of n, the running time of an algorithm does not cross the time provided by O(g(n)).</a:t>
            </a: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Since it gives the worst-case running time of an algorithm, it is widely used to analyze an algorithm as we are always interested in the worst-case scenario.</a:t>
            </a:r>
          </a:p>
          <a:p>
            <a:endParaRPr lang="en-US"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4120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P Class – Problem</a:t>
            </a:r>
          </a:p>
          <a:p>
            <a:r>
              <a:rPr lang="en-US" dirty="0"/>
              <a:t>P is set of problems that can be solved(deterministic) in polynomial [P] time</a:t>
            </a:r>
          </a:p>
          <a:p>
            <a:r>
              <a:rPr lang="en-US" dirty="0" err="1"/>
              <a:t>Eg</a:t>
            </a:r>
            <a:r>
              <a:rPr lang="en-US" dirty="0"/>
              <a:t>:  Linear search (O(n)), binary search (O(</a:t>
            </a:r>
            <a:r>
              <a:rPr lang="en-US" dirty="0" err="1"/>
              <a:t>logn</a:t>
            </a:r>
            <a:r>
              <a:rPr lang="en-US" dirty="0"/>
              <a:t>)), merge sort(O(</a:t>
            </a:r>
            <a:r>
              <a:rPr lang="en-US" dirty="0" err="1"/>
              <a:t>nlogn</a:t>
            </a:r>
            <a:r>
              <a:rPr lang="en-US" dirty="0"/>
              <a:t>))</a:t>
            </a:r>
          </a:p>
          <a:p>
            <a:r>
              <a:rPr lang="en-US" dirty="0"/>
              <a:t>Formally, an algorithm is polynomial time algorithm, if there exists a polynomial p(n) such that the algorithm can solve any instance of size n in a time O(p(n))</a:t>
            </a:r>
            <a:br>
              <a:rPr lang="en-US" dirty="0"/>
            </a:br>
            <a:endParaRPr lang="en-US" dirty="0"/>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3561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NP Class – Problem</a:t>
            </a:r>
          </a:p>
          <a:p>
            <a:r>
              <a:rPr lang="en-US" dirty="0"/>
              <a:t>NP is set of problems that can be solved (non-deterministic) in polynomial time</a:t>
            </a:r>
          </a:p>
          <a:p>
            <a:r>
              <a:rPr lang="en-US" dirty="0"/>
              <a:t>Also NP problem can be verified in polynomial time</a:t>
            </a:r>
          </a:p>
          <a:p>
            <a:r>
              <a:rPr lang="en-US" dirty="0" err="1"/>
              <a:t>Eg</a:t>
            </a:r>
            <a:r>
              <a:rPr lang="en-US" dirty="0"/>
              <a:t>: Travelling sales man, 0/1 knapsack, graph coloring, Hamilton cycle, SUDUKU</a:t>
            </a:r>
          </a:p>
          <a:p>
            <a:pPr marL="0" indent="0">
              <a:buNone/>
            </a:pPr>
            <a:r>
              <a:rPr lang="en-US" dirty="0"/>
              <a:t/>
            </a:r>
            <a:br>
              <a:rPr lang="en-US" dirty="0"/>
            </a:br>
            <a:endParaRPr lang="en-US" dirty="0"/>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6555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6260252" y="1453367"/>
            <a:ext cx="4817303" cy="4796164"/>
          </a:xfrm>
        </p:spPr>
        <p:txBody>
          <a:bodyPr>
            <a:normAutofit/>
          </a:bodyPr>
          <a:lstStyle/>
          <a:p>
            <a:r>
              <a:rPr lang="en-US" dirty="0"/>
              <a:t>P class problems are subset of NP class problem</a:t>
            </a:r>
          </a:p>
          <a:p>
            <a:r>
              <a:rPr lang="en-US" dirty="0"/>
              <a:t>Does P=NP?</a:t>
            </a:r>
          </a:p>
          <a:p>
            <a:r>
              <a:rPr lang="en-US" dirty="0"/>
              <a:t>P!=np</a:t>
            </a:r>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Oval 3" descr="NP&#10;">
            <a:extLst>
              <a:ext uri="{FF2B5EF4-FFF2-40B4-BE49-F238E27FC236}">
                <a16:creationId xmlns:a16="http://schemas.microsoft.com/office/drawing/2014/main" xmlns="" id="{2B6FE0C4-3894-403A-8684-09059ACF63EC}"/>
              </a:ext>
            </a:extLst>
          </p:cNvPr>
          <p:cNvSpPr/>
          <p:nvPr/>
        </p:nvSpPr>
        <p:spPr>
          <a:xfrm>
            <a:off x="1337734" y="2810932"/>
            <a:ext cx="4876800"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5" name="Oval 4">
            <a:extLst>
              <a:ext uri="{FF2B5EF4-FFF2-40B4-BE49-F238E27FC236}">
                <a16:creationId xmlns:a16="http://schemas.microsoft.com/office/drawing/2014/main" xmlns="" id="{7ECB236A-4C52-4E2B-A4EB-31649AEB8724}"/>
              </a:ext>
            </a:extLst>
          </p:cNvPr>
          <p:cNvSpPr/>
          <p:nvPr/>
        </p:nvSpPr>
        <p:spPr>
          <a:xfrm>
            <a:off x="3756212" y="3639671"/>
            <a:ext cx="1721223" cy="11833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Tree>
    <p:extLst>
      <p:ext uri="{BB962C8B-B14F-4D97-AF65-F5344CB8AC3E}">
        <p14:creationId xmlns:p14="http://schemas.microsoft.com/office/powerpoint/2010/main" val="11813795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Non deterministic algorithm</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41413" y="1443318"/>
            <a:ext cx="9905999" cy="4796164"/>
          </a:xfrm>
        </p:spPr>
        <p:txBody>
          <a:bodyPr numCol="2">
            <a:normAutofit/>
          </a:bodyPr>
          <a:lstStyle/>
          <a:p>
            <a:pPr marL="0" indent="0">
              <a:buNone/>
            </a:pPr>
            <a:r>
              <a:rPr lang="en-US" sz="2200" dirty="0"/>
              <a:t>Baral Search (A, n, Key)          key = 9</a:t>
            </a:r>
          </a:p>
          <a:p>
            <a:pPr marL="0" indent="0">
              <a:buNone/>
            </a:pPr>
            <a:r>
              <a:rPr lang="en-US" sz="2200" dirty="0"/>
              <a:t> {</a:t>
            </a:r>
          </a:p>
          <a:p>
            <a:pPr marL="0" indent="0">
              <a:buNone/>
            </a:pPr>
            <a:r>
              <a:rPr lang="en-US" sz="2200" dirty="0"/>
              <a:t>   </a:t>
            </a:r>
            <a:r>
              <a:rPr lang="en-US" sz="2200" dirty="0" err="1"/>
              <a:t>i</a:t>
            </a:r>
            <a:r>
              <a:rPr lang="en-US" sz="2200" dirty="0"/>
              <a:t> = choice();    5    -------O(1)</a:t>
            </a:r>
          </a:p>
          <a:p>
            <a:pPr marL="0" indent="0">
              <a:buNone/>
            </a:pPr>
            <a:r>
              <a:rPr lang="en-US" sz="2200" dirty="0"/>
              <a:t>   if(A[</a:t>
            </a:r>
            <a:r>
              <a:rPr lang="en-US" sz="2200" dirty="0" err="1"/>
              <a:t>i</a:t>
            </a:r>
            <a:r>
              <a:rPr lang="en-US" sz="2200" dirty="0"/>
              <a:t>]==key)  9==9    ---O(1)</a:t>
            </a:r>
          </a:p>
          <a:p>
            <a:pPr marL="0" indent="0">
              <a:buNone/>
            </a:pPr>
            <a:r>
              <a:rPr lang="en-US" sz="2200" dirty="0"/>
              <a:t>      {</a:t>
            </a:r>
          </a:p>
          <a:p>
            <a:pPr marL="0" indent="0">
              <a:buNone/>
            </a:pPr>
            <a:r>
              <a:rPr lang="en-US" sz="2200" dirty="0"/>
              <a:t>        print(</a:t>
            </a:r>
            <a:r>
              <a:rPr lang="en-US" sz="2200" dirty="0" err="1"/>
              <a:t>i</a:t>
            </a:r>
            <a:r>
              <a:rPr lang="en-US" sz="2200" dirty="0"/>
              <a:t>)  //success</a:t>
            </a:r>
          </a:p>
          <a:p>
            <a:pPr marL="0" indent="0">
              <a:buNone/>
            </a:pPr>
            <a:r>
              <a:rPr lang="en-US" sz="2200" dirty="0"/>
              <a:t>      }</a:t>
            </a:r>
          </a:p>
          <a:p>
            <a:pPr marL="0" indent="0">
              <a:buNone/>
            </a:pPr>
            <a:r>
              <a:rPr lang="en-US" sz="2200" dirty="0"/>
              <a:t>    print(0)    //failure</a:t>
            </a:r>
          </a:p>
          <a:p>
            <a:pPr marL="0" indent="0">
              <a:buNone/>
            </a:pPr>
            <a:r>
              <a:rPr lang="en-US" sz="2200" dirty="0"/>
              <a:t>   }</a:t>
            </a:r>
          </a:p>
          <a:p>
            <a:pPr marL="0" indent="0">
              <a:buNone/>
            </a:pPr>
            <a:r>
              <a:rPr lang="en-US" sz="2200" dirty="0"/>
              <a:t>1</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A           Key =  9</a:t>
            </a:r>
          </a:p>
          <a:p>
            <a:pPr marL="0" indent="0">
              <a:buNone/>
            </a:pPr>
            <a:endParaRPr lang="en-US" sz="2200" dirty="0"/>
          </a:p>
          <a:p>
            <a:pPr marL="0" indent="0">
              <a:buNone/>
            </a:pPr>
            <a:r>
              <a:rPr lang="en-US" sz="2200" dirty="0"/>
              <a:t>1          2          3       4      5         6</a:t>
            </a:r>
          </a:p>
          <a:p>
            <a:pPr marL="0" indent="0">
              <a:buNone/>
            </a:pPr>
            <a:endParaRPr lang="en-US" sz="2200" dirty="0"/>
          </a:p>
          <a:p>
            <a:pPr marL="0" indent="0">
              <a:buNone/>
            </a:pPr>
            <a:endParaRPr lang="en-US" sz="2200" dirty="0"/>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xmlns="" id="{3E3B122E-C7FC-45AE-B9CE-AC5E2ACBE5C8}"/>
              </a:ext>
            </a:extLst>
          </p:cNvPr>
          <p:cNvGraphicFramePr>
            <a:graphicFrameLocks noGrp="1"/>
          </p:cNvGraphicFramePr>
          <p:nvPr>
            <p:extLst>
              <p:ext uri="{D42A27DB-BD31-4B8C-83A1-F6EECF244321}">
                <p14:modId xmlns:p14="http://schemas.microsoft.com/office/powerpoint/2010/main" val="2774623979"/>
              </p:ext>
            </p:extLst>
          </p:nvPr>
        </p:nvGraphicFramePr>
        <p:xfrm>
          <a:off x="6094412" y="4241800"/>
          <a:ext cx="4639734" cy="370840"/>
        </p:xfrm>
        <a:graphic>
          <a:graphicData uri="http://schemas.openxmlformats.org/drawingml/2006/table">
            <a:tbl>
              <a:tblPr firstRow="1" bandRow="1">
                <a:tableStyleId>{5C22544A-7EE6-4342-B048-85BDC9FD1C3A}</a:tableStyleId>
              </a:tblPr>
              <a:tblGrid>
                <a:gridCol w="773289">
                  <a:extLst>
                    <a:ext uri="{9D8B030D-6E8A-4147-A177-3AD203B41FA5}">
                      <a16:colId xmlns:a16="http://schemas.microsoft.com/office/drawing/2014/main" xmlns="" val="3580864752"/>
                    </a:ext>
                  </a:extLst>
                </a:gridCol>
                <a:gridCol w="836966">
                  <a:extLst>
                    <a:ext uri="{9D8B030D-6E8A-4147-A177-3AD203B41FA5}">
                      <a16:colId xmlns:a16="http://schemas.microsoft.com/office/drawing/2014/main" xmlns="" val="3007618258"/>
                    </a:ext>
                  </a:extLst>
                </a:gridCol>
                <a:gridCol w="709612">
                  <a:extLst>
                    <a:ext uri="{9D8B030D-6E8A-4147-A177-3AD203B41FA5}">
                      <a16:colId xmlns:a16="http://schemas.microsoft.com/office/drawing/2014/main" xmlns="" val="2929452517"/>
                    </a:ext>
                  </a:extLst>
                </a:gridCol>
                <a:gridCol w="773289">
                  <a:extLst>
                    <a:ext uri="{9D8B030D-6E8A-4147-A177-3AD203B41FA5}">
                      <a16:colId xmlns:a16="http://schemas.microsoft.com/office/drawing/2014/main" xmlns="" val="3966676502"/>
                    </a:ext>
                  </a:extLst>
                </a:gridCol>
                <a:gridCol w="773289">
                  <a:extLst>
                    <a:ext uri="{9D8B030D-6E8A-4147-A177-3AD203B41FA5}">
                      <a16:colId xmlns:a16="http://schemas.microsoft.com/office/drawing/2014/main" xmlns="" val="3948088115"/>
                    </a:ext>
                  </a:extLst>
                </a:gridCol>
                <a:gridCol w="773289">
                  <a:extLst>
                    <a:ext uri="{9D8B030D-6E8A-4147-A177-3AD203B41FA5}">
                      <a16:colId xmlns:a16="http://schemas.microsoft.com/office/drawing/2014/main" xmlns="" val="4275393938"/>
                    </a:ext>
                  </a:extLst>
                </a:gridCol>
              </a:tblGrid>
              <a:tr h="370840">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xmlns="" val="1401460489"/>
                  </a:ext>
                </a:extLst>
              </a:tr>
            </a:tbl>
          </a:graphicData>
        </a:graphic>
      </p:graphicFrame>
    </p:spTree>
    <p:extLst>
      <p:ext uri="{BB962C8B-B14F-4D97-AF65-F5344CB8AC3E}">
        <p14:creationId xmlns:p14="http://schemas.microsoft.com/office/powerpoint/2010/main" val="1054831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REDUCTION</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453367"/>
            <a:ext cx="9905999" cy="5184500"/>
          </a:xfrm>
        </p:spPr>
        <p:txBody>
          <a:bodyPr>
            <a:noAutofit/>
          </a:bodyPr>
          <a:lstStyle/>
          <a:p>
            <a:r>
              <a:rPr lang="en-US" dirty="0">
                <a:latin typeface="Times New Roman" panose="02020603050405020304" pitchFamily="18" charset="0"/>
                <a:cs typeface="Times New Roman" panose="02020603050405020304" pitchFamily="18" charset="0"/>
              </a:rPr>
              <a:t>Let A and B are two problems in NP. If problem A is reduce to problem B,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there is a way to solve A by deterministic algorithm that solve B in polynomial time. The we can denote A ∝ B</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Properties:</a:t>
            </a:r>
          </a:p>
          <a:p>
            <a:pPr lvl="1"/>
            <a:r>
              <a:rPr lang="en-US" sz="2400" dirty="0">
                <a:latin typeface="Times New Roman" panose="02020603050405020304" pitchFamily="18" charset="0"/>
                <a:cs typeface="Times New Roman" panose="02020603050405020304" pitchFamily="18" charset="0"/>
              </a:rPr>
              <a:t>If A is reducible to B and B is in polynomial time, then A also in polynomial time</a:t>
            </a:r>
          </a:p>
          <a:p>
            <a:pPr lvl="1"/>
            <a:r>
              <a:rPr lang="en-US" sz="2400" dirty="0">
                <a:latin typeface="Times New Roman" panose="02020603050405020304" pitchFamily="18" charset="0"/>
                <a:cs typeface="Times New Roman" panose="02020603050405020304" pitchFamily="18" charset="0"/>
              </a:rPr>
              <a:t>A is not in polynomial time, It implies that B is not in polynomial time</a:t>
            </a:r>
          </a:p>
          <a:p>
            <a:endParaRPr lang="en-US"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B909ED6C-FCCF-4079-8609-C71F9181DDB4}"/>
              </a:ext>
            </a:extLst>
          </p:cNvPr>
          <p:cNvSpPr/>
          <p:nvPr/>
        </p:nvSpPr>
        <p:spPr>
          <a:xfrm>
            <a:off x="2250831" y="3329800"/>
            <a:ext cx="2235200" cy="999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Deterministic Algorithm</a:t>
            </a:r>
          </a:p>
        </p:txBody>
      </p:sp>
      <p:sp>
        <p:nvSpPr>
          <p:cNvPr id="5" name="Oval 4">
            <a:extLst>
              <a:ext uri="{FF2B5EF4-FFF2-40B4-BE49-F238E27FC236}">
                <a16:creationId xmlns:a16="http://schemas.microsoft.com/office/drawing/2014/main" xmlns="" id="{F96CDE15-7ED4-41E8-8009-749E55E5B366}"/>
              </a:ext>
            </a:extLst>
          </p:cNvPr>
          <p:cNvSpPr/>
          <p:nvPr/>
        </p:nvSpPr>
        <p:spPr>
          <a:xfrm>
            <a:off x="5671053" y="3313761"/>
            <a:ext cx="2032000" cy="1075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10" name="Oval 9">
            <a:extLst>
              <a:ext uri="{FF2B5EF4-FFF2-40B4-BE49-F238E27FC236}">
                <a16:creationId xmlns:a16="http://schemas.microsoft.com/office/drawing/2014/main" xmlns="" id="{6FDD4DC9-7389-4616-885D-5CEBCEF011E6}"/>
              </a:ext>
            </a:extLst>
          </p:cNvPr>
          <p:cNvSpPr/>
          <p:nvPr/>
        </p:nvSpPr>
        <p:spPr>
          <a:xfrm>
            <a:off x="9124296" y="3329800"/>
            <a:ext cx="2032000" cy="1075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a:t>
            </a:r>
          </a:p>
        </p:txBody>
      </p:sp>
      <p:sp>
        <p:nvSpPr>
          <p:cNvPr id="6" name="Arrow: Right 5">
            <a:extLst>
              <a:ext uri="{FF2B5EF4-FFF2-40B4-BE49-F238E27FC236}">
                <a16:creationId xmlns:a16="http://schemas.microsoft.com/office/drawing/2014/main" xmlns="" id="{CB0F73F3-B239-46A6-9AEB-7E8AE07CECFB}"/>
              </a:ext>
            </a:extLst>
          </p:cNvPr>
          <p:cNvSpPr/>
          <p:nvPr/>
        </p:nvSpPr>
        <p:spPr>
          <a:xfrm>
            <a:off x="7701668" y="3591284"/>
            <a:ext cx="1424014" cy="5524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Reduce</a:t>
            </a:r>
          </a:p>
        </p:txBody>
      </p:sp>
      <p:sp>
        <p:nvSpPr>
          <p:cNvPr id="7" name="Arrow: Curved Down 6">
            <a:extLst>
              <a:ext uri="{FF2B5EF4-FFF2-40B4-BE49-F238E27FC236}">
                <a16:creationId xmlns:a16="http://schemas.microsoft.com/office/drawing/2014/main" xmlns="" id="{3DE9614F-EAB7-4D0E-8271-02BE1D847C51}"/>
              </a:ext>
            </a:extLst>
          </p:cNvPr>
          <p:cNvSpPr/>
          <p:nvPr/>
        </p:nvSpPr>
        <p:spPr>
          <a:xfrm>
            <a:off x="3717793" y="2944429"/>
            <a:ext cx="6223376" cy="369332"/>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3" name="Arrow: Curved Up 12">
            <a:extLst>
              <a:ext uri="{FF2B5EF4-FFF2-40B4-BE49-F238E27FC236}">
                <a16:creationId xmlns:a16="http://schemas.microsoft.com/office/drawing/2014/main" xmlns="" id="{20A285C2-637A-4253-B909-372D4189E509}"/>
              </a:ext>
            </a:extLst>
          </p:cNvPr>
          <p:cNvSpPr/>
          <p:nvPr/>
        </p:nvSpPr>
        <p:spPr>
          <a:xfrm>
            <a:off x="3368431" y="4405175"/>
            <a:ext cx="3387969" cy="785019"/>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solve</a:t>
            </a:r>
          </a:p>
        </p:txBody>
      </p:sp>
    </p:spTree>
    <p:extLst>
      <p:ext uri="{BB962C8B-B14F-4D97-AF65-F5344CB8AC3E}">
        <p14:creationId xmlns:p14="http://schemas.microsoft.com/office/powerpoint/2010/main" val="1205090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NP-Hard and NP-Complete</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NP-Hard Problem</a:t>
            </a:r>
          </a:p>
          <a:p>
            <a:r>
              <a:rPr lang="en-US" dirty="0"/>
              <a:t>Every problem in NP class can be reduced into other set using polynomial time, then it is called as NP- Hard problem</a:t>
            </a:r>
          </a:p>
          <a:p>
            <a:endParaRPr lang="en-US" dirty="0"/>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7BED0F37-4993-49B1-A35A-6169DE3AEAAA}"/>
              </a:ext>
            </a:extLst>
          </p:cNvPr>
          <p:cNvSpPr txBox="1"/>
          <p:nvPr/>
        </p:nvSpPr>
        <p:spPr>
          <a:xfrm>
            <a:off x="2267765" y="3763202"/>
            <a:ext cx="45719" cy="369332"/>
          </a:xfrm>
          <a:prstGeom prst="rect">
            <a:avLst/>
          </a:prstGeom>
          <a:noFill/>
        </p:spPr>
        <p:txBody>
          <a:bodyPr wrap="square" rtlCol="0">
            <a:spAutoFit/>
          </a:bodyPr>
          <a:lstStyle/>
          <a:p>
            <a:endParaRPr lang="en-US" dirty="0"/>
          </a:p>
        </p:txBody>
      </p:sp>
      <p:sp>
        <p:nvSpPr>
          <p:cNvPr id="10" name="Oval 9" descr="NP&#10;">
            <a:extLst>
              <a:ext uri="{FF2B5EF4-FFF2-40B4-BE49-F238E27FC236}">
                <a16:creationId xmlns:a16="http://schemas.microsoft.com/office/drawing/2014/main" xmlns="" id="{5F312EBC-C90A-43EA-8778-9DE036599FFE}"/>
              </a:ext>
            </a:extLst>
          </p:cNvPr>
          <p:cNvSpPr/>
          <p:nvPr/>
        </p:nvSpPr>
        <p:spPr>
          <a:xfrm>
            <a:off x="1354668" y="3429000"/>
            <a:ext cx="4876800"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11" name="Oval 10">
            <a:extLst>
              <a:ext uri="{FF2B5EF4-FFF2-40B4-BE49-F238E27FC236}">
                <a16:creationId xmlns:a16="http://schemas.microsoft.com/office/drawing/2014/main" xmlns="" id="{EEBF2B16-1ACC-4B14-A23F-836A19661C87}"/>
              </a:ext>
            </a:extLst>
          </p:cNvPr>
          <p:cNvSpPr/>
          <p:nvPr/>
        </p:nvSpPr>
        <p:spPr>
          <a:xfrm>
            <a:off x="3232083" y="4671063"/>
            <a:ext cx="1652074" cy="1117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
        <p:nvSpPr>
          <p:cNvPr id="13" name="Oval 12">
            <a:extLst>
              <a:ext uri="{FF2B5EF4-FFF2-40B4-BE49-F238E27FC236}">
                <a16:creationId xmlns:a16="http://schemas.microsoft.com/office/drawing/2014/main" xmlns="" id="{C4AD228B-9A31-4F7F-BA9E-98735926E74B}"/>
              </a:ext>
            </a:extLst>
          </p:cNvPr>
          <p:cNvSpPr/>
          <p:nvPr/>
        </p:nvSpPr>
        <p:spPr>
          <a:xfrm>
            <a:off x="5638800" y="3429000"/>
            <a:ext cx="3616342"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NP- HARD</a:t>
            </a:r>
          </a:p>
        </p:txBody>
      </p:sp>
      <p:sp>
        <p:nvSpPr>
          <p:cNvPr id="14" name="Arrow: Right 13">
            <a:extLst>
              <a:ext uri="{FF2B5EF4-FFF2-40B4-BE49-F238E27FC236}">
                <a16:creationId xmlns:a16="http://schemas.microsoft.com/office/drawing/2014/main" xmlns="" id="{3DE98AEF-71A1-47DC-AB5A-6BB8F170ABB7}"/>
              </a:ext>
            </a:extLst>
          </p:cNvPr>
          <p:cNvSpPr/>
          <p:nvPr/>
        </p:nvSpPr>
        <p:spPr>
          <a:xfrm>
            <a:off x="5001112" y="3687801"/>
            <a:ext cx="1424014" cy="5524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Reduce</a:t>
            </a:r>
          </a:p>
        </p:txBody>
      </p:sp>
      <p:sp>
        <p:nvSpPr>
          <p:cNvPr id="4" name="TextBox 3">
            <a:extLst>
              <a:ext uri="{FF2B5EF4-FFF2-40B4-BE49-F238E27FC236}">
                <a16:creationId xmlns:a16="http://schemas.microsoft.com/office/drawing/2014/main" xmlns="" id="{A0628A94-7B86-4C75-BDA7-EF7493D10B8F}"/>
              </a:ext>
            </a:extLst>
          </p:cNvPr>
          <p:cNvSpPr txBox="1"/>
          <p:nvPr/>
        </p:nvSpPr>
        <p:spPr>
          <a:xfrm>
            <a:off x="5501744" y="3329800"/>
            <a:ext cx="592668" cy="369332"/>
          </a:xfrm>
          <a:prstGeom prst="rect">
            <a:avLst/>
          </a:prstGeom>
          <a:noFill/>
        </p:spPr>
        <p:txBody>
          <a:bodyPr wrap="square" rtlCol="0">
            <a:spAutoFit/>
          </a:bodyPr>
          <a:lstStyle/>
          <a:p>
            <a:r>
              <a:rPr lang="en-US" dirty="0"/>
              <a:t>P.T.</a:t>
            </a:r>
          </a:p>
        </p:txBody>
      </p:sp>
    </p:spTree>
    <p:extLst>
      <p:ext uri="{BB962C8B-B14F-4D97-AF65-F5344CB8AC3E}">
        <p14:creationId xmlns:p14="http://schemas.microsoft.com/office/powerpoint/2010/main" val="2055301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1F7-BA8D-46B3-99CB-04A9ADDD1043}"/>
              </a:ext>
            </a:extLst>
          </p:cNvPr>
          <p:cNvSpPr>
            <a:spLocks noGrp="1"/>
          </p:cNvSpPr>
          <p:nvPr>
            <p:ph type="title"/>
          </p:nvPr>
        </p:nvSpPr>
        <p:spPr>
          <a:xfrm>
            <a:off x="1141413" y="618518"/>
            <a:ext cx="9905998" cy="717223"/>
          </a:xfrm>
        </p:spPr>
        <p:txBody>
          <a:bodyPr/>
          <a:lstStyle/>
          <a:p>
            <a:r>
              <a:rPr lang="en-US" dirty="0"/>
              <a:t>NP-Hard and NP-Complete</a:t>
            </a:r>
          </a:p>
        </p:txBody>
      </p:sp>
      <p:sp>
        <p:nvSpPr>
          <p:cNvPr id="3" name="Content Placeholder 2">
            <a:extLst>
              <a:ext uri="{FF2B5EF4-FFF2-40B4-BE49-F238E27FC236}">
                <a16:creationId xmlns:a16="http://schemas.microsoft.com/office/drawing/2014/main" xmlns="" id="{5D71E4D6-4933-4E65-AB60-12B74235F170}"/>
              </a:ext>
            </a:extLst>
          </p:cNvPr>
          <p:cNvSpPr>
            <a:spLocks noGrp="1"/>
          </p:cNvSpPr>
          <p:nvPr>
            <p:ph idx="1"/>
          </p:nvPr>
        </p:nvSpPr>
        <p:spPr>
          <a:xfrm>
            <a:off x="1171557" y="1069337"/>
            <a:ext cx="9905999" cy="5180194"/>
          </a:xfrm>
        </p:spPr>
        <p:txBody>
          <a:bodyPr>
            <a:normAutofit/>
          </a:bodyPr>
          <a:lstStyle/>
          <a:p>
            <a:pPr marL="0" indent="0">
              <a:buNone/>
            </a:pPr>
            <a:r>
              <a:rPr lang="en-US" b="1" dirty="0"/>
              <a:t>NP-Complete </a:t>
            </a:r>
          </a:p>
          <a:p>
            <a:r>
              <a:rPr lang="en-US" sz="2000" dirty="0"/>
              <a:t>The group of problems which are both in NP and NP-hard are known as NP complete problem</a:t>
            </a:r>
          </a:p>
          <a:p>
            <a:r>
              <a:rPr lang="en-US" sz="2000" dirty="0"/>
              <a:t>The NP-Complete problems are NP-Hard but not all NP-Hard </a:t>
            </a:r>
            <a:r>
              <a:rPr lang="en-US" sz="2000"/>
              <a:t>problems are </a:t>
            </a:r>
            <a:r>
              <a:rPr lang="en-US" sz="2000" dirty="0"/>
              <a:t>NP-Complete</a:t>
            </a:r>
          </a:p>
          <a:p>
            <a:r>
              <a:rPr lang="en-US" sz="2000" dirty="0"/>
              <a:t>If you write a non deterministic polynomial time algorithm for np hard problem is called np complete=  o/1 knapsack problem reduce (PT) in Hamilton cycle = Non deterministic manner using polynomial time</a:t>
            </a:r>
          </a:p>
          <a:p>
            <a:endParaRPr lang="en-US" sz="2000" dirty="0"/>
          </a:p>
        </p:txBody>
      </p:sp>
      <p:sp>
        <p:nvSpPr>
          <p:cNvPr id="8" name="Rectangle 5">
            <a:extLst>
              <a:ext uri="{FF2B5EF4-FFF2-40B4-BE49-F238E27FC236}">
                <a16:creationId xmlns:a16="http://schemas.microsoft.com/office/drawing/2014/main" xmlns=""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xmlns=""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val 9" descr="NP&#10;">
            <a:extLst>
              <a:ext uri="{FF2B5EF4-FFF2-40B4-BE49-F238E27FC236}">
                <a16:creationId xmlns:a16="http://schemas.microsoft.com/office/drawing/2014/main" xmlns="" id="{5F312EBC-C90A-43EA-8778-9DE036599FFE}"/>
              </a:ext>
            </a:extLst>
          </p:cNvPr>
          <p:cNvSpPr/>
          <p:nvPr/>
        </p:nvSpPr>
        <p:spPr>
          <a:xfrm>
            <a:off x="1266532" y="4109938"/>
            <a:ext cx="4952999" cy="26486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7" name="TextBox 6">
            <a:extLst>
              <a:ext uri="{FF2B5EF4-FFF2-40B4-BE49-F238E27FC236}">
                <a16:creationId xmlns:a16="http://schemas.microsoft.com/office/drawing/2014/main" xmlns="" id="{7BED0F37-4993-49B1-A35A-6169DE3AEAAA}"/>
              </a:ext>
            </a:extLst>
          </p:cNvPr>
          <p:cNvSpPr txBox="1"/>
          <p:nvPr/>
        </p:nvSpPr>
        <p:spPr>
          <a:xfrm>
            <a:off x="2267051" y="3796969"/>
            <a:ext cx="46433" cy="372705"/>
          </a:xfrm>
          <a:prstGeom prst="rect">
            <a:avLst/>
          </a:prstGeom>
          <a:noFill/>
        </p:spPr>
        <p:txBody>
          <a:bodyPr wrap="square" rtlCol="0">
            <a:spAutoFit/>
          </a:bodyPr>
          <a:lstStyle/>
          <a:p>
            <a:endParaRPr lang="en-US" dirty="0"/>
          </a:p>
        </p:txBody>
      </p:sp>
      <p:sp>
        <p:nvSpPr>
          <p:cNvPr id="11" name="Oval 10">
            <a:extLst>
              <a:ext uri="{FF2B5EF4-FFF2-40B4-BE49-F238E27FC236}">
                <a16:creationId xmlns:a16="http://schemas.microsoft.com/office/drawing/2014/main" xmlns="" id="{EEBF2B16-1ACC-4B14-A23F-836A19661C87}"/>
              </a:ext>
            </a:extLst>
          </p:cNvPr>
          <p:cNvSpPr/>
          <p:nvPr/>
        </p:nvSpPr>
        <p:spPr>
          <a:xfrm>
            <a:off x="3206270" y="4697996"/>
            <a:ext cx="1677887" cy="11278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
        <p:nvSpPr>
          <p:cNvPr id="13" name="Oval 12">
            <a:extLst>
              <a:ext uri="{FF2B5EF4-FFF2-40B4-BE49-F238E27FC236}">
                <a16:creationId xmlns:a16="http://schemas.microsoft.com/office/drawing/2014/main" xmlns="" id="{C4AD228B-9A31-4F7F-BA9E-98735926E74B}"/>
              </a:ext>
            </a:extLst>
          </p:cNvPr>
          <p:cNvSpPr/>
          <p:nvPr/>
        </p:nvSpPr>
        <p:spPr>
          <a:xfrm>
            <a:off x="5356088" y="4169674"/>
            <a:ext cx="3672847" cy="26486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NP- HARD</a:t>
            </a:r>
          </a:p>
        </p:txBody>
      </p:sp>
      <p:sp>
        <p:nvSpPr>
          <p:cNvPr id="4" name="Arc 3">
            <a:extLst>
              <a:ext uri="{FF2B5EF4-FFF2-40B4-BE49-F238E27FC236}">
                <a16:creationId xmlns:a16="http://schemas.microsoft.com/office/drawing/2014/main" xmlns="" id="{5E1817ED-3DFC-40E4-998C-CF18513AEC21}"/>
              </a:ext>
            </a:extLst>
          </p:cNvPr>
          <p:cNvSpPr/>
          <p:nvPr/>
        </p:nvSpPr>
        <p:spPr>
          <a:xfrm rot="1596196">
            <a:off x="4567514" y="4485958"/>
            <a:ext cx="1160439" cy="26951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xmlns="" id="{E209B4E0-36F2-44C3-8033-64DED90833CA}"/>
                  </a:ext>
                </a:extLst>
              </p14:cNvPr>
              <p14:cNvContentPartPr/>
              <p14:nvPr/>
            </p14:nvContentPartPr>
            <p14:xfrm>
              <a:off x="5384816" y="4780338"/>
              <a:ext cx="587194" cy="1307836"/>
            </p14:xfrm>
          </p:contentPart>
        </mc:Choice>
        <mc:Fallback xmlns="">
          <p:pic>
            <p:nvPicPr>
              <p:cNvPr id="5" name="Ink 4">
                <a:extLst>
                  <a:ext uri="{FF2B5EF4-FFF2-40B4-BE49-F238E27FC236}">
                    <a16:creationId xmlns:a16="http://schemas.microsoft.com/office/drawing/2014/main" id="{E209B4E0-36F2-44C3-8033-64DED90833CA}"/>
                  </a:ext>
                </a:extLst>
              </p:cNvPr>
              <p:cNvPicPr/>
              <p:nvPr/>
            </p:nvPicPr>
            <p:blipFill>
              <a:blip r:embed="rId3"/>
              <a:stretch>
                <a:fillRect/>
              </a:stretch>
            </p:blipFill>
            <p:spPr>
              <a:xfrm>
                <a:off x="5368975" y="4716980"/>
                <a:ext cx="618516" cy="1434552"/>
              </a:xfrm>
              <a:prstGeom prst="rect">
                <a:avLst/>
              </a:prstGeom>
            </p:spPr>
          </p:pic>
        </mc:Fallback>
      </mc:AlternateContent>
    </p:spTree>
    <p:extLst>
      <p:ext uri="{BB962C8B-B14F-4D97-AF65-F5344CB8AC3E}">
        <p14:creationId xmlns:p14="http://schemas.microsoft.com/office/powerpoint/2010/main" val="2720336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Decidable Language </a:t>
            </a:r>
          </a:p>
          <a:p>
            <a:pPr marL="0" indent="0">
              <a:buNone/>
            </a:pPr>
            <a:r>
              <a:rPr lang="en-US" dirty="0">
                <a:latin typeface="Times New Roman" panose="02020603050405020304" pitchFamily="18" charset="0"/>
                <a:cs typeface="Times New Roman" panose="02020603050405020304" pitchFamily="18" charset="0"/>
              </a:rPr>
              <a:t>Example :</a:t>
            </a:r>
          </a:p>
          <a:p>
            <a:pPr lvl="1"/>
            <a:r>
              <a:rPr lang="en-US" sz="2400" dirty="0">
                <a:latin typeface="Times New Roman" panose="02020603050405020304" pitchFamily="18" charset="0"/>
                <a:cs typeface="Times New Roman" panose="02020603050405020304" pitchFamily="18" charset="0"/>
              </a:rPr>
              <a:t>Are two regular languages L and M equivalent?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 can easily check this by using Set Difference operation.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L-M =Null and M-L =Null.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Hence (L-M) U (M-L) = Null, then L,M are equivalent. </a:t>
            </a:r>
          </a:p>
        </p:txBody>
      </p:sp>
    </p:spTree>
    <p:extLst>
      <p:ext uri="{BB962C8B-B14F-4D97-AF65-F5344CB8AC3E}">
        <p14:creationId xmlns:p14="http://schemas.microsoft.com/office/powerpoint/2010/main" val="1971001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Semi </a:t>
            </a:r>
            <a:r>
              <a:rPr lang="en-US" b="1">
                <a:latin typeface="Times New Roman" panose="02020603050405020304" pitchFamily="18" charset="0"/>
                <a:cs typeface="Times New Roman" panose="02020603050405020304" pitchFamily="18" charset="0"/>
              </a:rPr>
              <a:t>(Partial) </a:t>
            </a:r>
            <a:r>
              <a:rPr lang="en-US" b="1" dirty="0">
                <a:latin typeface="Times New Roman" panose="02020603050405020304" pitchFamily="18" charset="0"/>
                <a:cs typeface="Times New Roman" panose="02020603050405020304" pitchFamily="18" charset="0"/>
              </a:rPr>
              <a:t>- Decidable Language </a:t>
            </a:r>
          </a:p>
          <a:p>
            <a:r>
              <a:rPr lang="en-US" dirty="0">
                <a:latin typeface="Times New Roman" panose="02020603050405020304" pitchFamily="18" charset="0"/>
                <a:cs typeface="Times New Roman" panose="02020603050405020304" pitchFamily="18" charset="0"/>
              </a:rPr>
              <a:t>A languages L is semi decidable if L is a recursive enumerable language</a:t>
            </a:r>
          </a:p>
          <a:p>
            <a:r>
              <a:rPr lang="en-US" dirty="0">
                <a:latin typeface="Times New Roman" panose="02020603050405020304" pitchFamily="18" charset="0"/>
                <a:cs typeface="Times New Roman" panose="02020603050405020304" pitchFamily="18" charset="0"/>
              </a:rPr>
              <a:t>Semi-Decidable problems are those for which a Turing machine halts on the input accepted by it but it can either halt or loop forever on the input which is rejected by the Turing Machine. </a:t>
            </a:r>
          </a:p>
          <a:p>
            <a:r>
              <a:rPr lang="en-US" dirty="0">
                <a:latin typeface="Times New Roman" panose="02020603050405020304" pitchFamily="18" charset="0"/>
                <a:cs typeface="Times New Roman" panose="02020603050405020304" pitchFamily="18" charset="0"/>
              </a:rPr>
              <a:t>Such problems are termed as </a:t>
            </a:r>
            <a:r>
              <a:rPr lang="en-US" b="1" dirty="0">
                <a:latin typeface="Times New Roman" panose="02020603050405020304" pitchFamily="18" charset="0"/>
                <a:cs typeface="Times New Roman" panose="02020603050405020304" pitchFamily="18" charset="0"/>
              </a:rPr>
              <a:t>Turing Recognizable problems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2694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Undecidable Language </a:t>
            </a:r>
          </a:p>
          <a:p>
            <a:r>
              <a:rPr lang="en-US" dirty="0">
                <a:latin typeface="Times New Roman" panose="02020603050405020304" pitchFamily="18" charset="0"/>
                <a:cs typeface="Times New Roman" panose="02020603050405020304" pitchFamily="18" charset="0"/>
              </a:rPr>
              <a:t>A languages L is undecidable if it is not decidable</a:t>
            </a:r>
          </a:p>
          <a:p>
            <a:r>
              <a:rPr lang="en-US" dirty="0">
                <a:latin typeface="Times New Roman" panose="02020603050405020304" pitchFamily="18" charset="0"/>
                <a:cs typeface="Times New Roman" panose="02020603050405020304" pitchFamily="18" charset="0"/>
              </a:rPr>
              <a:t>An undecidable languages may sometimes be partially decidable but not decidable</a:t>
            </a:r>
          </a:p>
          <a:p>
            <a:r>
              <a:rPr lang="en-US" dirty="0">
                <a:latin typeface="Times New Roman" panose="02020603050405020304" pitchFamily="18" charset="0"/>
                <a:cs typeface="Times New Roman" panose="02020603050405020304" pitchFamily="18" charset="0"/>
              </a:rPr>
              <a:t>If a languages in not even partially decidable, then there exist no Turing machine for that language</a:t>
            </a:r>
          </a:p>
        </p:txBody>
      </p:sp>
    </p:spTree>
    <p:extLst>
      <p:ext uri="{BB962C8B-B14F-4D97-AF65-F5344CB8AC3E}">
        <p14:creationId xmlns:p14="http://schemas.microsoft.com/office/powerpoint/2010/main" val="3512461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Undecidable Language </a:t>
            </a:r>
          </a:p>
          <a:p>
            <a:pPr marL="0" indent="0">
              <a:buNone/>
            </a:pPr>
            <a:r>
              <a:rPr lang="en-US" dirty="0">
                <a:latin typeface="Times New Roman" panose="02020603050405020304" pitchFamily="18" charset="0"/>
                <a:cs typeface="Times New Roman" panose="02020603050405020304" pitchFamily="18" charset="0"/>
              </a:rPr>
              <a:t>Example:</a:t>
            </a:r>
          </a:p>
          <a:p>
            <a:pPr fontAlgn="base"/>
            <a:r>
              <a:rPr lang="en-US" dirty="0">
                <a:solidFill>
                  <a:srgbClr val="FFFFFF"/>
                </a:solidFill>
                <a:latin typeface="Times New Roman" panose="02020603050405020304" pitchFamily="18" charset="0"/>
                <a:cs typeface="Times New Roman" panose="02020603050405020304" pitchFamily="18" charset="0"/>
              </a:rPr>
              <a:t>Whether a CFG generates all the strings or not?</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As a CFG generates infinite strings, we can’t ever reach up to the last string and hence it is Undecidable.</a:t>
            </a:r>
          </a:p>
          <a:p>
            <a:pPr fontAlgn="base"/>
            <a:r>
              <a:rPr lang="en-US" dirty="0">
                <a:solidFill>
                  <a:srgbClr val="FFFFFF"/>
                </a:solidFill>
                <a:latin typeface="Times New Roman" panose="02020603050405020304" pitchFamily="18" charset="0"/>
                <a:cs typeface="Times New Roman" panose="02020603050405020304" pitchFamily="18" charset="0"/>
              </a:rPr>
              <a:t>Whether two CFG L and M equal?</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Since we cannot determine all the strings of any CFG, we can predict that two CFG are equal or not.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01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735106"/>
            <a:ext cx="10452846" cy="5432612"/>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6E3CB67E-0BB9-4110-A278-2D8FA1D4C8F4}"/>
              </a:ext>
            </a:extLst>
          </p:cNvPr>
          <p:cNvSpPr/>
          <p:nvPr/>
        </p:nvSpPr>
        <p:spPr>
          <a:xfrm>
            <a:off x="-116541" y="-80683"/>
            <a:ext cx="12398188" cy="70014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3848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5ECC4-1E3E-4B84-9062-F270DDC7FDD2}"/>
              </a:ext>
            </a:extLst>
          </p:cNvPr>
          <p:cNvSpPr>
            <a:spLocks noGrp="1"/>
          </p:cNvSpPr>
          <p:nvPr>
            <p:ph idx="1"/>
          </p:nvPr>
        </p:nvSpPr>
        <p:spPr>
          <a:xfrm>
            <a:off x="896472" y="304800"/>
            <a:ext cx="10452846" cy="6031832"/>
          </a:xfrm>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Church-Turing Thesis </a:t>
            </a:r>
          </a:p>
          <a:p>
            <a:r>
              <a:rPr lang="en-US" sz="2600" dirty="0">
                <a:latin typeface="Times New Roman" panose="02020603050405020304" pitchFamily="18" charset="0"/>
                <a:cs typeface="Times New Roman" panose="02020603050405020304" pitchFamily="18" charset="0"/>
              </a:rPr>
              <a:t>“A computation on numbers by an algorithm if and only if it is computable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by Turing Machine”</a:t>
            </a:r>
          </a:p>
          <a:p>
            <a:r>
              <a:rPr lang="en-US" sz="2600" dirty="0">
                <a:latin typeface="Times New Roman" panose="02020603050405020304" pitchFamily="18" charset="0"/>
                <a:cs typeface="Times New Roman" panose="02020603050405020304" pitchFamily="18" charset="0"/>
              </a:rPr>
              <a:t>This statement has been given in the year 1936 by Alonzo Church and Alan Turing, but the fact is that till that time even the logic gate was also not available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This thesis can not be proven, but is believed on the basis of amount of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evidence that support it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Computer scientist have designed several alternative model of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computation, but all have proven to be equivalent to the </a:t>
            </a:r>
            <a:r>
              <a:rPr lang="en-US" sz="2600" dirty="0" err="1">
                <a:latin typeface="Times New Roman" panose="02020603050405020304" pitchFamily="18" charset="0"/>
                <a:cs typeface="Times New Roman" panose="02020603050405020304" pitchFamily="18" charset="0"/>
              </a:rPr>
              <a:t>turing</a:t>
            </a:r>
            <a:r>
              <a:rPr lang="en-US" sz="2600" dirty="0">
                <a:latin typeface="Times New Roman" panose="02020603050405020304" pitchFamily="18" charset="0"/>
                <a:cs typeface="Times New Roman" panose="02020603050405020304" pitchFamily="18" charset="0"/>
              </a:rPr>
              <a:t>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Chruch-turing</a:t>
            </a:r>
            <a:r>
              <a:rPr lang="en-US" sz="2600" dirty="0">
                <a:latin typeface="Times New Roman" panose="02020603050405020304" pitchFamily="18" charset="0"/>
                <a:cs typeface="Times New Roman" panose="02020603050405020304" pitchFamily="18" charset="0"/>
              </a:rPr>
              <a:t> can also be viewed as offering a definition of what an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algorithm is </a:t>
            </a:r>
          </a:p>
        </p:txBody>
      </p:sp>
    </p:spTree>
    <p:extLst>
      <p:ext uri="{BB962C8B-B14F-4D97-AF65-F5344CB8AC3E}">
        <p14:creationId xmlns:p14="http://schemas.microsoft.com/office/powerpoint/2010/main" val="857460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8308</TotalTime>
  <Words>1755</Words>
  <Application>Microsoft Office PowerPoint</Application>
  <PresentationFormat>Widescreen</PresentationFormat>
  <Paragraphs>216</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Cambria Math</vt:lpstr>
      <vt:lpstr>Century Gothic</vt:lpstr>
      <vt:lpstr>Times New Roman</vt:lpstr>
      <vt:lpstr>Wingdings</vt:lpstr>
      <vt:lpstr>Wingdings 3</vt:lpstr>
      <vt:lpstr>Ion</vt:lpstr>
      <vt:lpstr>Undecidability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Computational Complexity</vt:lpstr>
      <vt:lpstr>Computational Complexity</vt:lpstr>
      <vt:lpstr>Complexities of an Algorithm</vt:lpstr>
      <vt:lpstr>Algorithm</vt:lpstr>
      <vt:lpstr>Tractability and Intractability</vt:lpstr>
      <vt:lpstr>Tractability and Intractability</vt:lpstr>
      <vt:lpstr>BIG OH ‘O’ Notation </vt:lpstr>
      <vt:lpstr>Class P and NP Problem</vt:lpstr>
      <vt:lpstr>Class P and NP Problem</vt:lpstr>
      <vt:lpstr>Class P and NP Problem</vt:lpstr>
      <vt:lpstr>Non deterministic algorithm</vt:lpstr>
      <vt:lpstr>REDUCTION</vt:lpstr>
      <vt:lpstr>NP-Hard and NP-Complete</vt:lpstr>
      <vt:lpstr>NP-Hard and NP-Complete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Undecidability</dc:title>
  <dc:creator>Bikal Baral</dc:creator>
  <cp:lastModifiedBy>nisha pokharel</cp:lastModifiedBy>
  <cp:revision>103</cp:revision>
  <dcterms:created xsi:type="dcterms:W3CDTF">2022-01-24T05:27:04Z</dcterms:created>
  <dcterms:modified xsi:type="dcterms:W3CDTF">2023-02-18T02:28:54Z</dcterms:modified>
</cp:coreProperties>
</file>