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9144000"/>
  <p:notesSz cx="7315200" cy="9601200"/>
  <p:embeddedFontLst>
    <p:embeddedFont>
      <p:font typeface="Tahoma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FD4446-0ACA-488A-9334-135EFDB1E4CF}">
  <a:tblStyle styleId="{A6FD4446-0ACA-488A-9334-135EFDB1E4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Tahoma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Tahom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4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7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8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5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 rot="5400000">
            <a:off x="2095500" y="381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m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324350" y="2266950"/>
            <a:ext cx="6019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361950" y="400050"/>
            <a:ext cx="6019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m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m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m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m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r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m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r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Char char="m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r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m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r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Char char="m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r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Char char="m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1" name="Google Shape;61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sng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m"/>
              <a:defRPr b="0" i="0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b="0" i="0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1260475"/>
            <a:ext cx="9144000" cy="76200"/>
          </a:xfrm>
          <a:prstGeom prst="rect">
            <a:avLst/>
          </a:prstGeom>
          <a:gradFill>
            <a:gsLst>
              <a:gs pos="0">
                <a:srgbClr val="6B8FB3"/>
              </a:gs>
              <a:gs pos="100000">
                <a:srgbClr val="99CCFF"/>
              </a:gs>
            </a:gsLst>
            <a:lin ang="0" scaled="0"/>
          </a:gradFill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686800" y="65151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4"/>
          <p:cNvSpPr txBox="1"/>
          <p:nvPr>
            <p:ph type="ctrTitle"/>
          </p:nvPr>
        </p:nvSpPr>
        <p:spPr>
          <a:xfrm>
            <a:off x="685800" y="2130425"/>
            <a:ext cx="7772400" cy="3729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none"/>
              <a:t>Quản lý luồng vào ra</a:t>
            </a:r>
            <a:br>
              <a:rPr b="1" lang="en-US" sz="3600" u="none"/>
            </a:br>
            <a:br>
              <a:rPr lang="en-US" sz="3600"/>
            </a:br>
            <a:r>
              <a:rPr lang="en-US" sz="2400" u="none"/>
              <a:t>TS. Văn Thiên Hoàng</a:t>
            </a:r>
            <a:br>
              <a:rPr lang="en-US" sz="3200"/>
            </a:br>
            <a:br>
              <a:rPr lang="en-US" sz="3600"/>
            </a:b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ảo InputStream</a:t>
            </a:r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8" y="1685925"/>
            <a:ext cx="74866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ảo InputStream</a:t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88" y="1752600"/>
            <a:ext cx="8932862" cy="46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Node InputStream</a:t>
            </a:r>
            <a:endParaRPr/>
          </a:p>
        </p:txBody>
      </p:sp>
      <p:pic>
        <p:nvPicPr>
          <p:cNvPr id="185" name="Google Shape;185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" y="2325688"/>
            <a:ext cx="7389813" cy="28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Filter InputStream</a:t>
            </a:r>
            <a:endParaRPr/>
          </a:p>
        </p:txBody>
      </p:sp>
      <p:pic>
        <p:nvPicPr>
          <p:cNvPr id="191" name="Google Shape;19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1600200"/>
            <a:ext cx="64389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ảo OutputStream</a:t>
            </a:r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960563"/>
            <a:ext cx="7772400" cy="39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Node OutputStream</a:t>
            </a:r>
            <a:endParaRPr/>
          </a:p>
        </p:txBody>
      </p:sp>
      <p:pic>
        <p:nvPicPr>
          <p:cNvPr id="203" name="Google Shape;203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3" y="2254250"/>
            <a:ext cx="7351712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Filter OutputStream</a:t>
            </a:r>
            <a:endParaRPr/>
          </a:p>
        </p:txBody>
      </p:sp>
      <p:pic>
        <p:nvPicPr>
          <p:cNvPr id="209" name="Google Shape;209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638" y="1833563"/>
            <a:ext cx="651192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Reader</a:t>
            </a:r>
            <a:endParaRPr/>
          </a:p>
        </p:txBody>
      </p:sp>
      <p:pic>
        <p:nvPicPr>
          <p:cNvPr id="215" name="Google Shape;21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950" y="1600200"/>
            <a:ext cx="70993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Reader</a:t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89100"/>
            <a:ext cx="7772400" cy="4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Node Reader</a:t>
            </a:r>
            <a:endParaRPr/>
          </a:p>
        </p:txBody>
      </p:sp>
      <p:pic>
        <p:nvPicPr>
          <p:cNvPr id="227" name="Google Shape;227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3" y="2181225"/>
            <a:ext cx="7369175" cy="32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Luồng nhập/xuất là gì?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Luồng Byte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Luồng ký tự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Filter Reader</a:t>
            </a:r>
            <a:endParaRPr/>
          </a:p>
        </p:txBody>
      </p:sp>
      <p:pic>
        <p:nvPicPr>
          <p:cNvPr id="233" name="Google Shape;233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175" y="1819275"/>
            <a:ext cx="7081838" cy="3887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Writer</a:t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076450"/>
            <a:ext cx="7772400" cy="3694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Writer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587625"/>
            <a:ext cx="7772400" cy="267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Node Writer</a:t>
            </a:r>
            <a:endParaRPr/>
          </a:p>
        </p:txBody>
      </p:sp>
      <p:pic>
        <p:nvPicPr>
          <p:cNvPr id="251" name="Google Shape;251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100" y="2374900"/>
            <a:ext cx="6731000" cy="3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Filter Writer</a:t>
            </a:r>
            <a:endParaRPr/>
          </a:p>
        </p:txBody>
      </p:sp>
      <p:pic>
        <p:nvPicPr>
          <p:cNvPr id="257" name="Google Shape;257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63" y="2374900"/>
            <a:ext cx="6696075" cy="309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Byte Stream</a:t>
            </a:r>
            <a:endParaRPr/>
          </a:p>
        </p:txBody>
      </p:sp>
      <p:grpSp>
        <p:nvGrpSpPr>
          <p:cNvPr id="263" name="Google Shape;263;p38"/>
          <p:cNvGrpSpPr/>
          <p:nvPr/>
        </p:nvGrpSpPr>
        <p:grpSpPr>
          <a:xfrm>
            <a:off x="561975" y="1633538"/>
            <a:ext cx="8037513" cy="4767262"/>
            <a:chOff x="1890" y="4752"/>
            <a:chExt cx="8550" cy="4682"/>
          </a:xfrm>
        </p:grpSpPr>
        <p:grpSp>
          <p:nvGrpSpPr>
            <p:cNvPr id="264" name="Google Shape;264;p38"/>
            <p:cNvGrpSpPr/>
            <p:nvPr/>
          </p:nvGrpSpPr>
          <p:grpSpPr>
            <a:xfrm>
              <a:off x="1890" y="4752"/>
              <a:ext cx="8520" cy="4682"/>
              <a:chOff x="1890" y="4752"/>
              <a:chExt cx="8520" cy="4682"/>
            </a:xfrm>
          </p:grpSpPr>
          <p:sp>
            <p:nvSpPr>
              <p:cNvPr id="265" name="Google Shape;265;p38"/>
              <p:cNvSpPr txBox="1"/>
              <p:nvPr/>
            </p:nvSpPr>
            <p:spPr>
              <a:xfrm>
                <a:off x="4680" y="5472"/>
                <a:ext cx="2520" cy="361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FileInputStream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6" name="Google Shape;266;p38"/>
              <p:cNvSpPr txBox="1"/>
              <p:nvPr/>
            </p:nvSpPr>
            <p:spPr>
              <a:xfrm>
                <a:off x="1890" y="6910"/>
                <a:ext cx="1530" cy="361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InputStream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7" name="Google Shape;267;p38"/>
              <p:cNvSpPr txBox="1"/>
              <p:nvPr/>
            </p:nvSpPr>
            <p:spPr>
              <a:xfrm>
                <a:off x="4680" y="8352"/>
                <a:ext cx="252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SequenceInputStream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8" name="Google Shape;268;p38"/>
              <p:cNvSpPr txBox="1"/>
              <p:nvPr/>
            </p:nvSpPr>
            <p:spPr>
              <a:xfrm>
                <a:off x="4680" y="7632"/>
                <a:ext cx="252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PipedInputStream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9" name="Google Shape;269;p38"/>
              <p:cNvSpPr txBox="1"/>
              <p:nvPr/>
            </p:nvSpPr>
            <p:spPr>
              <a:xfrm>
                <a:off x="4680" y="6912"/>
                <a:ext cx="252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ObjectInputstream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0" name="Google Shape;270;p38"/>
              <p:cNvSpPr txBox="1"/>
              <p:nvPr/>
            </p:nvSpPr>
            <p:spPr>
              <a:xfrm>
                <a:off x="4680" y="6193"/>
                <a:ext cx="2160" cy="36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FilterInputStream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1" name="Google Shape;271;p38"/>
              <p:cNvSpPr txBox="1"/>
              <p:nvPr/>
            </p:nvSpPr>
            <p:spPr>
              <a:xfrm>
                <a:off x="4680" y="9072"/>
                <a:ext cx="252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StringBufferInputStream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2" name="Google Shape;272;p38"/>
              <p:cNvSpPr txBox="1"/>
              <p:nvPr/>
            </p:nvSpPr>
            <p:spPr>
              <a:xfrm>
                <a:off x="8100" y="5832"/>
                <a:ext cx="231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DataInputStream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3" name="Google Shape;273;p38"/>
              <p:cNvSpPr txBox="1"/>
              <p:nvPr/>
            </p:nvSpPr>
            <p:spPr>
              <a:xfrm>
                <a:off x="4680" y="4752"/>
                <a:ext cx="2520" cy="361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ByteArrayInputStream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274" name="Google Shape;274;p38"/>
              <p:cNvGrpSpPr/>
              <p:nvPr/>
            </p:nvGrpSpPr>
            <p:grpSpPr>
              <a:xfrm>
                <a:off x="3420" y="4933"/>
                <a:ext cx="1260" cy="4320"/>
                <a:chOff x="4140" y="5783"/>
                <a:chExt cx="1260" cy="4319"/>
              </a:xfrm>
            </p:grpSpPr>
            <p:grpSp>
              <p:nvGrpSpPr>
                <p:cNvPr id="275" name="Google Shape;275;p38"/>
                <p:cNvGrpSpPr/>
                <p:nvPr/>
              </p:nvGrpSpPr>
              <p:grpSpPr>
                <a:xfrm rot="-5400000">
                  <a:off x="4410" y="7491"/>
                  <a:ext cx="360" cy="900"/>
                  <a:chOff x="5940" y="3803"/>
                  <a:chExt cx="360" cy="900"/>
                </a:xfrm>
              </p:grpSpPr>
              <p:sp>
                <p:nvSpPr>
                  <p:cNvPr id="276" name="Google Shape;276;p38"/>
                  <p:cNvSpPr/>
                  <p:nvPr/>
                </p:nvSpPr>
                <p:spPr>
                  <a:xfrm>
                    <a:off x="5940" y="4163"/>
                    <a:ext cx="360" cy="36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18275" lIns="0" spcFirstLastPara="1" rIns="0" wrap="square" tIns="18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cxnSp>
                <p:nvCxnSpPr>
                  <p:cNvPr id="277" name="Google Shape;277;p38"/>
                  <p:cNvCxnSpPr/>
                  <p:nvPr/>
                </p:nvCxnSpPr>
                <p:spPr>
                  <a:xfrm>
                    <a:off x="6120" y="4523"/>
                    <a:ext cx="0" cy="18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8" name="Google Shape;278;p38"/>
                  <p:cNvCxnSpPr/>
                  <p:nvPr/>
                </p:nvCxnSpPr>
                <p:spPr>
                  <a:xfrm flipH="1" rot="10800000">
                    <a:off x="6120" y="3803"/>
                    <a:ext cx="1" cy="36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279" name="Google Shape;279;p38"/>
                <p:cNvCxnSpPr/>
                <p:nvPr/>
              </p:nvCxnSpPr>
              <p:spPr>
                <a:xfrm>
                  <a:off x="5040" y="5783"/>
                  <a:ext cx="3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0" name="Google Shape;280;p38"/>
                <p:cNvCxnSpPr/>
                <p:nvPr/>
              </p:nvCxnSpPr>
              <p:spPr>
                <a:xfrm>
                  <a:off x="5040" y="6503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1" name="Google Shape;281;p38"/>
                <p:cNvCxnSpPr/>
                <p:nvPr/>
              </p:nvCxnSpPr>
              <p:spPr>
                <a:xfrm>
                  <a:off x="5040" y="7223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2" name="Google Shape;282;p38"/>
                <p:cNvCxnSpPr/>
                <p:nvPr/>
              </p:nvCxnSpPr>
              <p:spPr>
                <a:xfrm>
                  <a:off x="5040" y="7943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3" name="Google Shape;283;p38"/>
                <p:cNvCxnSpPr/>
                <p:nvPr/>
              </p:nvCxnSpPr>
              <p:spPr>
                <a:xfrm>
                  <a:off x="5040" y="8663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4" name="Google Shape;284;p38"/>
                <p:cNvCxnSpPr/>
                <p:nvPr/>
              </p:nvCxnSpPr>
              <p:spPr>
                <a:xfrm>
                  <a:off x="5040" y="9383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5" name="Google Shape;285;p38"/>
                <p:cNvCxnSpPr/>
                <p:nvPr/>
              </p:nvCxnSpPr>
              <p:spPr>
                <a:xfrm>
                  <a:off x="5040" y="5783"/>
                  <a:ext cx="1" cy="43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6" name="Google Shape;286;p38"/>
                <p:cNvCxnSpPr/>
                <p:nvPr/>
              </p:nvCxnSpPr>
              <p:spPr>
                <a:xfrm>
                  <a:off x="5040" y="10101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287" name="Google Shape;287;p38"/>
            <p:cNvSpPr txBox="1"/>
            <p:nvPr/>
          </p:nvSpPr>
          <p:spPr>
            <a:xfrm>
              <a:off x="8100" y="7272"/>
              <a:ext cx="2340" cy="36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275" lIns="9125" spcFirstLastPara="1" rIns="0" wrap="square" tIns="27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PushbackInputStream</a:t>
              </a:r>
              <a:endParaRPr b="1" sz="2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8" name="Google Shape;288;p38"/>
            <p:cNvSpPr txBox="1"/>
            <p:nvPr/>
          </p:nvSpPr>
          <p:spPr>
            <a:xfrm>
              <a:off x="8100" y="5112"/>
              <a:ext cx="2340" cy="36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275" lIns="9125" spcFirstLastPara="1" rIns="0" wrap="square" tIns="27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BufferedInputStream</a:t>
              </a:r>
              <a:endParaRPr b="1" sz="2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9" name="Google Shape;289;p38"/>
            <p:cNvSpPr txBox="1"/>
            <p:nvPr/>
          </p:nvSpPr>
          <p:spPr>
            <a:xfrm>
              <a:off x="8100" y="6552"/>
              <a:ext cx="2340" cy="36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275" lIns="9125" spcFirstLastPara="1" rIns="0" wrap="square" tIns="27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LineNumberInputStream</a:t>
              </a:r>
              <a:endParaRPr b="1" sz="2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290" name="Google Shape;290;p38"/>
            <p:cNvGrpSpPr/>
            <p:nvPr/>
          </p:nvGrpSpPr>
          <p:grpSpPr>
            <a:xfrm>
              <a:off x="6840" y="5292"/>
              <a:ext cx="1260" cy="2160"/>
              <a:chOff x="6840" y="5292"/>
              <a:chExt cx="1260" cy="2160"/>
            </a:xfrm>
          </p:grpSpPr>
          <p:grpSp>
            <p:nvGrpSpPr>
              <p:cNvPr id="291" name="Google Shape;291;p38"/>
              <p:cNvGrpSpPr/>
              <p:nvPr/>
            </p:nvGrpSpPr>
            <p:grpSpPr>
              <a:xfrm rot="-5400000">
                <a:off x="7109" y="5923"/>
                <a:ext cx="361" cy="900"/>
                <a:chOff x="5940" y="3803"/>
                <a:chExt cx="360" cy="900"/>
              </a:xfrm>
            </p:grpSpPr>
            <p:sp>
              <p:nvSpPr>
                <p:cNvPr id="292" name="Google Shape;292;p38"/>
                <p:cNvSpPr/>
                <p:nvPr/>
              </p:nvSpPr>
              <p:spPr>
                <a:xfrm>
                  <a:off x="5940" y="4163"/>
                  <a:ext cx="360" cy="36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18275" lIns="0" spcFirstLastPara="1" rIns="0" wrap="square" tIns="18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293" name="Google Shape;293;p38"/>
                <p:cNvCxnSpPr/>
                <p:nvPr/>
              </p:nvCxnSpPr>
              <p:spPr>
                <a:xfrm>
                  <a:off x="6120" y="4523"/>
                  <a:ext cx="0" cy="1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94" name="Google Shape;294;p38"/>
                <p:cNvCxnSpPr/>
                <p:nvPr/>
              </p:nvCxnSpPr>
              <p:spPr>
                <a:xfrm flipH="1" rot="10800000">
                  <a:off x="6120" y="3803"/>
                  <a:ext cx="1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295" name="Google Shape;295;p38"/>
              <p:cNvCxnSpPr/>
              <p:nvPr/>
            </p:nvCxnSpPr>
            <p:spPr>
              <a:xfrm>
                <a:off x="7740" y="5292"/>
                <a:ext cx="36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38"/>
              <p:cNvCxnSpPr/>
              <p:nvPr/>
            </p:nvCxnSpPr>
            <p:spPr>
              <a:xfrm>
                <a:off x="7740" y="6012"/>
                <a:ext cx="36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38"/>
              <p:cNvCxnSpPr/>
              <p:nvPr/>
            </p:nvCxnSpPr>
            <p:spPr>
              <a:xfrm>
                <a:off x="7740" y="6732"/>
                <a:ext cx="36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38"/>
              <p:cNvCxnSpPr/>
              <p:nvPr/>
            </p:nvCxnSpPr>
            <p:spPr>
              <a:xfrm>
                <a:off x="7740" y="7452"/>
                <a:ext cx="36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38"/>
              <p:cNvCxnSpPr/>
              <p:nvPr/>
            </p:nvCxnSpPr>
            <p:spPr>
              <a:xfrm>
                <a:off x="7740" y="5292"/>
                <a:ext cx="0" cy="216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Byte Stream</a:t>
            </a:r>
            <a:endParaRPr/>
          </a:p>
        </p:txBody>
      </p:sp>
      <p:grpSp>
        <p:nvGrpSpPr>
          <p:cNvPr id="305" name="Google Shape;305;p39"/>
          <p:cNvGrpSpPr/>
          <p:nvPr/>
        </p:nvGrpSpPr>
        <p:grpSpPr>
          <a:xfrm>
            <a:off x="352425" y="1828800"/>
            <a:ext cx="8247063" cy="3767138"/>
            <a:chOff x="1890" y="4752"/>
            <a:chExt cx="8550" cy="3242"/>
          </a:xfrm>
        </p:grpSpPr>
        <p:sp>
          <p:nvSpPr>
            <p:cNvPr id="306" name="Google Shape;306;p39"/>
            <p:cNvSpPr txBox="1"/>
            <p:nvPr/>
          </p:nvSpPr>
          <p:spPr>
            <a:xfrm>
              <a:off x="4680" y="5472"/>
              <a:ext cx="2520" cy="36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275" lIns="9125" spcFirstLastPara="1" rIns="0" wrap="square" tIns="27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FileOutputStream</a:t>
              </a:r>
              <a:endParaRPr b="1" sz="2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7" name="Google Shape;307;p39"/>
            <p:cNvSpPr txBox="1"/>
            <p:nvPr/>
          </p:nvSpPr>
          <p:spPr>
            <a:xfrm>
              <a:off x="1890" y="6192"/>
              <a:ext cx="1530" cy="36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275" lIns="9125" spcFirstLastPara="1" rIns="0" wrap="square" tIns="27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OutputStream</a:t>
              </a:r>
              <a:endParaRPr b="1" sz="2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8" name="Google Shape;308;p39"/>
            <p:cNvSpPr txBox="1"/>
            <p:nvPr/>
          </p:nvSpPr>
          <p:spPr>
            <a:xfrm>
              <a:off x="4680" y="7632"/>
              <a:ext cx="2520" cy="36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275" lIns="9125" spcFirstLastPara="1" rIns="0" wrap="square" tIns="27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PipedOutputStream</a:t>
              </a:r>
              <a:endParaRPr b="1" sz="2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9" name="Google Shape;309;p39"/>
            <p:cNvSpPr txBox="1"/>
            <p:nvPr/>
          </p:nvSpPr>
          <p:spPr>
            <a:xfrm>
              <a:off x="4680" y="6912"/>
              <a:ext cx="2520" cy="36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275" lIns="9125" spcFirstLastPara="1" rIns="0" wrap="square" tIns="27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ObjectOutputstream</a:t>
              </a:r>
              <a:endParaRPr b="1" sz="2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0" name="Google Shape;310;p39"/>
            <p:cNvSpPr txBox="1"/>
            <p:nvPr/>
          </p:nvSpPr>
          <p:spPr>
            <a:xfrm>
              <a:off x="4680" y="6193"/>
              <a:ext cx="2160" cy="36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275" lIns="9125" spcFirstLastPara="1" rIns="0" wrap="square" tIns="27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FilterOutputStream</a:t>
              </a:r>
              <a:endParaRPr b="1" sz="2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1" name="Google Shape;311;p39"/>
            <p:cNvSpPr txBox="1"/>
            <p:nvPr/>
          </p:nvSpPr>
          <p:spPr>
            <a:xfrm>
              <a:off x="8100" y="6192"/>
              <a:ext cx="2310" cy="36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275" lIns="9125" spcFirstLastPara="1" rIns="0" wrap="square" tIns="27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DataOutputStream</a:t>
              </a:r>
              <a:endParaRPr b="1" sz="2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2" name="Google Shape;312;p39"/>
            <p:cNvSpPr txBox="1"/>
            <p:nvPr/>
          </p:nvSpPr>
          <p:spPr>
            <a:xfrm>
              <a:off x="4680" y="4752"/>
              <a:ext cx="2520" cy="36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275" lIns="9125" spcFirstLastPara="1" rIns="0" wrap="square" tIns="27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ByteArrayOutputStream</a:t>
              </a:r>
              <a:endParaRPr b="1" sz="2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13" name="Google Shape;313;p39"/>
            <p:cNvGrpSpPr/>
            <p:nvPr/>
          </p:nvGrpSpPr>
          <p:grpSpPr>
            <a:xfrm>
              <a:off x="3420" y="4933"/>
              <a:ext cx="1261" cy="2882"/>
              <a:chOff x="3420" y="4933"/>
              <a:chExt cx="1261" cy="2882"/>
            </a:xfrm>
          </p:grpSpPr>
          <p:grpSp>
            <p:nvGrpSpPr>
              <p:cNvPr id="314" name="Google Shape;314;p39"/>
              <p:cNvGrpSpPr/>
              <p:nvPr/>
            </p:nvGrpSpPr>
            <p:grpSpPr>
              <a:xfrm rot="-5400000">
                <a:off x="3689" y="5924"/>
                <a:ext cx="361" cy="900"/>
                <a:chOff x="5940" y="3803"/>
                <a:chExt cx="360" cy="900"/>
              </a:xfrm>
            </p:grpSpPr>
            <p:sp>
              <p:nvSpPr>
                <p:cNvPr id="315" name="Google Shape;315;p39"/>
                <p:cNvSpPr/>
                <p:nvPr/>
              </p:nvSpPr>
              <p:spPr>
                <a:xfrm>
                  <a:off x="5940" y="4163"/>
                  <a:ext cx="360" cy="36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18275" lIns="0" spcFirstLastPara="1" rIns="0" wrap="square" tIns="18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316" name="Google Shape;316;p39"/>
                <p:cNvCxnSpPr/>
                <p:nvPr/>
              </p:nvCxnSpPr>
              <p:spPr>
                <a:xfrm>
                  <a:off x="6120" y="4523"/>
                  <a:ext cx="0" cy="1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7" name="Google Shape;317;p39"/>
                <p:cNvCxnSpPr/>
                <p:nvPr/>
              </p:nvCxnSpPr>
              <p:spPr>
                <a:xfrm flipH="1" rot="10800000">
                  <a:off x="6120" y="3803"/>
                  <a:ext cx="1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18" name="Google Shape;318;p39"/>
              <p:cNvCxnSpPr/>
              <p:nvPr/>
            </p:nvCxnSpPr>
            <p:spPr>
              <a:xfrm>
                <a:off x="4320" y="4933"/>
                <a:ext cx="36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39"/>
              <p:cNvCxnSpPr/>
              <p:nvPr/>
            </p:nvCxnSpPr>
            <p:spPr>
              <a:xfrm>
                <a:off x="4320" y="5653"/>
                <a:ext cx="36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39"/>
              <p:cNvCxnSpPr/>
              <p:nvPr/>
            </p:nvCxnSpPr>
            <p:spPr>
              <a:xfrm>
                <a:off x="4320" y="6373"/>
                <a:ext cx="36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39"/>
              <p:cNvCxnSpPr/>
              <p:nvPr/>
            </p:nvCxnSpPr>
            <p:spPr>
              <a:xfrm>
                <a:off x="4320" y="7094"/>
                <a:ext cx="36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39"/>
              <p:cNvCxnSpPr/>
              <p:nvPr/>
            </p:nvCxnSpPr>
            <p:spPr>
              <a:xfrm>
                <a:off x="4320" y="7814"/>
                <a:ext cx="360" cy="1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39"/>
              <p:cNvCxnSpPr/>
              <p:nvPr/>
            </p:nvCxnSpPr>
            <p:spPr>
              <a:xfrm>
                <a:off x="4320" y="4933"/>
                <a:ext cx="1" cy="2879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4" name="Google Shape;324;p39"/>
            <p:cNvSpPr txBox="1"/>
            <p:nvPr/>
          </p:nvSpPr>
          <p:spPr>
            <a:xfrm>
              <a:off x="8100" y="5472"/>
              <a:ext cx="2340" cy="36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275" lIns="9125" spcFirstLastPara="1" rIns="0" wrap="square" tIns="27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BufferedOutputStream</a:t>
              </a:r>
              <a:endParaRPr b="1" sz="2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5" name="Google Shape;325;p39"/>
            <p:cNvSpPr txBox="1"/>
            <p:nvPr/>
          </p:nvSpPr>
          <p:spPr>
            <a:xfrm>
              <a:off x="8100" y="6912"/>
              <a:ext cx="2340" cy="362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18275" lIns="9125" spcFirstLastPara="1" rIns="0" wrap="square" tIns="27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lt2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PrintStream</a:t>
              </a:r>
              <a:endParaRPr b="1" sz="2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326" name="Google Shape;326;p39"/>
            <p:cNvGrpSpPr/>
            <p:nvPr/>
          </p:nvGrpSpPr>
          <p:grpSpPr>
            <a:xfrm>
              <a:off x="6840" y="5652"/>
              <a:ext cx="1260" cy="1440"/>
              <a:chOff x="6840" y="6012"/>
              <a:chExt cx="1260" cy="1440"/>
            </a:xfrm>
          </p:grpSpPr>
          <p:grpSp>
            <p:nvGrpSpPr>
              <p:cNvPr id="327" name="Google Shape;327;p39"/>
              <p:cNvGrpSpPr/>
              <p:nvPr/>
            </p:nvGrpSpPr>
            <p:grpSpPr>
              <a:xfrm rot="-5400000">
                <a:off x="7109" y="6283"/>
                <a:ext cx="361" cy="900"/>
                <a:chOff x="5940" y="3803"/>
                <a:chExt cx="360" cy="900"/>
              </a:xfrm>
            </p:grpSpPr>
            <p:sp>
              <p:nvSpPr>
                <p:cNvPr id="328" name="Google Shape;328;p39"/>
                <p:cNvSpPr/>
                <p:nvPr/>
              </p:nvSpPr>
              <p:spPr>
                <a:xfrm>
                  <a:off x="5940" y="4163"/>
                  <a:ext cx="360" cy="36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39"/>
                <p:cNvSpPr txBox="1"/>
                <p:nvPr/>
              </p:nvSpPr>
              <p:spPr>
                <a:xfrm rot="5400000">
                  <a:off x="6015" y="4330"/>
                  <a:ext cx="180" cy="1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18275" lIns="0" spcFirstLastPara="1" rIns="0" wrap="square" tIns="18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800">
                    <a:solidFill>
                      <a:schemeClr val="lt2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cxnSp>
              <p:nvCxnSpPr>
                <p:cNvPr id="330" name="Google Shape;330;p39"/>
                <p:cNvCxnSpPr/>
                <p:nvPr/>
              </p:nvCxnSpPr>
              <p:spPr>
                <a:xfrm>
                  <a:off x="6120" y="4523"/>
                  <a:ext cx="0" cy="1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31" name="Google Shape;331;p39"/>
                <p:cNvCxnSpPr/>
                <p:nvPr/>
              </p:nvCxnSpPr>
              <p:spPr>
                <a:xfrm flipH="1" rot="10800000">
                  <a:off x="6120" y="3803"/>
                  <a:ext cx="1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332" name="Google Shape;332;p39"/>
              <p:cNvCxnSpPr/>
              <p:nvPr/>
            </p:nvCxnSpPr>
            <p:spPr>
              <a:xfrm>
                <a:off x="7740" y="6012"/>
                <a:ext cx="36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39"/>
              <p:cNvCxnSpPr/>
              <p:nvPr/>
            </p:nvCxnSpPr>
            <p:spPr>
              <a:xfrm>
                <a:off x="7740" y="6732"/>
                <a:ext cx="36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39"/>
              <p:cNvCxnSpPr/>
              <p:nvPr/>
            </p:nvCxnSpPr>
            <p:spPr>
              <a:xfrm>
                <a:off x="7740" y="7452"/>
                <a:ext cx="36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39"/>
              <p:cNvCxnSpPr/>
              <p:nvPr/>
            </p:nvCxnSpPr>
            <p:spPr>
              <a:xfrm>
                <a:off x="7740" y="6012"/>
                <a:ext cx="0" cy="14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Điều khiển xuất nhập sử dụng Stream</a:t>
            </a:r>
            <a:endParaRPr/>
          </a:p>
        </p:txBody>
      </p:sp>
      <p:sp>
        <p:nvSpPr>
          <p:cNvPr id="341" name="Google Shape;341;p40"/>
          <p:cNvSpPr txBox="1"/>
          <p:nvPr>
            <p:ph idx="1" type="body"/>
          </p:nvPr>
        </p:nvSpPr>
        <p:spPr>
          <a:xfrm>
            <a:off x="457200" y="16462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Tạo ra một đối tượng stream và gắn nó với một nguồn hoặc đích dữ liệu.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Cung cấp một vòng lặp để đọc dữ liệu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While (còn c</a:t>
            </a:r>
            <a:r>
              <a:rPr lang="en-US"/>
              <a:t>ó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thông tin trong luồng)</a:t>
            </a:r>
            <a:endParaRPr/>
          </a:p>
          <a:p>
            <a:pPr indent="-228600" lvl="3" marL="16002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Đọc (viết) dữ liệu kết tiếp từ (đến) một Stream.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Đòng stream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Byte Stream</a:t>
            </a:r>
            <a:endParaRPr/>
          </a:p>
        </p:txBody>
      </p:sp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Các byte stream có chức năng đọc hoặc ghi dữ liệu dạng byte.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Dựa vào thao tác, có hai loại chính: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SzPts val="1500"/>
              <a:buChar char="m"/>
            </a:pPr>
            <a:r>
              <a:rPr lang="en-US" sz="2000"/>
              <a:t>Lớp InputStream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SzPts val="1500"/>
              <a:buChar char="m"/>
            </a:pPr>
            <a:r>
              <a:rPr lang="en-US" sz="2000"/>
              <a:t>Lớp OutputStream. 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SzPts val="1500"/>
              <a:buChar char="m"/>
            </a:pPr>
            <a:r>
              <a:rPr lang="en-US" sz="2000"/>
              <a:t>Các lớp xử lý trên byte stream đều được kế thừa từ hai lớp này.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Khi nào dùng ByteStream ?</a:t>
            </a:r>
            <a:endParaRPr/>
          </a:p>
        </p:txBody>
      </p:sp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Khi nhập, xuất dữ liệu ở mức nhị phân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Char char="m"/>
            </a:pPr>
            <a:r>
              <a:rPr lang="en-US" sz="2000"/>
              <a:t>Tránh dùng với dữ liệu chứa ký tự (CharacterStream)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Char char="m"/>
            </a:pPr>
            <a:r>
              <a:rPr lang="en-US" sz="2000"/>
              <a:t>Có những stream cho kiểu dữ liệu phức tạp</a:t>
            </a:r>
            <a:endParaRPr/>
          </a:p>
          <a:p>
            <a:pPr indent="-213359" lvl="0" marL="3429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Luồng nhập xuất là gì?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Char char="r"/>
            </a:pPr>
            <a:r>
              <a:rPr lang="en-US"/>
              <a:t>Khi đọc/ghi, dữ liệu được di chuyển thành dòng gọi là luồng.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r"/>
            </a:pPr>
            <a:r>
              <a:rPr lang="en-US"/>
              <a:t>Luồng chuyển dữ liệu từ nguồn tới đích: Tập tin, thiết bị, socket, và mảng.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r"/>
            </a:pPr>
            <a:r>
              <a:rPr lang="en-US"/>
              <a:t>Dữ liệu trong luồng có 2 dạng: byte và ký tự.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Char char="r"/>
            </a:pPr>
            <a:r>
              <a:rPr lang="en-US"/>
              <a:t>Dữ liệu gởi vào luồng có nhiều kiểu khác nhau tương ứng với các kiểu ngôn ngữ Java hỗ trợ.</a:t>
            </a:r>
            <a:endParaRPr/>
          </a:p>
          <a:p>
            <a:pPr indent="-19177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FileInputStream &amp; FileOutputStream</a:t>
            </a:r>
            <a:endParaRPr/>
          </a:p>
        </p:txBody>
      </p:sp>
      <p:pic>
        <p:nvPicPr>
          <p:cNvPr id="359" name="Google Shape;3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450" y="1600200"/>
            <a:ext cx="7224713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Ví dụ FileInputStream &amp; FileOutputStream</a:t>
            </a:r>
            <a:endParaRPr/>
          </a:p>
        </p:txBody>
      </p:sp>
      <p:pic>
        <p:nvPicPr>
          <p:cNvPr id="365" name="Google Shape;365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325" y="1870075"/>
            <a:ext cx="6178550" cy="41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Ví dụ InputStream và OutputStream</a:t>
            </a:r>
            <a:endParaRPr/>
          </a:p>
        </p:txBody>
      </p:sp>
      <p:pic>
        <p:nvPicPr>
          <p:cNvPr id="371" name="Google Shape;371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438" y="2395538"/>
            <a:ext cx="46323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Ví dụ Byte Input và Output Stream đơn giản</a:t>
            </a:r>
            <a:endParaRPr/>
          </a:p>
        </p:txBody>
      </p:sp>
      <p:pic>
        <p:nvPicPr>
          <p:cNvPr id="377" name="Google Shape;377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9000" y="1716088"/>
            <a:ext cx="4521200" cy="44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PipedInput Stream và PipedOutputStream</a:t>
            </a:r>
            <a:endParaRPr/>
          </a:p>
        </p:txBody>
      </p:sp>
      <p:pic>
        <p:nvPicPr>
          <p:cNvPr id="383" name="Google Shape;38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77988"/>
            <a:ext cx="8229600" cy="449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type="title"/>
          </p:nvPr>
        </p:nvSpPr>
        <p:spPr>
          <a:xfrm>
            <a:off x="457200" y="0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Ví dụ PipedInput Stream và PipedOutputStream</a:t>
            </a:r>
            <a:endParaRPr/>
          </a:p>
        </p:txBody>
      </p:sp>
      <p:pic>
        <p:nvPicPr>
          <p:cNvPr id="389" name="Google Shape;38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914400"/>
            <a:ext cx="7877175" cy="58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CharacterStream</a:t>
            </a:r>
            <a:endParaRPr/>
          </a:p>
        </p:txBody>
      </p:sp>
      <p:sp>
        <p:nvSpPr>
          <p:cNvPr id="395" name="Google Shape;395;p49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r"/>
            </a:pPr>
            <a:r>
              <a:rPr lang="en-US" sz="2000"/>
              <a:t>Java lưu ký tự sử dụng bảng mã unicode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r"/>
            </a:pPr>
            <a:r>
              <a:rPr lang="en-US" sz="2000"/>
              <a:t>Tất cả các luồng ký tự được kế thừa từ lớp Reader và Writer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r"/>
            </a:pPr>
            <a:r>
              <a:rPr lang="en-US" sz="2000"/>
              <a:t>Như byte stream, character stream có một lớp I/O chuyên biệt là: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m"/>
            </a:pPr>
            <a:r>
              <a:rPr lang="en-US" sz="1800"/>
              <a:t>FileReader: đọc (các) ký tự từ tập tin.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m"/>
            </a:pPr>
            <a:r>
              <a:rPr lang="en-US" sz="1800"/>
              <a:t>FileWriter: ghi (các) ký tự vào tập tin.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m"/>
            </a:pPr>
            <a:r>
              <a:rPr lang="en-US" sz="1800"/>
              <a:t>CharArrayReader: chứa bộ đệm là mảng ký tự để đọc dữ liệu.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m"/>
            </a:pPr>
            <a:r>
              <a:rPr lang="en-US" sz="1800"/>
              <a:t>CharArrayWriter: chứa bộ đệm là mảng ký tự để ghi dữ liệu.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m"/>
            </a:pPr>
            <a:r>
              <a:rPr lang="en-US" sz="1800"/>
              <a:t>PipedReader: đọc (các) ký tự từ một piped writer.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m"/>
            </a:pPr>
            <a:r>
              <a:rPr lang="en-US" sz="1800"/>
              <a:t>PipedWriter: ghi (các) ký tự vào một piped reader.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m"/>
            </a:pPr>
            <a:r>
              <a:rPr lang="en-US" sz="1800"/>
              <a:t>StringReader: đọc chuỗi ký tự.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350"/>
              <a:buChar char="m"/>
            </a:pPr>
            <a:r>
              <a:rPr lang="en-US" sz="1800"/>
              <a:t>StringWriter: ghi chuỗi ký tự. </a:t>
            </a:r>
            <a:endParaRPr/>
          </a:p>
          <a:p>
            <a:pPr indent="-23495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 stream – Reader </a:t>
            </a:r>
            <a:endParaRPr/>
          </a:p>
        </p:txBody>
      </p:sp>
      <p:grpSp>
        <p:nvGrpSpPr>
          <p:cNvPr id="401" name="Google Shape;401;p50"/>
          <p:cNvGrpSpPr/>
          <p:nvPr/>
        </p:nvGrpSpPr>
        <p:grpSpPr>
          <a:xfrm>
            <a:off x="492125" y="1828800"/>
            <a:ext cx="8124825" cy="4305300"/>
            <a:chOff x="792" y="864"/>
            <a:chExt cx="3240" cy="1585"/>
          </a:xfrm>
        </p:grpSpPr>
        <p:grpSp>
          <p:nvGrpSpPr>
            <p:cNvPr id="402" name="Google Shape;402;p50"/>
            <p:cNvGrpSpPr/>
            <p:nvPr/>
          </p:nvGrpSpPr>
          <p:grpSpPr>
            <a:xfrm>
              <a:off x="2160" y="1440"/>
              <a:ext cx="1872" cy="146"/>
              <a:chOff x="5400" y="2901"/>
              <a:chExt cx="4680" cy="364"/>
            </a:xfrm>
          </p:grpSpPr>
          <p:sp>
            <p:nvSpPr>
              <p:cNvPr id="403" name="Google Shape;403;p50"/>
              <p:cNvSpPr txBox="1"/>
              <p:nvPr/>
            </p:nvSpPr>
            <p:spPr>
              <a:xfrm>
                <a:off x="5400" y="2903"/>
                <a:ext cx="198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FilterReader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04" name="Google Shape;404;p50"/>
              <p:cNvSpPr txBox="1"/>
              <p:nvPr/>
            </p:nvSpPr>
            <p:spPr>
              <a:xfrm>
                <a:off x="8280" y="2901"/>
                <a:ext cx="180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PushbackReader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05" name="Google Shape;405;p50"/>
              <p:cNvGrpSpPr/>
              <p:nvPr/>
            </p:nvGrpSpPr>
            <p:grpSpPr>
              <a:xfrm rot="-5400000">
                <a:off x="7650" y="2631"/>
                <a:ext cx="360" cy="900"/>
                <a:chOff x="5940" y="3803"/>
                <a:chExt cx="360" cy="900"/>
              </a:xfrm>
            </p:grpSpPr>
            <p:sp>
              <p:nvSpPr>
                <p:cNvPr id="406" name="Google Shape;406;p50"/>
                <p:cNvSpPr/>
                <p:nvPr/>
              </p:nvSpPr>
              <p:spPr>
                <a:xfrm>
                  <a:off x="5940" y="4163"/>
                  <a:ext cx="360" cy="36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18275" lIns="0" spcFirstLastPara="1" rIns="0" wrap="square" tIns="18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407" name="Google Shape;407;p50"/>
                <p:cNvCxnSpPr/>
                <p:nvPr/>
              </p:nvCxnSpPr>
              <p:spPr>
                <a:xfrm>
                  <a:off x="6120" y="4523"/>
                  <a:ext cx="0" cy="1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8" name="Google Shape;408;p50"/>
                <p:cNvCxnSpPr/>
                <p:nvPr/>
              </p:nvCxnSpPr>
              <p:spPr>
                <a:xfrm flipH="1" rot="10800000">
                  <a:off x="6120" y="3803"/>
                  <a:ext cx="1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09" name="Google Shape;409;p50"/>
            <p:cNvGrpSpPr/>
            <p:nvPr/>
          </p:nvGrpSpPr>
          <p:grpSpPr>
            <a:xfrm>
              <a:off x="792" y="864"/>
              <a:ext cx="3240" cy="1585"/>
              <a:chOff x="1980" y="1461"/>
              <a:chExt cx="8100" cy="3962"/>
            </a:xfrm>
          </p:grpSpPr>
          <p:sp>
            <p:nvSpPr>
              <p:cNvPr id="410" name="Google Shape;410;p50"/>
              <p:cNvSpPr txBox="1"/>
              <p:nvPr/>
            </p:nvSpPr>
            <p:spPr>
              <a:xfrm>
                <a:off x="1980" y="3261"/>
                <a:ext cx="2160" cy="36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Reader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11" name="Google Shape;411;p50"/>
              <p:cNvSpPr txBox="1"/>
              <p:nvPr/>
            </p:nvSpPr>
            <p:spPr>
              <a:xfrm>
                <a:off x="5400" y="1461"/>
                <a:ext cx="198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BufferedReader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12" name="Google Shape;412;p50"/>
              <p:cNvSpPr txBox="1"/>
              <p:nvPr/>
            </p:nvSpPr>
            <p:spPr>
              <a:xfrm>
                <a:off x="5400" y="3621"/>
                <a:ext cx="198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InputStreamReader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13" name="Google Shape;413;p50"/>
              <p:cNvSpPr txBox="1"/>
              <p:nvPr/>
            </p:nvSpPr>
            <p:spPr>
              <a:xfrm>
                <a:off x="5400" y="5061"/>
                <a:ext cx="198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StringReader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14" name="Google Shape;414;p50"/>
              <p:cNvSpPr txBox="1"/>
              <p:nvPr/>
            </p:nvSpPr>
            <p:spPr>
              <a:xfrm>
                <a:off x="5400" y="2181"/>
                <a:ext cx="198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CharArrayReader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15" name="Google Shape;415;p50"/>
              <p:cNvSpPr txBox="1"/>
              <p:nvPr/>
            </p:nvSpPr>
            <p:spPr>
              <a:xfrm>
                <a:off x="5400" y="4341"/>
                <a:ext cx="1980" cy="361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PipedReader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16" name="Google Shape;416;p50"/>
              <p:cNvSpPr txBox="1"/>
              <p:nvPr/>
            </p:nvSpPr>
            <p:spPr>
              <a:xfrm>
                <a:off x="8280" y="1461"/>
                <a:ext cx="180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LineNumberReader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17" name="Google Shape;417;p50"/>
              <p:cNvSpPr txBox="1"/>
              <p:nvPr/>
            </p:nvSpPr>
            <p:spPr>
              <a:xfrm>
                <a:off x="8280" y="3619"/>
                <a:ext cx="180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FileReader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18" name="Google Shape;418;p50"/>
              <p:cNvGrpSpPr/>
              <p:nvPr/>
            </p:nvGrpSpPr>
            <p:grpSpPr>
              <a:xfrm rot="-5400000">
                <a:off x="7650" y="1191"/>
                <a:ext cx="360" cy="900"/>
                <a:chOff x="5940" y="3803"/>
                <a:chExt cx="360" cy="900"/>
              </a:xfrm>
            </p:grpSpPr>
            <p:sp>
              <p:nvSpPr>
                <p:cNvPr id="419" name="Google Shape;419;p50"/>
                <p:cNvSpPr/>
                <p:nvPr/>
              </p:nvSpPr>
              <p:spPr>
                <a:xfrm>
                  <a:off x="5940" y="4163"/>
                  <a:ext cx="360" cy="36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18275" lIns="0" spcFirstLastPara="1" rIns="0" wrap="square" tIns="18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420" name="Google Shape;420;p50"/>
                <p:cNvCxnSpPr/>
                <p:nvPr/>
              </p:nvCxnSpPr>
              <p:spPr>
                <a:xfrm>
                  <a:off x="6120" y="4523"/>
                  <a:ext cx="0" cy="1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1" name="Google Shape;421;p50"/>
                <p:cNvCxnSpPr/>
                <p:nvPr/>
              </p:nvCxnSpPr>
              <p:spPr>
                <a:xfrm flipH="1" rot="10800000">
                  <a:off x="6120" y="3803"/>
                  <a:ext cx="1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22" name="Google Shape;422;p50"/>
              <p:cNvGrpSpPr/>
              <p:nvPr/>
            </p:nvGrpSpPr>
            <p:grpSpPr>
              <a:xfrm rot="-5400000">
                <a:off x="7650" y="3349"/>
                <a:ext cx="360" cy="900"/>
                <a:chOff x="5940" y="3803"/>
                <a:chExt cx="360" cy="900"/>
              </a:xfrm>
            </p:grpSpPr>
            <p:sp>
              <p:nvSpPr>
                <p:cNvPr id="423" name="Google Shape;423;p50"/>
                <p:cNvSpPr/>
                <p:nvPr/>
              </p:nvSpPr>
              <p:spPr>
                <a:xfrm>
                  <a:off x="5940" y="4163"/>
                  <a:ext cx="360" cy="36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18275" lIns="0" spcFirstLastPara="1" rIns="0" wrap="square" tIns="18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424" name="Google Shape;424;p50"/>
                <p:cNvCxnSpPr/>
                <p:nvPr/>
              </p:nvCxnSpPr>
              <p:spPr>
                <a:xfrm>
                  <a:off x="6120" y="4523"/>
                  <a:ext cx="0" cy="1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5" name="Google Shape;425;p50"/>
                <p:cNvCxnSpPr/>
                <p:nvPr/>
              </p:nvCxnSpPr>
              <p:spPr>
                <a:xfrm flipH="1" rot="10800000">
                  <a:off x="6120" y="3803"/>
                  <a:ext cx="1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26" name="Google Shape;426;p50"/>
              <p:cNvGrpSpPr/>
              <p:nvPr/>
            </p:nvGrpSpPr>
            <p:grpSpPr>
              <a:xfrm>
                <a:off x="4140" y="1641"/>
                <a:ext cx="1260" cy="3601"/>
                <a:chOff x="4140" y="1641"/>
                <a:chExt cx="1260" cy="3601"/>
              </a:xfrm>
            </p:grpSpPr>
            <p:grpSp>
              <p:nvGrpSpPr>
                <p:cNvPr id="427" name="Google Shape;427;p50"/>
                <p:cNvGrpSpPr/>
                <p:nvPr/>
              </p:nvGrpSpPr>
              <p:grpSpPr>
                <a:xfrm rot="-5400000">
                  <a:off x="4410" y="2991"/>
                  <a:ext cx="360" cy="900"/>
                  <a:chOff x="5940" y="3803"/>
                  <a:chExt cx="360" cy="900"/>
                </a:xfrm>
              </p:grpSpPr>
              <p:sp>
                <p:nvSpPr>
                  <p:cNvPr id="428" name="Google Shape;428;p50"/>
                  <p:cNvSpPr/>
                  <p:nvPr/>
                </p:nvSpPr>
                <p:spPr>
                  <a:xfrm>
                    <a:off x="5940" y="4163"/>
                    <a:ext cx="360" cy="36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18275" lIns="0" spcFirstLastPara="1" rIns="0" wrap="square" tIns="18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cxnSp>
                <p:nvCxnSpPr>
                  <p:cNvPr id="429" name="Google Shape;429;p50"/>
                  <p:cNvCxnSpPr/>
                  <p:nvPr/>
                </p:nvCxnSpPr>
                <p:spPr>
                  <a:xfrm>
                    <a:off x="6120" y="4523"/>
                    <a:ext cx="0" cy="18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0" name="Google Shape;430;p50"/>
                  <p:cNvCxnSpPr/>
                  <p:nvPr/>
                </p:nvCxnSpPr>
                <p:spPr>
                  <a:xfrm flipH="1" rot="10800000">
                    <a:off x="6120" y="3803"/>
                    <a:ext cx="1" cy="36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431" name="Google Shape;431;p50"/>
                <p:cNvCxnSpPr/>
                <p:nvPr/>
              </p:nvCxnSpPr>
              <p:spPr>
                <a:xfrm>
                  <a:off x="5040" y="1641"/>
                  <a:ext cx="3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2" name="Google Shape;432;p50"/>
                <p:cNvCxnSpPr/>
                <p:nvPr/>
              </p:nvCxnSpPr>
              <p:spPr>
                <a:xfrm>
                  <a:off x="5040" y="2361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3" name="Google Shape;433;p50"/>
                <p:cNvCxnSpPr/>
                <p:nvPr/>
              </p:nvCxnSpPr>
              <p:spPr>
                <a:xfrm>
                  <a:off x="5040" y="3081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4" name="Google Shape;434;p50"/>
                <p:cNvCxnSpPr/>
                <p:nvPr/>
              </p:nvCxnSpPr>
              <p:spPr>
                <a:xfrm>
                  <a:off x="5040" y="3801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5" name="Google Shape;435;p50"/>
                <p:cNvCxnSpPr/>
                <p:nvPr/>
              </p:nvCxnSpPr>
              <p:spPr>
                <a:xfrm>
                  <a:off x="5040" y="4521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6" name="Google Shape;436;p50"/>
                <p:cNvCxnSpPr/>
                <p:nvPr/>
              </p:nvCxnSpPr>
              <p:spPr>
                <a:xfrm>
                  <a:off x="5040" y="5241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37" name="Google Shape;437;p50"/>
                <p:cNvCxnSpPr/>
                <p:nvPr/>
              </p:nvCxnSpPr>
              <p:spPr>
                <a:xfrm>
                  <a:off x="5040" y="1641"/>
                  <a:ext cx="1" cy="3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 stream – Writer </a:t>
            </a:r>
            <a:endParaRPr/>
          </a:p>
        </p:txBody>
      </p:sp>
      <p:grpSp>
        <p:nvGrpSpPr>
          <p:cNvPr id="443" name="Google Shape;443;p51"/>
          <p:cNvGrpSpPr/>
          <p:nvPr/>
        </p:nvGrpSpPr>
        <p:grpSpPr>
          <a:xfrm>
            <a:off x="703263" y="1676400"/>
            <a:ext cx="7173912" cy="4443413"/>
            <a:chOff x="1980" y="1620"/>
            <a:chExt cx="8190" cy="4683"/>
          </a:xfrm>
        </p:grpSpPr>
        <p:grpSp>
          <p:nvGrpSpPr>
            <p:cNvPr id="444" name="Google Shape;444;p51"/>
            <p:cNvGrpSpPr/>
            <p:nvPr/>
          </p:nvGrpSpPr>
          <p:grpSpPr>
            <a:xfrm>
              <a:off x="5400" y="3778"/>
              <a:ext cx="4770" cy="364"/>
              <a:chOff x="5400" y="3778"/>
              <a:chExt cx="4770" cy="364"/>
            </a:xfrm>
          </p:grpSpPr>
          <p:sp>
            <p:nvSpPr>
              <p:cNvPr id="445" name="Google Shape;445;p51"/>
              <p:cNvSpPr txBox="1"/>
              <p:nvPr/>
            </p:nvSpPr>
            <p:spPr>
              <a:xfrm>
                <a:off x="5400" y="3780"/>
                <a:ext cx="207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OutputStreamWriter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46" name="Google Shape;446;p51"/>
              <p:cNvSpPr txBox="1"/>
              <p:nvPr/>
            </p:nvSpPr>
            <p:spPr>
              <a:xfrm>
                <a:off x="8370" y="3778"/>
                <a:ext cx="180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FileWriter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47" name="Google Shape;447;p51"/>
              <p:cNvGrpSpPr/>
              <p:nvPr/>
            </p:nvGrpSpPr>
            <p:grpSpPr>
              <a:xfrm rot="-5400000">
                <a:off x="7739" y="3509"/>
                <a:ext cx="361" cy="900"/>
                <a:chOff x="5940" y="3803"/>
                <a:chExt cx="360" cy="900"/>
              </a:xfrm>
            </p:grpSpPr>
            <p:sp>
              <p:nvSpPr>
                <p:cNvPr id="448" name="Google Shape;448;p51"/>
                <p:cNvSpPr/>
                <p:nvPr/>
              </p:nvSpPr>
              <p:spPr>
                <a:xfrm>
                  <a:off x="5940" y="4163"/>
                  <a:ext cx="360" cy="36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18275" lIns="0" spcFirstLastPara="1" rIns="0" wrap="square" tIns="18275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cxnSp>
              <p:nvCxnSpPr>
                <p:cNvPr id="449" name="Google Shape;449;p51"/>
                <p:cNvCxnSpPr/>
                <p:nvPr/>
              </p:nvCxnSpPr>
              <p:spPr>
                <a:xfrm>
                  <a:off x="6120" y="4523"/>
                  <a:ext cx="0" cy="18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0" name="Google Shape;450;p51"/>
                <p:cNvCxnSpPr/>
                <p:nvPr/>
              </p:nvCxnSpPr>
              <p:spPr>
                <a:xfrm flipH="1" rot="10800000">
                  <a:off x="6120" y="3803"/>
                  <a:ext cx="1" cy="36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51" name="Google Shape;451;p51"/>
            <p:cNvGrpSpPr/>
            <p:nvPr/>
          </p:nvGrpSpPr>
          <p:grpSpPr>
            <a:xfrm>
              <a:off x="1980" y="1620"/>
              <a:ext cx="5490" cy="4683"/>
              <a:chOff x="1980" y="1620"/>
              <a:chExt cx="5490" cy="4683"/>
            </a:xfrm>
          </p:grpSpPr>
          <p:sp>
            <p:nvSpPr>
              <p:cNvPr id="452" name="Google Shape;452;p51"/>
              <p:cNvSpPr txBox="1"/>
              <p:nvPr/>
            </p:nvSpPr>
            <p:spPr>
              <a:xfrm>
                <a:off x="5400" y="1620"/>
                <a:ext cx="2070" cy="361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BufferedWriter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53" name="Google Shape;453;p51"/>
              <p:cNvSpPr txBox="1"/>
              <p:nvPr/>
            </p:nvSpPr>
            <p:spPr>
              <a:xfrm>
                <a:off x="1980" y="3779"/>
                <a:ext cx="2160" cy="361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Writer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54" name="Google Shape;454;p51"/>
              <p:cNvSpPr txBox="1"/>
              <p:nvPr/>
            </p:nvSpPr>
            <p:spPr>
              <a:xfrm>
                <a:off x="5400" y="5940"/>
                <a:ext cx="2070" cy="363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StringWriter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55" name="Google Shape;455;p51"/>
              <p:cNvSpPr txBox="1"/>
              <p:nvPr/>
            </p:nvSpPr>
            <p:spPr>
              <a:xfrm>
                <a:off x="5400" y="2340"/>
                <a:ext cx="207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CharArrayWriter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56" name="Google Shape;456;p51"/>
              <p:cNvSpPr txBox="1"/>
              <p:nvPr/>
            </p:nvSpPr>
            <p:spPr>
              <a:xfrm>
                <a:off x="5400" y="4500"/>
                <a:ext cx="2070" cy="361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PipedWriter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57" name="Google Shape;457;p51"/>
              <p:cNvSpPr txBox="1"/>
              <p:nvPr/>
            </p:nvSpPr>
            <p:spPr>
              <a:xfrm>
                <a:off x="5400" y="5220"/>
                <a:ext cx="2070" cy="362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PrintWriter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58" name="Google Shape;458;p51"/>
              <p:cNvSpPr txBox="1"/>
              <p:nvPr/>
            </p:nvSpPr>
            <p:spPr>
              <a:xfrm>
                <a:off x="5400" y="3060"/>
                <a:ext cx="2070" cy="361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18275" lIns="9125" spcFirstLastPara="1" rIns="0" wrap="square" tIns="274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1" lang="en-US" sz="1400">
                    <a:solidFill>
                      <a:schemeClr val="lt2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FilterWriter</a:t>
                </a:r>
                <a:endParaRPr b="1" sz="2800">
                  <a:solidFill>
                    <a:schemeClr val="lt2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459" name="Google Shape;459;p51"/>
              <p:cNvGrpSpPr/>
              <p:nvPr/>
            </p:nvGrpSpPr>
            <p:grpSpPr>
              <a:xfrm>
                <a:off x="4140" y="1799"/>
                <a:ext cx="1260" cy="4321"/>
                <a:chOff x="4140" y="5783"/>
                <a:chExt cx="1260" cy="4319"/>
              </a:xfrm>
            </p:grpSpPr>
            <p:grpSp>
              <p:nvGrpSpPr>
                <p:cNvPr id="460" name="Google Shape;460;p51"/>
                <p:cNvGrpSpPr/>
                <p:nvPr/>
              </p:nvGrpSpPr>
              <p:grpSpPr>
                <a:xfrm rot="-5400000">
                  <a:off x="4410" y="7491"/>
                  <a:ext cx="360" cy="900"/>
                  <a:chOff x="5940" y="3803"/>
                  <a:chExt cx="360" cy="900"/>
                </a:xfrm>
              </p:grpSpPr>
              <p:sp>
                <p:nvSpPr>
                  <p:cNvPr id="461" name="Google Shape;461;p51"/>
                  <p:cNvSpPr/>
                  <p:nvPr/>
                </p:nvSpPr>
                <p:spPr>
                  <a:xfrm>
                    <a:off x="5940" y="4163"/>
                    <a:ext cx="360" cy="360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18275" lIns="0" spcFirstLastPara="1" rIns="0" wrap="square" tIns="18275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cxnSp>
                <p:nvCxnSpPr>
                  <p:cNvPr id="462" name="Google Shape;462;p51"/>
                  <p:cNvCxnSpPr/>
                  <p:nvPr/>
                </p:nvCxnSpPr>
                <p:spPr>
                  <a:xfrm>
                    <a:off x="6120" y="4523"/>
                    <a:ext cx="0" cy="18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63" name="Google Shape;463;p51"/>
                  <p:cNvCxnSpPr/>
                  <p:nvPr/>
                </p:nvCxnSpPr>
                <p:spPr>
                  <a:xfrm flipH="1" rot="10800000">
                    <a:off x="6120" y="3803"/>
                    <a:ext cx="1" cy="36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cxnSp>
              <p:nvCxnSpPr>
                <p:cNvPr id="464" name="Google Shape;464;p51"/>
                <p:cNvCxnSpPr/>
                <p:nvPr/>
              </p:nvCxnSpPr>
              <p:spPr>
                <a:xfrm>
                  <a:off x="5040" y="5783"/>
                  <a:ext cx="36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5" name="Google Shape;465;p51"/>
                <p:cNvCxnSpPr/>
                <p:nvPr/>
              </p:nvCxnSpPr>
              <p:spPr>
                <a:xfrm>
                  <a:off x="5040" y="6503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6" name="Google Shape;466;p51"/>
                <p:cNvCxnSpPr/>
                <p:nvPr/>
              </p:nvCxnSpPr>
              <p:spPr>
                <a:xfrm>
                  <a:off x="5040" y="7223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7" name="Google Shape;467;p51"/>
                <p:cNvCxnSpPr/>
                <p:nvPr/>
              </p:nvCxnSpPr>
              <p:spPr>
                <a:xfrm>
                  <a:off x="5040" y="7943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8" name="Google Shape;468;p51"/>
                <p:cNvCxnSpPr/>
                <p:nvPr/>
              </p:nvCxnSpPr>
              <p:spPr>
                <a:xfrm>
                  <a:off x="5040" y="8663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69" name="Google Shape;469;p51"/>
                <p:cNvCxnSpPr/>
                <p:nvPr/>
              </p:nvCxnSpPr>
              <p:spPr>
                <a:xfrm>
                  <a:off x="5040" y="9383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0" name="Google Shape;470;p51"/>
                <p:cNvCxnSpPr/>
                <p:nvPr/>
              </p:nvCxnSpPr>
              <p:spPr>
                <a:xfrm>
                  <a:off x="5040" y="5783"/>
                  <a:ext cx="1" cy="43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1" name="Google Shape;471;p51"/>
                <p:cNvCxnSpPr/>
                <p:nvPr/>
              </p:nvCxnSpPr>
              <p:spPr>
                <a:xfrm>
                  <a:off x="5040" y="10101"/>
                  <a:ext cx="360" cy="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FileReader &amp; FileWriter</a:t>
            </a:r>
            <a:endParaRPr/>
          </a:p>
        </p:txBody>
      </p:sp>
      <p:pic>
        <p:nvPicPr>
          <p:cNvPr id="477" name="Google Shape;47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88" y="1525588"/>
            <a:ext cx="8510587" cy="510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Luồng nhập/xuất là gì?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228600" y="1447800"/>
            <a:ext cx="8763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r"/>
            </a:pPr>
            <a:r>
              <a:rPr lang="en-US" sz="2000"/>
              <a:t>Khi một luồng ở chế độ đọc viết thì các thread khác ở chế độ block.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700"/>
              <a:buChar char="r"/>
            </a:pPr>
            <a:r>
              <a:rPr lang="en-US" sz="2000"/>
              <a:t>Khi xuất hiện lỗi, nó ném ra ngoại lệ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IOException.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700"/>
              <a:buChar char="r"/>
            </a:pPr>
            <a:r>
              <a:rPr lang="en-US" sz="2000"/>
              <a:t>Code thực hiện đọc/viết dữ liệu phải đặt trong khối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try{}catch(){}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700"/>
              <a:buChar char="r"/>
            </a:pPr>
            <a:r>
              <a:rPr lang="en-US" sz="2000"/>
              <a:t>Luồng nhập/xuất chuẩn trong java là ba thuộc tính của lớp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System: in, out, err.</a:t>
            </a:r>
            <a:endParaRPr/>
          </a:p>
          <a:p>
            <a:pPr indent="-213359" lvl="0" marL="34290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4" name="Google Shape;104;p17"/>
          <p:cNvCxnSpPr/>
          <p:nvPr/>
        </p:nvCxnSpPr>
        <p:spPr>
          <a:xfrm flipH="1" rot="10800000">
            <a:off x="2601913" y="4094163"/>
            <a:ext cx="493712" cy="152400"/>
          </a:xfrm>
          <a:prstGeom prst="straightConnector1">
            <a:avLst/>
          </a:prstGeom>
          <a:noFill/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>
            <a:off x="2462213" y="4398963"/>
            <a:ext cx="350837" cy="381000"/>
          </a:xfrm>
          <a:prstGeom prst="straightConnector1">
            <a:avLst/>
          </a:prstGeom>
          <a:noFill/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6" name="Google Shape;106;p17"/>
          <p:cNvGrpSpPr/>
          <p:nvPr/>
        </p:nvGrpSpPr>
        <p:grpSpPr>
          <a:xfrm>
            <a:off x="4765675" y="4856163"/>
            <a:ext cx="3376613" cy="569912"/>
            <a:chOff x="2832" y="3600"/>
            <a:chExt cx="2304" cy="359"/>
          </a:xfrm>
        </p:grpSpPr>
        <p:pic>
          <p:nvPicPr>
            <p:cNvPr descr="bd05711_" id="107" name="Google Shape;10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60" y="3648"/>
              <a:ext cx="576" cy="2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d08269_" id="108" name="Google Shape;10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32" y="3648"/>
              <a:ext cx="672" cy="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n00211_" id="109" name="Google Shape;109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36" y="3650"/>
              <a:ext cx="720" cy="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n00090_" id="110" name="Google Shape;110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08" y="3600"/>
              <a:ext cx="528" cy="3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Google Shape;111;p17"/>
          <p:cNvGrpSpPr/>
          <p:nvPr/>
        </p:nvGrpSpPr>
        <p:grpSpPr>
          <a:xfrm>
            <a:off x="1811338" y="4932363"/>
            <a:ext cx="1968500" cy="685800"/>
            <a:chOff x="864" y="3600"/>
            <a:chExt cx="1344" cy="432"/>
          </a:xfrm>
        </p:grpSpPr>
        <p:cxnSp>
          <p:nvCxnSpPr>
            <p:cNvPr id="112" name="Google Shape;112;p17"/>
            <p:cNvCxnSpPr/>
            <p:nvPr/>
          </p:nvCxnSpPr>
          <p:spPr>
            <a:xfrm>
              <a:off x="864" y="3600"/>
              <a:ext cx="1344" cy="0"/>
            </a:xfrm>
            <a:prstGeom prst="straightConnector1">
              <a:avLst/>
            </a:prstGeom>
            <a:noFill/>
            <a:ln cap="sq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7"/>
            <p:cNvCxnSpPr/>
            <p:nvPr/>
          </p:nvCxnSpPr>
          <p:spPr>
            <a:xfrm>
              <a:off x="864" y="4032"/>
              <a:ext cx="1344" cy="0"/>
            </a:xfrm>
            <a:prstGeom prst="straightConnector1">
              <a:avLst/>
            </a:prstGeom>
            <a:noFill/>
            <a:ln cap="sq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" name="Google Shape;114;p17"/>
            <p:cNvSpPr txBox="1"/>
            <p:nvPr/>
          </p:nvSpPr>
          <p:spPr>
            <a:xfrm>
              <a:off x="864" y="3648"/>
              <a:ext cx="1296" cy="294"/>
            </a:xfrm>
            <a:prstGeom prst="rect">
              <a:avLst/>
            </a:prstGeom>
            <a:noFill/>
            <a:ln cap="sq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Some Job</a:t>
              </a:r>
              <a:endParaRPr/>
            </a:p>
          </p:txBody>
        </p:sp>
      </p:grpSp>
      <p:sp>
        <p:nvSpPr>
          <p:cNvPr id="115" name="Google Shape;115;p17"/>
          <p:cNvSpPr txBox="1"/>
          <p:nvPr/>
        </p:nvSpPr>
        <p:spPr>
          <a:xfrm rot="3162895">
            <a:off x="3041650" y="4229100"/>
            <a:ext cx="1533525" cy="466725"/>
          </a:xfrm>
          <a:prstGeom prst="rect">
            <a:avLst/>
          </a:prstGeom>
          <a:noFill/>
          <a:ln cap="sq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Some Job</a:t>
            </a:r>
            <a:endParaRPr/>
          </a:p>
        </p:txBody>
      </p:sp>
      <p:grpSp>
        <p:nvGrpSpPr>
          <p:cNvPr id="116" name="Google Shape;116;p17"/>
          <p:cNvGrpSpPr/>
          <p:nvPr/>
        </p:nvGrpSpPr>
        <p:grpSpPr>
          <a:xfrm>
            <a:off x="4319094" y="3476339"/>
            <a:ext cx="1384941" cy="1521399"/>
            <a:chOff x="2755" y="2683"/>
            <a:chExt cx="945" cy="958"/>
          </a:xfrm>
        </p:grpSpPr>
        <p:cxnSp>
          <p:nvCxnSpPr>
            <p:cNvPr id="117" name="Google Shape;117;p17"/>
            <p:cNvCxnSpPr/>
            <p:nvPr/>
          </p:nvCxnSpPr>
          <p:spPr>
            <a:xfrm flipH="1" rot="10800000">
              <a:off x="2784" y="2832"/>
              <a:ext cx="480" cy="480"/>
            </a:xfrm>
            <a:prstGeom prst="straightConnector1">
              <a:avLst/>
            </a:prstGeom>
            <a:noFill/>
            <a:ln cap="sq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7"/>
            <p:cNvCxnSpPr/>
            <p:nvPr/>
          </p:nvCxnSpPr>
          <p:spPr>
            <a:xfrm flipH="1" rot="10800000">
              <a:off x="3072" y="3072"/>
              <a:ext cx="480" cy="480"/>
            </a:xfrm>
            <a:prstGeom prst="straightConnector1">
              <a:avLst/>
            </a:prstGeom>
            <a:noFill/>
            <a:ln cap="sq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Google Shape;119;p17"/>
            <p:cNvSpPr txBox="1"/>
            <p:nvPr/>
          </p:nvSpPr>
          <p:spPr>
            <a:xfrm rot="-2745741">
              <a:off x="2714" y="3003"/>
              <a:ext cx="1028" cy="318"/>
            </a:xfrm>
            <a:prstGeom prst="rect">
              <a:avLst/>
            </a:prstGeom>
            <a:noFill/>
            <a:ln cap="sq" cmpd="sng" w="9525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Some Job</a:t>
              </a:r>
              <a:endParaRPr/>
            </a:p>
          </p:txBody>
        </p:sp>
      </p:grpSp>
      <p:pic>
        <p:nvPicPr>
          <p:cNvPr id="120" name="Google Shape;12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41713" y="3941763"/>
            <a:ext cx="13112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1125538" y="4017963"/>
            <a:ext cx="14065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Threads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6259513" y="3941763"/>
            <a:ext cx="1336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Threads</a:t>
            </a:r>
            <a:endParaRPr/>
          </a:p>
        </p:txBody>
      </p:sp>
      <p:cxnSp>
        <p:nvCxnSpPr>
          <p:cNvPr id="123" name="Google Shape;123;p17"/>
          <p:cNvCxnSpPr/>
          <p:nvPr/>
        </p:nvCxnSpPr>
        <p:spPr>
          <a:xfrm rot="10800000">
            <a:off x="5556250" y="4246563"/>
            <a:ext cx="774700" cy="0"/>
          </a:xfrm>
          <a:prstGeom prst="straightConnector1">
            <a:avLst/>
          </a:prstGeom>
          <a:noFill/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7"/>
          <p:cNvCxnSpPr/>
          <p:nvPr/>
        </p:nvCxnSpPr>
        <p:spPr>
          <a:xfrm flipH="1">
            <a:off x="6189663" y="4322763"/>
            <a:ext cx="211137" cy="457200"/>
          </a:xfrm>
          <a:prstGeom prst="straightConnector1">
            <a:avLst/>
          </a:prstGeom>
          <a:noFill/>
          <a:ln cap="sq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25" name="Google Shape;125;p17"/>
          <p:cNvGrpSpPr/>
          <p:nvPr/>
        </p:nvGrpSpPr>
        <p:grpSpPr>
          <a:xfrm>
            <a:off x="5046663" y="4868863"/>
            <a:ext cx="2813050" cy="914400"/>
            <a:chOff x="3072" y="3600"/>
            <a:chExt cx="1920" cy="576"/>
          </a:xfrm>
        </p:grpSpPr>
        <p:cxnSp>
          <p:nvCxnSpPr>
            <p:cNvPr id="126" name="Google Shape;126;p17"/>
            <p:cNvCxnSpPr/>
            <p:nvPr/>
          </p:nvCxnSpPr>
          <p:spPr>
            <a:xfrm>
              <a:off x="3072" y="3600"/>
              <a:ext cx="1920" cy="0"/>
            </a:xfrm>
            <a:prstGeom prst="straightConnector1">
              <a:avLst/>
            </a:prstGeom>
            <a:noFill/>
            <a:ln cap="sq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7"/>
            <p:cNvCxnSpPr/>
            <p:nvPr/>
          </p:nvCxnSpPr>
          <p:spPr>
            <a:xfrm>
              <a:off x="3072" y="3984"/>
              <a:ext cx="1920" cy="0"/>
            </a:xfrm>
            <a:prstGeom prst="straightConnector1">
              <a:avLst/>
            </a:prstGeom>
            <a:noFill/>
            <a:ln cap="sq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" name="Google Shape;128;p17"/>
            <p:cNvSpPr txBox="1"/>
            <p:nvPr/>
          </p:nvSpPr>
          <p:spPr>
            <a:xfrm>
              <a:off x="3264" y="3964"/>
              <a:ext cx="134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2"/>
                  </a:solidFill>
                  <a:latin typeface="Tahoma"/>
                  <a:ea typeface="Tahoma"/>
                  <a:cs typeface="Tahoma"/>
                  <a:sym typeface="Tahoma"/>
                </a:rPr>
                <a:t>Stream read / write</a:t>
              </a:r>
              <a:endParaRPr/>
            </a:p>
          </p:txBody>
        </p:sp>
      </p:grpSp>
      <p:grpSp>
        <p:nvGrpSpPr>
          <p:cNvPr id="129" name="Google Shape;129;p17"/>
          <p:cNvGrpSpPr/>
          <p:nvPr/>
        </p:nvGrpSpPr>
        <p:grpSpPr>
          <a:xfrm>
            <a:off x="6470650" y="4259263"/>
            <a:ext cx="1477963" cy="1066800"/>
            <a:chOff x="4224" y="3264"/>
            <a:chExt cx="1008" cy="672"/>
          </a:xfrm>
        </p:grpSpPr>
        <p:grpSp>
          <p:nvGrpSpPr>
            <p:cNvPr id="130" name="Google Shape;130;p17"/>
            <p:cNvGrpSpPr/>
            <p:nvPr/>
          </p:nvGrpSpPr>
          <p:grpSpPr>
            <a:xfrm>
              <a:off x="4272" y="3264"/>
              <a:ext cx="960" cy="480"/>
              <a:chOff x="4800" y="3024"/>
              <a:chExt cx="960" cy="576"/>
            </a:xfrm>
          </p:grpSpPr>
          <p:sp>
            <p:nvSpPr>
              <p:cNvPr id="131" name="Google Shape;131;p17"/>
              <p:cNvSpPr/>
              <p:nvPr/>
            </p:nvSpPr>
            <p:spPr>
              <a:xfrm>
                <a:off x="4800" y="3024"/>
                <a:ext cx="960" cy="576"/>
              </a:xfrm>
              <a:prstGeom prst="irregularSeal1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2" name="Google Shape;132;p17"/>
              <p:cNvSpPr txBox="1"/>
              <p:nvPr/>
            </p:nvSpPr>
            <p:spPr>
              <a:xfrm>
                <a:off x="4848" y="3196"/>
                <a:ext cx="874" cy="2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81800"/>
                    </a:solidFill>
                    <a:latin typeface="Tahoma"/>
                    <a:ea typeface="Tahoma"/>
                    <a:cs typeface="Tahoma"/>
                    <a:sym typeface="Tahoma"/>
                  </a:rPr>
                  <a:t>IOException</a:t>
                </a:r>
                <a:endParaRPr/>
              </a:p>
            </p:txBody>
          </p:sp>
        </p:grpSp>
        <p:sp>
          <p:nvSpPr>
            <p:cNvPr id="133" name="Google Shape;133;p17"/>
            <p:cNvSpPr/>
            <p:nvPr/>
          </p:nvSpPr>
          <p:spPr>
            <a:xfrm>
              <a:off x="4224" y="3264"/>
              <a:ext cx="1008" cy="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FileReader &amp; FileWriter</a:t>
            </a:r>
            <a:endParaRPr/>
          </a:p>
        </p:txBody>
      </p:sp>
      <p:sp>
        <p:nvSpPr>
          <p:cNvPr id="483" name="Google Shape;483;p53"/>
          <p:cNvSpPr txBox="1"/>
          <p:nvPr>
            <p:ph idx="1" type="body"/>
          </p:nvPr>
        </p:nvSpPr>
        <p:spPr>
          <a:xfrm>
            <a:off x="533400" y="1600200"/>
            <a:ext cx="3822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3359" lvl="0" marL="34290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</p:txBody>
      </p:sp>
      <p:pic>
        <p:nvPicPr>
          <p:cNvPr id="484" name="Google Shape;48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50" y="1436688"/>
            <a:ext cx="7666038" cy="542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FileReader &amp; FileWriter</a:t>
            </a:r>
            <a:endParaRPr/>
          </a:p>
        </p:txBody>
      </p:sp>
      <p:sp>
        <p:nvSpPr>
          <p:cNvPr id="490" name="Google Shape;490;p54"/>
          <p:cNvSpPr txBox="1"/>
          <p:nvPr>
            <p:ph idx="1" type="body"/>
          </p:nvPr>
        </p:nvSpPr>
        <p:spPr>
          <a:xfrm>
            <a:off x="533400" y="1600200"/>
            <a:ext cx="3822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3359" lvl="0" marL="342900" rtl="0" algn="l"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  <a:p>
            <a:pPr indent="-190500" lvl="1" marL="74295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</p:txBody>
      </p:sp>
      <p:pic>
        <p:nvPicPr>
          <p:cNvPr id="491" name="Google Shape;49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263" y="2471738"/>
            <a:ext cx="6727825" cy="27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5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BufferedStream</a:t>
            </a:r>
            <a:endParaRPr/>
          </a:p>
        </p:txBody>
      </p:sp>
      <p:sp>
        <p:nvSpPr>
          <p:cNvPr id="497" name="Google Shape;497;p55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Để tăng tốc độ đọc/ghi 🡪 dùng kỹ thuật vùng nhớ đệm.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Vùng đệm đọc: dữ liệu sẽ được đọc vào vùng đệm thành từng khối 🡪 giảm số thao tác đọc.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Vùng đệm ghi: Từng khối dữ liệu được ghi một lần 🡪 giảm số thao tác ghi.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Như vậy, vùng đệm càng lớn thì càng tăng tốc độ, nhưng sẽ càng dễ xảy ra mất dữ liệu khi chương trình bị chấm dứt đột ngột.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BufferedStream</a:t>
            </a:r>
            <a:endParaRPr/>
          </a:p>
        </p:txBody>
      </p:sp>
      <p:sp>
        <p:nvSpPr>
          <p:cNvPr id="503" name="Google Shape;503;p56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700"/>
              <a:buChar char="r"/>
            </a:pPr>
            <a:r>
              <a:rPr lang="en-US" sz="2000"/>
              <a:t>Trong Java, các lớp đọc/ghi theo vùng đệm gồm: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350"/>
              <a:buChar char="m"/>
            </a:pPr>
            <a:r>
              <a:rPr lang="en-US" sz="1800"/>
              <a:t>BufferedInputStream: đọc dữ liệu dạng byte, có dùng vùng đệm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350"/>
              <a:buChar char="m"/>
            </a:pPr>
            <a:r>
              <a:rPr lang="en-US" sz="1800"/>
              <a:t>BufferedOutputStream: ghi dữ liệu dạng byte, có dùng vùng đệm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350"/>
              <a:buChar char="m"/>
            </a:pPr>
            <a:r>
              <a:rPr lang="en-US" sz="1800"/>
              <a:t>BufferedReader: đọc dữ liệu dạng ký tự, có dùng vùng đệm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350"/>
              <a:buChar char="m"/>
            </a:pPr>
            <a:r>
              <a:rPr lang="en-US" sz="1800"/>
              <a:t>BufferedWriter: ghi dữ liệu dạng ký tự, có dùng vùng đệm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700"/>
              <a:buChar char="r"/>
            </a:pPr>
            <a:r>
              <a:rPr lang="en-US" sz="2000"/>
              <a:t>Tạo stream vùng đệm, ta phải liên kết nó một đối tượng stream khác.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BufferedStream</a:t>
            </a:r>
            <a:endParaRPr/>
          </a:p>
        </p:txBody>
      </p:sp>
      <p:pic>
        <p:nvPicPr>
          <p:cNvPr id="509" name="Google Shape;50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3" y="2254250"/>
            <a:ext cx="7237412" cy="345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BufferedStream</a:t>
            </a:r>
            <a:endParaRPr/>
          </a:p>
        </p:txBody>
      </p:sp>
      <p:graphicFrame>
        <p:nvGraphicFramePr>
          <p:cNvPr id="515" name="Google Shape;515;p58"/>
          <p:cNvGraphicFramePr/>
          <p:nvPr/>
        </p:nvGraphicFramePr>
        <p:xfrm>
          <a:off x="8255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{A6FD4446-0ACA-488A-9334-135EFDB1E4CF}</a:tableStyleId>
              </a:tblPr>
              <a:tblGrid>
                <a:gridCol w="2379675"/>
                <a:gridCol w="3165475"/>
                <a:gridCol w="3446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Stream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Phương thức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Ý nghĩa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BufferedInputStream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BufferedInputStream</a:t>
                      </a:r>
                      <a:b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</a:b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(InputStream in,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size)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Tạo một stream với vùng đệm kích thước size để để đọc dữ liệu dạng byte.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BufferedOutputStream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BufferedOutputStream</a:t>
                      </a:r>
                      <a:b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</a:b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(OutputStream out,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sz)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Tạo một stream với vùng đệm kích thước sz byte để để ghi dữ liệu dạng byte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BufferedReader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BufferedReader</a:t>
                      </a:r>
                      <a:b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</a:b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(Reader in,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sz)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Tạo một stream với vùng đệm kích thước sz để để đọc dữ liệu dạng ký tự.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BufferedWriter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BufferedWriter</a:t>
                      </a:r>
                      <a:b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</a:b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(Writer out, </a:t>
                      </a: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 sz)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36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Tạo một stream với vùng đệm kích thước sz byte để để ghi dữ liệu dạng byte.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BufferedStream</a:t>
            </a:r>
            <a:endParaRPr/>
          </a:p>
        </p:txBody>
      </p:sp>
      <p:pic>
        <p:nvPicPr>
          <p:cNvPr id="521" name="Google Shape;52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113" y="1600200"/>
            <a:ext cx="7651750" cy="51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BufferedStream</a:t>
            </a:r>
            <a:endParaRPr/>
          </a:p>
        </p:txBody>
      </p:sp>
      <p:pic>
        <p:nvPicPr>
          <p:cNvPr id="527" name="Google Shape;52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930525"/>
            <a:ext cx="7772400" cy="198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Ví dụ về lợi ích việc dùng BufferedStream</a:t>
            </a:r>
            <a:endParaRPr/>
          </a:p>
        </p:txBody>
      </p:sp>
      <p:pic>
        <p:nvPicPr>
          <p:cNvPr id="533" name="Google Shape;53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525" y="1600200"/>
            <a:ext cx="6199188" cy="50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BufferedStream</a:t>
            </a:r>
            <a:endParaRPr/>
          </a:p>
        </p:txBody>
      </p:sp>
      <p:pic>
        <p:nvPicPr>
          <p:cNvPr id="539" name="Google Shape;53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338" y="2636838"/>
            <a:ext cx="5613400" cy="224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Stream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533400" y="1600200"/>
            <a:ext cx="74707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Chương trình dùng Input stream để đọc dữ liệu từ nguồn vào chương trình.</a:t>
            </a:r>
            <a:endParaRPr/>
          </a:p>
        </p:txBody>
      </p:sp>
      <p:pic>
        <p:nvPicPr>
          <p:cNvPr id="140" name="Google Shape;140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7975" y="2908300"/>
            <a:ext cx="5614988" cy="282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3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Stream có định dạng</a:t>
            </a:r>
            <a:endParaRPr/>
          </a:p>
        </p:txBody>
      </p:sp>
      <p:sp>
        <p:nvSpPr>
          <p:cNvPr id="545" name="Google Shape;545;p63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Char char="r"/>
            </a:pPr>
            <a:r>
              <a:rPr lang="en-US" sz="1800"/>
              <a:t>Java còn cung cấp lớp stream đọc dữ liệu có định dạng.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</a:pPr>
            <a:r>
              <a:rPr lang="en-US" sz="1800"/>
              <a:t>Stream đọc có định dạng sẽ tiến hành gọi stream liên kết để đọc các byte dữ liệu rồi chuyển đổi thành dạng dữ liệu phù hợp.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</a:pPr>
            <a:r>
              <a:rPr lang="en-US" sz="1800"/>
              <a:t>Stream ghi có định dạng sẽ tiến hành chuyển dữ liệu của chương trình thành dạng byte rồi gọi stream liên kết ghi dữ liệu.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</a:pPr>
            <a:r>
              <a:rPr lang="en-US" sz="1800"/>
              <a:t>DataInput: cho phép đọc các giá trị thuộc kiểu nguyên thủy (</a:t>
            </a:r>
            <a:r>
              <a:rPr b="1" lang="en-US" sz="1800"/>
              <a:t>int</a:t>
            </a:r>
            <a:r>
              <a:rPr lang="en-US" sz="1800"/>
              <a:t>, </a:t>
            </a:r>
            <a:r>
              <a:rPr b="1" lang="en-US" sz="1800"/>
              <a:t>float</a:t>
            </a:r>
            <a:r>
              <a:rPr lang="en-US" sz="1800"/>
              <a:t>, </a:t>
            </a:r>
            <a:r>
              <a:rPr b="1" lang="en-US" sz="1800"/>
              <a:t>double</a:t>
            </a:r>
            <a:r>
              <a:rPr lang="en-US" sz="1800"/>
              <a:t>, </a:t>
            </a:r>
            <a:r>
              <a:rPr b="1" lang="en-US" sz="1800"/>
              <a:t>boolean</a:t>
            </a:r>
            <a:r>
              <a:rPr lang="en-US" sz="1800"/>
              <a:t>,...).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</a:pPr>
            <a:r>
              <a:rPr lang="en-US" sz="1800"/>
              <a:t>DataOutput: cho phép ghi các giá trị thuộc kiểu nguyên thủy (</a:t>
            </a:r>
            <a:r>
              <a:rPr b="1" lang="en-US" sz="1800"/>
              <a:t>int</a:t>
            </a:r>
            <a:r>
              <a:rPr lang="en-US" sz="1800"/>
              <a:t>, </a:t>
            </a:r>
            <a:r>
              <a:rPr b="1" lang="en-US" sz="1800"/>
              <a:t>float</a:t>
            </a:r>
            <a:r>
              <a:rPr lang="en-US" sz="1800"/>
              <a:t>, </a:t>
            </a:r>
            <a:r>
              <a:rPr b="1" lang="en-US" sz="1800"/>
              <a:t>double</a:t>
            </a:r>
            <a:r>
              <a:rPr lang="en-US" sz="1800"/>
              <a:t>, </a:t>
            </a:r>
            <a:r>
              <a:rPr b="1" lang="en-US" sz="1800"/>
              <a:t>boolean</a:t>
            </a:r>
            <a:r>
              <a:rPr lang="en-US" sz="1800"/>
              <a:t>,...).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</a:pPr>
            <a:r>
              <a:rPr lang="en-US" sz="1800"/>
              <a:t>Các stream có định dạng được trình bày trong phạm vi tài liệu này bao gồm: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</a:pPr>
            <a:r>
              <a:rPr lang="en-US" sz="1800"/>
              <a:t>DataInputStream: implement từ interface InputStream.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</a:pPr>
            <a:r>
              <a:rPr lang="en-US" sz="1800"/>
              <a:t>DataOutputStream: implement từ interface OutputStream.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 Stream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533400" y="1600200"/>
            <a:ext cx="759618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Chương trình sử dụng output stream để viết dữ liệu từ chương lên đích.</a:t>
            </a:r>
            <a:endParaRPr/>
          </a:p>
        </p:txBody>
      </p:sp>
      <p:pic>
        <p:nvPicPr>
          <p:cNvPr id="147" name="Google Shape;147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325" y="2908300"/>
            <a:ext cx="6283325" cy="285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I/O</a:t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6689725" cy="36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8118475" y="4495800"/>
            <a:ext cx="1025525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818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3975" y="4953000"/>
            <a:ext cx="4010025" cy="1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 và byte stream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Byte stream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m"/>
            </a:pPr>
            <a:r>
              <a:rPr lang="en-US" sz="2000"/>
              <a:t>Dữ liệu truyền dạng nhị phân.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m"/>
            </a:pPr>
            <a:r>
              <a:rPr lang="en-US" sz="2000"/>
              <a:t>Lớp gốc của byte stream là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/>
              <a:t>InputStream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/>
              <a:t>OutputStream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/>
              <a:t>Cả hai là lớp ảo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Character stream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m"/>
            </a:pPr>
            <a:r>
              <a:rPr lang="en-US" sz="2000"/>
              <a:t>Dùng với kiểu Unicode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m"/>
            </a:pPr>
            <a:r>
              <a:rPr lang="en-US" sz="2000"/>
              <a:t>Lớp gốc của character stream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/>
              <a:t>Lớp Reader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/>
              <a:t>Lớp Writer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lang="en-US" sz="1800"/>
              <a:t>Cả hai là lớp 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Lớp ảo</a:t>
            </a:r>
            <a:endParaRPr/>
          </a:p>
        </p:txBody>
      </p:sp>
      <p:sp>
        <p:nvSpPr>
          <p:cNvPr id="167" name="Google Shape;167;p22"/>
          <p:cNvSpPr txBox="1"/>
          <p:nvPr>
            <p:ph idx="1" type="body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InputStream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OutputStream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Reader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040"/>
              <a:buChar char="r"/>
            </a:pPr>
            <a:r>
              <a:rPr lang="en-US" sz="2400"/>
              <a:t>Writer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