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2"/>
  </p:normalViewPr>
  <p:slideViewPr>
    <p:cSldViewPr snapToGrid="0">
      <p:cViewPr varScale="1">
        <p:scale>
          <a:sx n="134" d="100"/>
          <a:sy n="134" d="100"/>
        </p:scale>
        <p:origin x="10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5ba3f408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5ba3f408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5ba3f408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5ba3f408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5ba3f408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5ba3f408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5ba3f408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5ba3f408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5ba3f408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5ba3f408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675650" y="1666350"/>
            <a:ext cx="5792700" cy="9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Lab 5 &amp; 6 (mini project)</a:t>
            </a:r>
            <a:endParaRPr sz="40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79700" y="3400450"/>
            <a:ext cx="2784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Taghreed Alanazi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 dirty="0"/>
              <a:t>Check </a:t>
            </a:r>
            <a:r>
              <a:rPr lang="en" b="1" dirty="0">
                <a:solidFill>
                  <a:schemeClr val="dk2"/>
                </a:solidFill>
              </a:rPr>
              <a:t>Mini-project </a:t>
            </a:r>
            <a:r>
              <a:rPr lang="en" b="1" dirty="0" err="1">
                <a:solidFill>
                  <a:schemeClr val="dk2"/>
                </a:solidFill>
              </a:rPr>
              <a:t>Description.pdf</a:t>
            </a:r>
            <a:r>
              <a:rPr lang="en" b="1" dirty="0">
                <a:solidFill>
                  <a:schemeClr val="dk2"/>
                </a:solidFill>
              </a:rPr>
              <a:t> </a:t>
            </a:r>
            <a:r>
              <a:rPr lang="en" b="1" dirty="0"/>
              <a:t>for the instructions.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54300" y="26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Graphs used in the previous labs: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05050" y="934325"/>
            <a:ext cx="4016700" cy="3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Histogram:</a:t>
            </a:r>
            <a:r>
              <a:rPr lang="en"/>
              <a:t> ‘Frequency distribution of a variable’. A graphical representation of the distribution of a dataset.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Bar graph:</a:t>
            </a:r>
            <a:r>
              <a:rPr lang="en"/>
              <a:t> A chart that represents data with rectangular bars with heights proportional to the values they represent.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Stacked bar plot:</a:t>
            </a:r>
            <a:r>
              <a:rPr lang="en"/>
              <a:t> </a:t>
            </a:r>
            <a:r>
              <a:rPr lang="en" b="1"/>
              <a:t>Conditional distribution</a:t>
            </a:r>
            <a:r>
              <a:rPr lang="en"/>
              <a:t>. Each bar represents a total, and segments in the bar represent different parts or categories of that total.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Heatmaps</a:t>
            </a:r>
            <a:r>
              <a:rPr lang="en">
                <a:solidFill>
                  <a:schemeClr val="dk2"/>
                </a:solidFill>
              </a:rPr>
              <a:t>:</a:t>
            </a:r>
            <a:r>
              <a:rPr lang="en"/>
              <a:t> Can be used for showing correlation between two variables, </a:t>
            </a:r>
            <a:r>
              <a:rPr lang="en" b="1"/>
              <a:t>joint distributions.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pie plots</a:t>
            </a:r>
            <a:r>
              <a:rPr lang="en">
                <a:solidFill>
                  <a:schemeClr val="dk2"/>
                </a:solidFill>
              </a:rPr>
              <a:t>: </a:t>
            </a:r>
            <a:r>
              <a:rPr lang="en"/>
              <a:t>Illustrate numerical proportions.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400" y="585975"/>
            <a:ext cx="2089550" cy="1415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900" y="442750"/>
            <a:ext cx="1671458" cy="15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l="2181"/>
          <a:stretch/>
        </p:blipFill>
        <p:spPr>
          <a:xfrm>
            <a:off x="4475050" y="2136150"/>
            <a:ext cx="1959300" cy="15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3400" y="2136150"/>
            <a:ext cx="2089550" cy="14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7">
            <a:alphaModFix/>
          </a:blip>
          <a:srcRect l="15038"/>
          <a:stretch/>
        </p:blipFill>
        <p:spPr>
          <a:xfrm>
            <a:off x="5934625" y="3639475"/>
            <a:ext cx="1298450" cy="13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786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We will cover some new graphs!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39475" y="516650"/>
            <a:ext cx="5027100" cy="4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Scatter plot: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observe and </a:t>
            </a:r>
            <a:r>
              <a:rPr lang="en" b="1"/>
              <a:t>show relationships between </a:t>
            </a:r>
            <a:r>
              <a:rPr lang="en"/>
              <a:t>two numeric variables.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in identification of the correlation relationships.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Boxplot: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display the distribution of a variable based on the </a:t>
            </a:r>
            <a:r>
              <a:rPr lang="en" b="1"/>
              <a:t>five-number summary: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the minimum, the maximum, the sample median, and the first and third quartiles.</a:t>
            </a:r>
            <a:endParaRPr>
              <a:solidFill>
                <a:schemeClr val="dk2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>
                <a:solidFill>
                  <a:schemeClr val="dk2"/>
                </a:solidFill>
              </a:rPr>
              <a:t>Median (Q2/50th Percentile):</a:t>
            </a:r>
            <a:r>
              <a:rPr lang="en"/>
              <a:t> the middle-point of the ordered data.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>
                <a:solidFill>
                  <a:schemeClr val="dk2"/>
                </a:solidFill>
              </a:rPr>
              <a:t>First quartile (Q1/25th Percentile): </a:t>
            </a:r>
            <a:r>
              <a:rPr lang="en"/>
              <a:t>the middle-point from the minimum to the median. 25% data fall below this value.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>
                <a:solidFill>
                  <a:schemeClr val="dk2"/>
                </a:solidFill>
              </a:rPr>
              <a:t>Third quartile (Q3/75th Percentile): </a:t>
            </a:r>
            <a:r>
              <a:rPr lang="en"/>
              <a:t>the middle-point from the median to the maximum. 75% data fall below this value.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>
                <a:solidFill>
                  <a:schemeClr val="dk2"/>
                </a:solidFill>
              </a:rPr>
              <a:t>Interquartile range (IQR): </a:t>
            </a:r>
            <a:r>
              <a:rPr lang="en"/>
              <a:t>Q3 - Q1.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>
                <a:solidFill>
                  <a:schemeClr val="dk2"/>
                </a:solidFill>
              </a:rPr>
              <a:t>Maximum</a:t>
            </a:r>
            <a:r>
              <a:rPr lang="en"/>
              <a:t> and </a:t>
            </a:r>
            <a:r>
              <a:rPr lang="en">
                <a:solidFill>
                  <a:schemeClr val="dk2"/>
                </a:solidFill>
              </a:rPr>
              <a:t>Minimum</a:t>
            </a:r>
            <a:r>
              <a:rPr lang="en"/>
              <a:t> 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>
                <a:solidFill>
                  <a:schemeClr val="dk2"/>
                </a:solidFill>
              </a:rPr>
              <a:t>The outlier: </a:t>
            </a:r>
            <a:r>
              <a:rPr lang="en"/>
              <a:t>the data point larger than Q3+1.5IQR, or smaller than Q1-1.5IQR.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Boxplot can also identify the outliners of a dataset.</a:t>
            </a:r>
            <a:endParaRPr b="1" u="sng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275" y="615850"/>
            <a:ext cx="3318000" cy="20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500" y="2879475"/>
            <a:ext cx="3626700" cy="16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338675" y="4500575"/>
            <a:ext cx="36267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0                                 5                               9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42825" y="498050"/>
            <a:ext cx="4820400" cy="42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Violin plot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Very similar to the boxplot, it provides a visualization of the distribution of the data, its probability density, and its cumulative distribution.</a:t>
            </a:r>
            <a:endParaRPr sz="1600"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chemeClr val="dk2"/>
                </a:solidFill>
              </a:rPr>
              <a:t>Density Estimation:</a:t>
            </a:r>
            <a:r>
              <a:rPr lang="en" sz="1400"/>
              <a:t> The </a:t>
            </a:r>
            <a:r>
              <a:rPr lang="en" sz="1400" b="1"/>
              <a:t>wide sections </a:t>
            </a:r>
            <a:r>
              <a:rPr lang="en" sz="1400"/>
              <a:t>of the violin plot represent areas </a:t>
            </a:r>
            <a:r>
              <a:rPr lang="en" sz="1400" b="1"/>
              <a:t>where the data is more concentrated</a:t>
            </a:r>
            <a:r>
              <a:rPr lang="en" sz="1400"/>
              <a:t> (i.e., a higher density of data points), and the </a:t>
            </a:r>
            <a:r>
              <a:rPr lang="en" sz="1400" b="1"/>
              <a:t>narrow sections </a:t>
            </a:r>
            <a:r>
              <a:rPr lang="en" sz="1400"/>
              <a:t>represent areas </a:t>
            </a:r>
            <a:r>
              <a:rPr lang="en" sz="1400" b="1"/>
              <a:t>where the data is less concentrated.</a:t>
            </a:r>
            <a:endParaRPr sz="1400" b="1"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chemeClr val="dk2"/>
                </a:solidFill>
              </a:rPr>
              <a:t>Box Plot Inside</a:t>
            </a:r>
            <a:r>
              <a:rPr lang="en" sz="1400"/>
              <a:t>: Often, a violin plot will</a:t>
            </a:r>
            <a:r>
              <a:rPr lang="en" sz="1400" b="1"/>
              <a:t> have a mini box plot inside, showing the median</a:t>
            </a:r>
            <a:r>
              <a:rPr lang="en" sz="1400"/>
              <a:t> (a horizontal line) </a:t>
            </a:r>
            <a:r>
              <a:rPr lang="en" sz="1400" b="1"/>
              <a:t>and the interquartile range</a:t>
            </a:r>
            <a:r>
              <a:rPr lang="en" sz="1400"/>
              <a:t> (the width of the box).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Waterfall chart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how a </a:t>
            </a:r>
            <a:r>
              <a:rPr lang="en" sz="1400" b="1"/>
              <a:t>starting value of something </a:t>
            </a:r>
            <a:r>
              <a:rPr lang="en" sz="1400"/>
              <a:t>(say, a beginning monthly balance in a checking account) </a:t>
            </a:r>
            <a:r>
              <a:rPr lang="en" sz="1400" b="1"/>
              <a:t>becomes a final value </a:t>
            </a:r>
            <a:r>
              <a:rPr lang="en" sz="1400"/>
              <a:t>(such as the balance in the account at the end of the month) through </a:t>
            </a:r>
            <a:r>
              <a:rPr lang="en" sz="1400" b="1"/>
              <a:t>a series of intermediate additions and subtractions.</a:t>
            </a:r>
            <a:r>
              <a:rPr lang="en" sz="1400"/>
              <a:t> </a:t>
            </a:r>
            <a:endParaRPr sz="14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400" y="210125"/>
            <a:ext cx="2920500" cy="26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550" y="2861925"/>
            <a:ext cx="3325345" cy="20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2339850" y="2285400"/>
            <a:ext cx="446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Go through lab 5 &amp; 6 examples!</a:t>
            </a:r>
            <a:endParaRPr sz="202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Macintosh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Proxima Nova</vt:lpstr>
      <vt:lpstr>Arial</vt:lpstr>
      <vt:lpstr>Spearmint</vt:lpstr>
      <vt:lpstr>Lab 5 &amp; 6 (mini project)</vt:lpstr>
      <vt:lpstr>PowerPoint Presentation</vt:lpstr>
      <vt:lpstr>Graphs used in the previous labs:</vt:lpstr>
      <vt:lpstr>We will cover some new graphs!</vt:lpstr>
      <vt:lpstr>PowerPoint Presentation</vt:lpstr>
      <vt:lpstr>Go through lab 5 &amp; 6 examples!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 &amp; 6 (mini project)</dc:title>
  <cp:lastModifiedBy>Taghreed Al-anazi</cp:lastModifiedBy>
  <cp:revision>1</cp:revision>
  <dcterms:modified xsi:type="dcterms:W3CDTF">2024-02-06T01:25:22Z</dcterms:modified>
</cp:coreProperties>
</file>