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Black"/>
      <p:bold r:id="rId22"/>
      <p:boldItalic r:id="rId23"/>
    </p:embeddedFont>
    <p:embeddedFont>
      <p:font typeface="Roboto Thin"/>
      <p:regular r:id="rId24"/>
      <p:bold r:id="rId25"/>
      <p:italic r:id="rId26"/>
      <p:boldItalic r:id="rId27"/>
    </p:embeddedFont>
    <p:embeddedFont>
      <p:font typeface="Roboto"/>
      <p:regular r:id="rId28"/>
      <p:bold r:id="rId29"/>
      <p:italic r:id="rId30"/>
      <p:boldItalic r:id="rId31"/>
    </p:embeddedFont>
    <p:embeddedFont>
      <p:font typeface="Didact Gothic"/>
      <p:regular r:id="rId32"/>
    </p:embeddedFont>
    <p:embeddedFont>
      <p:font typeface="Roboto Mono Thin"/>
      <p:regular r:id="rId33"/>
      <p:bold r:id="rId34"/>
      <p:italic r:id="rId35"/>
      <p:boldItalic r:id="rId36"/>
    </p:embeddedFont>
    <p:embeddedFont>
      <p:font typeface="Roboto Light"/>
      <p:regular r:id="rId37"/>
      <p:bold r:id="rId38"/>
      <p:italic r:id="rId39"/>
      <p:boldItalic r:id="rId40"/>
    </p:embeddedFont>
    <p:embeddedFont>
      <p:font typeface="Bree Serif"/>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LLphNFoarpDoKNXok3vfCswYk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BreeSerif-regular.fntdata"/><Relationship Id="rId22" Type="http://schemas.openxmlformats.org/officeDocument/2006/relationships/font" Target="fonts/RobotoBlack-bold.fntdata"/><Relationship Id="rId21" Type="http://schemas.openxmlformats.org/officeDocument/2006/relationships/slide" Target="slides/slide17.xml"/><Relationship Id="rId24" Type="http://schemas.openxmlformats.org/officeDocument/2006/relationships/font" Target="fonts/RobotoThin-regular.fntdata"/><Relationship Id="rId23"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regular.fntdata"/><Relationship Id="rId27" Type="http://schemas.openxmlformats.org/officeDocument/2006/relationships/font" Target="fonts/RobotoThin-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onoThin-regular.fntdata"/><Relationship Id="rId10" Type="http://schemas.openxmlformats.org/officeDocument/2006/relationships/slide" Target="slides/slide6.xml"/><Relationship Id="rId32" Type="http://schemas.openxmlformats.org/officeDocument/2006/relationships/font" Target="fonts/DidactGothic-regular.fntdata"/><Relationship Id="rId13" Type="http://schemas.openxmlformats.org/officeDocument/2006/relationships/slide" Target="slides/slide9.xml"/><Relationship Id="rId35" Type="http://schemas.openxmlformats.org/officeDocument/2006/relationships/font" Target="fonts/RobotoMonoThin-italic.fntdata"/><Relationship Id="rId12" Type="http://schemas.openxmlformats.org/officeDocument/2006/relationships/slide" Target="slides/slide8.xml"/><Relationship Id="rId34" Type="http://schemas.openxmlformats.org/officeDocument/2006/relationships/font" Target="fonts/RobotoMonoThin-bold.fntdata"/><Relationship Id="rId15" Type="http://schemas.openxmlformats.org/officeDocument/2006/relationships/slide" Target="slides/slide11.xml"/><Relationship Id="rId37" Type="http://schemas.openxmlformats.org/officeDocument/2006/relationships/font" Target="fonts/RobotoLight-regular.fntdata"/><Relationship Id="rId14" Type="http://schemas.openxmlformats.org/officeDocument/2006/relationships/slide" Target="slides/slide10.xml"/><Relationship Id="rId36" Type="http://schemas.openxmlformats.org/officeDocument/2006/relationships/font" Target="fonts/RobotoMonoThin-boldItalic.fntdata"/><Relationship Id="rId17" Type="http://schemas.openxmlformats.org/officeDocument/2006/relationships/slide" Target="slides/slide13.xml"/><Relationship Id="rId39" Type="http://schemas.openxmlformats.org/officeDocument/2006/relationships/font" Target="fonts/RobotoLight-italic.fntdata"/><Relationship Id="rId16" Type="http://schemas.openxmlformats.org/officeDocument/2006/relationships/slide" Target="slides/slide12.xml"/><Relationship Id="rId38" Type="http://schemas.openxmlformats.org/officeDocument/2006/relationships/font" Target="fonts/Roboto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e1dc9b60f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16e1dc9b60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6cbd24aeb9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16cbd24aeb9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6cd4ae8482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16cd4ae8482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6e1dc9b60f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6e1dc9b60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6e1dc9b60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16e1dc9b60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6e149b2a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6e149b2a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6ee67136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6ee67136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6e1dc9b60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16e1dc9b6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6"/>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6"/>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5"/>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71" name="Google Shape;71;p35"/>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72" name="Google Shape;72;p35"/>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2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27"/>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27"/>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27"/>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27"/>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27"/>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27"/>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27"/>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27"/>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27"/>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27"/>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27"/>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27"/>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27"/>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27"/>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27"/>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27"/>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27"/>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27"/>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28"/>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28"/>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29"/>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29"/>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29"/>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29"/>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29"/>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29"/>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2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0"/>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44" name="Google Shape;44;p30"/>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45" name="Google Shape;45;p30"/>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46" name="Google Shape;46;p30"/>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7" name="Google Shape;47;p30"/>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8" name="Google Shape;48;p30"/>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9" name="Google Shape;49;p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58" name="Google Shape;58;p33"/>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59" name="Google Shape;59;p33"/>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60" name="Google Shape;60;p33"/>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61" name="Google Shape;61;p33"/>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62" name="Google Shape;62;p33"/>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63" name="Google Shape;63;p33"/>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2.png"/><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11" Type="http://schemas.openxmlformats.org/officeDocument/2006/relationships/image" Target="../media/image24.png"/><Relationship Id="rId10" Type="http://schemas.openxmlformats.org/officeDocument/2006/relationships/image" Target="../media/image27.png"/><Relationship Id="rId9"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1.png"/><Relationship Id="rId7" Type="http://schemas.openxmlformats.org/officeDocument/2006/relationships/image" Target="../media/image29.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mailto:addyouremail@freepi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4860954" y="2053865"/>
            <a:ext cx="3722139"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chemeClr val="accent1"/>
                </a:solidFill>
              </a:rPr>
              <a:t>PROJECT 2</a:t>
            </a:r>
            <a:endParaRPr>
              <a:solidFill>
                <a:schemeClr val="accent1"/>
              </a:solidFill>
            </a:endParaRPr>
          </a:p>
          <a:p>
            <a:pPr indent="0" lvl="0" marL="0" rtl="0" algn="r">
              <a:lnSpc>
                <a:spcPct val="100000"/>
              </a:lnSpc>
              <a:spcBef>
                <a:spcPts val="0"/>
              </a:spcBef>
              <a:spcAft>
                <a:spcPts val="0"/>
              </a:spcAft>
              <a:buSzPts val="3000"/>
              <a:buNone/>
            </a:pPr>
            <a:r>
              <a:rPr lang="es">
                <a:solidFill>
                  <a:schemeClr val="accent1"/>
                </a:solidFill>
              </a:rPr>
              <a:t>ALGO-TRADING MODEL </a:t>
            </a:r>
            <a:br>
              <a:rPr lang="es">
                <a:solidFill>
                  <a:schemeClr val="accent1"/>
                </a:solidFill>
              </a:rPr>
            </a:br>
            <a:r>
              <a:rPr lang="es" sz="1400">
                <a:solidFill>
                  <a:schemeClr val="accent1"/>
                </a:solidFill>
              </a:rPr>
              <a:t>[stocks, bitcoin, futures contracts, etc)</a:t>
            </a:r>
            <a:endParaRPr sz="1400">
              <a:solidFill>
                <a:schemeClr val="accent1"/>
              </a:solidFill>
            </a:endParaRPr>
          </a:p>
        </p:txBody>
      </p:sp>
      <p:sp>
        <p:nvSpPr>
          <p:cNvPr id="79" name="Google Shape;79;p1"/>
          <p:cNvSpPr txBox="1"/>
          <p:nvPr>
            <p:ph idx="1" type="subTitle"/>
          </p:nvPr>
        </p:nvSpPr>
        <p:spPr>
          <a:xfrm>
            <a:off x="5237375" y="3280926"/>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s"/>
              <a:t>Team Members:</a:t>
            </a:r>
            <a:endParaRPr/>
          </a:p>
          <a:p>
            <a:pPr indent="0" lvl="0" marL="0" rtl="0" algn="r">
              <a:lnSpc>
                <a:spcPct val="100000"/>
              </a:lnSpc>
              <a:spcBef>
                <a:spcPts val="0"/>
              </a:spcBef>
              <a:spcAft>
                <a:spcPts val="0"/>
              </a:spcAft>
              <a:buSzPts val="1200"/>
              <a:buNone/>
            </a:pPr>
            <a:r>
              <a:rPr lang="es"/>
              <a:t>Adam Cooke</a:t>
            </a:r>
            <a:endParaRPr/>
          </a:p>
          <a:p>
            <a:pPr indent="0" lvl="0" marL="0" rtl="0" algn="r">
              <a:lnSpc>
                <a:spcPct val="100000"/>
              </a:lnSpc>
              <a:spcBef>
                <a:spcPts val="0"/>
              </a:spcBef>
              <a:spcAft>
                <a:spcPts val="0"/>
              </a:spcAft>
              <a:buSzPts val="1200"/>
              <a:buNone/>
            </a:pPr>
            <a:r>
              <a:rPr lang="es"/>
              <a:t>Nia Robinson</a:t>
            </a:r>
            <a:endParaRPr/>
          </a:p>
          <a:p>
            <a:pPr indent="0" lvl="0" marL="0" rtl="0" algn="r">
              <a:lnSpc>
                <a:spcPct val="100000"/>
              </a:lnSpc>
              <a:spcBef>
                <a:spcPts val="0"/>
              </a:spcBef>
              <a:spcAft>
                <a:spcPts val="0"/>
              </a:spcAft>
              <a:buSzPts val="1200"/>
              <a:buNone/>
            </a:pPr>
            <a:r>
              <a:rPr lang="es"/>
              <a:t>Ros Tiamzon</a:t>
            </a:r>
            <a:endParaRPr/>
          </a:p>
        </p:txBody>
      </p:sp>
      <p:sp>
        <p:nvSpPr>
          <p:cNvPr id="80" name="Google Shape;8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03" name="Shape 603"/>
        <p:cNvGrpSpPr/>
        <p:nvPr/>
      </p:nvGrpSpPr>
      <p:grpSpPr>
        <a:xfrm>
          <a:off x="0" y="0"/>
          <a:ext cx="0" cy="0"/>
          <a:chOff x="0" y="0"/>
          <a:chExt cx="0" cy="0"/>
        </a:xfrm>
      </p:grpSpPr>
      <p:sp>
        <p:nvSpPr>
          <p:cNvPr id="604" name="Google Shape;604;g16e1dc9b60f_0_26"/>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spcBef>
                <a:spcPts val="0"/>
              </a:spcBef>
              <a:spcAft>
                <a:spcPts val="0"/>
              </a:spcAft>
              <a:buClr>
                <a:schemeClr val="lt1"/>
              </a:buClr>
              <a:buSzPct val="157894"/>
              <a:buFont typeface="Roboto Black"/>
              <a:buNone/>
            </a:pPr>
            <a:r>
              <a:rPr lang="es" sz="1900">
                <a:solidFill>
                  <a:schemeClr val="lt1"/>
                </a:solidFill>
              </a:rPr>
              <a:t>Index Fund - S&amp;P 500- Momentum Strategy</a:t>
            </a:r>
            <a:endParaRPr/>
          </a:p>
        </p:txBody>
      </p:sp>
      <p:cxnSp>
        <p:nvCxnSpPr>
          <p:cNvPr id="605" name="Google Shape;605;g16e1dc9b60f_0_26"/>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sp>
        <p:nvSpPr>
          <p:cNvPr id="606" name="Google Shape;606;g16e1dc9b60f_0_26"/>
          <p:cNvSpPr txBox="1"/>
          <p:nvPr>
            <p:ph idx="3" type="ctrTitle"/>
          </p:nvPr>
        </p:nvSpPr>
        <p:spPr>
          <a:xfrm>
            <a:off x="693275" y="1146800"/>
            <a:ext cx="2487600" cy="26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accent1"/>
                </a:solidFill>
              </a:rPr>
              <a:t>BACK TESTING RESULTS</a:t>
            </a:r>
            <a:endParaRPr>
              <a:solidFill>
                <a:schemeClr val="accent1"/>
              </a:solidFill>
            </a:endParaRPr>
          </a:p>
        </p:txBody>
      </p:sp>
      <p:pic>
        <p:nvPicPr>
          <p:cNvPr id="607" name="Google Shape;607;g16e1dc9b60f_0_26"/>
          <p:cNvPicPr preferRelativeResize="0"/>
          <p:nvPr/>
        </p:nvPicPr>
        <p:blipFill>
          <a:blip r:embed="rId3">
            <a:alphaModFix/>
          </a:blip>
          <a:stretch>
            <a:fillRect/>
          </a:stretch>
        </p:blipFill>
        <p:spPr>
          <a:xfrm>
            <a:off x="242229" y="1656425"/>
            <a:ext cx="5534471" cy="2493550"/>
          </a:xfrm>
          <a:prstGeom prst="rect">
            <a:avLst/>
          </a:prstGeom>
          <a:noFill/>
          <a:ln>
            <a:noFill/>
          </a:ln>
        </p:spPr>
      </p:pic>
      <p:pic>
        <p:nvPicPr>
          <p:cNvPr id="608" name="Google Shape;608;g16e1dc9b60f_0_26"/>
          <p:cNvPicPr preferRelativeResize="0"/>
          <p:nvPr/>
        </p:nvPicPr>
        <p:blipFill>
          <a:blip r:embed="rId4">
            <a:alphaModFix/>
          </a:blip>
          <a:stretch>
            <a:fillRect/>
          </a:stretch>
        </p:blipFill>
        <p:spPr>
          <a:xfrm>
            <a:off x="5892925" y="2332825"/>
            <a:ext cx="3098675" cy="143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12" name="Shape 612"/>
        <p:cNvGrpSpPr/>
        <p:nvPr/>
      </p:nvGrpSpPr>
      <p:grpSpPr>
        <a:xfrm>
          <a:off x="0" y="0"/>
          <a:ext cx="0" cy="0"/>
          <a:chOff x="0" y="0"/>
          <a:chExt cx="0" cy="0"/>
        </a:xfrm>
      </p:grpSpPr>
      <p:sp>
        <p:nvSpPr>
          <p:cNvPr id="613" name="Google Shape;613;g16cbd24aeb9_1_13"/>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lnSpc>
                <a:spcPct val="100000"/>
              </a:lnSpc>
              <a:spcBef>
                <a:spcPts val="0"/>
              </a:spcBef>
              <a:spcAft>
                <a:spcPts val="0"/>
              </a:spcAft>
              <a:buClr>
                <a:srgbClr val="FFFFFF"/>
              </a:buClr>
              <a:buSzPct val="157894"/>
              <a:buFont typeface="Roboto Black"/>
              <a:buNone/>
            </a:pPr>
            <a:r>
              <a:rPr lang="es" sz="1900"/>
              <a:t>FUTURES - ORANGE JUICE - Pullback Strategy</a:t>
            </a:r>
            <a:r>
              <a:rPr lang="es"/>
              <a:t> </a:t>
            </a:r>
            <a:endParaRPr/>
          </a:p>
        </p:txBody>
      </p:sp>
      <p:sp>
        <p:nvSpPr>
          <p:cNvPr id="614" name="Google Shape;614;g16cbd24aeb9_1_13"/>
          <p:cNvSpPr txBox="1"/>
          <p:nvPr>
            <p:ph idx="3" type="ctrTitle"/>
          </p:nvPr>
        </p:nvSpPr>
        <p:spPr>
          <a:xfrm>
            <a:off x="-194825" y="853125"/>
            <a:ext cx="6831300" cy="26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chemeClr val="accent1"/>
                </a:solidFill>
              </a:rPr>
              <a:t>PRICE, MOVING AVERAGE PRICE (PRICE ACTION) AND MOVING AVERAGE VOLUME (MOMENTUM)</a:t>
            </a:r>
            <a:endParaRPr>
              <a:solidFill>
                <a:schemeClr val="accent1"/>
              </a:solidFill>
            </a:endParaRPr>
          </a:p>
        </p:txBody>
      </p:sp>
      <p:cxnSp>
        <p:nvCxnSpPr>
          <p:cNvPr id="615" name="Google Shape;615;g16cbd24aeb9_1_13"/>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pic>
        <p:nvPicPr>
          <p:cNvPr id="616" name="Google Shape;616;g16cbd24aeb9_1_13"/>
          <p:cNvPicPr preferRelativeResize="0"/>
          <p:nvPr/>
        </p:nvPicPr>
        <p:blipFill>
          <a:blip r:embed="rId3">
            <a:alphaModFix/>
          </a:blip>
          <a:stretch>
            <a:fillRect/>
          </a:stretch>
        </p:blipFill>
        <p:spPr>
          <a:xfrm>
            <a:off x="83850" y="1086950"/>
            <a:ext cx="5155450" cy="1935325"/>
          </a:xfrm>
          <a:prstGeom prst="rect">
            <a:avLst/>
          </a:prstGeom>
          <a:noFill/>
          <a:ln>
            <a:noFill/>
          </a:ln>
        </p:spPr>
      </p:pic>
      <p:pic>
        <p:nvPicPr>
          <p:cNvPr id="617" name="Google Shape;617;g16cbd24aeb9_1_13"/>
          <p:cNvPicPr preferRelativeResize="0"/>
          <p:nvPr/>
        </p:nvPicPr>
        <p:blipFill>
          <a:blip r:embed="rId4">
            <a:alphaModFix/>
          </a:blip>
          <a:stretch>
            <a:fillRect/>
          </a:stretch>
        </p:blipFill>
        <p:spPr>
          <a:xfrm>
            <a:off x="83850" y="3097050"/>
            <a:ext cx="5155449" cy="1994281"/>
          </a:xfrm>
          <a:prstGeom prst="rect">
            <a:avLst/>
          </a:prstGeom>
          <a:noFill/>
          <a:ln>
            <a:noFill/>
          </a:ln>
        </p:spPr>
      </p:pic>
      <p:sp>
        <p:nvSpPr>
          <p:cNvPr id="618" name="Google Shape;618;g16cbd24aeb9_1_13"/>
          <p:cNvSpPr txBox="1"/>
          <p:nvPr>
            <p:ph idx="4" type="title"/>
          </p:nvPr>
        </p:nvSpPr>
        <p:spPr>
          <a:xfrm>
            <a:off x="5385756" y="17779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4.3</a:t>
            </a:r>
            <a:r>
              <a:rPr lang="es">
                <a:solidFill>
                  <a:schemeClr val="accent1"/>
                </a:solidFill>
              </a:rPr>
              <a:t>%</a:t>
            </a:r>
            <a:endParaRPr>
              <a:solidFill>
                <a:schemeClr val="accent1"/>
              </a:solidFill>
            </a:endParaRPr>
          </a:p>
        </p:txBody>
      </p:sp>
      <p:sp>
        <p:nvSpPr>
          <p:cNvPr id="619" name="Google Shape;619;g16cbd24aeb9_1_13"/>
          <p:cNvSpPr txBox="1"/>
          <p:nvPr>
            <p:ph type="ctrTitle"/>
          </p:nvPr>
        </p:nvSpPr>
        <p:spPr>
          <a:xfrm>
            <a:off x="5461954" y="2401900"/>
            <a:ext cx="6591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t>Profit</a:t>
            </a:r>
            <a:endParaRPr/>
          </a:p>
        </p:txBody>
      </p:sp>
      <p:sp>
        <p:nvSpPr>
          <p:cNvPr id="620" name="Google Shape;620;g16cbd24aeb9_1_13"/>
          <p:cNvSpPr/>
          <p:nvPr/>
        </p:nvSpPr>
        <p:spPr>
          <a:xfrm rot="5400000">
            <a:off x="4681350" y="3389875"/>
            <a:ext cx="2196000" cy="482400"/>
          </a:xfrm>
          <a:prstGeom prst="bentUpArrow">
            <a:avLst>
              <a:gd fmla="val 25000" name="adj1"/>
              <a:gd fmla="val 25801" name="adj2"/>
              <a:gd fmla="val 25000" name="adj3"/>
            </a:avLst>
          </a:prstGeom>
          <a:solidFill>
            <a:schemeClr val="lt2"/>
          </a:solidFill>
          <a:ln cap="flat" cmpd="sng" w="9525">
            <a:solidFill>
              <a:schemeClr val="dk2"/>
            </a:solidFill>
            <a:prstDash val="solid"/>
            <a:round/>
            <a:headEnd len="sm" w="sm" type="none"/>
            <a:tailEnd len="sm" w="sm" type="none"/>
          </a:ln>
          <a:effectLst>
            <a:outerShdw blurRad="200025" rotWithShape="0" algn="bl" dir="5400000" dist="19050">
              <a:srgbClr val="9900FF">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3600" lvl="0" marL="0" rtl="0" algn="l">
              <a:spcBef>
                <a:spcPts val="0"/>
              </a:spcBef>
              <a:spcAft>
                <a:spcPts val="0"/>
              </a:spcAft>
              <a:buNone/>
            </a:pPr>
            <a:r>
              <a:t/>
            </a:r>
            <a:endParaRPr/>
          </a:p>
        </p:txBody>
      </p:sp>
      <p:pic>
        <p:nvPicPr>
          <p:cNvPr id="621" name="Google Shape;621;g16cbd24aeb9_1_13"/>
          <p:cNvPicPr preferRelativeResize="0"/>
          <p:nvPr/>
        </p:nvPicPr>
        <p:blipFill>
          <a:blip r:embed="rId5">
            <a:alphaModFix/>
          </a:blip>
          <a:stretch>
            <a:fillRect/>
          </a:stretch>
        </p:blipFill>
        <p:spPr>
          <a:xfrm>
            <a:off x="6218075" y="1120725"/>
            <a:ext cx="2850550" cy="38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25" name="Shape 625"/>
        <p:cNvGrpSpPr/>
        <p:nvPr/>
      </p:nvGrpSpPr>
      <p:grpSpPr>
        <a:xfrm>
          <a:off x="0" y="0"/>
          <a:ext cx="0" cy="0"/>
          <a:chOff x="0" y="0"/>
          <a:chExt cx="0" cy="0"/>
        </a:xfrm>
      </p:grpSpPr>
      <p:sp>
        <p:nvSpPr>
          <p:cNvPr id="626" name="Google Shape;626;g16cd4ae8482_1_11"/>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lnSpc>
                <a:spcPct val="100000"/>
              </a:lnSpc>
              <a:spcBef>
                <a:spcPts val="0"/>
              </a:spcBef>
              <a:spcAft>
                <a:spcPts val="0"/>
              </a:spcAft>
              <a:buClr>
                <a:srgbClr val="FFFFFF"/>
              </a:buClr>
              <a:buSzPct val="157894"/>
              <a:buFont typeface="Roboto Black"/>
              <a:buNone/>
            </a:pPr>
            <a:r>
              <a:rPr lang="es" sz="1900"/>
              <a:t>FUTURES - ORANGE JUICE - Pullback Strategy</a:t>
            </a:r>
            <a:r>
              <a:rPr lang="es"/>
              <a:t> </a:t>
            </a:r>
            <a:endParaRPr/>
          </a:p>
        </p:txBody>
      </p:sp>
      <p:cxnSp>
        <p:nvCxnSpPr>
          <p:cNvPr id="627" name="Google Shape;627;g16cd4ae8482_1_11"/>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sp>
        <p:nvSpPr>
          <p:cNvPr id="628" name="Google Shape;628;g16cd4ae8482_1_11"/>
          <p:cNvSpPr txBox="1"/>
          <p:nvPr>
            <p:ph idx="3" type="ctrTitle"/>
          </p:nvPr>
        </p:nvSpPr>
        <p:spPr>
          <a:xfrm>
            <a:off x="693275" y="1146800"/>
            <a:ext cx="2487600" cy="26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accent1"/>
                </a:solidFill>
              </a:rPr>
              <a:t>BACK TESTING RESULTS</a:t>
            </a:r>
            <a:endParaRPr>
              <a:solidFill>
                <a:schemeClr val="accent1"/>
              </a:solidFill>
            </a:endParaRPr>
          </a:p>
        </p:txBody>
      </p:sp>
      <p:pic>
        <p:nvPicPr>
          <p:cNvPr id="629" name="Google Shape;629;g16cd4ae8482_1_11"/>
          <p:cNvPicPr preferRelativeResize="0"/>
          <p:nvPr/>
        </p:nvPicPr>
        <p:blipFill>
          <a:blip r:embed="rId3">
            <a:alphaModFix/>
          </a:blip>
          <a:stretch>
            <a:fillRect/>
          </a:stretch>
        </p:blipFill>
        <p:spPr>
          <a:xfrm>
            <a:off x="198800" y="1499450"/>
            <a:ext cx="5367125" cy="2623550"/>
          </a:xfrm>
          <a:prstGeom prst="rect">
            <a:avLst/>
          </a:prstGeom>
          <a:noFill/>
          <a:ln>
            <a:noFill/>
          </a:ln>
        </p:spPr>
      </p:pic>
      <p:pic>
        <p:nvPicPr>
          <p:cNvPr id="630" name="Google Shape;630;g16cd4ae8482_1_11"/>
          <p:cNvPicPr preferRelativeResize="0"/>
          <p:nvPr/>
        </p:nvPicPr>
        <p:blipFill>
          <a:blip r:embed="rId4">
            <a:alphaModFix/>
          </a:blip>
          <a:stretch>
            <a:fillRect/>
          </a:stretch>
        </p:blipFill>
        <p:spPr>
          <a:xfrm>
            <a:off x="5764325" y="1964450"/>
            <a:ext cx="3227275" cy="128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34" name="Shape 634"/>
        <p:cNvGrpSpPr/>
        <p:nvPr/>
      </p:nvGrpSpPr>
      <p:grpSpPr>
        <a:xfrm>
          <a:off x="0" y="0"/>
          <a:ext cx="0" cy="0"/>
          <a:chOff x="0" y="0"/>
          <a:chExt cx="0" cy="0"/>
        </a:xfrm>
      </p:grpSpPr>
      <p:sp>
        <p:nvSpPr>
          <p:cNvPr id="635" name="Google Shape;635;g16e1dc9b60f_0_13"/>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lnSpc>
                <a:spcPct val="100000"/>
              </a:lnSpc>
              <a:spcBef>
                <a:spcPts val="0"/>
              </a:spcBef>
              <a:spcAft>
                <a:spcPts val="0"/>
              </a:spcAft>
              <a:buClr>
                <a:srgbClr val="FFFFFF"/>
              </a:buClr>
              <a:buSzPct val="157894"/>
              <a:buFont typeface="Roboto Black"/>
              <a:buNone/>
            </a:pPr>
            <a:r>
              <a:rPr lang="es" sz="1900"/>
              <a:t>Crypto Currency</a:t>
            </a:r>
            <a:r>
              <a:rPr lang="es" sz="1900"/>
              <a:t>- Bitcoin - Bollinger Bands Strategy</a:t>
            </a:r>
            <a:r>
              <a:rPr lang="es"/>
              <a:t> </a:t>
            </a:r>
            <a:endParaRPr/>
          </a:p>
        </p:txBody>
      </p:sp>
      <p:sp>
        <p:nvSpPr>
          <p:cNvPr id="636" name="Google Shape;636;g16e1dc9b60f_0_13"/>
          <p:cNvSpPr txBox="1"/>
          <p:nvPr>
            <p:ph idx="3" type="ctrTitle"/>
          </p:nvPr>
        </p:nvSpPr>
        <p:spPr>
          <a:xfrm>
            <a:off x="186175" y="853125"/>
            <a:ext cx="6831300" cy="26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accent1"/>
                </a:solidFill>
              </a:rPr>
              <a:t>PRICE, BOLLINGER BANDS AND RSI</a:t>
            </a:r>
            <a:endParaRPr>
              <a:solidFill>
                <a:schemeClr val="accent1"/>
              </a:solidFill>
            </a:endParaRPr>
          </a:p>
        </p:txBody>
      </p:sp>
      <p:cxnSp>
        <p:nvCxnSpPr>
          <p:cNvPr id="637" name="Google Shape;637;g16e1dc9b60f_0_13"/>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sp>
        <p:nvSpPr>
          <p:cNvPr id="638" name="Google Shape;638;g16e1dc9b60f_0_13"/>
          <p:cNvSpPr txBox="1"/>
          <p:nvPr>
            <p:ph idx="4" type="title"/>
          </p:nvPr>
        </p:nvSpPr>
        <p:spPr>
          <a:xfrm>
            <a:off x="5097131" y="1720388"/>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9.21%</a:t>
            </a:r>
            <a:endParaRPr>
              <a:solidFill>
                <a:schemeClr val="accent1"/>
              </a:solidFill>
            </a:endParaRPr>
          </a:p>
        </p:txBody>
      </p:sp>
      <p:sp>
        <p:nvSpPr>
          <p:cNvPr id="639" name="Google Shape;639;g16e1dc9b60f_0_13"/>
          <p:cNvSpPr txBox="1"/>
          <p:nvPr>
            <p:ph type="ctrTitle"/>
          </p:nvPr>
        </p:nvSpPr>
        <p:spPr>
          <a:xfrm>
            <a:off x="5373604" y="2270275"/>
            <a:ext cx="6591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t>Profit</a:t>
            </a:r>
            <a:endParaRPr/>
          </a:p>
        </p:txBody>
      </p:sp>
      <p:sp>
        <p:nvSpPr>
          <p:cNvPr id="640" name="Google Shape;640;g16e1dc9b60f_0_13"/>
          <p:cNvSpPr/>
          <p:nvPr/>
        </p:nvSpPr>
        <p:spPr>
          <a:xfrm rot="5400000">
            <a:off x="4557900" y="3356425"/>
            <a:ext cx="2467200" cy="482400"/>
          </a:xfrm>
          <a:prstGeom prst="bentUpArrow">
            <a:avLst>
              <a:gd fmla="val 25000" name="adj1"/>
              <a:gd fmla="val 25801" name="adj2"/>
              <a:gd fmla="val 25000" name="adj3"/>
            </a:avLst>
          </a:prstGeom>
          <a:solidFill>
            <a:schemeClr val="lt2"/>
          </a:solidFill>
          <a:ln cap="flat" cmpd="sng" w="9525">
            <a:solidFill>
              <a:schemeClr val="dk2"/>
            </a:solidFill>
            <a:prstDash val="solid"/>
            <a:round/>
            <a:headEnd len="sm" w="sm" type="none"/>
            <a:tailEnd len="sm" w="sm" type="none"/>
          </a:ln>
          <a:effectLst>
            <a:outerShdw blurRad="200025" rotWithShape="0" algn="bl" dir="5400000" dist="19050">
              <a:srgbClr val="9900FF">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3600" lvl="0" marL="0" rtl="0" algn="l">
              <a:spcBef>
                <a:spcPts val="0"/>
              </a:spcBef>
              <a:spcAft>
                <a:spcPts val="0"/>
              </a:spcAft>
              <a:buNone/>
            </a:pPr>
            <a:r>
              <a:t/>
            </a:r>
            <a:endParaRPr/>
          </a:p>
        </p:txBody>
      </p:sp>
      <p:pic>
        <p:nvPicPr>
          <p:cNvPr id="641" name="Google Shape;641;g16e1dc9b60f_0_13"/>
          <p:cNvPicPr preferRelativeResize="0"/>
          <p:nvPr/>
        </p:nvPicPr>
        <p:blipFill>
          <a:blip r:embed="rId3">
            <a:alphaModFix/>
          </a:blip>
          <a:stretch>
            <a:fillRect/>
          </a:stretch>
        </p:blipFill>
        <p:spPr>
          <a:xfrm>
            <a:off x="206725" y="1120725"/>
            <a:ext cx="4658489" cy="1976325"/>
          </a:xfrm>
          <a:prstGeom prst="rect">
            <a:avLst/>
          </a:prstGeom>
          <a:noFill/>
          <a:ln>
            <a:noFill/>
          </a:ln>
        </p:spPr>
      </p:pic>
      <p:pic>
        <p:nvPicPr>
          <p:cNvPr id="642" name="Google Shape;642;g16e1dc9b60f_0_13"/>
          <p:cNvPicPr preferRelativeResize="0"/>
          <p:nvPr/>
        </p:nvPicPr>
        <p:blipFill>
          <a:blip r:embed="rId4">
            <a:alphaModFix/>
          </a:blip>
          <a:stretch>
            <a:fillRect/>
          </a:stretch>
        </p:blipFill>
        <p:spPr>
          <a:xfrm>
            <a:off x="152400" y="3249450"/>
            <a:ext cx="4712824" cy="1741650"/>
          </a:xfrm>
          <a:prstGeom prst="rect">
            <a:avLst/>
          </a:prstGeom>
          <a:noFill/>
          <a:ln>
            <a:noFill/>
          </a:ln>
        </p:spPr>
      </p:pic>
      <p:pic>
        <p:nvPicPr>
          <p:cNvPr id="643" name="Google Shape;643;g16e1dc9b60f_0_13"/>
          <p:cNvPicPr preferRelativeResize="0"/>
          <p:nvPr/>
        </p:nvPicPr>
        <p:blipFill>
          <a:blip r:embed="rId5">
            <a:alphaModFix/>
          </a:blip>
          <a:stretch>
            <a:fillRect/>
          </a:stretch>
        </p:blipFill>
        <p:spPr>
          <a:xfrm>
            <a:off x="6274025" y="3063900"/>
            <a:ext cx="2407025" cy="1514700"/>
          </a:xfrm>
          <a:prstGeom prst="rect">
            <a:avLst/>
          </a:prstGeom>
          <a:noFill/>
          <a:ln>
            <a:noFill/>
          </a:ln>
        </p:spPr>
      </p:pic>
      <p:pic>
        <p:nvPicPr>
          <p:cNvPr id="644" name="Google Shape;644;g16e1dc9b60f_0_13"/>
          <p:cNvPicPr preferRelativeResize="0"/>
          <p:nvPr/>
        </p:nvPicPr>
        <p:blipFill>
          <a:blip r:embed="rId6">
            <a:alphaModFix/>
          </a:blip>
          <a:stretch>
            <a:fillRect/>
          </a:stretch>
        </p:blipFill>
        <p:spPr>
          <a:xfrm>
            <a:off x="6274025" y="3851350"/>
            <a:ext cx="2407025" cy="1235925"/>
          </a:xfrm>
          <a:prstGeom prst="rect">
            <a:avLst/>
          </a:prstGeom>
          <a:noFill/>
          <a:ln>
            <a:noFill/>
          </a:ln>
        </p:spPr>
      </p:pic>
      <p:pic>
        <p:nvPicPr>
          <p:cNvPr id="645" name="Google Shape;645;g16e1dc9b60f_0_13"/>
          <p:cNvPicPr preferRelativeResize="0"/>
          <p:nvPr/>
        </p:nvPicPr>
        <p:blipFill>
          <a:blip r:embed="rId7">
            <a:alphaModFix/>
          </a:blip>
          <a:stretch>
            <a:fillRect/>
          </a:stretch>
        </p:blipFill>
        <p:spPr>
          <a:xfrm>
            <a:off x="6280643" y="1273125"/>
            <a:ext cx="2393794" cy="16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49" name="Shape 649"/>
        <p:cNvGrpSpPr/>
        <p:nvPr/>
      </p:nvGrpSpPr>
      <p:grpSpPr>
        <a:xfrm>
          <a:off x="0" y="0"/>
          <a:ext cx="0" cy="0"/>
          <a:chOff x="0" y="0"/>
          <a:chExt cx="0" cy="0"/>
        </a:xfrm>
      </p:grpSpPr>
      <p:sp>
        <p:nvSpPr>
          <p:cNvPr id="650" name="Google Shape;650;g16e1dc9b60f_0_33"/>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spcBef>
                <a:spcPts val="0"/>
              </a:spcBef>
              <a:spcAft>
                <a:spcPts val="0"/>
              </a:spcAft>
              <a:buClr>
                <a:schemeClr val="lt1"/>
              </a:buClr>
              <a:buSzPct val="157894"/>
              <a:buFont typeface="Roboto Black"/>
              <a:buNone/>
            </a:pPr>
            <a:r>
              <a:rPr lang="es" sz="1900">
                <a:solidFill>
                  <a:schemeClr val="lt1"/>
                </a:solidFill>
              </a:rPr>
              <a:t>Crypto Currency- Bitcoin - Bollinger Bands Strategy</a:t>
            </a:r>
            <a:r>
              <a:rPr lang="es">
                <a:solidFill>
                  <a:schemeClr val="lt1"/>
                </a:solidFill>
              </a:rPr>
              <a:t> </a:t>
            </a:r>
            <a:r>
              <a:rPr lang="es"/>
              <a:t> </a:t>
            </a:r>
            <a:endParaRPr/>
          </a:p>
        </p:txBody>
      </p:sp>
      <p:cxnSp>
        <p:nvCxnSpPr>
          <p:cNvPr id="651" name="Google Shape;651;g16e1dc9b60f_0_33"/>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sp>
        <p:nvSpPr>
          <p:cNvPr id="652" name="Google Shape;652;g16e1dc9b60f_0_33"/>
          <p:cNvSpPr txBox="1"/>
          <p:nvPr>
            <p:ph idx="3" type="ctrTitle"/>
          </p:nvPr>
        </p:nvSpPr>
        <p:spPr>
          <a:xfrm>
            <a:off x="693275" y="1146800"/>
            <a:ext cx="2487600" cy="26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accent1"/>
                </a:solidFill>
              </a:rPr>
              <a:t>BACK TESTING RESULTS</a:t>
            </a:r>
            <a:endParaRPr>
              <a:solidFill>
                <a:schemeClr val="accent1"/>
              </a:solidFill>
            </a:endParaRPr>
          </a:p>
        </p:txBody>
      </p:sp>
      <p:pic>
        <p:nvPicPr>
          <p:cNvPr id="653" name="Google Shape;653;g16e1dc9b60f_0_33"/>
          <p:cNvPicPr preferRelativeResize="0"/>
          <p:nvPr/>
        </p:nvPicPr>
        <p:blipFill>
          <a:blip r:embed="rId3">
            <a:alphaModFix/>
          </a:blip>
          <a:stretch>
            <a:fillRect/>
          </a:stretch>
        </p:blipFill>
        <p:spPr>
          <a:xfrm>
            <a:off x="392250" y="1414400"/>
            <a:ext cx="5025075" cy="2768950"/>
          </a:xfrm>
          <a:prstGeom prst="rect">
            <a:avLst/>
          </a:prstGeom>
          <a:noFill/>
          <a:ln>
            <a:noFill/>
          </a:ln>
        </p:spPr>
      </p:pic>
      <p:pic>
        <p:nvPicPr>
          <p:cNvPr id="654" name="Google Shape;654;g16e1dc9b60f_0_33"/>
          <p:cNvPicPr preferRelativeResize="0"/>
          <p:nvPr/>
        </p:nvPicPr>
        <p:blipFill>
          <a:blip r:embed="rId4">
            <a:alphaModFix/>
          </a:blip>
          <a:stretch>
            <a:fillRect/>
          </a:stretch>
        </p:blipFill>
        <p:spPr>
          <a:xfrm>
            <a:off x="5647696" y="1453121"/>
            <a:ext cx="3216825" cy="10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
          <p:cNvSpPr/>
          <p:nvPr/>
        </p:nvSpPr>
        <p:spPr>
          <a:xfrm rot="10800000">
            <a:off x="4197925" y="1644225"/>
            <a:ext cx="3270000" cy="720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9"/>
          <p:cNvSpPr txBox="1"/>
          <p:nvPr>
            <p:ph idx="4" type="ctrTitle"/>
          </p:nvPr>
        </p:nvSpPr>
        <p:spPr>
          <a:xfrm>
            <a:off x="256200" y="256927"/>
            <a:ext cx="7833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rgbClr val="FFFFFF"/>
                </a:solidFill>
              </a:rPr>
              <a:t>NEXT STEPS - </a:t>
            </a:r>
            <a:r>
              <a:rPr lang="es"/>
              <a:t>EXPANDING OUR PROJECT</a:t>
            </a:r>
            <a:endParaRPr>
              <a:solidFill>
                <a:srgbClr val="FFFFFF"/>
              </a:solidFill>
            </a:endParaRPr>
          </a:p>
        </p:txBody>
      </p:sp>
      <p:sp>
        <p:nvSpPr>
          <p:cNvPr id="661" name="Google Shape;661;p9"/>
          <p:cNvSpPr/>
          <p:nvPr/>
        </p:nvSpPr>
        <p:spPr>
          <a:xfrm>
            <a:off x="7763621" y="1645125"/>
            <a:ext cx="564300" cy="594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9"/>
          <p:cNvSpPr/>
          <p:nvPr/>
        </p:nvSpPr>
        <p:spPr>
          <a:xfrm>
            <a:off x="7763621" y="2627501"/>
            <a:ext cx="564300" cy="594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9"/>
          <p:cNvSpPr/>
          <p:nvPr/>
        </p:nvSpPr>
        <p:spPr>
          <a:xfrm>
            <a:off x="7919561" y="2791610"/>
            <a:ext cx="252217" cy="265629"/>
          </a:xfrm>
          <a:custGeom>
            <a:rect b="b" l="l" r="r" t="t"/>
            <a:pathLst>
              <a:path extrusionOk="0" h="92473" w="92472">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9"/>
          <p:cNvSpPr/>
          <p:nvPr/>
        </p:nvSpPr>
        <p:spPr>
          <a:xfrm>
            <a:off x="7763621" y="3609877"/>
            <a:ext cx="564300" cy="594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5" name="Google Shape;665;p9"/>
          <p:cNvGrpSpPr/>
          <p:nvPr/>
        </p:nvGrpSpPr>
        <p:grpSpPr>
          <a:xfrm>
            <a:off x="7869231" y="3737667"/>
            <a:ext cx="353558" cy="378106"/>
            <a:chOff x="4151375" y="238125"/>
            <a:chExt cx="2141475" cy="2176775"/>
          </a:xfrm>
        </p:grpSpPr>
        <p:sp>
          <p:nvSpPr>
            <p:cNvPr id="666" name="Google Shape;666;p9"/>
            <p:cNvSpPr/>
            <p:nvPr/>
          </p:nvSpPr>
          <p:spPr>
            <a:xfrm>
              <a:off x="4151375" y="399250"/>
              <a:ext cx="2141475" cy="2015650"/>
            </a:xfrm>
            <a:custGeom>
              <a:rect b="b" l="l" r="r" t="t"/>
              <a:pathLst>
                <a:path extrusionOk="0" h="80626" w="85659">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9"/>
            <p:cNvSpPr/>
            <p:nvPr/>
          </p:nvSpPr>
          <p:spPr>
            <a:xfrm>
              <a:off x="4788450" y="238125"/>
              <a:ext cx="867350" cy="1403950"/>
            </a:xfrm>
            <a:custGeom>
              <a:rect b="b" l="l" r="r" t="t"/>
              <a:pathLst>
                <a:path extrusionOk="0" h="56158" w="34694">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68" name="Google Shape;668;p9"/>
          <p:cNvCxnSpPr/>
          <p:nvPr/>
        </p:nvCxnSpPr>
        <p:spPr>
          <a:xfrm flipH="1" rot="10800000">
            <a:off x="164525" y="814475"/>
            <a:ext cx="9058800" cy="22500"/>
          </a:xfrm>
          <a:prstGeom prst="straightConnector1">
            <a:avLst/>
          </a:prstGeom>
          <a:noFill/>
          <a:ln cap="flat" cmpd="sng" w="9525">
            <a:solidFill>
              <a:schemeClr val="accent1"/>
            </a:solidFill>
            <a:prstDash val="solid"/>
            <a:round/>
            <a:headEnd len="sm" w="sm" type="none"/>
            <a:tailEnd len="sm" w="sm" type="none"/>
          </a:ln>
        </p:spPr>
      </p:cxnSp>
      <p:sp>
        <p:nvSpPr>
          <p:cNvPr id="669" name="Google Shape;669;p9"/>
          <p:cNvSpPr/>
          <p:nvPr/>
        </p:nvSpPr>
        <p:spPr>
          <a:xfrm>
            <a:off x="1872654" y="34785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9"/>
          <p:cNvSpPr/>
          <p:nvPr/>
        </p:nvSpPr>
        <p:spPr>
          <a:xfrm>
            <a:off x="1730071" y="39830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9"/>
          <p:cNvSpPr/>
          <p:nvPr/>
        </p:nvSpPr>
        <p:spPr>
          <a:xfrm>
            <a:off x="640108" y="15865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9"/>
          <p:cNvSpPr/>
          <p:nvPr/>
        </p:nvSpPr>
        <p:spPr>
          <a:xfrm>
            <a:off x="721001" y="16688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9"/>
          <p:cNvSpPr/>
          <p:nvPr/>
        </p:nvSpPr>
        <p:spPr>
          <a:xfrm>
            <a:off x="640108" y="34017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9"/>
          <p:cNvSpPr/>
          <p:nvPr/>
        </p:nvSpPr>
        <p:spPr>
          <a:xfrm>
            <a:off x="721001" y="16688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9"/>
          <p:cNvSpPr/>
          <p:nvPr/>
        </p:nvSpPr>
        <p:spPr>
          <a:xfrm>
            <a:off x="721001" y="17894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9"/>
          <p:cNvSpPr/>
          <p:nvPr/>
        </p:nvSpPr>
        <p:spPr>
          <a:xfrm>
            <a:off x="3096959" y="17894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9"/>
          <p:cNvSpPr/>
          <p:nvPr/>
        </p:nvSpPr>
        <p:spPr>
          <a:xfrm>
            <a:off x="2691135" y="17894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9"/>
          <p:cNvSpPr/>
          <p:nvPr/>
        </p:nvSpPr>
        <p:spPr>
          <a:xfrm>
            <a:off x="2294913" y="20129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9"/>
          <p:cNvSpPr/>
          <p:nvPr/>
        </p:nvSpPr>
        <p:spPr>
          <a:xfrm>
            <a:off x="2294913" y="24187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9"/>
          <p:cNvSpPr/>
          <p:nvPr/>
        </p:nvSpPr>
        <p:spPr>
          <a:xfrm>
            <a:off x="2294913" y="25654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9"/>
          <p:cNvSpPr/>
          <p:nvPr/>
        </p:nvSpPr>
        <p:spPr>
          <a:xfrm>
            <a:off x="2294913" y="27121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9"/>
          <p:cNvSpPr/>
          <p:nvPr/>
        </p:nvSpPr>
        <p:spPr>
          <a:xfrm>
            <a:off x="2294913" y="28588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9"/>
          <p:cNvSpPr/>
          <p:nvPr/>
        </p:nvSpPr>
        <p:spPr>
          <a:xfrm>
            <a:off x="2294913" y="30055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9"/>
          <p:cNvSpPr/>
          <p:nvPr/>
        </p:nvSpPr>
        <p:spPr>
          <a:xfrm>
            <a:off x="3077771" y="30137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9"/>
          <p:cNvSpPr/>
          <p:nvPr/>
        </p:nvSpPr>
        <p:spPr>
          <a:xfrm>
            <a:off x="3240917" y="30137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9"/>
          <p:cNvSpPr/>
          <p:nvPr/>
        </p:nvSpPr>
        <p:spPr>
          <a:xfrm>
            <a:off x="3404063" y="30137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9"/>
          <p:cNvSpPr/>
          <p:nvPr/>
        </p:nvSpPr>
        <p:spPr>
          <a:xfrm>
            <a:off x="3198415" y="17017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9"/>
          <p:cNvSpPr/>
          <p:nvPr/>
        </p:nvSpPr>
        <p:spPr>
          <a:xfrm>
            <a:off x="3320434" y="17017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9"/>
          <p:cNvSpPr/>
          <p:nvPr/>
        </p:nvSpPr>
        <p:spPr>
          <a:xfrm>
            <a:off x="3442453" y="17017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9"/>
          <p:cNvSpPr/>
          <p:nvPr/>
        </p:nvSpPr>
        <p:spPr>
          <a:xfrm>
            <a:off x="816968" y="20129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9"/>
          <p:cNvSpPr/>
          <p:nvPr/>
        </p:nvSpPr>
        <p:spPr>
          <a:xfrm>
            <a:off x="816968" y="25764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9"/>
          <p:cNvSpPr/>
          <p:nvPr/>
        </p:nvSpPr>
        <p:spPr>
          <a:xfrm>
            <a:off x="816968" y="27793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9"/>
          <p:cNvSpPr/>
          <p:nvPr/>
        </p:nvSpPr>
        <p:spPr>
          <a:xfrm>
            <a:off x="816968" y="28917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9"/>
          <p:cNvSpPr/>
          <p:nvPr/>
        </p:nvSpPr>
        <p:spPr>
          <a:xfrm>
            <a:off x="816968" y="30055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9"/>
          <p:cNvSpPr/>
          <p:nvPr/>
        </p:nvSpPr>
        <p:spPr>
          <a:xfrm>
            <a:off x="816968" y="31179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9"/>
          <p:cNvSpPr/>
          <p:nvPr/>
        </p:nvSpPr>
        <p:spPr>
          <a:xfrm>
            <a:off x="1417478" y="20129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9"/>
          <p:cNvSpPr/>
          <p:nvPr/>
        </p:nvSpPr>
        <p:spPr>
          <a:xfrm>
            <a:off x="1417478" y="25764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1417478" y="27793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a:off x="1417478" y="28917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1417478" y="30055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9"/>
          <p:cNvSpPr/>
          <p:nvPr/>
        </p:nvSpPr>
        <p:spPr>
          <a:xfrm>
            <a:off x="1417478" y="31179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9"/>
          <p:cNvSpPr/>
          <p:nvPr/>
        </p:nvSpPr>
        <p:spPr>
          <a:xfrm>
            <a:off x="213721" y="30041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9"/>
          <p:cNvSpPr/>
          <p:nvPr/>
        </p:nvSpPr>
        <p:spPr>
          <a:xfrm>
            <a:off x="268562" y="30685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9"/>
          <p:cNvSpPr/>
          <p:nvPr/>
        </p:nvSpPr>
        <p:spPr>
          <a:xfrm>
            <a:off x="19050" y="41448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9"/>
          <p:cNvSpPr/>
          <p:nvPr/>
        </p:nvSpPr>
        <p:spPr>
          <a:xfrm>
            <a:off x="1024000" y="41215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9"/>
          <p:cNvSpPr/>
          <p:nvPr/>
        </p:nvSpPr>
        <p:spPr>
          <a:xfrm>
            <a:off x="19050" y="41448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9"/>
          <p:cNvSpPr/>
          <p:nvPr/>
        </p:nvSpPr>
        <p:spPr>
          <a:xfrm>
            <a:off x="268562" y="30685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9"/>
          <p:cNvSpPr/>
          <p:nvPr/>
        </p:nvSpPr>
        <p:spPr>
          <a:xfrm>
            <a:off x="268562" y="31495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9"/>
          <p:cNvSpPr/>
          <p:nvPr/>
        </p:nvSpPr>
        <p:spPr>
          <a:xfrm>
            <a:off x="1874015" y="31495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9"/>
          <p:cNvSpPr/>
          <p:nvPr/>
        </p:nvSpPr>
        <p:spPr>
          <a:xfrm>
            <a:off x="1598451" y="31495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9"/>
          <p:cNvSpPr/>
          <p:nvPr/>
        </p:nvSpPr>
        <p:spPr>
          <a:xfrm>
            <a:off x="1331097" y="33003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9"/>
          <p:cNvSpPr/>
          <p:nvPr/>
        </p:nvSpPr>
        <p:spPr>
          <a:xfrm>
            <a:off x="1331097" y="35745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9"/>
          <p:cNvSpPr/>
          <p:nvPr/>
        </p:nvSpPr>
        <p:spPr>
          <a:xfrm>
            <a:off x="1331097" y="36732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9"/>
          <p:cNvSpPr/>
          <p:nvPr/>
        </p:nvSpPr>
        <p:spPr>
          <a:xfrm>
            <a:off x="1331097" y="37719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9"/>
          <p:cNvSpPr/>
          <p:nvPr/>
        </p:nvSpPr>
        <p:spPr>
          <a:xfrm>
            <a:off x="1331097" y="38720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9"/>
          <p:cNvSpPr/>
          <p:nvPr/>
        </p:nvSpPr>
        <p:spPr>
          <a:xfrm>
            <a:off x="1331097" y="39707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9"/>
          <p:cNvSpPr/>
          <p:nvPr/>
        </p:nvSpPr>
        <p:spPr>
          <a:xfrm>
            <a:off x="1860316" y="39762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9"/>
          <p:cNvSpPr/>
          <p:nvPr/>
        </p:nvSpPr>
        <p:spPr>
          <a:xfrm>
            <a:off x="1969997" y="39762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9"/>
          <p:cNvSpPr/>
          <p:nvPr/>
        </p:nvSpPr>
        <p:spPr>
          <a:xfrm>
            <a:off x="2081039" y="39762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9"/>
          <p:cNvSpPr/>
          <p:nvPr/>
        </p:nvSpPr>
        <p:spPr>
          <a:xfrm>
            <a:off x="1942569" y="30905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9"/>
          <p:cNvSpPr/>
          <p:nvPr/>
        </p:nvSpPr>
        <p:spPr>
          <a:xfrm>
            <a:off x="2023462" y="30905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9"/>
          <p:cNvSpPr/>
          <p:nvPr/>
        </p:nvSpPr>
        <p:spPr>
          <a:xfrm>
            <a:off x="2107091" y="30905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9"/>
          <p:cNvSpPr/>
          <p:nvPr/>
        </p:nvSpPr>
        <p:spPr>
          <a:xfrm>
            <a:off x="333004" y="33003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a:off x="333004" y="36800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
          <p:cNvSpPr/>
          <p:nvPr/>
        </p:nvSpPr>
        <p:spPr>
          <a:xfrm>
            <a:off x="333004" y="38185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
          <p:cNvSpPr/>
          <p:nvPr/>
        </p:nvSpPr>
        <p:spPr>
          <a:xfrm>
            <a:off x="333004" y="38939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9"/>
          <p:cNvSpPr/>
          <p:nvPr/>
        </p:nvSpPr>
        <p:spPr>
          <a:xfrm>
            <a:off x="333004" y="39707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9"/>
          <p:cNvSpPr/>
          <p:nvPr/>
        </p:nvSpPr>
        <p:spPr>
          <a:xfrm>
            <a:off x="333004" y="40461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9"/>
          <p:cNvSpPr/>
          <p:nvPr/>
        </p:nvSpPr>
        <p:spPr>
          <a:xfrm>
            <a:off x="738827" y="33003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9"/>
          <p:cNvSpPr/>
          <p:nvPr/>
        </p:nvSpPr>
        <p:spPr>
          <a:xfrm>
            <a:off x="738827" y="36800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9"/>
          <p:cNvSpPr/>
          <p:nvPr/>
        </p:nvSpPr>
        <p:spPr>
          <a:xfrm>
            <a:off x="738827" y="38185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9"/>
          <p:cNvSpPr/>
          <p:nvPr/>
        </p:nvSpPr>
        <p:spPr>
          <a:xfrm>
            <a:off x="738827" y="38939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
          <p:cNvSpPr/>
          <p:nvPr/>
        </p:nvSpPr>
        <p:spPr>
          <a:xfrm>
            <a:off x="738827" y="39707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
          <p:cNvSpPr/>
          <p:nvPr/>
        </p:nvSpPr>
        <p:spPr>
          <a:xfrm>
            <a:off x="738827" y="40461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9"/>
          <p:cNvSpPr/>
          <p:nvPr/>
        </p:nvSpPr>
        <p:spPr>
          <a:xfrm>
            <a:off x="2537591" y="35690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9"/>
          <p:cNvSpPr/>
          <p:nvPr/>
        </p:nvSpPr>
        <p:spPr>
          <a:xfrm>
            <a:off x="2570492" y="36060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9"/>
          <p:cNvSpPr/>
          <p:nvPr/>
        </p:nvSpPr>
        <p:spPr>
          <a:xfrm>
            <a:off x="3704330" y="39169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9"/>
          <p:cNvSpPr/>
          <p:nvPr/>
        </p:nvSpPr>
        <p:spPr>
          <a:xfrm>
            <a:off x="2570492" y="36060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9"/>
          <p:cNvSpPr/>
          <p:nvPr/>
        </p:nvSpPr>
        <p:spPr>
          <a:xfrm>
            <a:off x="3521970" y="36211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9"/>
          <p:cNvSpPr/>
          <p:nvPr/>
        </p:nvSpPr>
        <p:spPr>
          <a:xfrm>
            <a:off x="3579562" y="36211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9"/>
          <p:cNvSpPr/>
          <p:nvPr/>
        </p:nvSpPr>
        <p:spPr>
          <a:xfrm>
            <a:off x="3638515" y="36211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9"/>
          <p:cNvSpPr/>
          <p:nvPr/>
        </p:nvSpPr>
        <p:spPr>
          <a:xfrm>
            <a:off x="2570492" y="36636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9"/>
          <p:cNvSpPr/>
          <p:nvPr/>
        </p:nvSpPr>
        <p:spPr>
          <a:xfrm>
            <a:off x="3486332" y="36636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9"/>
          <p:cNvSpPr/>
          <p:nvPr/>
        </p:nvSpPr>
        <p:spPr>
          <a:xfrm>
            <a:off x="3328659" y="36636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9"/>
          <p:cNvSpPr/>
          <p:nvPr/>
        </p:nvSpPr>
        <p:spPr>
          <a:xfrm>
            <a:off x="3176475" y="37500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9"/>
          <p:cNvSpPr/>
          <p:nvPr/>
        </p:nvSpPr>
        <p:spPr>
          <a:xfrm>
            <a:off x="3176475" y="39063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9"/>
          <p:cNvSpPr/>
          <p:nvPr/>
        </p:nvSpPr>
        <p:spPr>
          <a:xfrm>
            <a:off x="3176475" y="39625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9"/>
          <p:cNvSpPr/>
          <p:nvPr/>
        </p:nvSpPr>
        <p:spPr>
          <a:xfrm>
            <a:off x="3176475" y="40187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9"/>
          <p:cNvSpPr/>
          <p:nvPr/>
        </p:nvSpPr>
        <p:spPr>
          <a:xfrm>
            <a:off x="3176475" y="40763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9"/>
          <p:cNvSpPr/>
          <p:nvPr/>
        </p:nvSpPr>
        <p:spPr>
          <a:xfrm>
            <a:off x="3176475" y="41325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9"/>
          <p:cNvSpPr/>
          <p:nvPr/>
        </p:nvSpPr>
        <p:spPr>
          <a:xfrm>
            <a:off x="3478106" y="41352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9"/>
          <p:cNvSpPr/>
          <p:nvPr/>
        </p:nvSpPr>
        <p:spPr>
          <a:xfrm>
            <a:off x="3541172" y="41352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9"/>
          <p:cNvSpPr/>
          <p:nvPr/>
        </p:nvSpPr>
        <p:spPr>
          <a:xfrm>
            <a:off x="3604238" y="41325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
          <p:cNvSpPr/>
          <p:nvPr/>
        </p:nvSpPr>
        <p:spPr>
          <a:xfrm>
            <a:off x="2606145" y="37500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
          <p:cNvSpPr/>
          <p:nvPr/>
        </p:nvSpPr>
        <p:spPr>
          <a:xfrm>
            <a:off x="2606145" y="39666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
          <p:cNvSpPr/>
          <p:nvPr/>
        </p:nvSpPr>
        <p:spPr>
          <a:xfrm>
            <a:off x="2606145" y="40447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9"/>
          <p:cNvSpPr/>
          <p:nvPr/>
        </p:nvSpPr>
        <p:spPr>
          <a:xfrm>
            <a:off x="2606145" y="40886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9"/>
          <p:cNvSpPr/>
          <p:nvPr/>
        </p:nvSpPr>
        <p:spPr>
          <a:xfrm>
            <a:off x="2606145" y="41325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9"/>
          <p:cNvSpPr/>
          <p:nvPr/>
        </p:nvSpPr>
        <p:spPr>
          <a:xfrm>
            <a:off x="2606145" y="41750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
          <p:cNvSpPr/>
          <p:nvPr/>
        </p:nvSpPr>
        <p:spPr>
          <a:xfrm>
            <a:off x="2837846" y="37500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
          <p:cNvSpPr/>
          <p:nvPr/>
        </p:nvSpPr>
        <p:spPr>
          <a:xfrm>
            <a:off x="2837846" y="39666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9"/>
          <p:cNvSpPr/>
          <p:nvPr/>
        </p:nvSpPr>
        <p:spPr>
          <a:xfrm>
            <a:off x="2837846" y="40447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9"/>
          <p:cNvSpPr/>
          <p:nvPr/>
        </p:nvSpPr>
        <p:spPr>
          <a:xfrm>
            <a:off x="2837846" y="40886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9"/>
          <p:cNvSpPr/>
          <p:nvPr/>
        </p:nvSpPr>
        <p:spPr>
          <a:xfrm>
            <a:off x="2837846" y="41325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9"/>
          <p:cNvSpPr/>
          <p:nvPr/>
        </p:nvSpPr>
        <p:spPr>
          <a:xfrm>
            <a:off x="2837846" y="41750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9"/>
          <p:cNvSpPr txBox="1"/>
          <p:nvPr>
            <p:ph type="ctrTitle"/>
          </p:nvPr>
        </p:nvSpPr>
        <p:spPr>
          <a:xfrm>
            <a:off x="4422750" y="1697851"/>
            <a:ext cx="3045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Expand asset type (bonds, digital assets, </a:t>
            </a:r>
            <a:r>
              <a:rPr lang="es">
                <a:solidFill>
                  <a:srgbClr val="0E2A47"/>
                </a:solidFill>
              </a:rPr>
              <a:t>derivatives</a:t>
            </a:r>
            <a:r>
              <a:rPr lang="es">
                <a:solidFill>
                  <a:srgbClr val="0E2A47"/>
                </a:solidFill>
              </a:rPr>
              <a:t> (options, swaps, forwards), insurance linked securities, etc</a:t>
            </a:r>
            <a:endParaRPr>
              <a:solidFill>
                <a:srgbClr val="0E2A47"/>
              </a:solidFill>
            </a:endParaRPr>
          </a:p>
        </p:txBody>
      </p:sp>
      <p:grpSp>
        <p:nvGrpSpPr>
          <p:cNvPr id="767" name="Google Shape;767;p9"/>
          <p:cNvGrpSpPr/>
          <p:nvPr/>
        </p:nvGrpSpPr>
        <p:grpSpPr>
          <a:xfrm>
            <a:off x="7880642" y="1796841"/>
            <a:ext cx="339306" cy="339253"/>
            <a:chOff x="2685825" y="840375"/>
            <a:chExt cx="481900" cy="481825"/>
          </a:xfrm>
        </p:grpSpPr>
        <p:sp>
          <p:nvSpPr>
            <p:cNvPr id="768" name="Google Shape;768;p9"/>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69" name="Google Shape;769;p9"/>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770" name="Google Shape;770;p9"/>
          <p:cNvSpPr/>
          <p:nvPr/>
        </p:nvSpPr>
        <p:spPr>
          <a:xfrm rot="10800000">
            <a:off x="4197925" y="2634825"/>
            <a:ext cx="3270000" cy="720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9"/>
          <p:cNvSpPr txBox="1"/>
          <p:nvPr>
            <p:ph idx="3" type="ctrTitle"/>
          </p:nvPr>
        </p:nvSpPr>
        <p:spPr>
          <a:xfrm>
            <a:off x="4651357" y="2939024"/>
            <a:ext cx="2763000" cy="274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Expand available trading strategies for each type of assets</a:t>
            </a:r>
            <a:endParaRPr>
              <a:solidFill>
                <a:srgbClr val="0E2A47"/>
              </a:solidFill>
            </a:endParaRPr>
          </a:p>
        </p:txBody>
      </p:sp>
      <p:sp>
        <p:nvSpPr>
          <p:cNvPr id="772" name="Google Shape;772;p9"/>
          <p:cNvSpPr/>
          <p:nvPr/>
        </p:nvSpPr>
        <p:spPr>
          <a:xfrm rot="10800000">
            <a:off x="4197925" y="3549225"/>
            <a:ext cx="3270000" cy="720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9"/>
          <p:cNvSpPr txBox="1"/>
          <p:nvPr>
            <p:ph idx="2" type="ctrTitle"/>
          </p:nvPr>
        </p:nvSpPr>
        <p:spPr>
          <a:xfrm>
            <a:off x="4274125" y="3954200"/>
            <a:ext cx="3216300" cy="2784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a:solidFill>
                  <a:srgbClr val="0E2A47"/>
                </a:solidFill>
              </a:rPr>
              <a:t>Create a user interface, where user can choose asset type, trading strategies, explore, match, set their algorithms and make profit.</a:t>
            </a:r>
            <a:endParaRPr>
              <a:solidFill>
                <a:srgbClr val="0E2A4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g16e149b2ad2_0_1"/>
          <p:cNvSpPr txBox="1"/>
          <p:nvPr>
            <p:ph idx="4" type="ctrTitle"/>
          </p:nvPr>
        </p:nvSpPr>
        <p:spPr>
          <a:xfrm>
            <a:off x="-708225" y="256925"/>
            <a:ext cx="97434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t>HOW IS OUR BUSINESS GOING TO MAKE PROFITS</a:t>
            </a:r>
            <a:endParaRPr>
              <a:solidFill>
                <a:srgbClr val="FFFFFF"/>
              </a:solidFill>
            </a:endParaRPr>
          </a:p>
        </p:txBody>
      </p:sp>
      <p:cxnSp>
        <p:nvCxnSpPr>
          <p:cNvPr id="779" name="Google Shape;779;g16e149b2ad2_0_1"/>
          <p:cNvCxnSpPr/>
          <p:nvPr/>
        </p:nvCxnSpPr>
        <p:spPr>
          <a:xfrm flipH="1" rot="10800000">
            <a:off x="164525" y="966875"/>
            <a:ext cx="9058800" cy="22500"/>
          </a:xfrm>
          <a:prstGeom prst="straightConnector1">
            <a:avLst/>
          </a:prstGeom>
          <a:noFill/>
          <a:ln cap="flat" cmpd="sng" w="9525">
            <a:solidFill>
              <a:schemeClr val="accent1"/>
            </a:solidFill>
            <a:prstDash val="solid"/>
            <a:round/>
            <a:headEnd len="sm" w="sm" type="none"/>
            <a:tailEnd len="sm" w="sm" type="none"/>
          </a:ln>
        </p:spPr>
      </p:cxnSp>
      <p:pic>
        <p:nvPicPr>
          <p:cNvPr id="780" name="Google Shape;780;g16e149b2ad2_0_1"/>
          <p:cNvPicPr preferRelativeResize="0"/>
          <p:nvPr/>
        </p:nvPicPr>
        <p:blipFill>
          <a:blip r:embed="rId3">
            <a:alphaModFix/>
          </a:blip>
          <a:stretch>
            <a:fillRect/>
          </a:stretch>
        </p:blipFill>
        <p:spPr>
          <a:xfrm>
            <a:off x="1600200" y="1979975"/>
            <a:ext cx="680057" cy="646650"/>
          </a:xfrm>
          <a:prstGeom prst="rect">
            <a:avLst/>
          </a:prstGeom>
          <a:noFill/>
          <a:ln>
            <a:noFill/>
          </a:ln>
        </p:spPr>
      </p:pic>
      <p:pic>
        <p:nvPicPr>
          <p:cNvPr id="781" name="Google Shape;781;g16e149b2ad2_0_1"/>
          <p:cNvPicPr preferRelativeResize="0"/>
          <p:nvPr/>
        </p:nvPicPr>
        <p:blipFill>
          <a:blip r:embed="rId4">
            <a:alphaModFix/>
          </a:blip>
          <a:stretch>
            <a:fillRect/>
          </a:stretch>
        </p:blipFill>
        <p:spPr>
          <a:xfrm>
            <a:off x="1782438" y="2081410"/>
            <a:ext cx="266689" cy="376156"/>
          </a:xfrm>
          <a:prstGeom prst="rect">
            <a:avLst/>
          </a:prstGeom>
          <a:noFill/>
          <a:ln>
            <a:noFill/>
          </a:ln>
        </p:spPr>
      </p:pic>
      <p:pic>
        <p:nvPicPr>
          <p:cNvPr id="782" name="Google Shape;782;g16e149b2ad2_0_1"/>
          <p:cNvPicPr preferRelativeResize="0"/>
          <p:nvPr/>
        </p:nvPicPr>
        <p:blipFill>
          <a:blip r:embed="rId5">
            <a:alphaModFix/>
          </a:blip>
          <a:stretch>
            <a:fillRect/>
          </a:stretch>
        </p:blipFill>
        <p:spPr>
          <a:xfrm>
            <a:off x="4027774" y="1598975"/>
            <a:ext cx="684502" cy="646650"/>
          </a:xfrm>
          <a:prstGeom prst="rect">
            <a:avLst/>
          </a:prstGeom>
          <a:noFill/>
          <a:ln>
            <a:noFill/>
          </a:ln>
        </p:spPr>
      </p:pic>
      <p:pic>
        <p:nvPicPr>
          <p:cNvPr id="783" name="Google Shape;783;g16e149b2ad2_0_1"/>
          <p:cNvPicPr preferRelativeResize="0"/>
          <p:nvPr/>
        </p:nvPicPr>
        <p:blipFill>
          <a:blip r:embed="rId6">
            <a:alphaModFix/>
          </a:blip>
          <a:stretch>
            <a:fillRect/>
          </a:stretch>
        </p:blipFill>
        <p:spPr>
          <a:xfrm>
            <a:off x="4178898" y="1734222"/>
            <a:ext cx="337806" cy="316985"/>
          </a:xfrm>
          <a:prstGeom prst="rect">
            <a:avLst/>
          </a:prstGeom>
          <a:noFill/>
          <a:ln>
            <a:noFill/>
          </a:ln>
        </p:spPr>
      </p:pic>
      <p:pic>
        <p:nvPicPr>
          <p:cNvPr id="784" name="Google Shape;784;g16e149b2ad2_0_1"/>
          <p:cNvPicPr preferRelativeResize="0"/>
          <p:nvPr/>
        </p:nvPicPr>
        <p:blipFill>
          <a:blip r:embed="rId3">
            <a:alphaModFix/>
          </a:blip>
          <a:stretch>
            <a:fillRect/>
          </a:stretch>
        </p:blipFill>
        <p:spPr>
          <a:xfrm>
            <a:off x="6459793" y="1141775"/>
            <a:ext cx="680057" cy="646650"/>
          </a:xfrm>
          <a:prstGeom prst="rect">
            <a:avLst/>
          </a:prstGeom>
          <a:noFill/>
          <a:ln>
            <a:noFill/>
          </a:ln>
        </p:spPr>
      </p:pic>
      <p:pic>
        <p:nvPicPr>
          <p:cNvPr id="785" name="Google Shape;785;g16e149b2ad2_0_1"/>
          <p:cNvPicPr preferRelativeResize="0"/>
          <p:nvPr/>
        </p:nvPicPr>
        <p:blipFill>
          <a:blip r:embed="rId7">
            <a:alphaModFix/>
          </a:blip>
          <a:stretch>
            <a:fillRect/>
          </a:stretch>
        </p:blipFill>
        <p:spPr>
          <a:xfrm>
            <a:off x="6646475" y="1300268"/>
            <a:ext cx="342251" cy="329665"/>
          </a:xfrm>
          <a:prstGeom prst="rect">
            <a:avLst/>
          </a:prstGeom>
          <a:noFill/>
          <a:ln>
            <a:noFill/>
          </a:ln>
        </p:spPr>
      </p:pic>
      <p:pic>
        <p:nvPicPr>
          <p:cNvPr id="786" name="Google Shape;786;g16e149b2ad2_0_1"/>
          <p:cNvPicPr preferRelativeResize="0"/>
          <p:nvPr/>
        </p:nvPicPr>
        <p:blipFill>
          <a:blip r:embed="rId8">
            <a:alphaModFix/>
          </a:blip>
          <a:stretch>
            <a:fillRect/>
          </a:stretch>
        </p:blipFill>
        <p:spPr>
          <a:xfrm>
            <a:off x="1187175" y="3311728"/>
            <a:ext cx="1523775" cy="1859123"/>
          </a:xfrm>
          <a:prstGeom prst="rect">
            <a:avLst/>
          </a:prstGeom>
          <a:noFill/>
          <a:ln>
            <a:noFill/>
          </a:ln>
        </p:spPr>
      </p:pic>
      <p:pic>
        <p:nvPicPr>
          <p:cNvPr id="787" name="Google Shape;787;g16e149b2ad2_0_1"/>
          <p:cNvPicPr preferRelativeResize="0"/>
          <p:nvPr/>
        </p:nvPicPr>
        <p:blipFill>
          <a:blip r:embed="rId8">
            <a:alphaModFix/>
          </a:blip>
          <a:stretch>
            <a:fillRect/>
          </a:stretch>
        </p:blipFill>
        <p:spPr>
          <a:xfrm>
            <a:off x="3445875" y="2661175"/>
            <a:ext cx="1909750" cy="2509675"/>
          </a:xfrm>
          <a:prstGeom prst="rect">
            <a:avLst/>
          </a:prstGeom>
          <a:noFill/>
          <a:ln>
            <a:noFill/>
          </a:ln>
        </p:spPr>
      </p:pic>
      <p:pic>
        <p:nvPicPr>
          <p:cNvPr id="788" name="Google Shape;788;g16e149b2ad2_0_1"/>
          <p:cNvPicPr preferRelativeResize="0"/>
          <p:nvPr/>
        </p:nvPicPr>
        <p:blipFill>
          <a:blip r:embed="rId8">
            <a:alphaModFix/>
          </a:blip>
          <a:stretch>
            <a:fillRect/>
          </a:stretch>
        </p:blipFill>
        <p:spPr>
          <a:xfrm>
            <a:off x="6060375" y="2245625"/>
            <a:ext cx="1697625" cy="2917450"/>
          </a:xfrm>
          <a:prstGeom prst="rect">
            <a:avLst/>
          </a:prstGeom>
          <a:noFill/>
          <a:ln>
            <a:noFill/>
          </a:ln>
        </p:spPr>
      </p:pic>
      <p:sp>
        <p:nvSpPr>
          <p:cNvPr id="789" name="Google Shape;789;g16e149b2ad2_0_1"/>
          <p:cNvSpPr txBox="1"/>
          <p:nvPr>
            <p:ph type="ctrTitle"/>
          </p:nvPr>
        </p:nvSpPr>
        <p:spPr>
          <a:xfrm>
            <a:off x="3785552" y="2401900"/>
            <a:ext cx="12876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lt1"/>
                </a:solidFill>
              </a:rPr>
              <a:t>Pricing Strategy</a:t>
            </a:r>
            <a:endParaRPr>
              <a:solidFill>
                <a:schemeClr val="lt1"/>
              </a:solidFill>
            </a:endParaRPr>
          </a:p>
        </p:txBody>
      </p:sp>
      <p:sp>
        <p:nvSpPr>
          <p:cNvPr id="790" name="Google Shape;790;g16e149b2ad2_0_1"/>
          <p:cNvSpPr txBox="1"/>
          <p:nvPr>
            <p:ph type="ctrTitle"/>
          </p:nvPr>
        </p:nvSpPr>
        <p:spPr>
          <a:xfrm>
            <a:off x="1575751" y="2859100"/>
            <a:ext cx="843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lt1"/>
                </a:solidFill>
              </a:rPr>
              <a:t>Market</a:t>
            </a:r>
            <a:endParaRPr>
              <a:solidFill>
                <a:schemeClr val="lt1"/>
              </a:solidFill>
            </a:endParaRPr>
          </a:p>
        </p:txBody>
      </p:sp>
      <p:sp>
        <p:nvSpPr>
          <p:cNvPr id="791" name="Google Shape;791;g16e149b2ad2_0_1"/>
          <p:cNvSpPr txBox="1"/>
          <p:nvPr>
            <p:ph type="ctrTitle"/>
          </p:nvPr>
        </p:nvSpPr>
        <p:spPr>
          <a:xfrm>
            <a:off x="6376350" y="1944700"/>
            <a:ext cx="12876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lt1"/>
                </a:solidFill>
              </a:rPr>
              <a:t>Exit Strategy</a:t>
            </a:r>
            <a:endParaRPr>
              <a:solidFill>
                <a:schemeClr val="lt1"/>
              </a:solidFill>
            </a:endParaRPr>
          </a:p>
        </p:txBody>
      </p:sp>
      <p:sp>
        <p:nvSpPr>
          <p:cNvPr id="792" name="Google Shape;792;g16e149b2ad2_0_1"/>
          <p:cNvSpPr txBox="1"/>
          <p:nvPr>
            <p:ph idx="4294967295" type="subTitle"/>
          </p:nvPr>
        </p:nvSpPr>
        <p:spPr>
          <a:xfrm>
            <a:off x="1146375" y="3446850"/>
            <a:ext cx="1593900" cy="14265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115000"/>
              </a:lnSpc>
              <a:spcBef>
                <a:spcPts val="0"/>
              </a:spcBef>
              <a:spcAft>
                <a:spcPts val="0"/>
              </a:spcAft>
              <a:buClr>
                <a:schemeClr val="dk1"/>
              </a:buClr>
              <a:buSzPts val="900"/>
              <a:buFont typeface="Roboto Light"/>
              <a:buChar char="❖"/>
            </a:pPr>
            <a:r>
              <a:rPr lang="es" sz="900">
                <a:solidFill>
                  <a:schemeClr val="dk1"/>
                </a:solidFill>
              </a:rPr>
              <a:t>corporations</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s" sz="900">
                <a:solidFill>
                  <a:schemeClr val="dk1"/>
                </a:solidFill>
              </a:rPr>
              <a:t>asset managers</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s" sz="900">
                <a:solidFill>
                  <a:schemeClr val="dk1"/>
                </a:solidFill>
              </a:rPr>
              <a:t>trusts</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s" sz="900">
                <a:solidFill>
                  <a:schemeClr val="dk1"/>
                </a:solidFill>
              </a:rPr>
              <a:t>pension funds</a:t>
            </a:r>
            <a:endParaRPr sz="900">
              <a:solidFill>
                <a:schemeClr val="dk1"/>
              </a:solidFill>
            </a:endParaRPr>
          </a:p>
          <a:p>
            <a:pPr indent="-285750" lvl="0" marL="457200" rtl="0" algn="l">
              <a:spcBef>
                <a:spcPts val="0"/>
              </a:spcBef>
              <a:spcAft>
                <a:spcPts val="0"/>
              </a:spcAft>
              <a:buClr>
                <a:schemeClr val="dk1"/>
              </a:buClr>
              <a:buSzPts val="900"/>
              <a:buChar char="❖"/>
            </a:pPr>
            <a:r>
              <a:rPr lang="es" sz="900">
                <a:solidFill>
                  <a:schemeClr val="dk1"/>
                </a:solidFill>
              </a:rPr>
              <a:t>individuals</a:t>
            </a:r>
            <a:endParaRPr sz="900">
              <a:solidFill>
                <a:schemeClr val="dk1"/>
              </a:solidFill>
            </a:endParaRPr>
          </a:p>
          <a:p>
            <a:pPr indent="0" lvl="0" marL="0" rtl="0" algn="l">
              <a:spcBef>
                <a:spcPts val="1600"/>
              </a:spcBef>
              <a:spcAft>
                <a:spcPts val="1600"/>
              </a:spcAft>
              <a:buNone/>
            </a:pPr>
            <a:r>
              <a:rPr lang="es" sz="900">
                <a:solidFill>
                  <a:schemeClr val="dk1"/>
                </a:solidFill>
              </a:rPr>
              <a:t>**all type of clients with excess cash to invest</a:t>
            </a:r>
            <a:endParaRPr sz="900">
              <a:solidFill>
                <a:schemeClr val="dk1"/>
              </a:solidFill>
            </a:endParaRPr>
          </a:p>
        </p:txBody>
      </p:sp>
      <p:sp>
        <p:nvSpPr>
          <p:cNvPr id="793" name="Google Shape;793;g16e149b2ad2_0_1"/>
          <p:cNvSpPr txBox="1"/>
          <p:nvPr>
            <p:ph idx="4294967295" type="subTitle"/>
          </p:nvPr>
        </p:nvSpPr>
        <p:spPr>
          <a:xfrm>
            <a:off x="3396975" y="2759775"/>
            <a:ext cx="1930500" cy="18075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115000"/>
              </a:lnSpc>
              <a:spcBef>
                <a:spcPts val="0"/>
              </a:spcBef>
              <a:spcAft>
                <a:spcPts val="0"/>
              </a:spcAft>
              <a:buClr>
                <a:schemeClr val="dk1"/>
              </a:buClr>
              <a:buSzPts val="900"/>
              <a:buFont typeface="Roboto Light"/>
              <a:buChar char="❖"/>
            </a:pPr>
            <a:r>
              <a:rPr lang="es" sz="900">
                <a:solidFill>
                  <a:schemeClr val="dk1"/>
                </a:solidFill>
              </a:rPr>
              <a:t>monthly</a:t>
            </a:r>
            <a:r>
              <a:rPr lang="es" sz="900">
                <a:solidFill>
                  <a:schemeClr val="dk1"/>
                </a:solidFill>
              </a:rPr>
              <a:t> subscription fee</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s" sz="900">
                <a:solidFill>
                  <a:schemeClr val="dk1"/>
                </a:solidFill>
              </a:rPr>
              <a:t>fee bands depend on access rights</a:t>
            </a:r>
            <a:endParaRPr sz="900">
              <a:solidFill>
                <a:schemeClr val="dk1"/>
              </a:solidFill>
            </a:endParaRPr>
          </a:p>
          <a:p>
            <a:pPr indent="0" lvl="0" marL="914400" marR="0" rtl="0" algn="l">
              <a:lnSpc>
                <a:spcPct val="115000"/>
              </a:lnSpc>
              <a:spcBef>
                <a:spcPts val="1600"/>
              </a:spcBef>
              <a:spcAft>
                <a:spcPts val="0"/>
              </a:spcAft>
              <a:buNone/>
            </a:pPr>
            <a:r>
              <a:t/>
            </a:r>
            <a:endParaRPr sz="900">
              <a:solidFill>
                <a:schemeClr val="dk1"/>
              </a:solidFill>
            </a:endParaRPr>
          </a:p>
          <a:p>
            <a:pPr indent="0" lvl="0" marL="457200" marR="0" rtl="0" algn="l">
              <a:lnSpc>
                <a:spcPct val="115000"/>
              </a:lnSpc>
              <a:spcBef>
                <a:spcPts val="1600"/>
              </a:spcBef>
              <a:spcAft>
                <a:spcPts val="0"/>
              </a:spcAft>
              <a:buNone/>
            </a:pPr>
            <a:r>
              <a:t/>
            </a:r>
            <a:endParaRPr sz="900">
              <a:solidFill>
                <a:schemeClr val="dk1"/>
              </a:solidFill>
            </a:endParaRPr>
          </a:p>
          <a:p>
            <a:pPr indent="-285750" lvl="0" marL="457200" marR="0" rtl="0" algn="l">
              <a:lnSpc>
                <a:spcPct val="115000"/>
              </a:lnSpc>
              <a:spcBef>
                <a:spcPts val="1600"/>
              </a:spcBef>
              <a:spcAft>
                <a:spcPts val="0"/>
              </a:spcAft>
              <a:buClr>
                <a:schemeClr val="dk1"/>
              </a:buClr>
              <a:buSzPts val="900"/>
              <a:buChar char="❖"/>
            </a:pPr>
            <a:r>
              <a:rPr lang="es" sz="900">
                <a:solidFill>
                  <a:schemeClr val="dk1"/>
                </a:solidFill>
              </a:rPr>
              <a:t>transaction / commission fee for every trade ordered</a:t>
            </a:r>
            <a:endParaRPr sz="900">
              <a:solidFill>
                <a:schemeClr val="dk1"/>
              </a:solidFill>
            </a:endParaRPr>
          </a:p>
        </p:txBody>
      </p:sp>
      <p:sp>
        <p:nvSpPr>
          <p:cNvPr id="794" name="Google Shape;794;g16e149b2ad2_0_1"/>
          <p:cNvSpPr txBox="1"/>
          <p:nvPr>
            <p:ph idx="4294967295" type="subTitle"/>
          </p:nvPr>
        </p:nvSpPr>
        <p:spPr>
          <a:xfrm>
            <a:off x="6063975" y="2531175"/>
            <a:ext cx="1593900" cy="14265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115000"/>
              </a:lnSpc>
              <a:spcBef>
                <a:spcPts val="0"/>
              </a:spcBef>
              <a:spcAft>
                <a:spcPts val="0"/>
              </a:spcAft>
              <a:buClr>
                <a:schemeClr val="dk1"/>
              </a:buClr>
              <a:buSzPts val="900"/>
              <a:buFont typeface="Roboto Light"/>
              <a:buChar char="❖"/>
            </a:pPr>
            <a:r>
              <a:rPr lang="es" sz="900">
                <a:solidFill>
                  <a:schemeClr val="dk1"/>
                </a:solidFill>
              </a:rPr>
              <a:t>sell the Partnership</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s" sz="900">
                <a:solidFill>
                  <a:schemeClr val="dk1"/>
                </a:solidFill>
              </a:rPr>
              <a:t>IPO</a:t>
            </a:r>
            <a:endParaRPr sz="900">
              <a:solidFill>
                <a:schemeClr val="dk1"/>
              </a:solidFill>
            </a:endParaRPr>
          </a:p>
          <a:p>
            <a:pPr indent="0" lvl="0" marL="457200" marR="0" rtl="0" algn="l">
              <a:lnSpc>
                <a:spcPct val="115000"/>
              </a:lnSpc>
              <a:spcBef>
                <a:spcPts val="1600"/>
              </a:spcBef>
              <a:spcAft>
                <a:spcPts val="1600"/>
              </a:spcAft>
              <a:buNone/>
            </a:pPr>
            <a:r>
              <a:t/>
            </a:r>
            <a:endParaRPr sz="900">
              <a:solidFill>
                <a:schemeClr val="dk1"/>
              </a:solidFill>
            </a:endParaRPr>
          </a:p>
        </p:txBody>
      </p:sp>
      <p:pic>
        <p:nvPicPr>
          <p:cNvPr id="795" name="Google Shape;795;g16e149b2ad2_0_1"/>
          <p:cNvPicPr preferRelativeResize="0"/>
          <p:nvPr/>
        </p:nvPicPr>
        <p:blipFill>
          <a:blip r:embed="rId9">
            <a:alphaModFix/>
          </a:blip>
          <a:stretch>
            <a:fillRect/>
          </a:stretch>
        </p:blipFill>
        <p:spPr>
          <a:xfrm>
            <a:off x="3520702" y="3466925"/>
            <a:ext cx="1795600" cy="646650"/>
          </a:xfrm>
          <a:prstGeom prst="rect">
            <a:avLst/>
          </a:prstGeom>
          <a:noFill/>
          <a:ln>
            <a:noFill/>
          </a:ln>
        </p:spPr>
      </p:pic>
      <p:pic>
        <p:nvPicPr>
          <p:cNvPr id="796" name="Google Shape;796;g16e149b2ad2_0_1"/>
          <p:cNvPicPr preferRelativeResize="0"/>
          <p:nvPr/>
        </p:nvPicPr>
        <p:blipFill>
          <a:blip r:embed="rId10">
            <a:alphaModFix/>
          </a:blip>
          <a:stretch>
            <a:fillRect/>
          </a:stretch>
        </p:blipFill>
        <p:spPr>
          <a:xfrm>
            <a:off x="6386400" y="3580175"/>
            <a:ext cx="467000" cy="475650"/>
          </a:xfrm>
          <a:prstGeom prst="rect">
            <a:avLst/>
          </a:prstGeom>
          <a:noFill/>
          <a:ln>
            <a:noFill/>
          </a:ln>
        </p:spPr>
      </p:pic>
      <p:pic>
        <p:nvPicPr>
          <p:cNvPr id="797" name="Google Shape;797;g16e149b2ad2_0_1"/>
          <p:cNvPicPr preferRelativeResize="0"/>
          <p:nvPr/>
        </p:nvPicPr>
        <p:blipFill>
          <a:blip r:embed="rId11">
            <a:alphaModFix/>
          </a:blip>
          <a:stretch>
            <a:fillRect/>
          </a:stretch>
        </p:blipFill>
        <p:spPr>
          <a:xfrm>
            <a:off x="6951607" y="3609350"/>
            <a:ext cx="482543" cy="47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01" name="Shape 801"/>
        <p:cNvGrpSpPr/>
        <p:nvPr/>
      </p:nvGrpSpPr>
      <p:grpSpPr>
        <a:xfrm>
          <a:off x="0" y="0"/>
          <a:ext cx="0" cy="0"/>
          <a:chOff x="0" y="0"/>
          <a:chExt cx="0" cy="0"/>
        </a:xfrm>
      </p:grpSpPr>
      <p:sp>
        <p:nvSpPr>
          <p:cNvPr id="802" name="Google Shape;802;p10"/>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sp>
        <p:nvSpPr>
          <p:cNvPr id="803" name="Google Shape;803;p10"/>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s" sz="1000"/>
              <a:t>Does anyone have any question?</a:t>
            </a:r>
            <a:endParaRPr sz="1000"/>
          </a:p>
          <a:p>
            <a:pPr indent="0" lvl="0" marL="0" rtl="0" algn="l">
              <a:lnSpc>
                <a:spcPct val="100000"/>
              </a:lnSpc>
              <a:spcBef>
                <a:spcPts val="0"/>
              </a:spcBef>
              <a:spcAft>
                <a:spcPts val="0"/>
              </a:spcAft>
              <a:buSzPts val="1000"/>
              <a:buNone/>
            </a:pPr>
            <a:r>
              <a:t/>
            </a:r>
            <a:endParaRPr sz="1000"/>
          </a:p>
          <a:p>
            <a:pPr indent="0" lvl="0" marL="0" rtl="0" algn="l">
              <a:lnSpc>
                <a:spcPct val="100000"/>
              </a:lnSpc>
              <a:spcBef>
                <a:spcPts val="0"/>
              </a:spcBef>
              <a:spcAft>
                <a:spcPts val="0"/>
              </a:spcAft>
              <a:buSzPts val="1000"/>
              <a:buNone/>
            </a:pPr>
            <a:r>
              <a:rPr lang="es" sz="1000">
                <a:solidFill>
                  <a:schemeClr val="hlink"/>
                </a:solidFill>
                <a:uFill>
                  <a:noFill/>
                </a:uFill>
                <a:hlinkClick r:id="rId3"/>
              </a:rPr>
              <a:t>addyouremail@freepik.com</a:t>
            </a:r>
            <a:endParaRPr sz="1000"/>
          </a:p>
          <a:p>
            <a:pPr indent="0" lvl="0" marL="0" rtl="0" algn="l">
              <a:lnSpc>
                <a:spcPct val="100000"/>
              </a:lnSpc>
              <a:spcBef>
                <a:spcPts val="0"/>
              </a:spcBef>
              <a:spcAft>
                <a:spcPts val="0"/>
              </a:spcAft>
              <a:buSzPts val="1000"/>
              <a:buNone/>
            </a:pPr>
            <a:r>
              <a:t/>
            </a:r>
            <a:endParaRPr sz="1000"/>
          </a:p>
        </p:txBody>
      </p:sp>
      <p:grpSp>
        <p:nvGrpSpPr>
          <p:cNvPr id="804" name="Google Shape;804;p10"/>
          <p:cNvGrpSpPr/>
          <p:nvPr/>
        </p:nvGrpSpPr>
        <p:grpSpPr>
          <a:xfrm flipH="1">
            <a:off x="-4531426" y="-117297"/>
            <a:ext cx="7324051" cy="5378088"/>
            <a:chOff x="238125" y="262775"/>
            <a:chExt cx="7092825" cy="5151425"/>
          </a:xfrm>
        </p:grpSpPr>
        <p:sp>
          <p:nvSpPr>
            <p:cNvPr id="805" name="Google Shape;805;p10"/>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0"/>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0"/>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0"/>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0"/>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0"/>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0"/>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0"/>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0"/>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0"/>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0"/>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0"/>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0"/>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0"/>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0"/>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0"/>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0"/>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0"/>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0"/>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0"/>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0"/>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0"/>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0"/>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0"/>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0"/>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0"/>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0"/>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0"/>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0"/>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0"/>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0"/>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0"/>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0"/>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0"/>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0"/>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0"/>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0"/>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0"/>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0"/>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0"/>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0"/>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0"/>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0"/>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0"/>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0"/>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0"/>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0"/>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0"/>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0"/>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0"/>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0"/>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0"/>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0"/>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0"/>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0"/>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0"/>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0"/>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0"/>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0"/>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0"/>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0"/>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0"/>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0"/>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0"/>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0"/>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0"/>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0"/>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0"/>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0"/>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0"/>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0"/>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0"/>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0"/>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0"/>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0"/>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0"/>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0"/>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0"/>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0"/>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0"/>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0"/>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0"/>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0"/>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0"/>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0"/>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0"/>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0"/>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0"/>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0"/>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0"/>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0"/>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0"/>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0"/>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0"/>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0"/>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0"/>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0"/>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0"/>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0"/>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0"/>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0"/>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0"/>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0"/>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0"/>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0"/>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0"/>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0"/>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0"/>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0"/>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0"/>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0"/>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0"/>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0"/>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0"/>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0"/>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0"/>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0"/>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0"/>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0"/>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0"/>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5" name="Google Shape;945;p10"/>
          <p:cNvGrpSpPr/>
          <p:nvPr/>
        </p:nvGrpSpPr>
        <p:grpSpPr>
          <a:xfrm>
            <a:off x="4077226" y="3526070"/>
            <a:ext cx="137636" cy="137629"/>
            <a:chOff x="266768" y="1721375"/>
            <a:chExt cx="397907" cy="397887"/>
          </a:xfrm>
        </p:grpSpPr>
        <p:sp>
          <p:nvSpPr>
            <p:cNvPr id="946" name="Google Shape;946;p10"/>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0"/>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8" name="Google Shape;948;p10"/>
          <p:cNvGrpSpPr/>
          <p:nvPr/>
        </p:nvGrpSpPr>
        <p:grpSpPr>
          <a:xfrm>
            <a:off x="4268945" y="3526070"/>
            <a:ext cx="137622" cy="137629"/>
            <a:chOff x="864491" y="1723250"/>
            <a:chExt cx="397866" cy="397887"/>
          </a:xfrm>
        </p:grpSpPr>
        <p:sp>
          <p:nvSpPr>
            <p:cNvPr id="949" name="Google Shape;949;p10"/>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0"/>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0"/>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10"/>
          <p:cNvSpPr/>
          <p:nvPr/>
        </p:nvSpPr>
        <p:spPr>
          <a:xfrm>
            <a:off x="4460678" y="3526139"/>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188" name="Google Shape;188;p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Data sources,  libraries, codes</a:t>
            </a:r>
            <a:endParaRPr>
              <a:solidFill>
                <a:schemeClr val="accent1"/>
              </a:solidFill>
            </a:endParaRPr>
          </a:p>
        </p:txBody>
      </p:sp>
      <p:sp>
        <p:nvSpPr>
          <p:cNvPr id="189" name="Google Shape;189;p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190" name="Google Shape;190;p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Algo and predictive analysis</a:t>
            </a:r>
            <a:endParaRPr>
              <a:solidFill>
                <a:schemeClr val="accent1"/>
              </a:solidFill>
            </a:endParaRPr>
          </a:p>
        </p:txBody>
      </p:sp>
      <p:sp>
        <p:nvSpPr>
          <p:cNvPr id="191" name="Google Shape;191;p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192" name="Google Shape;192;p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Expanding the Algo-Trading Model Project</a:t>
            </a:r>
            <a:endParaRPr>
              <a:solidFill>
                <a:schemeClr val="accent1"/>
              </a:solidFill>
            </a:endParaRPr>
          </a:p>
        </p:txBody>
      </p:sp>
      <p:sp>
        <p:nvSpPr>
          <p:cNvPr id="193" name="Google Shape;193;p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06</a:t>
            </a:r>
            <a:endParaRPr>
              <a:solidFill>
                <a:schemeClr val="accent1"/>
              </a:solidFill>
            </a:endParaRPr>
          </a:p>
        </p:txBody>
      </p:sp>
      <p:sp>
        <p:nvSpPr>
          <p:cNvPr id="194" name="Google Shape;194;p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s">
                <a:solidFill>
                  <a:schemeClr val="accent1"/>
                </a:solidFill>
              </a:rPr>
              <a:t>Stock, Bitcoin, Futures Contracts, etc</a:t>
            </a:r>
            <a:endParaRPr>
              <a:solidFill>
                <a:schemeClr val="accent1"/>
              </a:solidFill>
            </a:endParaRPr>
          </a:p>
        </p:txBody>
      </p:sp>
      <p:sp>
        <p:nvSpPr>
          <p:cNvPr id="195" name="Google Shape;195;p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196" name="Google Shape;196;p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SK-Learn and PyTorch</a:t>
            </a:r>
            <a:endParaRPr>
              <a:solidFill>
                <a:schemeClr val="accent1"/>
              </a:solidFill>
            </a:endParaRPr>
          </a:p>
        </p:txBody>
      </p:sp>
      <p:sp>
        <p:nvSpPr>
          <p:cNvPr id="197" name="Google Shape;197;p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198" name="Google Shape;198;p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Predict closing prices - subscription/access to trading models</a:t>
            </a:r>
            <a:endParaRPr>
              <a:solidFill>
                <a:schemeClr val="accent1"/>
              </a:solidFill>
            </a:endParaRPr>
          </a:p>
        </p:txBody>
      </p:sp>
      <p:sp>
        <p:nvSpPr>
          <p:cNvPr id="199" name="Google Shape;199;p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00" name="Google Shape;200;p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a:t>About the Algo-Trading Project</a:t>
            </a:r>
            <a:endParaRPr/>
          </a:p>
        </p:txBody>
      </p:sp>
      <p:sp>
        <p:nvSpPr>
          <p:cNvPr id="201" name="Google Shape;201;p2"/>
          <p:cNvSpPr txBox="1"/>
          <p:nvPr>
            <p:ph idx="17" type="ctrTitle"/>
          </p:nvPr>
        </p:nvSpPr>
        <p:spPr>
          <a:xfrm>
            <a:off x="643487" y="29485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Models Used, Tools</a:t>
            </a:r>
            <a:endParaRPr/>
          </a:p>
        </p:txBody>
      </p:sp>
      <p:sp>
        <p:nvSpPr>
          <p:cNvPr id="202" name="Google Shape;202;p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Project Goal</a:t>
            </a:r>
            <a:endParaRPr/>
          </a:p>
        </p:txBody>
      </p:sp>
      <p:sp>
        <p:nvSpPr>
          <p:cNvPr id="203" name="Google Shape;203;p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Data Preparation – Model Training</a:t>
            </a:r>
            <a:endParaRPr/>
          </a:p>
        </p:txBody>
      </p:sp>
      <p:sp>
        <p:nvSpPr>
          <p:cNvPr id="204" name="Google Shape;204;p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Achieving Project Goal, Results and Conclusions</a:t>
            </a:r>
            <a:endParaRPr/>
          </a:p>
        </p:txBody>
      </p:sp>
      <p:sp>
        <p:nvSpPr>
          <p:cNvPr id="205" name="Google Shape;205;p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Next Steps</a:t>
            </a:r>
            <a:endParaRPr/>
          </a:p>
        </p:txBody>
      </p:sp>
      <p:sp>
        <p:nvSpPr>
          <p:cNvPr id="206" name="Google Shape;206;p2"/>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2"/>
          <p:cNvGrpSpPr/>
          <p:nvPr/>
        </p:nvGrpSpPr>
        <p:grpSpPr>
          <a:xfrm>
            <a:off x="3597856" y="2015863"/>
            <a:ext cx="428915" cy="426116"/>
            <a:chOff x="6226275" y="3911538"/>
            <a:chExt cx="900325" cy="894450"/>
          </a:xfrm>
        </p:grpSpPr>
        <p:sp>
          <p:nvSpPr>
            <p:cNvPr id="208" name="Google Shape;208;p2"/>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2"/>
          <p:cNvGrpSpPr/>
          <p:nvPr/>
        </p:nvGrpSpPr>
        <p:grpSpPr>
          <a:xfrm>
            <a:off x="5109482" y="2921464"/>
            <a:ext cx="432964" cy="431586"/>
            <a:chOff x="5812000" y="2553488"/>
            <a:chExt cx="769850" cy="767400"/>
          </a:xfrm>
        </p:grpSpPr>
        <p:sp>
          <p:nvSpPr>
            <p:cNvPr id="218" name="Google Shape;218;p2"/>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2"/>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26" name="Google Shape;226;p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ctrTitle"/>
          </p:nvPr>
        </p:nvSpPr>
        <p:spPr>
          <a:xfrm>
            <a:off x="3979300" y="521848"/>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t>About the Project</a:t>
            </a:r>
            <a:endParaRPr sz="3000"/>
          </a:p>
        </p:txBody>
      </p:sp>
      <p:sp>
        <p:nvSpPr>
          <p:cNvPr id="232" name="Google Shape;232;p3"/>
          <p:cNvSpPr txBox="1"/>
          <p:nvPr>
            <p:ph idx="1" type="subTitle"/>
          </p:nvPr>
        </p:nvSpPr>
        <p:spPr>
          <a:xfrm>
            <a:off x="3979300" y="1222750"/>
            <a:ext cx="5015700" cy="353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s">
                <a:solidFill>
                  <a:schemeClr val="lt1"/>
                </a:solidFill>
              </a:rPr>
              <a:t>Our project is to create a profitable trading algorithm - model that anyone can use or subscribe to.</a:t>
            </a:r>
            <a:endParaRPr>
              <a:solidFill>
                <a:schemeClr val="lt1"/>
              </a:solidFill>
            </a:endParaRPr>
          </a:p>
          <a:p>
            <a:pPr indent="0" lvl="0" marL="0" rtl="0" algn="l">
              <a:lnSpc>
                <a:spcPct val="100000"/>
              </a:lnSpc>
              <a:spcBef>
                <a:spcPts val="0"/>
              </a:spcBef>
              <a:spcAft>
                <a:spcPts val="0"/>
              </a:spcAft>
              <a:buClr>
                <a:schemeClr val="dk1"/>
              </a:buClr>
              <a:buSzPts val="1100"/>
              <a:buNone/>
            </a:pPr>
            <a:r>
              <a:t/>
            </a:r>
            <a:endParaRPr>
              <a:solidFill>
                <a:schemeClr val="lt1"/>
              </a:solidFill>
            </a:endParaRPr>
          </a:p>
          <a:p>
            <a:pPr indent="0" lvl="0" marL="0" rtl="0" algn="l">
              <a:lnSpc>
                <a:spcPct val="100000"/>
              </a:lnSpc>
              <a:spcBef>
                <a:spcPts val="0"/>
              </a:spcBef>
              <a:spcAft>
                <a:spcPts val="0"/>
              </a:spcAft>
              <a:buClr>
                <a:schemeClr val="dk1"/>
              </a:buClr>
              <a:buSzPts val="1100"/>
              <a:buNone/>
            </a:pPr>
            <a:r>
              <a:rPr lang="es"/>
              <a:t>We selected 3 type of asset types (securities) i.e. index fund, futures contract and a digital asset (cryptocurrency) for analysis.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We also selected different trading strategies for the 3 different asset types. We used the momentum trading strategy for an exchange traded fund (SPY), </a:t>
            </a:r>
            <a:r>
              <a:rPr lang="es">
                <a:solidFill>
                  <a:schemeClr val="lt1"/>
                </a:solidFill>
              </a:rPr>
              <a:t>pullback strategy for futures contracts, and </a:t>
            </a:r>
            <a:r>
              <a:rPr lang="es"/>
              <a:t>bollinger bands for a cryptocurrency.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We calculated standard deviations, sharpe ratios and cumulative returns for each type of asset.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We used SK-Learn and PyTorch libraries to create prediction models for future prices.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solidFill>
                  <a:schemeClr val="lt1"/>
                </a:solidFill>
              </a:rPr>
              <a:t>The ultimate project goal is to create a platform for u</a:t>
            </a:r>
            <a:r>
              <a:rPr lang="es">
                <a:solidFill>
                  <a:schemeClr val="lt1"/>
                </a:solidFill>
              </a:rPr>
              <a:t>sers to be able to use to choose a specific type of asset, match with a trading strategy, predict prices and make a profit using our trading algo - model/platform.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solidFill>
                <a:srgbClr val="FF0000"/>
              </a:solidFill>
            </a:endParaRPr>
          </a:p>
        </p:txBody>
      </p:sp>
      <p:cxnSp>
        <p:nvCxnSpPr>
          <p:cNvPr id="233" name="Google Shape;233;p3"/>
          <p:cNvCxnSpPr/>
          <p:nvPr/>
        </p:nvCxnSpPr>
        <p:spPr>
          <a:xfrm>
            <a:off x="4055425" y="1068198"/>
            <a:ext cx="5064900" cy="15000"/>
          </a:xfrm>
          <a:prstGeom prst="straightConnector1">
            <a:avLst/>
          </a:prstGeom>
          <a:noFill/>
          <a:ln cap="flat" cmpd="sng" w="9525">
            <a:solidFill>
              <a:schemeClr val="accent1"/>
            </a:solidFill>
            <a:prstDash val="solid"/>
            <a:round/>
            <a:headEnd len="sm" w="sm" type="none"/>
            <a:tailEnd len="sm" w="sm" type="none"/>
          </a:ln>
        </p:spPr>
      </p:cxnSp>
      <p:grpSp>
        <p:nvGrpSpPr>
          <p:cNvPr id="234" name="Google Shape;234;p3"/>
          <p:cNvGrpSpPr/>
          <p:nvPr/>
        </p:nvGrpSpPr>
        <p:grpSpPr>
          <a:xfrm>
            <a:off x="1110251" y="636875"/>
            <a:ext cx="2342144" cy="1664528"/>
            <a:chOff x="160325" y="221250"/>
            <a:chExt cx="7199950" cy="5116900"/>
          </a:xfrm>
        </p:grpSpPr>
        <p:sp>
          <p:nvSpPr>
            <p:cNvPr id="235" name="Google Shape;235;p3"/>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3"/>
          <p:cNvSpPr txBox="1"/>
          <p:nvPr>
            <p:ph type="ctrTitle"/>
          </p:nvPr>
        </p:nvSpPr>
        <p:spPr>
          <a:xfrm>
            <a:off x="827838" y="3036405"/>
            <a:ext cx="3202726"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solidFill>
                  <a:srgbClr val="48FFD5"/>
                </a:solidFill>
                <a:latin typeface="Impact"/>
                <a:ea typeface="Impact"/>
                <a:cs typeface="Impact"/>
                <a:sym typeface="Impact"/>
              </a:rPr>
              <a:t>Algo-Trading Project</a:t>
            </a:r>
            <a:endParaRPr>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MODELS USED</a:t>
            </a:r>
            <a:endParaRPr/>
          </a:p>
        </p:txBody>
      </p:sp>
      <p:sp>
        <p:nvSpPr>
          <p:cNvPr id="245" name="Google Shape;245;p4"/>
          <p:cNvSpPr txBox="1"/>
          <p:nvPr>
            <p:ph idx="2" type="subTitle"/>
          </p:nvPr>
        </p:nvSpPr>
        <p:spPr>
          <a:xfrm>
            <a:off x="4709764" y="3064270"/>
            <a:ext cx="3422854"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0" i="0" lang="es">
                <a:solidFill>
                  <a:schemeClr val="lt1"/>
                </a:solidFill>
                <a:latin typeface="Roboto"/>
                <a:ea typeface="Roboto"/>
                <a:cs typeface="Roboto"/>
                <a:sym typeface="Roboto"/>
              </a:rPr>
              <a:t>A model with different parameters in the same module and the same dataset where the data is from tensors or CUDA from which we can create different iterators is called PyTorch Model. We can set the model to a training model which does not train the model as such but will set the dataset to different methods of dropout and others.</a:t>
            </a:r>
            <a:endParaRPr>
              <a:solidFill>
                <a:schemeClr val="lt1"/>
              </a:solidFill>
            </a:endParaRPr>
          </a:p>
        </p:txBody>
      </p:sp>
      <p:sp>
        <p:nvSpPr>
          <p:cNvPr id="246" name="Google Shape;246;p4"/>
          <p:cNvSpPr txBox="1"/>
          <p:nvPr>
            <p:ph idx="3" type="subTitle"/>
          </p:nvPr>
        </p:nvSpPr>
        <p:spPr>
          <a:xfrm>
            <a:off x="1170710" y="3073672"/>
            <a:ext cx="3144199" cy="161608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i="0" lang="es">
                <a:solidFill>
                  <a:schemeClr val="lt1"/>
                </a:solidFill>
                <a:latin typeface="Roboto"/>
                <a:ea typeface="Roboto"/>
                <a:cs typeface="Roboto"/>
                <a:sym typeface="Roboto"/>
              </a:rPr>
              <a:t>Scikit-learn</a:t>
            </a:r>
            <a:r>
              <a:rPr b="0" i="0" lang="es">
                <a:solidFill>
                  <a:schemeClr val="lt1"/>
                </a:solidFill>
                <a:latin typeface="Roboto"/>
                <a:ea typeface="Roboto"/>
                <a:cs typeface="Roboto"/>
                <a:sym typeface="Roboto"/>
              </a:rPr>
              <a:t> (Sklearn) is the most robust machine learning library in Python. It uses a Python consistency interface to provide a set of efficient tools for statistical modeling and machine learning, like classification, regression, clustering, and dimensionality reduction.</a:t>
            </a:r>
            <a:endParaRPr>
              <a:solidFill>
                <a:schemeClr val="lt1"/>
              </a:solidFill>
            </a:endParaRPr>
          </a:p>
        </p:txBody>
      </p:sp>
      <p:sp>
        <p:nvSpPr>
          <p:cNvPr id="247" name="Google Shape;247;p4"/>
          <p:cNvSpPr txBox="1"/>
          <p:nvPr>
            <p:ph idx="4" type="ctrTitle"/>
          </p:nvPr>
        </p:nvSpPr>
        <p:spPr>
          <a:xfrm>
            <a:off x="5045955" y="2940937"/>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PyTorch</a:t>
            </a:r>
            <a:endParaRPr/>
          </a:p>
        </p:txBody>
      </p:sp>
      <p:sp>
        <p:nvSpPr>
          <p:cNvPr id="248" name="Google Shape;248;p4"/>
          <p:cNvSpPr txBox="1"/>
          <p:nvPr>
            <p:ph idx="5" type="ctrTitle"/>
          </p:nvPr>
        </p:nvSpPr>
        <p:spPr>
          <a:xfrm>
            <a:off x="1628702" y="292942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SK - Learn</a:t>
            </a:r>
            <a:endParaRPr/>
          </a:p>
        </p:txBody>
      </p:sp>
      <p:grpSp>
        <p:nvGrpSpPr>
          <p:cNvPr id="249" name="Google Shape;249;p4"/>
          <p:cNvGrpSpPr/>
          <p:nvPr/>
        </p:nvGrpSpPr>
        <p:grpSpPr>
          <a:xfrm>
            <a:off x="2169213" y="1745408"/>
            <a:ext cx="994978" cy="830447"/>
            <a:chOff x="6666900" y="628300"/>
            <a:chExt cx="5236725" cy="4370775"/>
          </a:xfrm>
        </p:grpSpPr>
        <p:sp>
          <p:nvSpPr>
            <p:cNvPr id="250" name="Google Shape;250;p4"/>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4"/>
          <p:cNvGrpSpPr/>
          <p:nvPr/>
        </p:nvGrpSpPr>
        <p:grpSpPr>
          <a:xfrm>
            <a:off x="5596392" y="1738851"/>
            <a:ext cx="1002833" cy="837003"/>
            <a:chOff x="12618250" y="628300"/>
            <a:chExt cx="5236725" cy="4370775"/>
          </a:xfrm>
        </p:grpSpPr>
        <p:sp>
          <p:nvSpPr>
            <p:cNvPr id="254" name="Google Shape;254;p4"/>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6" name="Google Shape;256;p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PROJECT REQUIREMENTS / TOOLS</a:t>
            </a:r>
            <a:endParaRPr/>
          </a:p>
        </p:txBody>
      </p:sp>
      <p:sp>
        <p:nvSpPr>
          <p:cNvPr id="262" name="Google Shape;262;p5"/>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900">
                <a:solidFill>
                  <a:schemeClr val="lt1"/>
                </a:solidFill>
              </a:rPr>
              <a:t>hvplot, matplotlib</a:t>
            </a:r>
            <a:endParaRPr sz="900"/>
          </a:p>
        </p:txBody>
      </p:sp>
      <p:sp>
        <p:nvSpPr>
          <p:cNvPr id="263" name="Google Shape;263;p5"/>
          <p:cNvSpPr txBox="1"/>
          <p:nvPr>
            <p:ph idx="2" type="subTitle"/>
          </p:nvPr>
        </p:nvSpPr>
        <p:spPr>
          <a:xfrm>
            <a:off x="5813500" y="3639799"/>
            <a:ext cx="1394100" cy="112412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900">
                <a:solidFill>
                  <a:schemeClr val="lt1"/>
                </a:solidFill>
              </a:rPr>
              <a:t>PyTorch, sklearn</a:t>
            </a:r>
            <a:endParaRPr sz="900"/>
          </a:p>
        </p:txBody>
      </p:sp>
      <p:sp>
        <p:nvSpPr>
          <p:cNvPr id="264" name="Google Shape;264;p5"/>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s"/>
              <a:t>panda, numpy, yfinance, finta</a:t>
            </a:r>
            <a:endParaRPr/>
          </a:p>
        </p:txBody>
      </p:sp>
      <p:sp>
        <p:nvSpPr>
          <p:cNvPr id="265" name="Google Shape;265;p5"/>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Applications</a:t>
            </a:r>
            <a:endParaRPr sz="900"/>
          </a:p>
        </p:txBody>
      </p:sp>
      <p:sp>
        <p:nvSpPr>
          <p:cNvPr id="266" name="Google Shape;266;p5"/>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Deep Learning Modeling</a:t>
            </a:r>
            <a:endParaRPr sz="900"/>
          </a:p>
        </p:txBody>
      </p:sp>
      <p:sp>
        <p:nvSpPr>
          <p:cNvPr id="267" name="Google Shape;267;p5"/>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Libraries</a:t>
            </a:r>
            <a:endParaRPr sz="900"/>
          </a:p>
        </p:txBody>
      </p:sp>
      <p:sp>
        <p:nvSpPr>
          <p:cNvPr id="268" name="Google Shape;268;p5"/>
          <p:cNvSpPr/>
          <p:nvPr/>
        </p:nvSpPr>
        <p:spPr>
          <a:xfrm>
            <a:off x="19165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a:off x="2118344"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
          <p:cNvSpPr/>
          <p:nvPr/>
        </p:nvSpPr>
        <p:spPr>
          <a:xfrm>
            <a:off x="26133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
          <p:cNvSpPr/>
          <p:nvPr/>
        </p:nvSpPr>
        <p:spPr>
          <a:xfrm>
            <a:off x="2268942" y="2012352"/>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p:nvPr/>
        </p:nvSpPr>
        <p:spPr>
          <a:xfrm>
            <a:off x="2177636"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a:off x="4057680"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
          <p:cNvSpPr/>
          <p:nvPr/>
        </p:nvSpPr>
        <p:spPr>
          <a:xfrm>
            <a:off x="38550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
          <p:cNvSpPr/>
          <p:nvPr/>
        </p:nvSpPr>
        <p:spPr>
          <a:xfrm>
            <a:off x="4551923"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
          <p:cNvSpPr/>
          <p:nvPr/>
        </p:nvSpPr>
        <p:spPr>
          <a:xfrm>
            <a:off x="4207470" y="20123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
          <p:cNvSpPr/>
          <p:nvPr/>
        </p:nvSpPr>
        <p:spPr>
          <a:xfrm>
            <a:off x="4116163"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
          <p:cNvSpPr/>
          <p:nvPr/>
        </p:nvSpPr>
        <p:spPr>
          <a:xfrm>
            <a:off x="57935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
          <p:cNvSpPr/>
          <p:nvPr/>
        </p:nvSpPr>
        <p:spPr>
          <a:xfrm>
            <a:off x="5990605"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
          <p:cNvSpPr/>
          <p:nvPr/>
        </p:nvSpPr>
        <p:spPr>
          <a:xfrm>
            <a:off x="64904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
          <p:cNvSpPr/>
          <p:nvPr/>
        </p:nvSpPr>
        <p:spPr>
          <a:xfrm>
            <a:off x="6147595" y="20123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
          <p:cNvSpPr/>
          <p:nvPr/>
        </p:nvSpPr>
        <p:spPr>
          <a:xfrm>
            <a:off x="6056289" y="19920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p5"/>
          <p:cNvGrpSpPr/>
          <p:nvPr/>
        </p:nvGrpSpPr>
        <p:grpSpPr>
          <a:xfrm>
            <a:off x="2485018" y="2203442"/>
            <a:ext cx="295272" cy="295272"/>
            <a:chOff x="1190625" y="238125"/>
            <a:chExt cx="5226050" cy="5226050"/>
          </a:xfrm>
        </p:grpSpPr>
        <p:sp>
          <p:nvSpPr>
            <p:cNvPr id="284" name="Google Shape;284;p5"/>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5"/>
          <p:cNvGrpSpPr/>
          <p:nvPr/>
        </p:nvGrpSpPr>
        <p:grpSpPr>
          <a:xfrm>
            <a:off x="4409906" y="2192159"/>
            <a:ext cx="317750" cy="317849"/>
            <a:chOff x="1191425" y="238125"/>
            <a:chExt cx="5217575" cy="5219200"/>
          </a:xfrm>
        </p:grpSpPr>
        <p:sp>
          <p:nvSpPr>
            <p:cNvPr id="291" name="Google Shape;291;p5"/>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5"/>
          <p:cNvSpPr/>
          <p:nvPr/>
        </p:nvSpPr>
        <p:spPr>
          <a:xfrm>
            <a:off x="6363675" y="2174113"/>
            <a:ext cx="317516" cy="317516"/>
          </a:xfrm>
          <a:custGeom>
            <a:rect b="b" l="l" r="r" t="t"/>
            <a:pathLst>
              <a:path extrusionOk="0" h="187325" w="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8" name="Google Shape;298;p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04" name="Google Shape;304;p6"/>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06" name="Google Shape;306;p6"/>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08" name="Google Shape;308;p6"/>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09" name="Google Shape;309;p6"/>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0" name="Google Shape;310;p6"/>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1" name="Google Shape;311;p6"/>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2" name="Google Shape;312;p6"/>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3" name="Google Shape;313;p6"/>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4" name="Google Shape;314;p6"/>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5" name="Google Shape;315;p6"/>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6" name="Google Shape;316;p6"/>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7" name="Google Shape;317;p6"/>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8" name="Google Shape;318;p6"/>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19" name="Google Shape;319;p6"/>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
          <p:cNvSpPr txBox="1"/>
          <p:nvPr>
            <p:ph type="ctrTitle"/>
          </p:nvPr>
        </p:nvSpPr>
        <p:spPr>
          <a:xfrm>
            <a:off x="2749775" y="1594525"/>
            <a:ext cx="3530400" cy="194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—TEAM ONE PROJECT GOAL</a:t>
            </a:r>
            <a:endParaRPr/>
          </a:p>
        </p:txBody>
      </p:sp>
      <p:sp>
        <p:nvSpPr>
          <p:cNvPr id="321" name="Google Shape;321;p6"/>
          <p:cNvSpPr txBox="1"/>
          <p:nvPr>
            <p:ph idx="1" type="subTitle"/>
          </p:nvPr>
        </p:nvSpPr>
        <p:spPr>
          <a:xfrm>
            <a:off x="2100425" y="1488975"/>
            <a:ext cx="4791000" cy="194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s" sz="1400">
                <a:solidFill>
                  <a:srgbClr val="161234"/>
                </a:solidFill>
              </a:rPr>
              <a:t>“We want to create an Algo-Trading model/platform that individuals/companies can have access to (via subscription, etc.) at a reasonable price, where they can choose a specific type of asset (stocks, funds, bonds, digital assets, derivatives, swaps, options, futures, </a:t>
            </a:r>
            <a:r>
              <a:rPr lang="es" sz="1400">
                <a:solidFill>
                  <a:srgbClr val="161234"/>
                </a:solidFill>
              </a:rPr>
              <a:t>forwards</a:t>
            </a:r>
            <a:r>
              <a:rPr lang="es" sz="1400">
                <a:solidFill>
                  <a:srgbClr val="161234"/>
                </a:solidFill>
              </a:rPr>
              <a:t>, etc), and match with or explore trading strategies they like, and make </a:t>
            </a:r>
            <a:r>
              <a:rPr lang="es" sz="1400">
                <a:solidFill>
                  <a:srgbClr val="161234"/>
                </a:solidFill>
              </a:rPr>
              <a:t>profit with their excess cash.</a:t>
            </a:r>
            <a:r>
              <a:rPr lang="es" sz="1400">
                <a:solidFill>
                  <a:srgbClr val="161234"/>
                </a:solidFill>
              </a:rPr>
              <a:t>”</a:t>
            </a:r>
            <a:endParaRPr sz="1400">
              <a:solidFill>
                <a:srgbClr val="161234"/>
              </a:solidFill>
            </a:endParaRPr>
          </a:p>
          <a:p>
            <a:pPr indent="0" lvl="0" marL="0" rtl="0" algn="ctr">
              <a:lnSpc>
                <a:spcPct val="100000"/>
              </a:lnSpc>
              <a:spcBef>
                <a:spcPts val="0"/>
              </a:spcBef>
              <a:spcAft>
                <a:spcPts val="0"/>
              </a:spcAft>
              <a:buSzPts val="1800"/>
              <a:buNone/>
            </a:pPr>
            <a:r>
              <a:t/>
            </a:r>
            <a:endParaRPr sz="1400">
              <a:solidFill>
                <a:srgbClr val="161234"/>
              </a:solidFill>
            </a:endParaRPr>
          </a:p>
          <a:p>
            <a:pPr indent="0" lvl="0" marL="0" rtl="0" algn="ctr">
              <a:lnSpc>
                <a:spcPct val="100000"/>
              </a:lnSpc>
              <a:spcBef>
                <a:spcPts val="0"/>
              </a:spcBef>
              <a:spcAft>
                <a:spcPts val="0"/>
              </a:spcAft>
              <a:buSzPts val="1800"/>
              <a:buNone/>
            </a:pPr>
            <a:r>
              <a:t/>
            </a:r>
            <a:endParaRPr sz="1400">
              <a:solidFill>
                <a:srgbClr val="16123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7"/>
          <p:cNvSpPr txBox="1"/>
          <p:nvPr>
            <p:ph type="ctrTitle"/>
          </p:nvPr>
        </p:nvSpPr>
        <p:spPr>
          <a:xfrm>
            <a:off x="311700" y="349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DATA PREPARATION – MODEL TRAINING </a:t>
            </a:r>
            <a:endParaRPr/>
          </a:p>
        </p:txBody>
      </p:sp>
      <p:sp>
        <p:nvSpPr>
          <p:cNvPr id="327" name="Google Shape;327;p7"/>
          <p:cNvSpPr/>
          <p:nvPr/>
        </p:nvSpPr>
        <p:spPr>
          <a:xfrm>
            <a:off x="4346435" y="35364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4402857" y="35821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4453451" y="35647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4453451" y="35647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highlight>
                <a:srgbClr val="0E2A47"/>
              </a:highlight>
              <a:latin typeface="Arial"/>
              <a:ea typeface="Arial"/>
              <a:cs typeface="Arial"/>
              <a:sym typeface="Arial"/>
            </a:endParaRPr>
          </a:p>
        </p:txBody>
      </p:sp>
      <p:sp>
        <p:nvSpPr>
          <p:cNvPr id="331" name="Google Shape;331;p7"/>
          <p:cNvSpPr/>
          <p:nvPr/>
        </p:nvSpPr>
        <p:spPr>
          <a:xfrm>
            <a:off x="3124390" y="23082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2931510" y="17254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3797852" y="18872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2689247" y="13529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4453867" y="29856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3631915" y="31644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4412611" y="31644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4441236" y="33079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4412611" y="28728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4791332" y="28728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3813811" y="25974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3111523" y="22958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3506441" y="13409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2676816" y="17005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4819741" y="17130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5718021" y="18768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6074147" y="29831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5523060" y="32930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5533230" y="15773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5533627" y="13517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5758880" y="13521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5758880" y="15777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3533820" y="7929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4065023" y="9272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5188093" y="11347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5168701" y="12785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3388620" y="10161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3397343" y="10385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
          <p:cNvSpPr/>
          <p:nvPr/>
        </p:nvSpPr>
        <p:spPr>
          <a:xfrm>
            <a:off x="3518871" y="1060511"/>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
          <p:cNvSpPr/>
          <p:nvPr/>
        </p:nvSpPr>
        <p:spPr>
          <a:xfrm>
            <a:off x="4503232" y="11256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
          <p:cNvSpPr/>
          <p:nvPr/>
        </p:nvSpPr>
        <p:spPr>
          <a:xfrm>
            <a:off x="4090908" y="26770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
          <p:cNvSpPr/>
          <p:nvPr/>
        </p:nvSpPr>
        <p:spPr>
          <a:xfrm>
            <a:off x="3659095" y="22414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
          <p:cNvSpPr/>
          <p:nvPr/>
        </p:nvSpPr>
        <p:spPr>
          <a:xfrm>
            <a:off x="5968770" y="27641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
          <p:cNvSpPr/>
          <p:nvPr/>
        </p:nvSpPr>
        <p:spPr>
          <a:xfrm>
            <a:off x="5968770" y="27641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
          <p:cNvSpPr/>
          <p:nvPr/>
        </p:nvSpPr>
        <p:spPr>
          <a:xfrm>
            <a:off x="2564388" y="15217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2564388" y="1496904"/>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
          <p:cNvSpPr/>
          <p:nvPr/>
        </p:nvSpPr>
        <p:spPr>
          <a:xfrm>
            <a:off x="5990143" y="21012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
          <p:cNvSpPr/>
          <p:nvPr/>
        </p:nvSpPr>
        <p:spPr>
          <a:xfrm>
            <a:off x="4602378" y="21398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
          <p:cNvSpPr/>
          <p:nvPr/>
        </p:nvSpPr>
        <p:spPr>
          <a:xfrm>
            <a:off x="4581224" y="22522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
          <p:cNvSpPr/>
          <p:nvPr/>
        </p:nvSpPr>
        <p:spPr>
          <a:xfrm>
            <a:off x="4527716" y="16395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
          <p:cNvSpPr/>
          <p:nvPr/>
        </p:nvSpPr>
        <p:spPr>
          <a:xfrm>
            <a:off x="4529778" y="16192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
          <p:cNvSpPr/>
          <p:nvPr/>
        </p:nvSpPr>
        <p:spPr>
          <a:xfrm>
            <a:off x="4531443" y="15989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7"/>
          <p:cNvSpPr/>
          <p:nvPr/>
        </p:nvSpPr>
        <p:spPr>
          <a:xfrm>
            <a:off x="4515266" y="17004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
          <p:cNvSpPr/>
          <p:nvPr/>
        </p:nvSpPr>
        <p:spPr>
          <a:xfrm>
            <a:off x="4520658" y="16798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4524802" y="16599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4494529" y="17582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4502399" y="17391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
          <p:cNvSpPr/>
          <p:nvPr/>
        </p:nvSpPr>
        <p:spPr>
          <a:xfrm>
            <a:off x="4509041" y="17188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
          <p:cNvSpPr/>
          <p:nvPr/>
        </p:nvSpPr>
        <p:spPr>
          <a:xfrm>
            <a:off x="4465485" y="18125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4476686" y="17955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4485806" y="17768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4429819" y="18635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4442250" y="18469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
          <p:cNvSpPr/>
          <p:nvPr/>
        </p:nvSpPr>
        <p:spPr>
          <a:xfrm>
            <a:off x="4454700" y="18307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
          <p:cNvSpPr/>
          <p:nvPr/>
        </p:nvSpPr>
        <p:spPr>
          <a:xfrm>
            <a:off x="4386680" y="19079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4402024" y="18946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4415704" y="18789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4338148" y="19469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4354741" y="19341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4370919" y="19220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4284620" y="19780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4302879" y="19681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4321138" y="19577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4227801" y="20013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4246872" y="19950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4265964" y="19867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p:nvPr/>
        </p:nvSpPr>
        <p:spPr>
          <a:xfrm>
            <a:off x="4167651" y="20170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4187555" y="20121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p:nvPr/>
        </p:nvSpPr>
        <p:spPr>
          <a:xfrm>
            <a:off x="4207896" y="20075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
          <p:cNvSpPr/>
          <p:nvPr/>
        </p:nvSpPr>
        <p:spPr>
          <a:xfrm>
            <a:off x="4106252" y="20237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
          <p:cNvSpPr/>
          <p:nvPr/>
        </p:nvSpPr>
        <p:spPr>
          <a:xfrm>
            <a:off x="4126989" y="20220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
          <p:cNvSpPr/>
          <p:nvPr/>
        </p:nvSpPr>
        <p:spPr>
          <a:xfrm>
            <a:off x="4147330" y="20199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p:nvPr/>
        </p:nvSpPr>
        <p:spPr>
          <a:xfrm>
            <a:off x="4044457" y="20199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
          <p:cNvSpPr/>
          <p:nvPr/>
        </p:nvSpPr>
        <p:spPr>
          <a:xfrm>
            <a:off x="4064778" y="20220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
          <p:cNvSpPr/>
          <p:nvPr/>
        </p:nvSpPr>
        <p:spPr>
          <a:xfrm>
            <a:off x="4085515" y="20233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3983059" y="20075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p:nvPr/>
        </p:nvSpPr>
        <p:spPr>
          <a:xfrm>
            <a:off x="4003379" y="20129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
          <p:cNvSpPr/>
          <p:nvPr/>
        </p:nvSpPr>
        <p:spPr>
          <a:xfrm>
            <a:off x="4023720" y="20170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3924574" y="19863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p:nvPr/>
        </p:nvSpPr>
        <p:spPr>
          <a:xfrm>
            <a:off x="3944062" y="19946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3963570" y="20013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p:nvPr/>
        </p:nvSpPr>
        <p:spPr>
          <a:xfrm>
            <a:off x="3869817" y="19577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
          <p:cNvSpPr/>
          <p:nvPr/>
        </p:nvSpPr>
        <p:spPr>
          <a:xfrm>
            <a:off x="3887660" y="19689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
          <p:cNvSpPr/>
          <p:nvPr/>
        </p:nvSpPr>
        <p:spPr>
          <a:xfrm>
            <a:off x="3905899" y="19780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p:nvPr/>
        </p:nvSpPr>
        <p:spPr>
          <a:xfrm>
            <a:off x="3819620" y="19216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
          <p:cNvSpPr/>
          <p:nvPr/>
        </p:nvSpPr>
        <p:spPr>
          <a:xfrm>
            <a:off x="3835797" y="19345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3851974" y="19465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3774815" y="18789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3788930" y="18942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3803859" y="19079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3737068" y="18304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3749101" y="18469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3761968" y="18631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3706378" y="17768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3715914" y="17951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3726283" y="18133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3684392" y="17200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3690617" y="17391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3698488" y="17582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3670296" y="16599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3674440" y="16798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3678583" y="17001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3665717" y="15985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3666133" y="16192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3667798" y="16395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3667798" y="11604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3647894" y="15831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4085099" y="20050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4512371" y="15831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
          <p:cNvSpPr/>
          <p:nvPr/>
        </p:nvSpPr>
        <p:spPr>
          <a:xfrm>
            <a:off x="3741231" y="12392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p:nvPr/>
        </p:nvSpPr>
        <p:spPr>
          <a:xfrm>
            <a:off x="4693638" y="14580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
          <p:cNvSpPr/>
          <p:nvPr/>
        </p:nvSpPr>
        <p:spPr>
          <a:xfrm>
            <a:off x="4706901" y="14702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2986268" y="20871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
          <p:cNvSpPr/>
          <p:nvPr/>
        </p:nvSpPr>
        <p:spPr>
          <a:xfrm>
            <a:off x="3010732" y="21108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
          <p:cNvSpPr/>
          <p:nvPr/>
        </p:nvSpPr>
        <p:spPr>
          <a:xfrm>
            <a:off x="3010732" y="21597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3116519" y="21153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
          <p:cNvSpPr/>
          <p:nvPr/>
        </p:nvSpPr>
        <p:spPr>
          <a:xfrm>
            <a:off x="3116519" y="21327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3116519" y="21498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3116519" y="216681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3116519" y="21838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3116519" y="22008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3116519" y="22182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3116519" y="223527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3126888" y="20141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3126888" y="20261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3126888" y="20378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3126888" y="19797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3126888" y="19909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3126888" y="20025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3126888" y="19444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a:off x="3126888" y="19556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a:off x="3126888" y="19677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3126888" y="19092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a:off x="3126888" y="19208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
          <p:cNvSpPr/>
          <p:nvPr/>
        </p:nvSpPr>
        <p:spPr>
          <a:xfrm>
            <a:off x="3126888" y="19324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
          <p:cNvSpPr/>
          <p:nvPr/>
        </p:nvSpPr>
        <p:spPr>
          <a:xfrm>
            <a:off x="3126888" y="18739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
          <p:cNvSpPr/>
          <p:nvPr/>
        </p:nvSpPr>
        <p:spPr>
          <a:xfrm>
            <a:off x="3126888" y="18859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
          <p:cNvSpPr/>
          <p:nvPr/>
        </p:nvSpPr>
        <p:spPr>
          <a:xfrm>
            <a:off x="3126888" y="18971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
          <p:cNvSpPr/>
          <p:nvPr/>
        </p:nvSpPr>
        <p:spPr>
          <a:xfrm>
            <a:off x="3126888" y="18391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
          <p:cNvSpPr/>
          <p:nvPr/>
        </p:nvSpPr>
        <p:spPr>
          <a:xfrm>
            <a:off x="3126888" y="18507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
          <p:cNvSpPr/>
          <p:nvPr/>
        </p:nvSpPr>
        <p:spPr>
          <a:xfrm>
            <a:off x="3126888" y="18623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3125639" y="18038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
          <p:cNvSpPr/>
          <p:nvPr/>
        </p:nvSpPr>
        <p:spPr>
          <a:xfrm>
            <a:off x="3126888" y="18158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3126888" y="18270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3122724" y="17686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3124390" y="17806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3125222" y="17918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3114437" y="17345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3117332" y="17457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3120663" y="17574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3102404" y="17014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3106547" y="17121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3110710" y="17229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3085810" y="16702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3091619" y="16806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3097427" y="16902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3065489" y="16412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3072963" y="16503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3079585" y="16599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3042254" y="16147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3050561" y="16234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3058431" y="16317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015708" y="15918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3024828" y="15989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3033551" y="16068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2986664" y="15728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2996636" y="15790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3006588" y="15852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2955142" y="15570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2965927" y="15616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2976296" y="15670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2921955" y="15458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2933572" y="15487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2944357" y="15528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2887954" y="15387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2899572" y="15404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2910753" y="15429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2853102" y="15362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2865136" y="15367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2875921" y="15379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5746723" y="16233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5698497" y="15486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5727421" y="1588424"/>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5727421" y="1588424"/>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5667153" y="15076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5698497" y="15486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6084509" y="23904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6084509" y="23779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6084509" y="23655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6084509" y="24277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6084509" y="24152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6084509" y="24028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6084509" y="24654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6084509" y="24530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6084509" y="24406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6084509" y="25028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6084509" y="24903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6084509" y="24779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6084509" y="25401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6084509" y="25277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6084509" y="25152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6084509" y="25774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6084509" y="25650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6084509" y="25525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6084509" y="26152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6084509" y="26027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6084509" y="25903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6084509" y="26525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6084509" y="26401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6084509" y="26276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6084509" y="26899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6084509" y="26774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6084509" y="26650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5104312" y="28579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4929672" y="21079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
          <p:cNvSpPr/>
          <p:nvPr/>
        </p:nvSpPr>
        <p:spPr>
          <a:xfrm>
            <a:off x="4960778" y="21390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
          <p:cNvSpPr/>
          <p:nvPr/>
        </p:nvSpPr>
        <p:spPr>
          <a:xfrm>
            <a:off x="5018429" y="23147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5018429" y="22634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5018429" y="23637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5018429" y="24648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5018429" y="25173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5018429" y="25667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5519115" y="31250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5535708" y="32059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5499210" y="31092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5559776" y="30848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5603748" y="31092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4298319" y="36797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4482078" y="42910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4461341" y="42143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4482078" y="42910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4491198" y="43441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4023900" y="15569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52643"/>
              </a:solidFill>
              <a:latin typeface="Arial"/>
              <a:ea typeface="Arial"/>
              <a:cs typeface="Arial"/>
              <a:sym typeface="Arial"/>
            </a:endParaRPr>
          </a:p>
        </p:txBody>
      </p:sp>
      <p:sp>
        <p:nvSpPr>
          <p:cNvPr id="564" name="Google Shape;564;p7"/>
          <p:cNvSpPr txBox="1"/>
          <p:nvPr>
            <p:ph idx="4294967295" type="subTitle"/>
          </p:nvPr>
        </p:nvSpPr>
        <p:spPr>
          <a:xfrm>
            <a:off x="6603625" y="891200"/>
            <a:ext cx="1454700" cy="13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Use a for loop along with the entry and exit points to make an algorithmic trading process that also keeps track of profits and losses over time.</a:t>
            </a:r>
            <a:endParaRPr b="0" i="0" sz="900" u="none" cap="none" strike="noStrike">
              <a:solidFill>
                <a:srgbClr val="FFFFFF"/>
              </a:solidFill>
              <a:latin typeface="Roboto Light"/>
              <a:ea typeface="Roboto Light"/>
              <a:cs typeface="Roboto Light"/>
              <a:sym typeface="Roboto Light"/>
            </a:endParaRPr>
          </a:p>
        </p:txBody>
      </p:sp>
      <p:sp>
        <p:nvSpPr>
          <p:cNvPr id="565" name="Google Shape;565;p7"/>
          <p:cNvSpPr txBox="1"/>
          <p:nvPr>
            <p:ph idx="4294967295" type="ctrTitle"/>
          </p:nvPr>
        </p:nvSpPr>
        <p:spPr>
          <a:xfrm>
            <a:off x="6603625" y="670075"/>
            <a:ext cx="12546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900" u="none" cap="none" strike="noStrike">
                <a:solidFill>
                  <a:srgbClr val="FFFFFF"/>
                </a:solidFill>
                <a:latin typeface="Roboto Black"/>
                <a:ea typeface="Roboto Black"/>
                <a:cs typeface="Roboto Black"/>
                <a:sym typeface="Roboto Black"/>
              </a:rPr>
              <a:t>STEP </a:t>
            </a:r>
            <a:r>
              <a:rPr lang="es" sz="900"/>
              <a:t>3</a:t>
            </a:r>
            <a:endParaRPr b="0" i="0" sz="900" u="none" cap="none" strike="noStrike">
              <a:solidFill>
                <a:srgbClr val="FFFFFF"/>
              </a:solidFill>
              <a:latin typeface="Roboto Black"/>
              <a:ea typeface="Roboto Black"/>
              <a:cs typeface="Roboto Black"/>
              <a:sym typeface="Roboto Black"/>
            </a:endParaRPr>
          </a:p>
        </p:txBody>
      </p:sp>
      <p:sp>
        <p:nvSpPr>
          <p:cNvPr id="566" name="Google Shape;566;p7"/>
          <p:cNvSpPr txBox="1"/>
          <p:nvPr>
            <p:ph idx="4294967295" type="subTitle"/>
          </p:nvPr>
        </p:nvSpPr>
        <p:spPr>
          <a:xfrm>
            <a:off x="261975" y="2905350"/>
            <a:ext cx="1454700" cy="12060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FFFFFF"/>
              </a:buClr>
              <a:buSzPts val="1800"/>
              <a:buFont typeface="Roboto Light"/>
              <a:buNone/>
            </a:pPr>
            <a:r>
              <a:rPr lang="es" sz="900"/>
              <a:t>Determine  entry and exit points based on the calculations used (trading signals) and make a plot to help visualize the trading patterns.</a:t>
            </a:r>
            <a:endParaRPr b="0" i="0" sz="900" u="none" cap="none" strike="noStrike">
              <a:solidFill>
                <a:srgbClr val="FFFFFF"/>
              </a:solidFill>
              <a:latin typeface="Roboto Light"/>
              <a:ea typeface="Roboto Light"/>
              <a:cs typeface="Roboto Light"/>
              <a:sym typeface="Roboto Light"/>
            </a:endParaRPr>
          </a:p>
        </p:txBody>
      </p:sp>
      <p:sp>
        <p:nvSpPr>
          <p:cNvPr id="567" name="Google Shape;567;p7"/>
          <p:cNvSpPr txBox="1"/>
          <p:nvPr>
            <p:ph idx="4294967295" type="ctrTitle"/>
          </p:nvPr>
        </p:nvSpPr>
        <p:spPr>
          <a:xfrm>
            <a:off x="466875" y="2596875"/>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b="0" i="0" lang="es" sz="900" u="none" cap="none" strike="noStrike">
                <a:solidFill>
                  <a:srgbClr val="FFFFFF"/>
                </a:solidFill>
                <a:latin typeface="Roboto Black"/>
                <a:ea typeface="Roboto Black"/>
                <a:cs typeface="Roboto Black"/>
                <a:sym typeface="Roboto Black"/>
              </a:rPr>
              <a:t>STEP </a:t>
            </a:r>
            <a:r>
              <a:rPr lang="es" sz="900"/>
              <a:t>2</a:t>
            </a:r>
            <a:endParaRPr b="0" i="0" sz="900" u="none" cap="none" strike="noStrike">
              <a:solidFill>
                <a:srgbClr val="FFFFFF"/>
              </a:solidFill>
              <a:latin typeface="Roboto Black"/>
              <a:ea typeface="Roboto Black"/>
              <a:cs typeface="Roboto Black"/>
              <a:sym typeface="Roboto Black"/>
            </a:endParaRPr>
          </a:p>
        </p:txBody>
      </p:sp>
      <p:sp>
        <p:nvSpPr>
          <p:cNvPr id="568" name="Google Shape;568;p7"/>
          <p:cNvSpPr txBox="1"/>
          <p:nvPr>
            <p:ph idx="4294967295" type="subTitle"/>
          </p:nvPr>
        </p:nvSpPr>
        <p:spPr>
          <a:xfrm>
            <a:off x="6921100" y="3029547"/>
            <a:ext cx="12546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Use a for loop to run the model and have it so that every 1000 epochs it prints out the model loss. Then plot the results of the model that compare the actual price vs the model’s predicted price.</a:t>
            </a:r>
            <a:endParaRPr b="0" i="0" sz="900" u="none" cap="none" strike="noStrike">
              <a:solidFill>
                <a:srgbClr val="FFFFFF"/>
              </a:solidFill>
              <a:latin typeface="Roboto Light"/>
              <a:ea typeface="Roboto Light"/>
              <a:cs typeface="Roboto Light"/>
              <a:sym typeface="Roboto Light"/>
            </a:endParaRPr>
          </a:p>
        </p:txBody>
      </p:sp>
      <p:sp>
        <p:nvSpPr>
          <p:cNvPr id="569" name="Google Shape;569;p7"/>
          <p:cNvSpPr txBox="1"/>
          <p:nvPr>
            <p:ph idx="4294967295" type="ctrTitle"/>
          </p:nvPr>
        </p:nvSpPr>
        <p:spPr>
          <a:xfrm>
            <a:off x="7746625" y="18844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900" u="none" cap="none" strike="noStrike">
                <a:solidFill>
                  <a:srgbClr val="FFFFFF"/>
                </a:solidFill>
                <a:latin typeface="Roboto Black"/>
                <a:ea typeface="Roboto Black"/>
                <a:cs typeface="Roboto Black"/>
                <a:sym typeface="Roboto Black"/>
              </a:rPr>
              <a:t>STEP </a:t>
            </a:r>
            <a:r>
              <a:rPr lang="es" sz="900"/>
              <a:t>4</a:t>
            </a:r>
            <a:endParaRPr b="0" i="0" sz="900" u="none" cap="none" strike="noStrike">
              <a:solidFill>
                <a:srgbClr val="FFFFFF"/>
              </a:solidFill>
              <a:latin typeface="Roboto Black"/>
              <a:ea typeface="Roboto Black"/>
              <a:cs typeface="Roboto Black"/>
              <a:sym typeface="Roboto Black"/>
            </a:endParaRPr>
          </a:p>
        </p:txBody>
      </p:sp>
      <p:cxnSp>
        <p:nvCxnSpPr>
          <p:cNvPr id="570" name="Google Shape;570;p7"/>
          <p:cNvCxnSpPr/>
          <p:nvPr/>
        </p:nvCxnSpPr>
        <p:spPr>
          <a:xfrm flipH="1">
            <a:off x="1675175" y="3247775"/>
            <a:ext cx="1944600" cy="8589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571" name="Google Shape;571;p7"/>
          <p:cNvCxnSpPr/>
          <p:nvPr/>
        </p:nvCxnSpPr>
        <p:spPr>
          <a:xfrm flipH="1">
            <a:off x="5734150" y="10615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572" name="Google Shape;572;p7"/>
          <p:cNvCxnSpPr/>
          <p:nvPr/>
        </p:nvCxnSpPr>
        <p:spPr>
          <a:xfrm>
            <a:off x="5912500" y="3357447"/>
            <a:ext cx="935400" cy="4833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573" name="Google Shape;573;p7"/>
          <p:cNvCxnSpPr/>
          <p:nvPr/>
        </p:nvCxnSpPr>
        <p:spPr>
          <a:xfrm>
            <a:off x="311700" y="582100"/>
            <a:ext cx="8520600" cy="0"/>
          </a:xfrm>
          <a:prstGeom prst="straightConnector1">
            <a:avLst/>
          </a:prstGeom>
          <a:noFill/>
          <a:ln cap="flat" cmpd="sng" w="9525">
            <a:solidFill>
              <a:srgbClr val="48FFD5"/>
            </a:solidFill>
            <a:prstDash val="solid"/>
            <a:round/>
            <a:headEnd len="sm" w="sm" type="none"/>
            <a:tailEnd len="sm" w="sm" type="none"/>
          </a:ln>
        </p:spPr>
      </p:cxnSp>
      <p:cxnSp>
        <p:nvCxnSpPr>
          <p:cNvPr id="574" name="Google Shape;574;p7"/>
          <p:cNvCxnSpPr/>
          <p:nvPr/>
        </p:nvCxnSpPr>
        <p:spPr>
          <a:xfrm flipH="1">
            <a:off x="1792550" y="1037275"/>
            <a:ext cx="1584000" cy="598800"/>
          </a:xfrm>
          <a:prstGeom prst="bentConnector3">
            <a:avLst>
              <a:gd fmla="val 50000" name="adj1"/>
            </a:avLst>
          </a:prstGeom>
          <a:noFill/>
          <a:ln cap="flat" cmpd="sng" w="28575">
            <a:solidFill>
              <a:srgbClr val="FFFFFF"/>
            </a:solidFill>
            <a:prstDash val="solid"/>
            <a:round/>
            <a:headEnd len="med" w="med" type="oval"/>
            <a:tailEnd len="med" w="med" type="oval"/>
          </a:ln>
        </p:spPr>
      </p:cxnSp>
      <p:sp>
        <p:nvSpPr>
          <p:cNvPr id="575" name="Google Shape;575;p7"/>
          <p:cNvSpPr txBox="1"/>
          <p:nvPr>
            <p:ph idx="4294967295" type="ctrTitle"/>
          </p:nvPr>
        </p:nvSpPr>
        <p:spPr>
          <a:xfrm>
            <a:off x="390675" y="615675"/>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b="0" i="0" lang="es" sz="900" u="none" cap="none" strike="noStrike">
                <a:solidFill>
                  <a:srgbClr val="FFFFFF"/>
                </a:solidFill>
                <a:latin typeface="Roboto Black"/>
                <a:ea typeface="Roboto Black"/>
                <a:cs typeface="Roboto Black"/>
                <a:sym typeface="Roboto Black"/>
              </a:rPr>
              <a:t>STEP 1</a:t>
            </a:r>
            <a:endParaRPr b="0" i="0" sz="900" u="none" cap="none" strike="noStrike">
              <a:solidFill>
                <a:srgbClr val="FFFFFF"/>
              </a:solidFill>
              <a:latin typeface="Roboto Black"/>
              <a:ea typeface="Roboto Black"/>
              <a:cs typeface="Roboto Black"/>
              <a:sym typeface="Roboto Black"/>
            </a:endParaRPr>
          </a:p>
        </p:txBody>
      </p:sp>
      <p:sp>
        <p:nvSpPr>
          <p:cNvPr id="576" name="Google Shape;576;p7"/>
          <p:cNvSpPr txBox="1"/>
          <p:nvPr>
            <p:ph idx="4294967295" type="subTitle"/>
          </p:nvPr>
        </p:nvSpPr>
        <p:spPr>
          <a:xfrm>
            <a:off x="185775" y="847950"/>
            <a:ext cx="1454700" cy="12060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FFFFFF"/>
              </a:buClr>
              <a:buSzPts val="1800"/>
              <a:buFont typeface="Roboto Light"/>
              <a:buNone/>
            </a:pPr>
            <a:r>
              <a:rPr lang="es" sz="900"/>
              <a:t>Take in the data via the Yfinance library and turn it into a data frame, calculate the necessary information based on the specific strategy used. PMAVG/VMAVG vs BB Lower-Upper</a:t>
            </a:r>
            <a:endParaRPr b="0" i="0" sz="900" u="none" cap="none" strike="noStrike">
              <a:solidFill>
                <a:srgbClr val="FFFFFF"/>
              </a:solidFill>
              <a:latin typeface="Roboto Light"/>
              <a:ea typeface="Roboto Light"/>
              <a:cs typeface="Roboto Light"/>
              <a:sym typeface="Roboto Light"/>
            </a:endParaRPr>
          </a:p>
        </p:txBody>
      </p:sp>
      <p:sp>
        <p:nvSpPr>
          <p:cNvPr id="577" name="Google Shape;577;p7"/>
          <p:cNvSpPr txBox="1"/>
          <p:nvPr>
            <p:ph idx="4294967295" type="subTitle"/>
          </p:nvPr>
        </p:nvSpPr>
        <p:spPr>
          <a:xfrm>
            <a:off x="7766250" y="2155385"/>
            <a:ext cx="12546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COLLECTION&gt;SCALE&gt;TRAIN-TEST-SPLIT&gt;PREDICT</a:t>
            </a:r>
            <a:endParaRPr b="0" i="0" sz="900" u="none" cap="none" strike="noStrike">
              <a:solidFill>
                <a:srgbClr val="FFFFFF"/>
              </a:solidFill>
              <a:latin typeface="Roboto Light"/>
              <a:ea typeface="Roboto Light"/>
              <a:cs typeface="Roboto Light"/>
              <a:sym typeface="Roboto Light"/>
            </a:endParaRPr>
          </a:p>
        </p:txBody>
      </p:sp>
      <p:cxnSp>
        <p:nvCxnSpPr>
          <p:cNvPr id="578" name="Google Shape;578;p7"/>
          <p:cNvCxnSpPr/>
          <p:nvPr/>
        </p:nvCxnSpPr>
        <p:spPr>
          <a:xfrm>
            <a:off x="5680025" y="2210500"/>
            <a:ext cx="1938600" cy="135900"/>
          </a:xfrm>
          <a:prstGeom prst="bentConnector3">
            <a:avLst>
              <a:gd fmla="val 50000" name="adj1"/>
            </a:avLst>
          </a:prstGeom>
          <a:noFill/>
          <a:ln cap="flat" cmpd="sng" w="28575">
            <a:solidFill>
              <a:srgbClr val="FFFFFF"/>
            </a:solidFill>
            <a:prstDash val="solid"/>
            <a:round/>
            <a:headEnd len="med" w="med" type="oval"/>
            <a:tailEnd len="med" w="med" type="oval"/>
          </a:ln>
        </p:spPr>
      </p:cxnSp>
      <p:sp>
        <p:nvSpPr>
          <p:cNvPr id="579" name="Google Shape;579;p7"/>
          <p:cNvSpPr txBox="1"/>
          <p:nvPr>
            <p:ph idx="4294967295" type="ctrTitle"/>
          </p:nvPr>
        </p:nvSpPr>
        <p:spPr>
          <a:xfrm>
            <a:off x="6945250" y="27871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900" u="none" cap="none" strike="noStrike">
                <a:solidFill>
                  <a:srgbClr val="FFFFFF"/>
                </a:solidFill>
                <a:latin typeface="Roboto Black"/>
                <a:ea typeface="Roboto Black"/>
                <a:cs typeface="Roboto Black"/>
                <a:sym typeface="Roboto Black"/>
              </a:rPr>
              <a:t>STEP </a:t>
            </a:r>
            <a:r>
              <a:rPr lang="es" sz="900"/>
              <a:t>5</a:t>
            </a:r>
            <a:endParaRPr b="0" i="0" sz="9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g16ee671364a_0_2"/>
          <p:cNvPicPr preferRelativeResize="0"/>
          <p:nvPr/>
        </p:nvPicPr>
        <p:blipFill>
          <a:blip r:embed="rId3">
            <a:alphaModFix/>
          </a:blip>
          <a:stretch>
            <a:fillRect/>
          </a:stretch>
        </p:blipFill>
        <p:spPr>
          <a:xfrm>
            <a:off x="152400" y="1152048"/>
            <a:ext cx="8839200" cy="12636"/>
          </a:xfrm>
          <a:prstGeom prst="rect">
            <a:avLst/>
          </a:prstGeom>
          <a:noFill/>
          <a:ln>
            <a:noFill/>
          </a:ln>
        </p:spPr>
      </p:pic>
      <p:pic>
        <p:nvPicPr>
          <p:cNvPr id="585" name="Google Shape;585;g16ee671364a_0_2"/>
          <p:cNvPicPr preferRelativeResize="0"/>
          <p:nvPr/>
        </p:nvPicPr>
        <p:blipFill>
          <a:blip r:embed="rId4">
            <a:alphaModFix/>
          </a:blip>
          <a:stretch>
            <a:fillRect/>
          </a:stretch>
        </p:blipFill>
        <p:spPr>
          <a:xfrm>
            <a:off x="2895349" y="1522650"/>
            <a:ext cx="3461050" cy="3011250"/>
          </a:xfrm>
          <a:prstGeom prst="rect">
            <a:avLst/>
          </a:prstGeom>
          <a:noFill/>
          <a:ln>
            <a:noFill/>
          </a:ln>
        </p:spPr>
      </p:pic>
      <p:sp>
        <p:nvSpPr>
          <p:cNvPr id="586" name="Google Shape;586;g16ee671364a_0_2"/>
          <p:cNvSpPr txBox="1"/>
          <p:nvPr>
            <p:ph type="ctrTitle"/>
          </p:nvPr>
        </p:nvSpPr>
        <p:spPr>
          <a:xfrm>
            <a:off x="311700" y="3397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APPROACH TO ACHIEVE GOAL - DEMO</a:t>
            </a:r>
            <a:r>
              <a:rPr lang="e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90" name="Shape 590"/>
        <p:cNvGrpSpPr/>
        <p:nvPr/>
      </p:nvGrpSpPr>
      <p:grpSpPr>
        <a:xfrm>
          <a:off x="0" y="0"/>
          <a:ext cx="0" cy="0"/>
          <a:chOff x="0" y="0"/>
          <a:chExt cx="0" cy="0"/>
        </a:xfrm>
      </p:grpSpPr>
      <p:sp>
        <p:nvSpPr>
          <p:cNvPr id="591" name="Google Shape;591;g16e1dc9b60f_0_0"/>
          <p:cNvSpPr txBox="1"/>
          <p:nvPr>
            <p:ph idx="7" type="ctrTitle"/>
          </p:nvPr>
        </p:nvSpPr>
        <p:spPr>
          <a:xfrm>
            <a:off x="872750" y="708581"/>
            <a:ext cx="7959600" cy="19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rgbClr val="FFFFFF"/>
              </a:buClr>
              <a:buSzPct val="117391"/>
              <a:buFont typeface="Roboto Black"/>
              <a:buNone/>
            </a:pPr>
            <a:br>
              <a:rPr lang="es"/>
            </a:br>
            <a:r>
              <a:rPr lang="es" sz="2555"/>
              <a:t>RESULTS and CONCLUSIONS</a:t>
            </a:r>
            <a:endParaRPr sz="2555"/>
          </a:p>
          <a:p>
            <a:pPr indent="0" lvl="0" marL="0" rtl="0" algn="ctr">
              <a:lnSpc>
                <a:spcPct val="100000"/>
              </a:lnSpc>
              <a:spcBef>
                <a:spcPts val="0"/>
              </a:spcBef>
              <a:spcAft>
                <a:spcPts val="0"/>
              </a:spcAft>
              <a:buClr>
                <a:srgbClr val="FFFFFF"/>
              </a:buClr>
              <a:buSzPct val="157894"/>
              <a:buFont typeface="Roboto Black"/>
              <a:buNone/>
            </a:pPr>
            <a:r>
              <a:rPr lang="es" sz="1900"/>
              <a:t>Index Fund</a:t>
            </a:r>
            <a:r>
              <a:rPr lang="es" sz="1900"/>
              <a:t> - S&amp;P 500- Momentum Strategy</a:t>
            </a:r>
            <a:endParaRPr/>
          </a:p>
        </p:txBody>
      </p:sp>
      <p:sp>
        <p:nvSpPr>
          <p:cNvPr id="592" name="Google Shape;592;g16e1dc9b60f_0_0"/>
          <p:cNvSpPr txBox="1"/>
          <p:nvPr>
            <p:ph idx="3" type="ctrTitle"/>
          </p:nvPr>
        </p:nvSpPr>
        <p:spPr>
          <a:xfrm>
            <a:off x="186175" y="929325"/>
            <a:ext cx="6831300" cy="26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accent1"/>
                </a:solidFill>
              </a:rPr>
              <a:t>PRICE, MOVING AVERAGE PRICE AND VOLUME MOVING AVERAGE VOLUME</a:t>
            </a:r>
            <a:endParaRPr>
              <a:solidFill>
                <a:schemeClr val="accent1"/>
              </a:solidFill>
            </a:endParaRPr>
          </a:p>
        </p:txBody>
      </p:sp>
      <p:cxnSp>
        <p:nvCxnSpPr>
          <p:cNvPr id="593" name="Google Shape;593;g16e1dc9b60f_0_0"/>
          <p:cNvCxnSpPr/>
          <p:nvPr/>
        </p:nvCxnSpPr>
        <p:spPr>
          <a:xfrm>
            <a:off x="311700" y="810700"/>
            <a:ext cx="8520600" cy="0"/>
          </a:xfrm>
          <a:prstGeom prst="straightConnector1">
            <a:avLst/>
          </a:prstGeom>
          <a:noFill/>
          <a:ln cap="flat" cmpd="sng" w="9525">
            <a:solidFill>
              <a:schemeClr val="accent1"/>
            </a:solidFill>
            <a:prstDash val="solid"/>
            <a:round/>
            <a:headEnd len="sm" w="sm" type="none"/>
            <a:tailEnd len="sm" w="sm" type="none"/>
          </a:ln>
        </p:spPr>
      </p:cxnSp>
      <p:sp>
        <p:nvSpPr>
          <p:cNvPr id="594" name="Google Shape;594;g16e1dc9b60f_0_0"/>
          <p:cNvSpPr txBox="1"/>
          <p:nvPr>
            <p:ph idx="4" type="title"/>
          </p:nvPr>
        </p:nvSpPr>
        <p:spPr>
          <a:xfrm>
            <a:off x="5385756" y="17779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2.2</a:t>
            </a:r>
            <a:r>
              <a:rPr lang="es">
                <a:solidFill>
                  <a:schemeClr val="accent1"/>
                </a:solidFill>
              </a:rPr>
              <a:t>%</a:t>
            </a:r>
            <a:endParaRPr>
              <a:solidFill>
                <a:schemeClr val="accent1"/>
              </a:solidFill>
            </a:endParaRPr>
          </a:p>
        </p:txBody>
      </p:sp>
      <p:sp>
        <p:nvSpPr>
          <p:cNvPr id="595" name="Google Shape;595;g16e1dc9b60f_0_0"/>
          <p:cNvSpPr txBox="1"/>
          <p:nvPr>
            <p:ph type="ctrTitle"/>
          </p:nvPr>
        </p:nvSpPr>
        <p:spPr>
          <a:xfrm>
            <a:off x="5461954" y="2401900"/>
            <a:ext cx="6591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t>Profit</a:t>
            </a:r>
            <a:endParaRPr/>
          </a:p>
        </p:txBody>
      </p:sp>
      <p:sp>
        <p:nvSpPr>
          <p:cNvPr id="596" name="Google Shape;596;g16e1dc9b60f_0_0"/>
          <p:cNvSpPr/>
          <p:nvPr/>
        </p:nvSpPr>
        <p:spPr>
          <a:xfrm rot="5400000">
            <a:off x="4545750" y="3525475"/>
            <a:ext cx="2467200" cy="482400"/>
          </a:xfrm>
          <a:prstGeom prst="bentUpArrow">
            <a:avLst>
              <a:gd fmla="val 25000" name="adj1"/>
              <a:gd fmla="val 25801" name="adj2"/>
              <a:gd fmla="val 25000" name="adj3"/>
            </a:avLst>
          </a:prstGeom>
          <a:solidFill>
            <a:schemeClr val="lt2"/>
          </a:solidFill>
          <a:ln cap="flat" cmpd="sng" w="9525">
            <a:solidFill>
              <a:schemeClr val="dk2"/>
            </a:solidFill>
            <a:prstDash val="solid"/>
            <a:round/>
            <a:headEnd len="sm" w="sm" type="none"/>
            <a:tailEnd len="sm" w="sm" type="none"/>
          </a:ln>
          <a:effectLst>
            <a:outerShdw blurRad="200025" rotWithShape="0" algn="bl" dir="5400000" dist="19050">
              <a:srgbClr val="9900FF">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3600" lvl="0" marL="0" rtl="0" algn="l">
              <a:spcBef>
                <a:spcPts val="0"/>
              </a:spcBef>
              <a:spcAft>
                <a:spcPts val="0"/>
              </a:spcAft>
              <a:buNone/>
            </a:pPr>
            <a:r>
              <a:t/>
            </a:r>
            <a:endParaRPr/>
          </a:p>
        </p:txBody>
      </p:sp>
      <p:pic>
        <p:nvPicPr>
          <p:cNvPr id="597" name="Google Shape;597;g16e1dc9b60f_0_0"/>
          <p:cNvPicPr preferRelativeResize="0"/>
          <p:nvPr/>
        </p:nvPicPr>
        <p:blipFill>
          <a:blip r:embed="rId3">
            <a:alphaModFix/>
          </a:blip>
          <a:stretch>
            <a:fillRect/>
          </a:stretch>
        </p:blipFill>
        <p:spPr>
          <a:xfrm>
            <a:off x="6184100" y="810700"/>
            <a:ext cx="2959900" cy="4180400"/>
          </a:xfrm>
          <a:prstGeom prst="rect">
            <a:avLst/>
          </a:prstGeom>
          <a:noFill/>
          <a:ln>
            <a:noFill/>
          </a:ln>
        </p:spPr>
      </p:pic>
      <p:pic>
        <p:nvPicPr>
          <p:cNvPr id="598" name="Google Shape;598;g16e1dc9b60f_0_0"/>
          <p:cNvPicPr preferRelativeResize="0"/>
          <p:nvPr/>
        </p:nvPicPr>
        <p:blipFill>
          <a:blip r:embed="rId4">
            <a:alphaModFix/>
          </a:blip>
          <a:stretch>
            <a:fillRect/>
          </a:stretch>
        </p:blipFill>
        <p:spPr>
          <a:xfrm>
            <a:off x="311700" y="1163150"/>
            <a:ext cx="4842825" cy="1997600"/>
          </a:xfrm>
          <a:prstGeom prst="rect">
            <a:avLst/>
          </a:prstGeom>
          <a:noFill/>
          <a:ln>
            <a:noFill/>
          </a:ln>
        </p:spPr>
      </p:pic>
      <p:pic>
        <p:nvPicPr>
          <p:cNvPr id="599" name="Google Shape;599;g16e1dc9b60f_0_0"/>
          <p:cNvPicPr preferRelativeResize="0"/>
          <p:nvPr/>
        </p:nvPicPr>
        <p:blipFill>
          <a:blip r:embed="rId5">
            <a:alphaModFix/>
          </a:blip>
          <a:stretch>
            <a:fillRect/>
          </a:stretch>
        </p:blipFill>
        <p:spPr>
          <a:xfrm>
            <a:off x="311700" y="3160750"/>
            <a:ext cx="4842825" cy="183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Rosalyn Tiamzon</dc:creator>
</cp:coreProperties>
</file>