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9" roundtripDataSignature="AMtx7mjJ7IVqpiP65y6FodwAlJ4dC07f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IN"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
        <p:nvSpPr>
          <p:cNvPr id="49" name="Google Shape;49;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89771221a_0_2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89771221a_0_26: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13" name="Google Shape;113;g2b89771221a_0_26: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89771221a_0_3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89771221a_0_33: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1" name="Google Shape;121;g2b89771221a_0_33: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89771221a_0_4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89771221a_0_44: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9" name="Google Shape;129;g2b89771221a_0_44: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89771221a_0_5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89771221a_0_52: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7" name="Google Shape;137;g2b89771221a_0_52: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89771221a_0_14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89771221a_0_14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5" name="Google Shape;145;g2b89771221a_0_14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ad2a1ca3a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ad2a1ca3a_0_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53" name="Google Shape;153;g2bad2a1ca3a_0_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89771221a_0_14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89771221a_0_147: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60" name="Google Shape;160;g2b89771221a_0_147: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89771221a_0_15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89771221a_0_153: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67" name="Google Shape;167;g2b89771221a_0_153: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89771221a_0_15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89771221a_0_159: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4" name="Google Shape;174;g2b89771221a_0_159: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9c7eccd85_1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9c7eccd85_1_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81" name="Google Shape;181;g2b9c7eccd85_1_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56" name="Google Shape;56;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9c7eccd85_1_4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9c7eccd85_1_42: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90" name="Google Shape;190;g2b9c7eccd85_1_42: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99bd4ffc2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99bd4ffc2_0_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99" name="Google Shape;199;g2699bd4ffc2_0_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9450b0310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9450b0310_0_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06" name="Google Shape;206;g269450b0310_0_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9c7eccd85_1_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9c7eccd85_1_6: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15" name="Google Shape;215;g2b9c7eccd85_1_6: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23" name="Google Shape;223;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29" name="Google Shape;229;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35" name="Google Shape;235;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ad2a1ca3a_2_1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bad2a1ca3a_2_15: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42" name="Google Shape;242;g2bad2a1ca3a_2_15: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ad2a1ca3a_2_2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ad2a1ca3a_2_24: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51" name="Google Shape;251;g2bad2a1ca3a_2_24: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ad2a1ca3a_2_3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ad2a1ca3a_2_3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58" name="Google Shape;258;g2bad2a1ca3a_2_3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89771221a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89771221a_0_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3" name="Google Shape;63;g2b89771221a_0_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ad2a1ca3a_2_3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bad2a1ca3a_2_37: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6" name="Google Shape;266;g2bad2a1ca3a_2_37: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ad2a1ca3a_2_5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bad2a1ca3a_2_5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75" name="Google Shape;275;g2bad2a1ca3a_2_5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bad2a1ca3a_2_4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bad2a1ca3a_2_45: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84" name="Google Shape;284;g2bad2a1ca3a_2_45: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bad2a1ca3a_2_6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bad2a1ca3a_2_62: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92" name="Google Shape;292;g2bad2a1ca3a_2_62: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ad2a1ca3a_2_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ad2a1ca3a_2_6: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1" name="Google Shape;71;g2bad2a1ca3a_2_6: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78" name="Google Shape;78;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279338a73_0_14: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84" name="Google Shape;84;g26279338a73_0_1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89771221a_0_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89771221a_0_7: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1" name="Google Shape;91;g2b89771221a_0_7: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89771221a_0_1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89771221a_0_13: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9" name="Google Shape;99;g2b89771221a_0_13: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89771221a_0_2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89771221a_0_2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6" name="Google Shape;106;g2b89771221a_0_2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 name="Google Shape;14;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43" name="Shape 43"/>
        <p:cNvGrpSpPr/>
        <p:nvPr/>
      </p:nvGrpSpPr>
      <p:grpSpPr>
        <a:xfrm>
          <a:off x="0" y="0"/>
          <a:ext cx="0" cy="0"/>
          <a:chOff x="0" y="0"/>
          <a:chExt cx="0" cy="0"/>
        </a:xfrm>
      </p:grpSpPr>
      <p:sp>
        <p:nvSpPr>
          <p:cNvPr id="44" name="Google Shape;4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46" name="Google Shape;46;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18" name="Shape 18"/>
        <p:cNvGrpSpPr/>
        <p:nvPr/>
      </p:nvGrpSpPr>
      <p:grpSpPr>
        <a:xfrm>
          <a:off x="0" y="0"/>
          <a:ext cx="0" cy="0"/>
          <a:chOff x="0" y="0"/>
          <a:chExt cx="0" cy="0"/>
        </a:xfrm>
      </p:grpSpPr>
      <p:sp>
        <p:nvSpPr>
          <p:cNvPr id="19" name="Google Shape;1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0" name="Shape 20"/>
        <p:cNvGrpSpPr/>
        <p:nvPr/>
      </p:nvGrpSpPr>
      <p:grpSpPr>
        <a:xfrm>
          <a:off x="0" y="0"/>
          <a:ext cx="0" cy="0"/>
          <a:chOff x="0" y="0"/>
          <a:chExt cx="0" cy="0"/>
        </a:xfrm>
      </p:grpSpPr>
      <p:sp>
        <p:nvSpPr>
          <p:cNvPr id="21" name="Google Shape;21;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3" name="Shape 23"/>
        <p:cNvGrpSpPr/>
        <p:nvPr/>
      </p:nvGrpSpPr>
      <p:grpSpPr>
        <a:xfrm>
          <a:off x="0" y="0"/>
          <a:ext cx="0" cy="0"/>
          <a:chOff x="0" y="0"/>
          <a:chExt cx="0" cy="0"/>
        </a:xfrm>
      </p:grpSpPr>
      <p:sp>
        <p:nvSpPr>
          <p:cNvPr id="24" name="Google Shape;2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6" name="Google Shape;26;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27" name="Google Shape;27;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8" name="Google Shape;28;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9" name="Shape 29"/>
        <p:cNvGrpSpPr/>
        <p:nvPr/>
      </p:nvGrpSpPr>
      <p:grpSpPr>
        <a:xfrm>
          <a:off x="0" y="0"/>
          <a:ext cx="0" cy="0"/>
          <a:chOff x="0" y="0"/>
          <a:chExt cx="0" cy="0"/>
        </a:xfrm>
      </p:grpSpPr>
      <p:sp>
        <p:nvSpPr>
          <p:cNvPr id="30" name="Google Shape;30;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32" name="Google Shape;32;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3" name="Shape 33"/>
        <p:cNvGrpSpPr/>
        <p:nvPr/>
      </p:nvGrpSpPr>
      <p:grpSpPr>
        <a:xfrm>
          <a:off x="0" y="0"/>
          <a:ext cx="0" cy="0"/>
          <a:chOff x="0" y="0"/>
          <a:chExt cx="0" cy="0"/>
        </a:xfrm>
      </p:grpSpPr>
      <p:sp>
        <p:nvSpPr>
          <p:cNvPr id="34" name="Google Shape;34;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17"/>
          <p:cNvSpPr/>
          <p:nvPr>
            <p:ph idx="2" type="pic"/>
          </p:nvPr>
        </p:nvSpPr>
        <p:spPr>
          <a:xfrm>
            <a:off x="1792288" y="612775"/>
            <a:ext cx="5486400" cy="4114800"/>
          </a:xfrm>
          <a:prstGeom prst="rect">
            <a:avLst/>
          </a:prstGeom>
          <a:noFill/>
          <a:ln>
            <a:noFill/>
          </a:ln>
        </p:spPr>
      </p:sp>
      <p:sp>
        <p:nvSpPr>
          <p:cNvPr id="36" name="Google Shape;36;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7" name="Shape 37"/>
        <p:cNvGrpSpPr/>
        <p:nvPr/>
      </p:nvGrpSpPr>
      <p:grpSpPr>
        <a:xfrm>
          <a:off x="0" y="0"/>
          <a:ext cx="0" cy="0"/>
          <a:chOff x="0" y="0"/>
          <a:chExt cx="0" cy="0"/>
        </a:xfrm>
      </p:grpSpPr>
      <p:sp>
        <p:nvSpPr>
          <p:cNvPr id="38" name="Google Shape;3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1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40" name="Shape 40"/>
        <p:cNvGrpSpPr/>
        <p:nvPr/>
      </p:nvGrpSpPr>
      <p:grpSpPr>
        <a:xfrm>
          <a:off x="0" y="0"/>
          <a:ext cx="0" cy="0"/>
          <a:chOff x="0" y="0"/>
          <a:chExt cx="0" cy="0"/>
        </a:xfrm>
      </p:grpSpPr>
      <p:sp>
        <p:nvSpPr>
          <p:cNvPr id="41" name="Google Shape;41;p1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1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11" name="Google Shape;1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sp>
        <p:nvSpPr>
          <p:cNvPr id="52" name="Google Shape;52;p1"/>
          <p:cNvSpPr txBox="1"/>
          <p:nvPr>
            <p:ph type="ctrTitle"/>
          </p:nvPr>
        </p:nvSpPr>
        <p:spPr>
          <a:xfrm>
            <a:off x="304800" y="762000"/>
            <a:ext cx="8686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a:t> </a:t>
            </a:r>
            <a:r>
              <a:rPr b="1" lang="en-IN" sz="4400"/>
              <a:t>Assignment 1-Implementation of Backpropagation and Training a Palindrome Network</a:t>
            </a:r>
            <a:endParaRPr sz="4400"/>
          </a:p>
        </p:txBody>
      </p:sp>
      <p:sp>
        <p:nvSpPr>
          <p:cNvPr id="53" name="Google Shape;53;p1"/>
          <p:cNvSpPr txBox="1"/>
          <p:nvPr>
            <p:ph idx="1" type="subTitle"/>
          </p:nvPr>
        </p:nvSpPr>
        <p:spPr>
          <a:xfrm>
            <a:off x="115887" y="3276600"/>
            <a:ext cx="8610600" cy="160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E8637"/>
              </a:buClr>
              <a:buSzPts val="2240"/>
              <a:buFont typeface="Arial"/>
              <a:buNone/>
            </a:pPr>
            <a:r>
              <a:rPr lang="en-IN" sz="3200"/>
              <a:t>Niare Doyom</a:t>
            </a:r>
            <a:r>
              <a:rPr lang="en-IN" sz="3200"/>
              <a:t>, 200260032</a:t>
            </a:r>
            <a:endParaRPr/>
          </a:p>
          <a:p>
            <a:pPr indent="0" lvl="0" marL="0" rtl="0" algn="ctr">
              <a:lnSpc>
                <a:spcPct val="90000"/>
              </a:lnSpc>
              <a:spcBef>
                <a:spcPts val="0"/>
              </a:spcBef>
              <a:spcAft>
                <a:spcPts val="0"/>
              </a:spcAft>
              <a:buClr>
                <a:srgbClr val="FE8637"/>
              </a:buClr>
              <a:buSzPts val="2240"/>
              <a:buNone/>
            </a:pPr>
            <a:r>
              <a:rPr lang="en-IN" sz="3200"/>
              <a:t>Piyush Mourya</a:t>
            </a:r>
            <a:r>
              <a:rPr lang="en-IN" sz="3200"/>
              <a:t>, 200260037</a:t>
            </a:r>
            <a:endParaRPr/>
          </a:p>
          <a:p>
            <a:pPr indent="0" lvl="0" marL="0" rtl="0" algn="ctr">
              <a:lnSpc>
                <a:spcPct val="90000"/>
              </a:lnSpc>
              <a:spcBef>
                <a:spcPts val="0"/>
              </a:spcBef>
              <a:spcAft>
                <a:spcPts val="0"/>
              </a:spcAft>
              <a:buClr>
                <a:srgbClr val="FE8637"/>
              </a:buClr>
              <a:buSzPts val="2240"/>
              <a:buNone/>
            </a:pPr>
            <a:r>
              <a:rPr lang="en-IN" sz="3200"/>
              <a:t>Varad Mahashabde, 200260057</a:t>
            </a:r>
            <a:endParaRPr/>
          </a:p>
          <a:p>
            <a:pPr indent="0" lvl="0" marL="0" rtl="0" algn="ctr">
              <a:lnSpc>
                <a:spcPct val="90000"/>
              </a:lnSpc>
              <a:spcBef>
                <a:spcPts val="600"/>
              </a:spcBef>
              <a:spcAft>
                <a:spcPts val="0"/>
              </a:spcAft>
              <a:buClr>
                <a:srgbClr val="FE8637"/>
              </a:buClr>
              <a:buSzPts val="2240"/>
              <a:buFont typeface="Arial"/>
              <a:buNone/>
            </a:pPr>
            <a:r>
              <a:rPr lang="en-IN" sz="3200"/>
              <a:t>13-02-2024</a:t>
            </a:r>
            <a:endParaRPr/>
          </a:p>
          <a:p>
            <a:pPr indent="0" lvl="0" marL="0" rtl="0" algn="ctr">
              <a:lnSpc>
                <a:spcPct val="90000"/>
              </a:lnSpc>
              <a:spcBef>
                <a:spcPts val="600"/>
              </a:spcBef>
              <a:spcAft>
                <a:spcPts val="0"/>
              </a:spcAft>
              <a:buClr>
                <a:srgbClr val="FE8637"/>
              </a:buClr>
              <a:buSzPts val="2240"/>
              <a:buFont typeface="Arial"/>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b89771221a_0_2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Jumping FNN : BP implementation</a:t>
            </a:r>
            <a:endParaRPr/>
          </a:p>
        </p:txBody>
      </p:sp>
      <p:sp>
        <p:nvSpPr>
          <p:cNvPr id="116" name="Google Shape;116;g2b89771221a_0_2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And let’s say loss = A+Z</a:t>
            </a:r>
            <a:endParaRPr/>
          </a:p>
          <a:p>
            <a:pPr indent="-381000" lvl="0" marL="457200" rtl="0" algn="l">
              <a:spcBef>
                <a:spcPts val="0"/>
              </a:spcBef>
              <a:spcAft>
                <a:spcPts val="0"/>
              </a:spcAft>
              <a:buSzPts val="2400"/>
              <a:buChar char="●"/>
            </a:pPr>
            <a:r>
              <a:rPr lang="en-IN"/>
              <a:t> loss._backward(): A.grad += 1*loss.grad, </a:t>
            </a:r>
            <a:br>
              <a:rPr lang="en-IN"/>
            </a:br>
            <a:r>
              <a:rPr lang="en-IN"/>
              <a:t>Z.grad += 1*loss.grad</a:t>
            </a:r>
            <a:endParaRPr/>
          </a:p>
          <a:p>
            <a:pPr indent="-381000" lvl="0" marL="457200" rtl="0" algn="l">
              <a:spcBef>
                <a:spcPts val="0"/>
              </a:spcBef>
              <a:spcAft>
                <a:spcPts val="0"/>
              </a:spcAft>
              <a:buSzPts val="2400"/>
              <a:buChar char="●"/>
            </a:pPr>
            <a:r>
              <a:rPr lang="en-IN"/>
              <a:t>So DAG looks something like this</a:t>
            </a:r>
            <a:endParaRPr/>
          </a:p>
          <a:p>
            <a:pPr indent="-381000" lvl="0" marL="457200" rtl="0" algn="l">
              <a:spcBef>
                <a:spcPts val="0"/>
              </a:spcBef>
              <a:spcAft>
                <a:spcPts val="0"/>
              </a:spcAft>
              <a:buSzPts val="2400"/>
              <a:buChar char="●"/>
            </a:pPr>
            <a:r>
              <a:rPr lang="en-IN"/>
              <a:t>We set the gradient of loss as 1 so that other gradient computation becomes possible</a:t>
            </a:r>
            <a:endParaRPr/>
          </a:p>
        </p:txBody>
      </p:sp>
      <p:pic>
        <p:nvPicPr>
          <p:cNvPr id="117" name="Google Shape;117;g2b89771221a_0_26"/>
          <p:cNvPicPr preferRelativeResize="0"/>
          <p:nvPr/>
        </p:nvPicPr>
        <p:blipFill>
          <a:blip r:embed="rId3">
            <a:alphaModFix/>
          </a:blip>
          <a:stretch>
            <a:fillRect/>
          </a:stretch>
        </p:blipFill>
        <p:spPr>
          <a:xfrm>
            <a:off x="143600" y="3816500"/>
            <a:ext cx="8917173" cy="170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b89771221a_0_3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IN"/>
              <a:t>Jumping FNN : BP implementation</a:t>
            </a:r>
            <a:endParaRPr/>
          </a:p>
        </p:txBody>
      </p:sp>
      <p:sp>
        <p:nvSpPr>
          <p:cNvPr id="124" name="Google Shape;124;g2b89771221a_0_3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55600" lvl="0" marL="457200" rtl="0" algn="l">
              <a:spcBef>
                <a:spcPts val="480"/>
              </a:spcBef>
              <a:spcAft>
                <a:spcPts val="0"/>
              </a:spcAft>
              <a:buSzPts val="2000"/>
              <a:buChar char="●"/>
            </a:pPr>
            <a:r>
              <a:rPr lang="en-IN" sz="2000"/>
              <a:t>Now when we call loss.backward() it calls ._backward() in all the children in topologically sorted order i.e</a:t>
            </a:r>
            <a:endParaRPr sz="2000"/>
          </a:p>
          <a:p>
            <a:pPr indent="-355600" lvl="0" marL="457200" rtl="0" algn="l">
              <a:spcBef>
                <a:spcPts val="0"/>
              </a:spcBef>
              <a:spcAft>
                <a:spcPts val="0"/>
              </a:spcAft>
              <a:buSzPts val="2000"/>
              <a:buChar char="●"/>
            </a:pPr>
            <a:r>
              <a:rPr lang="en-IN" sz="2000"/>
              <a:t>[loss, A, Z, X, Y]</a:t>
            </a:r>
            <a:endParaRPr sz="2000"/>
          </a:p>
          <a:p>
            <a:pPr indent="-355600" lvl="0" marL="457200" rtl="0" algn="l">
              <a:spcBef>
                <a:spcPts val="0"/>
              </a:spcBef>
              <a:spcAft>
                <a:spcPts val="0"/>
              </a:spcAft>
              <a:buSzPts val="2000"/>
              <a:buChar char="●"/>
            </a:pPr>
            <a:r>
              <a:rPr lang="en-IN" sz="2000"/>
              <a:t>Now we will try to map mathematics with the gradient update function</a:t>
            </a:r>
            <a:endParaRPr sz="2000"/>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355600" lvl="0" marL="457200" rtl="0" algn="l">
              <a:spcBef>
                <a:spcPts val="480"/>
              </a:spcBef>
              <a:spcAft>
                <a:spcPts val="0"/>
              </a:spcAft>
              <a:buSzPts val="2000"/>
              <a:buChar char="●"/>
            </a:pPr>
            <a:r>
              <a:rPr lang="en-IN" sz="2000"/>
              <a:t>loss.</a:t>
            </a:r>
            <a:r>
              <a:rPr lang="en-IN" sz="2000"/>
              <a:t>_backward():  A.grad += 1*loss.grad, </a:t>
            </a:r>
            <a:br>
              <a:rPr lang="en-IN" sz="2000"/>
            </a:br>
            <a:r>
              <a:rPr lang="en-IN" sz="2000"/>
              <a:t>Z.grad += 1*loss.grad</a:t>
            </a:r>
            <a:endParaRPr sz="2000"/>
          </a:p>
          <a:p>
            <a:pPr indent="-355600" lvl="0" marL="457200" rtl="0" algn="l">
              <a:spcBef>
                <a:spcPts val="0"/>
              </a:spcBef>
              <a:spcAft>
                <a:spcPts val="0"/>
              </a:spcAft>
              <a:buSzPts val="2000"/>
              <a:buChar char="●"/>
            </a:pPr>
            <a:r>
              <a:rPr lang="en-IN" sz="2000"/>
              <a:t>Since .grad are initialized to zero and loss.grad is set to 1</a:t>
            </a:r>
            <a:endParaRPr sz="2000"/>
          </a:p>
          <a:p>
            <a:pPr indent="-355600" lvl="0" marL="457200" rtl="0" algn="l">
              <a:spcBef>
                <a:spcPts val="0"/>
              </a:spcBef>
              <a:spcAft>
                <a:spcPts val="0"/>
              </a:spcAft>
              <a:buSzPts val="2000"/>
              <a:buChar char="●"/>
            </a:pPr>
            <a:r>
              <a:rPr lang="en-IN" sz="2000"/>
              <a:t>A.grad = 1 and Z.grad = 1</a:t>
            </a:r>
            <a:endParaRPr sz="2000"/>
          </a:p>
          <a:p>
            <a:pPr indent="0" lvl="0" marL="457200" rtl="0" algn="l">
              <a:spcBef>
                <a:spcPts val="480"/>
              </a:spcBef>
              <a:spcAft>
                <a:spcPts val="0"/>
              </a:spcAft>
              <a:buNone/>
            </a:pPr>
            <a:r>
              <a:t/>
            </a:r>
            <a:endParaRPr/>
          </a:p>
        </p:txBody>
      </p:sp>
      <p:pic>
        <p:nvPicPr>
          <p:cNvPr id="125" name="Google Shape;125;g2b89771221a_0_33"/>
          <p:cNvPicPr preferRelativeResize="0"/>
          <p:nvPr/>
        </p:nvPicPr>
        <p:blipFill>
          <a:blip r:embed="rId3">
            <a:alphaModFix/>
          </a:blip>
          <a:stretch>
            <a:fillRect/>
          </a:stretch>
        </p:blipFill>
        <p:spPr>
          <a:xfrm>
            <a:off x="1347386" y="3273774"/>
            <a:ext cx="5936025" cy="168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2b89771221a_0_44"/>
          <p:cNvPicPr preferRelativeResize="0"/>
          <p:nvPr/>
        </p:nvPicPr>
        <p:blipFill rotWithShape="1">
          <a:blip r:embed="rId3">
            <a:alphaModFix/>
          </a:blip>
          <a:srcRect b="-5129" l="0" r="0" t="5130"/>
          <a:stretch/>
        </p:blipFill>
        <p:spPr>
          <a:xfrm>
            <a:off x="0" y="1284520"/>
            <a:ext cx="9144002" cy="4091810"/>
          </a:xfrm>
          <a:prstGeom prst="rect">
            <a:avLst/>
          </a:prstGeom>
          <a:noFill/>
          <a:ln>
            <a:noFill/>
          </a:ln>
        </p:spPr>
      </p:pic>
      <p:sp>
        <p:nvSpPr>
          <p:cNvPr id="132" name="Google Shape;132;g2b89771221a_0_44"/>
          <p:cNvSpPr txBox="1"/>
          <p:nvPr/>
        </p:nvSpPr>
        <p:spPr>
          <a:xfrm>
            <a:off x="2730500" y="5041125"/>
            <a:ext cx="595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rgbClr val="0000FF"/>
                </a:solidFill>
              </a:rPr>
              <a:t>X.grad = 1 + 2*1 = 3</a:t>
            </a:r>
            <a:br>
              <a:rPr lang="en-IN" sz="2400">
                <a:solidFill>
                  <a:srgbClr val="0000FF"/>
                </a:solidFill>
              </a:rPr>
            </a:br>
            <a:r>
              <a:rPr lang="en-IN" sz="2400">
                <a:solidFill>
                  <a:srgbClr val="0000FF"/>
                </a:solidFill>
              </a:rPr>
              <a:t>Y.grad = 1 + 1*1 = 2</a:t>
            </a:r>
            <a:endParaRPr sz="2400">
              <a:solidFill>
                <a:srgbClr val="0000FF"/>
              </a:solidFill>
            </a:endParaRPr>
          </a:p>
        </p:txBody>
      </p:sp>
      <p:sp>
        <p:nvSpPr>
          <p:cNvPr id="133" name="Google Shape;133;g2b89771221a_0_4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IN"/>
              <a:t> </a:t>
            </a:r>
            <a:r>
              <a:rPr b="1" lang="en-IN"/>
              <a:t>Jumping FNN :BP implementation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b89771221a_0_5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IN"/>
              <a:t> </a:t>
            </a:r>
            <a:r>
              <a:rPr b="1" lang="en-IN"/>
              <a:t>Jumping FNN : BP implementation</a:t>
            </a:r>
            <a:endParaRPr/>
          </a:p>
        </p:txBody>
      </p:sp>
      <p:sp>
        <p:nvSpPr>
          <p:cNvPr id="140" name="Google Shape;140;g2b89771221a_0_5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IN"/>
              <a:t>So this is how i calculate gradient with respect to loss</a:t>
            </a:r>
            <a:endParaRPr/>
          </a:p>
          <a:p>
            <a:pPr indent="0" lvl="0" marL="0" rtl="0" algn="l">
              <a:spcBef>
                <a:spcPts val="480"/>
              </a:spcBef>
              <a:spcAft>
                <a:spcPts val="0"/>
              </a:spcAft>
              <a:buNone/>
            </a:pPr>
            <a:r>
              <a:rPr lang="en-IN"/>
              <a:t>The same idea is scaled to compute gradient in the entire neural network, main idea is </a:t>
            </a:r>
            <a:endParaRPr/>
          </a:p>
          <a:p>
            <a:pPr indent="0" lvl="0" marL="0" rtl="0" algn="l">
              <a:spcBef>
                <a:spcPts val="480"/>
              </a:spcBef>
              <a:spcAft>
                <a:spcPts val="0"/>
              </a:spcAft>
              <a:buNone/>
            </a:pPr>
            <a:r>
              <a:rPr lang="en-IN"/>
              <a:t>child.grad += (δparent/δchild)*(δloss/δparent)</a:t>
            </a:r>
            <a:endParaRPr/>
          </a:p>
          <a:p>
            <a:pPr indent="0" lvl="0" marL="0" rtl="0" algn="l">
              <a:spcBef>
                <a:spcPts val="480"/>
              </a:spcBef>
              <a:spcAft>
                <a:spcPts val="0"/>
              </a:spcAft>
              <a:buNone/>
            </a:pPr>
            <a:r>
              <a:rPr lang="en-IN"/>
              <a:t>Where </a:t>
            </a:r>
            <a:r>
              <a:rPr lang="en-IN"/>
              <a:t>(δparent/δchild) is coded manually in the code and</a:t>
            </a:r>
            <a:endParaRPr/>
          </a:p>
          <a:p>
            <a:pPr indent="0" lvl="0" marL="0" rtl="0" algn="l">
              <a:spcBef>
                <a:spcPts val="480"/>
              </a:spcBef>
              <a:spcAft>
                <a:spcPts val="0"/>
              </a:spcAft>
              <a:buClr>
                <a:schemeClr val="dk1"/>
              </a:buClr>
              <a:buSzPts val="1100"/>
              <a:buFont typeface="Arial"/>
              <a:buNone/>
            </a:pPr>
            <a:r>
              <a:rPr lang="en-IN"/>
              <a:t>(δloss/δparent) is received from parent.grad</a:t>
            </a:r>
            <a:endParaRPr/>
          </a:p>
          <a:p>
            <a:pPr indent="0" lvl="0" marL="0" rtl="0" algn="l">
              <a:spcBef>
                <a:spcPts val="480"/>
              </a:spcBef>
              <a:spcAft>
                <a:spcPts val="0"/>
              </a:spcAft>
              <a:buNone/>
            </a:pPr>
            <a:r>
              <a:t/>
            </a:r>
            <a:endParaRPr/>
          </a:p>
        </p:txBody>
      </p:sp>
      <p:pic>
        <p:nvPicPr>
          <p:cNvPr id="141" name="Google Shape;141;g2b89771221a_0_52"/>
          <p:cNvPicPr preferRelativeResize="0"/>
          <p:nvPr/>
        </p:nvPicPr>
        <p:blipFill>
          <a:blip r:embed="rId3">
            <a:alphaModFix/>
          </a:blip>
          <a:stretch>
            <a:fillRect/>
          </a:stretch>
        </p:blipFill>
        <p:spPr>
          <a:xfrm>
            <a:off x="46675" y="1600201"/>
            <a:ext cx="9144000" cy="22231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b89771221a_0_14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Jumping FNN : Architecture details </a:t>
            </a:r>
            <a:endParaRPr/>
          </a:p>
        </p:txBody>
      </p:sp>
      <p:pic>
        <p:nvPicPr>
          <p:cNvPr id="148" name="Google Shape;148;g2b89771221a_0_140"/>
          <p:cNvPicPr preferRelativeResize="0"/>
          <p:nvPr/>
        </p:nvPicPr>
        <p:blipFill>
          <a:blip r:embed="rId3">
            <a:alphaModFix/>
          </a:blip>
          <a:stretch>
            <a:fillRect/>
          </a:stretch>
        </p:blipFill>
        <p:spPr>
          <a:xfrm>
            <a:off x="190750" y="1955225"/>
            <a:ext cx="4469700" cy="3259999"/>
          </a:xfrm>
          <a:prstGeom prst="rect">
            <a:avLst/>
          </a:prstGeom>
          <a:noFill/>
          <a:ln>
            <a:noFill/>
          </a:ln>
        </p:spPr>
      </p:pic>
      <p:sp>
        <p:nvSpPr>
          <p:cNvPr id="149" name="Google Shape;149;g2b89771221a_0_140"/>
          <p:cNvSpPr txBox="1"/>
          <p:nvPr/>
        </p:nvSpPr>
        <p:spPr>
          <a:xfrm>
            <a:off x="4988875" y="1868250"/>
            <a:ext cx="3333900" cy="4392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00FF"/>
              </a:buClr>
              <a:buSzPts val="2400"/>
              <a:buChar char="●"/>
            </a:pPr>
            <a:r>
              <a:rPr lang="en-IN" sz="2400">
                <a:solidFill>
                  <a:srgbClr val="0000FF"/>
                </a:solidFill>
              </a:rPr>
              <a:t>Learning rate = 1</a:t>
            </a:r>
            <a:endParaRPr sz="2400">
              <a:solidFill>
                <a:srgbClr val="0000FF"/>
              </a:solidFill>
            </a:endParaRPr>
          </a:p>
          <a:p>
            <a:pPr indent="-381000" lvl="0" marL="457200" rtl="0" algn="l">
              <a:spcBef>
                <a:spcPts val="0"/>
              </a:spcBef>
              <a:spcAft>
                <a:spcPts val="0"/>
              </a:spcAft>
              <a:buClr>
                <a:srgbClr val="0000FF"/>
              </a:buClr>
              <a:buSzPts val="2400"/>
              <a:buChar char="●"/>
            </a:pPr>
            <a:r>
              <a:rPr lang="en-IN" sz="2400">
                <a:solidFill>
                  <a:srgbClr val="0000FF"/>
                </a:solidFill>
              </a:rPr>
              <a:t>Epochs = 130</a:t>
            </a:r>
            <a:endParaRPr sz="2400">
              <a:solidFill>
                <a:srgbClr val="0000FF"/>
              </a:solidFill>
            </a:endParaRPr>
          </a:p>
          <a:p>
            <a:pPr indent="-381000" lvl="0" marL="457200" rtl="0" algn="l">
              <a:spcBef>
                <a:spcPts val="0"/>
              </a:spcBef>
              <a:spcAft>
                <a:spcPts val="0"/>
              </a:spcAft>
              <a:buClr>
                <a:srgbClr val="0000FF"/>
              </a:buClr>
              <a:buSzPts val="2400"/>
              <a:buChar char="●"/>
            </a:pPr>
            <a:r>
              <a:rPr lang="en-IN" sz="2400">
                <a:solidFill>
                  <a:srgbClr val="0000FF"/>
                </a:solidFill>
              </a:rPr>
              <a:t>Beta = 0.7</a:t>
            </a:r>
            <a:endParaRPr sz="240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bad2a1ca3a_0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Jumping FNN : </a:t>
            </a:r>
            <a:r>
              <a:rPr lang="en-IN"/>
              <a:t>Architecture details, weights change rules</a:t>
            </a:r>
            <a:endParaRPr/>
          </a:p>
        </p:txBody>
      </p:sp>
      <p:pic>
        <p:nvPicPr>
          <p:cNvPr id="156" name="Google Shape;156;g2bad2a1ca3a_0_0"/>
          <p:cNvPicPr preferRelativeResize="0"/>
          <p:nvPr/>
        </p:nvPicPr>
        <p:blipFill>
          <a:blip r:embed="rId3">
            <a:alphaModFix/>
          </a:blip>
          <a:stretch>
            <a:fillRect/>
          </a:stretch>
        </p:blipFill>
        <p:spPr>
          <a:xfrm>
            <a:off x="0" y="1880400"/>
            <a:ext cx="8876876" cy="37971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b89771221a_0_14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Jumping FNN :</a:t>
            </a:r>
            <a:r>
              <a:rPr lang="en-IN"/>
              <a:t>Architecture details and interpretability of middle layer</a:t>
            </a:r>
            <a:endParaRPr/>
          </a:p>
        </p:txBody>
      </p:sp>
      <p:sp>
        <p:nvSpPr>
          <p:cNvPr id="163" name="Google Shape;163;g2b89771221a_0_14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So the distribution of weights for the first layer is asymmetrical</a:t>
            </a:r>
            <a:endParaRPr/>
          </a:p>
          <a:p>
            <a:pPr indent="-381000" lvl="0" marL="457200" rtl="0" algn="l">
              <a:spcBef>
                <a:spcPts val="0"/>
              </a:spcBef>
              <a:spcAft>
                <a:spcPts val="0"/>
              </a:spcAft>
              <a:buSzPts val="2400"/>
              <a:buChar char="●"/>
            </a:pPr>
            <a:r>
              <a:rPr lang="en-IN"/>
              <a:t>So something like [10, -5, 1, 2, -3, 3, -2, -1, 5, -10] </a:t>
            </a:r>
            <a:endParaRPr/>
          </a:p>
          <a:p>
            <a:pPr indent="-381000" lvl="0" marL="457200" rtl="0" algn="l">
              <a:spcBef>
                <a:spcPts val="0"/>
              </a:spcBef>
              <a:spcAft>
                <a:spcPts val="0"/>
              </a:spcAft>
              <a:buSzPts val="2400"/>
              <a:buChar char="●"/>
            </a:pPr>
            <a:r>
              <a:rPr lang="en-IN"/>
              <a:t>If the string is perfect palindrome then input becomes zero</a:t>
            </a:r>
            <a:endParaRPr/>
          </a:p>
          <a:p>
            <a:pPr indent="-381000" lvl="0" marL="457200" rtl="0" algn="l">
              <a:spcBef>
                <a:spcPts val="0"/>
              </a:spcBef>
              <a:spcAft>
                <a:spcPts val="0"/>
              </a:spcAft>
              <a:buSzPts val="2400"/>
              <a:buChar char="●"/>
            </a:pPr>
            <a:r>
              <a:rPr lang="en-IN"/>
              <a:t>Otherwise</a:t>
            </a:r>
            <a:r>
              <a:rPr lang="en-IN"/>
              <a:t> it is positive or negative</a:t>
            </a:r>
            <a:endParaRPr/>
          </a:p>
          <a:p>
            <a:pPr indent="-381000" lvl="0" marL="457200" rtl="0" algn="l">
              <a:spcBef>
                <a:spcPts val="0"/>
              </a:spcBef>
              <a:spcAft>
                <a:spcPts val="0"/>
              </a:spcAft>
              <a:buSzPts val="2400"/>
              <a:buChar char="●"/>
            </a:pPr>
            <a:r>
              <a:rPr lang="en-IN"/>
              <a:t>The first layer checks if the net_in is greater than zero or less than equal to zero, the output weight through the first layer is a large negative number </a:t>
            </a:r>
            <a:endParaRPr/>
          </a:p>
          <a:p>
            <a:pPr indent="-381000" lvl="0" marL="457200" rtl="0" algn="l">
              <a:spcBef>
                <a:spcPts val="0"/>
              </a:spcBef>
              <a:spcAft>
                <a:spcPts val="0"/>
              </a:spcAft>
              <a:buSzPts val="2400"/>
              <a:buChar char="●"/>
            </a:pPr>
            <a:r>
              <a:rPr lang="en-IN"/>
              <a:t>so that if the </a:t>
            </a:r>
            <a:r>
              <a:rPr lang="en-IN"/>
              <a:t>input</a:t>
            </a:r>
            <a:r>
              <a:rPr lang="en-IN"/>
              <a:t> to the first layer is a large positive number then we definitely not have a palindrome</a:t>
            </a:r>
            <a:endParaRPr/>
          </a:p>
          <a:p>
            <a:pPr indent="-381000" lvl="0" marL="457200" rtl="0" algn="l">
              <a:spcBef>
                <a:spcPts val="0"/>
              </a:spcBef>
              <a:spcAft>
                <a:spcPts val="0"/>
              </a:spcAft>
              <a:buSzPts val="2400"/>
              <a:buChar char="●"/>
            </a:pPr>
            <a:r>
              <a:rPr lang="en-IN"/>
              <a:t>And when that large positive number is </a:t>
            </a:r>
            <a:r>
              <a:rPr lang="en-IN"/>
              <a:t>multiplied</a:t>
            </a:r>
            <a:r>
              <a:rPr lang="en-IN"/>
              <a:t> with the large negative number, it will pull down the input to output layer to a negative number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b89771221a_0_15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IN"/>
              <a:t>Jumping FNN :</a:t>
            </a:r>
            <a:r>
              <a:rPr lang="en-IN"/>
              <a:t>Architecture details and interpretability of middle layer</a:t>
            </a:r>
            <a:endParaRPr/>
          </a:p>
        </p:txBody>
      </p:sp>
      <p:sp>
        <p:nvSpPr>
          <p:cNvPr id="170" name="Google Shape;170;g2b89771221a_0_15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But in case it’s less than or equal to zero</a:t>
            </a:r>
            <a:endParaRPr/>
          </a:p>
          <a:p>
            <a:pPr indent="-381000" lvl="0" marL="457200" rtl="0" algn="l">
              <a:spcBef>
                <a:spcPts val="0"/>
              </a:spcBef>
              <a:spcAft>
                <a:spcPts val="0"/>
              </a:spcAft>
              <a:buSzPts val="2400"/>
              <a:buChar char="●"/>
            </a:pPr>
            <a:r>
              <a:rPr lang="en-IN"/>
              <a:t>The output of the first layer becomes zero</a:t>
            </a:r>
            <a:endParaRPr/>
          </a:p>
          <a:p>
            <a:pPr indent="-381000" lvl="0" marL="457200" rtl="0" algn="l">
              <a:spcBef>
                <a:spcPts val="0"/>
              </a:spcBef>
              <a:spcAft>
                <a:spcPts val="0"/>
              </a:spcAft>
              <a:buSzPts val="2400"/>
              <a:buChar char="●"/>
            </a:pPr>
            <a:r>
              <a:rPr lang="en-IN"/>
              <a:t>And negative contribution due to first layer is not there anymore, so to deal with the condition when input is negative we have jumped connections</a:t>
            </a:r>
            <a:endParaRPr/>
          </a:p>
          <a:p>
            <a:pPr indent="-381000" lvl="0" marL="457200" rtl="0" algn="l">
              <a:spcBef>
                <a:spcPts val="0"/>
              </a:spcBef>
              <a:spcAft>
                <a:spcPts val="0"/>
              </a:spcAft>
              <a:buSzPts val="2400"/>
              <a:buChar char="●"/>
            </a:pPr>
            <a:r>
              <a:rPr lang="en-IN"/>
              <a:t>The jumped connection from input to the output neuron again does the same, but since the weights are connected to the output neuron, the effect of negative weights are actually negative</a:t>
            </a:r>
            <a:endParaRPr/>
          </a:p>
          <a:p>
            <a:pPr indent="-381000" lvl="0" marL="457200" rtl="0" algn="l">
              <a:spcBef>
                <a:spcPts val="0"/>
              </a:spcBef>
              <a:spcAft>
                <a:spcPts val="0"/>
              </a:spcAft>
              <a:buSzPts val="2400"/>
              <a:buChar char="●"/>
            </a:pPr>
            <a:r>
              <a:rPr lang="en-IN"/>
              <a:t>So it checks whether the input in the first layer was negative or not, since positive check has already been performed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b89771221a_0_15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IN"/>
              <a:t>Jumping FNN :</a:t>
            </a:r>
            <a:r>
              <a:rPr lang="en-IN"/>
              <a:t>Architecture details and interpretability of middle layer</a:t>
            </a:r>
            <a:endParaRPr/>
          </a:p>
        </p:txBody>
      </p:sp>
      <p:sp>
        <p:nvSpPr>
          <p:cNvPr id="177" name="Google Shape;177;g2b89771221a_0_159"/>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Now that we know that net input is 0 the string is likely to be palindrome</a:t>
            </a:r>
            <a:endParaRPr/>
          </a:p>
          <a:p>
            <a:pPr indent="-381000" lvl="0" marL="457200" rtl="0" algn="l">
              <a:spcBef>
                <a:spcPts val="0"/>
              </a:spcBef>
              <a:spcAft>
                <a:spcPts val="0"/>
              </a:spcAft>
              <a:buSzPts val="2400"/>
              <a:buChar char="●"/>
            </a:pPr>
            <a:r>
              <a:rPr lang="en-IN"/>
              <a:t>Problems: the network will give wrong result when zero input is not due to the symmetrically opposite weights</a:t>
            </a:r>
            <a:endParaRPr/>
          </a:p>
          <a:p>
            <a:pPr indent="-381000" lvl="0" marL="457200" rtl="0" algn="l">
              <a:spcBef>
                <a:spcPts val="0"/>
              </a:spcBef>
              <a:spcAft>
                <a:spcPts val="0"/>
              </a:spcAft>
              <a:buSzPts val="2400"/>
              <a:buChar char="●"/>
            </a:pPr>
            <a:r>
              <a:rPr lang="en-IN"/>
              <a:t>So network is very good at identifying positive class, but sometimes fail when identifying negative class palindrome, which makes the recall 1</a:t>
            </a:r>
            <a:endParaRPr/>
          </a:p>
          <a:p>
            <a:pPr indent="-381000" lvl="0" marL="457200" rtl="0" algn="l">
              <a:spcBef>
                <a:spcPts val="0"/>
              </a:spcBef>
              <a:spcAft>
                <a:spcPts val="0"/>
              </a:spcAft>
              <a:buSzPts val="2400"/>
              <a:buChar char="●"/>
            </a:pPr>
            <a:r>
              <a:rPr lang="en-IN"/>
              <a:t>After figuring out what the layers are doing, I tried initializing the weights a bit smartly i.e anti symmetrically, which greatly improved the results, and all the network had to do was to find the weights which does not cause net input to be zero when input is asymmetrical</a:t>
            </a:r>
            <a:endParaRPr/>
          </a:p>
          <a:p>
            <a:pPr indent="0" lvl="0" marL="0" rtl="0" algn="l">
              <a:spcBef>
                <a:spcPts val="48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b9c7eccd85_1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457200" rtl="0" algn="ctr">
              <a:spcBef>
                <a:spcPts val="0"/>
              </a:spcBef>
              <a:spcAft>
                <a:spcPts val="0"/>
              </a:spcAft>
              <a:buClr>
                <a:schemeClr val="dk1"/>
              </a:buClr>
              <a:buSzPts val="1100"/>
              <a:buFont typeface="Arial"/>
              <a:buNone/>
            </a:pPr>
            <a:r>
              <a:rPr b="1" lang="en-IN"/>
              <a:t>Jumping FNN : </a:t>
            </a:r>
            <a:r>
              <a:rPr lang="en-IN"/>
              <a:t>Architecture details and interpretability of middle layer</a:t>
            </a:r>
            <a:endParaRPr/>
          </a:p>
        </p:txBody>
      </p:sp>
      <p:sp>
        <p:nvSpPr>
          <p:cNvPr id="184" name="Google Shape;184;g2b9c7eccd85_1_0"/>
          <p:cNvSpPr txBox="1"/>
          <p:nvPr>
            <p:ph idx="1" type="body"/>
          </p:nvPr>
        </p:nvSpPr>
        <p:spPr>
          <a:xfrm>
            <a:off x="457100" y="5714100"/>
            <a:ext cx="8229600" cy="12954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These are the weight value from input to hidden neuron</a:t>
            </a:r>
            <a:endParaRPr/>
          </a:p>
          <a:p>
            <a:pPr indent="-381000" lvl="0" marL="457200" rtl="0" algn="l">
              <a:spcBef>
                <a:spcPts val="0"/>
              </a:spcBef>
              <a:spcAft>
                <a:spcPts val="0"/>
              </a:spcAft>
              <a:buSzPts val="2400"/>
              <a:buChar char="●"/>
            </a:pPr>
            <a:r>
              <a:rPr lang="en-IN"/>
              <a:t>Here the value at the rightmost side represents the bias</a:t>
            </a:r>
            <a:endParaRPr/>
          </a:p>
        </p:txBody>
      </p:sp>
      <p:pic>
        <p:nvPicPr>
          <p:cNvPr id="185" name="Google Shape;185;g2b9c7eccd85_1_0"/>
          <p:cNvPicPr preferRelativeResize="0"/>
          <p:nvPr/>
        </p:nvPicPr>
        <p:blipFill>
          <a:blip r:embed="rId3">
            <a:alphaModFix/>
          </a:blip>
          <a:stretch>
            <a:fillRect/>
          </a:stretch>
        </p:blipFill>
        <p:spPr>
          <a:xfrm>
            <a:off x="383200" y="2068100"/>
            <a:ext cx="4020691" cy="3237899"/>
          </a:xfrm>
          <a:prstGeom prst="rect">
            <a:avLst/>
          </a:prstGeom>
          <a:noFill/>
          <a:ln>
            <a:noFill/>
          </a:ln>
        </p:spPr>
      </p:pic>
      <p:pic>
        <p:nvPicPr>
          <p:cNvPr id="186" name="Google Shape;186;g2b9c7eccd85_1_0"/>
          <p:cNvPicPr preferRelativeResize="0"/>
          <p:nvPr/>
        </p:nvPicPr>
        <p:blipFill>
          <a:blip r:embed="rId4">
            <a:alphaModFix/>
          </a:blip>
          <a:stretch>
            <a:fillRect/>
          </a:stretch>
        </p:blipFill>
        <p:spPr>
          <a:xfrm>
            <a:off x="4829175" y="2293962"/>
            <a:ext cx="3953650" cy="278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a:t>Problem Statement</a:t>
            </a:r>
            <a:endParaRPr b="1"/>
          </a:p>
        </p:txBody>
      </p:sp>
      <p:sp>
        <p:nvSpPr>
          <p:cNvPr id="59" name="Google Shape;59;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IN"/>
              <a:t>Check if 10-bit string is palindrome or not</a:t>
            </a:r>
            <a:endParaRPr/>
          </a:p>
          <a:p>
            <a:pPr indent="-381000" lvl="1" marL="914400" rtl="0" algn="l">
              <a:spcBef>
                <a:spcPts val="480"/>
              </a:spcBef>
              <a:spcAft>
                <a:spcPts val="0"/>
              </a:spcAft>
              <a:buSzPts val="2400"/>
              <a:buChar char="–"/>
            </a:pPr>
            <a:r>
              <a:rPr b="1" lang="en-IN">
                <a:solidFill>
                  <a:srgbClr val="009900"/>
                </a:solidFill>
              </a:rPr>
              <a:t>Input</a:t>
            </a:r>
            <a:r>
              <a:rPr lang="en-IN"/>
              <a:t>: 10-bit String (of numbers: 1s and 0s)</a:t>
            </a:r>
            <a:endParaRPr/>
          </a:p>
          <a:p>
            <a:pPr indent="-381000" lvl="1" marL="914400" rtl="0" algn="l">
              <a:spcBef>
                <a:spcPts val="480"/>
              </a:spcBef>
              <a:spcAft>
                <a:spcPts val="0"/>
              </a:spcAft>
              <a:buSzPts val="2400"/>
              <a:buChar char="–"/>
            </a:pPr>
            <a:r>
              <a:rPr b="1" lang="en-IN">
                <a:solidFill>
                  <a:srgbClr val="009900"/>
                </a:solidFill>
              </a:rPr>
              <a:t>Output</a:t>
            </a:r>
            <a:r>
              <a:rPr lang="en-IN"/>
              <a:t>: Palindrome or not (class 0 or 1)</a:t>
            </a:r>
            <a:endParaRPr/>
          </a:p>
          <a:p>
            <a:pPr indent="-228600" lvl="0" marL="45720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b="1" lang="en-IN">
                <a:solidFill>
                  <a:srgbClr val="009900"/>
                </a:solidFill>
              </a:rPr>
              <a:t>Technique used : </a:t>
            </a:r>
            <a:r>
              <a:rPr lang="en-IN"/>
              <a:t>We have used two </a:t>
            </a:r>
            <a:r>
              <a:rPr lang="en-IN"/>
              <a:t>architectures</a:t>
            </a:r>
            <a:endParaRPr/>
          </a:p>
          <a:p>
            <a:pPr indent="-381000" lvl="1" marL="914400" rtl="0" algn="l">
              <a:lnSpc>
                <a:spcPct val="100000"/>
              </a:lnSpc>
              <a:spcBef>
                <a:spcPts val="480"/>
              </a:spcBef>
              <a:spcAft>
                <a:spcPts val="0"/>
              </a:spcAft>
              <a:buSzPts val="2400"/>
              <a:buChar char="–"/>
            </a:pPr>
            <a:r>
              <a:rPr lang="en-IN"/>
              <a:t>An FNN with a single hidden neuron but connections jump from the input neurons to </a:t>
            </a:r>
            <a:r>
              <a:rPr lang="en-IN"/>
              <a:t>output</a:t>
            </a:r>
            <a:r>
              <a:rPr lang="en-IN"/>
              <a:t> neurons too</a:t>
            </a:r>
            <a:endParaRPr/>
          </a:p>
          <a:p>
            <a:pPr indent="-381000" lvl="1" marL="914400" rtl="0" algn="l">
              <a:lnSpc>
                <a:spcPct val="100000"/>
              </a:lnSpc>
              <a:spcBef>
                <a:spcPts val="480"/>
              </a:spcBef>
              <a:spcAft>
                <a:spcPts val="0"/>
              </a:spcAft>
              <a:buSzPts val="2400"/>
              <a:buChar char="–"/>
            </a:pPr>
            <a:r>
              <a:rPr lang="en-IN"/>
              <a:t>A standard FNN with no inter-layer jumping, but with 10 hidden neurons. This uses a sigmoid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b9c7eccd85_1_42"/>
          <p:cNvSpPr txBox="1"/>
          <p:nvPr>
            <p:ph type="title"/>
          </p:nvPr>
        </p:nvSpPr>
        <p:spPr>
          <a:xfrm>
            <a:off x="457200" y="433473"/>
            <a:ext cx="8229600" cy="984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IN"/>
              <a:t>Jumping FNN :</a:t>
            </a:r>
            <a:r>
              <a:rPr lang="en-IN"/>
              <a:t>Architecture details and interpretability of middle layer</a:t>
            </a:r>
            <a:endParaRPr/>
          </a:p>
          <a:p>
            <a:pPr indent="0" lvl="0" marL="0" rtl="0" algn="ctr">
              <a:spcBef>
                <a:spcPts val="0"/>
              </a:spcBef>
              <a:spcAft>
                <a:spcPts val="0"/>
              </a:spcAft>
              <a:buNone/>
            </a:pPr>
            <a:r>
              <a:t/>
            </a:r>
            <a:endParaRPr/>
          </a:p>
        </p:txBody>
      </p:sp>
      <p:sp>
        <p:nvSpPr>
          <p:cNvPr id="193" name="Google Shape;193;g2b9c7eccd85_1_42"/>
          <p:cNvSpPr txBox="1"/>
          <p:nvPr>
            <p:ph idx="1" type="body"/>
          </p:nvPr>
        </p:nvSpPr>
        <p:spPr>
          <a:xfrm>
            <a:off x="457050" y="5560875"/>
            <a:ext cx="8229600" cy="11358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The left most weight represent weight connecting hidden neuron to output neuron</a:t>
            </a:r>
            <a:endParaRPr/>
          </a:p>
          <a:p>
            <a:pPr indent="-381000" lvl="0" marL="457200" rtl="0" algn="l">
              <a:spcBef>
                <a:spcPts val="0"/>
              </a:spcBef>
              <a:spcAft>
                <a:spcPts val="0"/>
              </a:spcAft>
              <a:buSzPts val="2400"/>
              <a:buChar char="●"/>
            </a:pPr>
            <a:r>
              <a:rPr lang="en-IN"/>
              <a:t>The right most weight is the bias</a:t>
            </a:r>
            <a:endParaRPr/>
          </a:p>
        </p:txBody>
      </p:sp>
      <p:pic>
        <p:nvPicPr>
          <p:cNvPr id="194" name="Google Shape;194;g2b9c7eccd85_1_42"/>
          <p:cNvPicPr preferRelativeResize="0"/>
          <p:nvPr/>
        </p:nvPicPr>
        <p:blipFill>
          <a:blip r:embed="rId3">
            <a:alphaModFix/>
          </a:blip>
          <a:stretch>
            <a:fillRect/>
          </a:stretch>
        </p:blipFill>
        <p:spPr>
          <a:xfrm>
            <a:off x="275450" y="1949300"/>
            <a:ext cx="3992676" cy="3215325"/>
          </a:xfrm>
          <a:prstGeom prst="rect">
            <a:avLst/>
          </a:prstGeom>
          <a:noFill/>
          <a:ln>
            <a:noFill/>
          </a:ln>
        </p:spPr>
      </p:pic>
      <p:pic>
        <p:nvPicPr>
          <p:cNvPr id="195" name="Google Shape;195;g2b9c7eccd85_1_42"/>
          <p:cNvPicPr preferRelativeResize="0"/>
          <p:nvPr/>
        </p:nvPicPr>
        <p:blipFill>
          <a:blip r:embed="rId4">
            <a:alphaModFix/>
          </a:blip>
          <a:stretch>
            <a:fillRect/>
          </a:stretch>
        </p:blipFill>
        <p:spPr>
          <a:xfrm>
            <a:off x="4676402" y="2230038"/>
            <a:ext cx="3765849" cy="2653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699bd4ffc2_0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Jumping FNN : </a:t>
            </a:r>
            <a:r>
              <a:rPr lang="en-IN"/>
              <a:t>Ideal Case</a:t>
            </a:r>
            <a:endParaRPr/>
          </a:p>
        </p:txBody>
      </p:sp>
      <p:sp>
        <p:nvSpPr>
          <p:cNvPr id="202" name="Google Shape;202;g2699bd4ffc2_0_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If we train the network for much longer we would’ve reached the ideal case which would be</a:t>
            </a:r>
            <a:endParaRPr/>
          </a:p>
          <a:p>
            <a:pPr indent="-381000" lvl="0" marL="457200" rtl="0" algn="l">
              <a:spcBef>
                <a:spcPts val="0"/>
              </a:spcBef>
              <a:spcAft>
                <a:spcPts val="0"/>
              </a:spcAft>
              <a:buSzPts val="2400"/>
              <a:buChar char="●"/>
            </a:pPr>
            <a:r>
              <a:rPr lang="en-IN"/>
              <a:t>Weights from input to hidden neuron:</a:t>
            </a:r>
            <a:endParaRPr/>
          </a:p>
          <a:p>
            <a:pPr indent="-381000" lvl="0" marL="457200" rtl="0" algn="l">
              <a:spcBef>
                <a:spcPts val="0"/>
              </a:spcBef>
              <a:spcAft>
                <a:spcPts val="0"/>
              </a:spcAft>
              <a:buSzPts val="2400"/>
              <a:buChar char="●"/>
            </a:pPr>
            <a:r>
              <a:rPr lang="en-IN"/>
              <a:t>[1, 2, 4, 8, 16, -16, -8, -4, -2, -1] and bias = 0</a:t>
            </a:r>
            <a:endParaRPr/>
          </a:p>
          <a:p>
            <a:pPr indent="-381000" lvl="0" marL="457200" rtl="0" algn="l">
              <a:spcBef>
                <a:spcPts val="0"/>
              </a:spcBef>
              <a:spcAft>
                <a:spcPts val="0"/>
              </a:spcAft>
              <a:buSzPts val="2400"/>
              <a:buChar char="●"/>
            </a:pPr>
            <a:r>
              <a:rPr lang="en-IN"/>
              <a:t>Weight from </a:t>
            </a:r>
            <a:r>
              <a:rPr lang="en-IN"/>
              <a:t>hidden</a:t>
            </a:r>
            <a:r>
              <a:rPr lang="en-IN"/>
              <a:t> to output = -1000</a:t>
            </a:r>
            <a:endParaRPr/>
          </a:p>
          <a:p>
            <a:pPr indent="-381000" lvl="0" marL="457200" rtl="0" algn="l">
              <a:spcBef>
                <a:spcPts val="0"/>
              </a:spcBef>
              <a:spcAft>
                <a:spcPts val="0"/>
              </a:spcAft>
              <a:buSzPts val="2400"/>
              <a:buChar char="●"/>
            </a:pPr>
            <a:r>
              <a:rPr lang="en-IN"/>
              <a:t>Weights from input to output:</a:t>
            </a:r>
            <a:endParaRPr/>
          </a:p>
          <a:p>
            <a:pPr indent="-381000" lvl="0" marL="457200" rtl="0" algn="l">
              <a:spcBef>
                <a:spcPts val="0"/>
              </a:spcBef>
              <a:spcAft>
                <a:spcPts val="0"/>
              </a:spcAft>
              <a:buSzPts val="2400"/>
              <a:buChar char="●"/>
            </a:pPr>
            <a:r>
              <a:rPr lang="en-IN"/>
              <a:t>[1, 2, 4, 8, 16, -16, -8, -4, -2, -1] and bias = 1</a:t>
            </a:r>
            <a:endParaRPr/>
          </a:p>
          <a:p>
            <a:pPr indent="-381000" lvl="0" marL="457200" rtl="0" algn="l">
              <a:spcBef>
                <a:spcPts val="0"/>
              </a:spcBef>
              <a:spcAft>
                <a:spcPts val="0"/>
              </a:spcAft>
              <a:buSzPts val="2400"/>
              <a:buChar char="●"/>
            </a:pPr>
            <a:r>
              <a:rPr lang="en-IN"/>
              <a:t>The above set of weights and biases will give accuracy of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69450b0310_0_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IN"/>
              <a:t>All though the final results were same whether we use momentum term on gradient update or not the rate of </a:t>
            </a:r>
            <a:r>
              <a:rPr lang="en-IN"/>
              <a:t>convergence</a:t>
            </a:r>
            <a:r>
              <a:rPr lang="en-IN"/>
              <a:t> was shaky but faster when momentum term was added</a:t>
            </a:r>
            <a:endParaRPr/>
          </a:p>
        </p:txBody>
      </p:sp>
      <p:sp>
        <p:nvSpPr>
          <p:cNvPr id="209" name="Google Shape;209;g269450b0310_0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Jumping FNN : </a:t>
            </a:r>
            <a:r>
              <a:rPr lang="en-IN"/>
              <a:t>Effect of Momentum Term</a:t>
            </a:r>
            <a:endParaRPr/>
          </a:p>
        </p:txBody>
      </p:sp>
      <p:sp>
        <p:nvSpPr>
          <p:cNvPr id="210" name="Google Shape;210;g269450b0310_0_0"/>
          <p:cNvSpPr txBox="1"/>
          <p:nvPr/>
        </p:nvSpPr>
        <p:spPr>
          <a:xfrm>
            <a:off x="5311350" y="2537100"/>
            <a:ext cx="2949600" cy="3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rgbClr val="0000FF"/>
              </a:solidFill>
            </a:endParaRPr>
          </a:p>
        </p:txBody>
      </p:sp>
      <p:pic>
        <p:nvPicPr>
          <p:cNvPr id="211" name="Google Shape;211;g269450b0310_0_0"/>
          <p:cNvPicPr preferRelativeResize="0"/>
          <p:nvPr/>
        </p:nvPicPr>
        <p:blipFill>
          <a:blip r:embed="rId3">
            <a:alphaModFix/>
          </a:blip>
          <a:stretch>
            <a:fillRect/>
          </a:stretch>
        </p:blipFill>
        <p:spPr>
          <a:xfrm>
            <a:off x="1063100" y="3582726"/>
            <a:ext cx="7197850" cy="81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b9c7eccd85_1_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Jumping FNN:</a:t>
            </a:r>
            <a:r>
              <a:rPr lang="en-IN"/>
              <a:t>Effect of Momentum Term</a:t>
            </a:r>
            <a:endParaRPr/>
          </a:p>
        </p:txBody>
      </p:sp>
      <p:sp>
        <p:nvSpPr>
          <p:cNvPr id="218" name="Google Shape;218;g2b9c7eccd85_1_6"/>
          <p:cNvSpPr txBox="1"/>
          <p:nvPr>
            <p:ph idx="1" type="body"/>
          </p:nvPr>
        </p:nvSpPr>
        <p:spPr>
          <a:xfrm>
            <a:off x="457200" y="5145350"/>
            <a:ext cx="8229600" cy="9810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IN"/>
              <a:t>Here we have 4 peaks because we are looking at loss over 4 iteration 4 fold cross validation</a:t>
            </a:r>
            <a:endParaRPr/>
          </a:p>
        </p:txBody>
      </p:sp>
      <p:pic>
        <p:nvPicPr>
          <p:cNvPr id="219" name="Google Shape;219;g2b9c7eccd85_1_6"/>
          <p:cNvPicPr preferRelativeResize="0"/>
          <p:nvPr/>
        </p:nvPicPr>
        <p:blipFill>
          <a:blip r:embed="rId3">
            <a:alphaModFix/>
          </a:blip>
          <a:stretch>
            <a:fillRect/>
          </a:stretch>
        </p:blipFill>
        <p:spPr>
          <a:xfrm>
            <a:off x="4409100" y="1712638"/>
            <a:ext cx="4277700" cy="3432725"/>
          </a:xfrm>
          <a:prstGeom prst="rect">
            <a:avLst/>
          </a:prstGeom>
          <a:noFill/>
          <a:ln>
            <a:noFill/>
          </a:ln>
        </p:spPr>
      </p:pic>
      <p:pic>
        <p:nvPicPr>
          <p:cNvPr id="220" name="Google Shape;220;g2b9c7eccd85_1_6"/>
          <p:cNvPicPr preferRelativeResize="0"/>
          <p:nvPr/>
        </p:nvPicPr>
        <p:blipFill>
          <a:blip r:embed="rId4">
            <a:alphaModFix/>
          </a:blip>
          <a:stretch>
            <a:fillRect/>
          </a:stretch>
        </p:blipFill>
        <p:spPr>
          <a:xfrm>
            <a:off x="0" y="1626925"/>
            <a:ext cx="4277700" cy="34326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a:t>Jumping FNN:</a:t>
            </a:r>
            <a:r>
              <a:rPr b="1" lang="en-IN"/>
              <a:t>Overall performance</a:t>
            </a:r>
            <a:endParaRPr b="1"/>
          </a:p>
        </p:txBody>
      </p:sp>
      <p:sp>
        <p:nvSpPr>
          <p:cNvPr id="226" name="Google Shape;22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IN"/>
              <a:t>Final 4 fold cross-validation performance</a:t>
            </a:r>
            <a:endParaRPr/>
          </a:p>
          <a:p>
            <a:pPr indent="-381000" lvl="0" marL="457200" rtl="0" algn="l">
              <a:spcBef>
                <a:spcPts val="480"/>
              </a:spcBef>
              <a:spcAft>
                <a:spcPts val="0"/>
              </a:spcAft>
              <a:buSzPts val="2400"/>
              <a:buChar char="•"/>
            </a:pPr>
            <a:r>
              <a:rPr lang="en-IN"/>
              <a:t>final accuracy: 0.95</a:t>
            </a:r>
            <a:endParaRPr/>
          </a:p>
          <a:p>
            <a:pPr indent="-381000" lvl="0" marL="457200" rtl="0" algn="l">
              <a:spcBef>
                <a:spcPts val="480"/>
              </a:spcBef>
              <a:spcAft>
                <a:spcPts val="0"/>
              </a:spcAft>
              <a:buSzPts val="2400"/>
              <a:buChar char="•"/>
            </a:pPr>
            <a:r>
              <a:rPr lang="en-IN"/>
              <a:t>final </a:t>
            </a:r>
            <a:r>
              <a:rPr lang="en-IN"/>
              <a:t>f1 score:</a:t>
            </a:r>
            <a:r>
              <a:rPr lang="en-IN"/>
              <a:t> 0.95</a:t>
            </a:r>
            <a:endParaRPr/>
          </a:p>
          <a:p>
            <a:pPr indent="-381000" lvl="0" marL="457200" rtl="0" algn="l">
              <a:spcBef>
                <a:spcPts val="480"/>
              </a:spcBef>
              <a:spcAft>
                <a:spcPts val="0"/>
              </a:spcAft>
              <a:buSzPts val="2400"/>
              <a:buChar char="•"/>
            </a:pPr>
            <a:r>
              <a:rPr lang="en-IN"/>
              <a:t>final precision score: 0.91</a:t>
            </a:r>
            <a:endParaRPr/>
          </a:p>
          <a:p>
            <a:pPr indent="-381000" lvl="0" marL="457200" rtl="0" algn="l">
              <a:spcBef>
                <a:spcPts val="480"/>
              </a:spcBef>
              <a:spcAft>
                <a:spcPts val="0"/>
              </a:spcAft>
              <a:buSzPts val="2400"/>
              <a:buChar char="•"/>
            </a:pPr>
            <a:r>
              <a:rPr lang="en-IN"/>
              <a:t>final </a:t>
            </a:r>
            <a:r>
              <a:rPr lang="en-IN"/>
              <a:t>recall score:</a:t>
            </a:r>
            <a:r>
              <a:rPr lang="en-IN"/>
              <a:t> 1.0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a:t>Confusion Matrix</a:t>
            </a:r>
            <a:endParaRPr b="1"/>
          </a:p>
        </p:txBody>
      </p:sp>
      <p:pic>
        <p:nvPicPr>
          <p:cNvPr id="232" name="Google Shape;232;p5"/>
          <p:cNvPicPr preferRelativeResize="0"/>
          <p:nvPr/>
        </p:nvPicPr>
        <p:blipFill>
          <a:blip r:embed="rId3">
            <a:alphaModFix/>
          </a:blip>
          <a:stretch>
            <a:fillRect/>
          </a:stretch>
        </p:blipFill>
        <p:spPr>
          <a:xfrm>
            <a:off x="1509888" y="1543938"/>
            <a:ext cx="6124227" cy="51355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a:t>Jumping FNN: </a:t>
            </a:r>
            <a:r>
              <a:rPr b="1" lang="en-IN"/>
              <a:t>Learnings</a:t>
            </a:r>
            <a:endParaRPr b="1"/>
          </a:p>
        </p:txBody>
      </p:sp>
      <p:sp>
        <p:nvSpPr>
          <p:cNvPr id="238" name="Google Shape;238;p9"/>
          <p:cNvSpPr txBox="1"/>
          <p:nvPr>
            <p:ph idx="1" type="body"/>
          </p:nvPr>
        </p:nvSpPr>
        <p:spPr>
          <a:xfrm>
            <a:off x="362850" y="1285551"/>
            <a:ext cx="8324100" cy="4840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IN"/>
              <a:t>In summary our network assigns </a:t>
            </a:r>
            <a:r>
              <a:rPr lang="en-IN"/>
              <a:t>asymmetric</a:t>
            </a:r>
            <a:r>
              <a:rPr lang="en-IN"/>
              <a:t> distribution</a:t>
            </a:r>
            <a:br>
              <a:rPr lang="en-IN"/>
            </a:br>
            <a:r>
              <a:rPr lang="en-IN"/>
              <a:t>Of weights and checks whether the net input is zero or not, which is not a one layer task, so 2 layer is needed, </a:t>
            </a:r>
            <a:r>
              <a:rPr lang="en-IN"/>
              <a:t>hidden</a:t>
            </a:r>
            <a:r>
              <a:rPr lang="en-IN"/>
              <a:t> and output</a:t>
            </a:r>
            <a:endParaRPr/>
          </a:p>
          <a:p>
            <a:pPr indent="-381000" lvl="0" marL="457200" rtl="0" algn="l">
              <a:lnSpc>
                <a:spcPct val="100000"/>
              </a:lnSpc>
              <a:spcBef>
                <a:spcPts val="480"/>
              </a:spcBef>
              <a:spcAft>
                <a:spcPts val="0"/>
              </a:spcAft>
              <a:buSzPts val="2400"/>
              <a:buChar char="•"/>
            </a:pPr>
            <a:r>
              <a:rPr lang="en-IN"/>
              <a:t>After asymmetricity is taken care of the network tries to find the weights which when combined together in a non symmetrical way does not give a 0 input</a:t>
            </a:r>
            <a:endParaRPr/>
          </a:p>
          <a:p>
            <a:pPr indent="-381000" lvl="0" marL="457200" rtl="0" algn="l">
              <a:lnSpc>
                <a:spcPct val="100000"/>
              </a:lnSpc>
              <a:spcBef>
                <a:spcPts val="480"/>
              </a:spcBef>
              <a:spcAft>
                <a:spcPts val="0"/>
              </a:spcAft>
              <a:buSzPts val="2400"/>
              <a:buChar char="•"/>
            </a:pPr>
            <a:r>
              <a:rPr lang="en-IN"/>
              <a:t>So initializing the weights asymmetrically drastically improves the performance, as the first part of gradient reduction were network finds weight with opposite value is taken care of</a:t>
            </a:r>
            <a:endParaRPr/>
          </a:p>
          <a:p>
            <a:pPr indent="-381000" lvl="0" marL="457200" rtl="0" algn="l">
              <a:lnSpc>
                <a:spcPct val="100000"/>
              </a:lnSpc>
              <a:spcBef>
                <a:spcPts val="480"/>
              </a:spcBef>
              <a:spcAft>
                <a:spcPts val="0"/>
              </a:spcAft>
              <a:buSzPts val="2400"/>
              <a:buChar char="•"/>
            </a:pPr>
            <a:r>
              <a:rPr lang="en-IN"/>
              <a:t>Getting 100% accuracy was </a:t>
            </a:r>
            <a:r>
              <a:rPr lang="en-IN"/>
              <a:t>difficult</a:t>
            </a:r>
            <a:r>
              <a:rPr lang="en-IN"/>
              <a:t> with one hidden layer, but I believe if trained for longer epoch it is </a:t>
            </a:r>
            <a:r>
              <a:rPr lang="en-IN"/>
              <a:t>totally</a:t>
            </a:r>
            <a:r>
              <a:rPr lang="en-IN"/>
              <a:t> possible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bad2a1ca3a_2_1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Big Layer FNN : Implementation</a:t>
            </a:r>
            <a:endParaRPr/>
          </a:p>
        </p:txBody>
      </p:sp>
      <p:sp>
        <p:nvSpPr>
          <p:cNvPr id="245" name="Google Shape;245;g2bad2a1ca3a_2_15"/>
          <p:cNvSpPr txBox="1"/>
          <p:nvPr/>
        </p:nvSpPr>
        <p:spPr>
          <a:xfrm>
            <a:off x="271500" y="1207575"/>
            <a:ext cx="84153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0000FF"/>
                </a:solidFill>
              </a:rPr>
              <a:t>The second architecture was a standard FNN with a hidden layer of 10 neurons.</a:t>
            </a:r>
            <a:endParaRPr sz="2400">
              <a:solidFill>
                <a:srgbClr val="0000FF"/>
              </a:solidFill>
            </a:endParaRPr>
          </a:p>
          <a:p>
            <a:pPr indent="0" lvl="0" marL="0" rtl="0" algn="l">
              <a:spcBef>
                <a:spcPts val="0"/>
              </a:spcBef>
              <a:spcAft>
                <a:spcPts val="0"/>
              </a:spcAft>
              <a:buNone/>
            </a:pPr>
            <a:r>
              <a:rPr lang="en-IN" sz="2400">
                <a:solidFill>
                  <a:srgbClr val="0000FF"/>
                </a:solidFill>
              </a:rPr>
              <a:t>We chose this size </a:t>
            </a:r>
            <a:r>
              <a:rPr lang="en-IN" sz="2400">
                <a:solidFill>
                  <a:srgbClr val="0000FF"/>
                </a:solidFill>
              </a:rPr>
              <a:t>because</a:t>
            </a:r>
            <a:r>
              <a:rPr lang="en-IN" sz="2400">
                <a:solidFill>
                  <a:srgbClr val="0000FF"/>
                </a:solidFill>
              </a:rPr>
              <a:t> the product-of-sum form of each XNOR has 2 terms. We can then combine the product of the XNOR with the product combining the XNORs, giving us a single product of 10 terms.</a:t>
            </a:r>
            <a:endParaRPr sz="2400">
              <a:solidFill>
                <a:srgbClr val="0000FF"/>
              </a:solidFill>
            </a:endParaRPr>
          </a:p>
        </p:txBody>
      </p:sp>
      <p:pic>
        <p:nvPicPr>
          <p:cNvPr id="246" name="Google Shape;246;g2bad2a1ca3a_2_15"/>
          <p:cNvPicPr preferRelativeResize="0"/>
          <p:nvPr/>
        </p:nvPicPr>
        <p:blipFill>
          <a:blip r:embed="rId3">
            <a:alphaModFix/>
          </a:blip>
          <a:stretch>
            <a:fillRect/>
          </a:stretch>
        </p:blipFill>
        <p:spPr>
          <a:xfrm>
            <a:off x="4608450" y="3215600"/>
            <a:ext cx="4078350" cy="3385675"/>
          </a:xfrm>
          <a:prstGeom prst="rect">
            <a:avLst/>
          </a:prstGeom>
          <a:noFill/>
          <a:ln>
            <a:noFill/>
          </a:ln>
        </p:spPr>
      </p:pic>
      <p:sp>
        <p:nvSpPr>
          <p:cNvPr id="247" name="Google Shape;247;g2bad2a1ca3a_2_15"/>
          <p:cNvSpPr txBox="1"/>
          <p:nvPr/>
        </p:nvSpPr>
        <p:spPr>
          <a:xfrm>
            <a:off x="285625" y="5492050"/>
            <a:ext cx="3973500" cy="9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000">
                <a:solidFill>
                  <a:srgbClr val="0000FF"/>
                </a:solidFill>
              </a:rPr>
              <a:t>Image from : The principle of learning sign rules by neural networks in qubit lattice models - Scientific Figure on ResearchGate. Available from: https://www.researchgate.net/figure/The-feed-forward-neural-network-FNN-is-designed-to-learn-the-sign-rules-for-a-quantum_fig1_368304372 [accessed 20 Feb, 2024]</a:t>
            </a:r>
            <a:endParaRPr sz="100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bad2a1ca3a_2_2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Big Layer FNN : </a:t>
            </a:r>
            <a:endParaRPr/>
          </a:p>
          <a:p>
            <a:pPr indent="0" lvl="0" marL="0" rtl="0" algn="ctr">
              <a:spcBef>
                <a:spcPts val="0"/>
              </a:spcBef>
              <a:spcAft>
                <a:spcPts val="0"/>
              </a:spcAft>
              <a:buClr>
                <a:schemeClr val="dk1"/>
              </a:buClr>
              <a:buSzPts val="1100"/>
              <a:buFont typeface="Arial"/>
              <a:buNone/>
            </a:pPr>
            <a:r>
              <a:rPr lang="en-IN"/>
              <a:t>Back-Propagation Implementation</a:t>
            </a:r>
            <a:endParaRPr/>
          </a:p>
        </p:txBody>
      </p:sp>
      <p:sp>
        <p:nvSpPr>
          <p:cNvPr id="254" name="Google Shape;254;g2bad2a1ca3a_2_24"/>
          <p:cNvSpPr txBox="1"/>
          <p:nvPr/>
        </p:nvSpPr>
        <p:spPr>
          <a:xfrm>
            <a:off x="455325" y="1532800"/>
            <a:ext cx="8102400" cy="48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0000FF"/>
                </a:solidFill>
              </a:rPr>
              <a:t>Here we used the standard Back-prop algorithm.</a:t>
            </a:r>
            <a:endParaRPr sz="2400">
              <a:solidFill>
                <a:srgbClr val="0000FF"/>
              </a:solidFill>
            </a:endParaRPr>
          </a:p>
          <a:p>
            <a:pPr indent="-381000" lvl="0" marL="457200" rtl="0" algn="l">
              <a:spcBef>
                <a:spcPts val="0"/>
              </a:spcBef>
              <a:spcAft>
                <a:spcPts val="0"/>
              </a:spcAft>
              <a:buClr>
                <a:srgbClr val="0000FF"/>
              </a:buClr>
              <a:buSzPts val="2400"/>
              <a:buChar char="-"/>
            </a:pPr>
            <a:r>
              <a:rPr lang="en-IN" sz="2400">
                <a:solidFill>
                  <a:srgbClr val="0000FF"/>
                </a:solidFill>
              </a:rPr>
              <a:t>A layer </a:t>
            </a:r>
            <a:r>
              <a:rPr lang="en-IN" sz="2400">
                <a:solidFill>
                  <a:srgbClr val="0000FF"/>
                </a:solidFill>
              </a:rPr>
              <a:t>receives</a:t>
            </a:r>
            <a:r>
              <a:rPr lang="en-IN" sz="2400">
                <a:solidFill>
                  <a:srgbClr val="0000FF"/>
                </a:solidFill>
              </a:rPr>
              <a:t> the dependence of the error on it’s output.</a:t>
            </a:r>
            <a:endParaRPr sz="2400">
              <a:solidFill>
                <a:srgbClr val="0000FF"/>
              </a:solidFill>
            </a:endParaRPr>
          </a:p>
          <a:p>
            <a:pPr indent="-381000" lvl="0" marL="457200" rtl="0" algn="l">
              <a:spcBef>
                <a:spcPts val="0"/>
              </a:spcBef>
              <a:spcAft>
                <a:spcPts val="0"/>
              </a:spcAft>
              <a:buClr>
                <a:srgbClr val="0000FF"/>
              </a:buClr>
              <a:buSzPts val="2400"/>
              <a:buChar char="-"/>
            </a:pPr>
            <a:r>
              <a:rPr lang="en-IN" sz="2400">
                <a:solidFill>
                  <a:srgbClr val="0000FF"/>
                </a:solidFill>
              </a:rPr>
              <a:t>It then calculates the dependence of the error on it’s own parameters (here, weights and the bias)</a:t>
            </a:r>
            <a:endParaRPr sz="2400">
              <a:solidFill>
                <a:srgbClr val="0000FF"/>
              </a:solidFill>
            </a:endParaRPr>
          </a:p>
          <a:p>
            <a:pPr indent="-381000" lvl="0" marL="457200" rtl="0" algn="l">
              <a:spcBef>
                <a:spcPts val="0"/>
              </a:spcBef>
              <a:spcAft>
                <a:spcPts val="0"/>
              </a:spcAft>
              <a:buClr>
                <a:srgbClr val="0000FF"/>
              </a:buClr>
              <a:buSzPts val="2400"/>
              <a:buChar char="-"/>
            </a:pPr>
            <a:r>
              <a:rPr lang="en-IN" sz="2400">
                <a:solidFill>
                  <a:srgbClr val="0000FF"/>
                </a:solidFill>
              </a:rPr>
              <a:t>It then accumulates this difference for each test case inside itself.</a:t>
            </a:r>
            <a:endParaRPr sz="2400">
              <a:solidFill>
                <a:srgbClr val="0000FF"/>
              </a:solidFill>
            </a:endParaRPr>
          </a:p>
          <a:p>
            <a:pPr indent="-381000" lvl="0" marL="457200" rtl="0" algn="l">
              <a:spcBef>
                <a:spcPts val="0"/>
              </a:spcBef>
              <a:spcAft>
                <a:spcPts val="0"/>
              </a:spcAft>
              <a:buClr>
                <a:srgbClr val="0000FF"/>
              </a:buClr>
              <a:buSzPts val="2400"/>
              <a:buChar char="-"/>
            </a:pPr>
            <a:r>
              <a:rPr lang="en-IN" sz="2400">
                <a:solidFill>
                  <a:srgbClr val="0000FF"/>
                </a:solidFill>
              </a:rPr>
              <a:t>Then it calculates the dependence of the error on the input it </a:t>
            </a:r>
            <a:r>
              <a:rPr lang="en-IN" sz="2400">
                <a:solidFill>
                  <a:srgbClr val="0000FF"/>
                </a:solidFill>
              </a:rPr>
              <a:t>received</a:t>
            </a:r>
            <a:r>
              <a:rPr lang="en-IN" sz="2400">
                <a:solidFill>
                  <a:srgbClr val="0000FF"/>
                </a:solidFill>
              </a:rPr>
              <a:t>, and passes that back to the layer behind it.</a:t>
            </a:r>
            <a:endParaRPr sz="240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bad2a1ca3a_2_3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IN"/>
              <a:t>Big Layer FNN : </a:t>
            </a:r>
            <a:endParaRPr/>
          </a:p>
          <a:p>
            <a:pPr indent="0" lvl="0" marL="0" rtl="0" algn="ctr">
              <a:spcBef>
                <a:spcPts val="0"/>
              </a:spcBef>
              <a:spcAft>
                <a:spcPts val="0"/>
              </a:spcAft>
              <a:buNone/>
            </a:pPr>
            <a:r>
              <a:rPr lang="en-IN"/>
              <a:t>Back-Propagation Implementation</a:t>
            </a:r>
            <a:endParaRPr/>
          </a:p>
        </p:txBody>
      </p:sp>
      <p:sp>
        <p:nvSpPr>
          <p:cNvPr id="261" name="Google Shape;261;g2bad2a1ca3a_2_30"/>
          <p:cNvSpPr txBox="1"/>
          <p:nvPr/>
        </p:nvSpPr>
        <p:spPr>
          <a:xfrm>
            <a:off x="540150" y="1489363"/>
            <a:ext cx="82296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0000FF"/>
                </a:solidFill>
              </a:rPr>
              <a:t>Diagrammatically,</a:t>
            </a:r>
            <a:endParaRPr sz="2400">
              <a:solidFill>
                <a:srgbClr val="0000FF"/>
              </a:solidFill>
            </a:endParaRPr>
          </a:p>
        </p:txBody>
      </p:sp>
      <p:pic>
        <p:nvPicPr>
          <p:cNvPr id="262" name="Google Shape;262;g2bad2a1ca3a_2_30"/>
          <p:cNvPicPr preferRelativeResize="0"/>
          <p:nvPr/>
        </p:nvPicPr>
        <p:blipFill>
          <a:blip r:embed="rId3">
            <a:alphaModFix/>
          </a:blip>
          <a:stretch>
            <a:fillRect/>
          </a:stretch>
        </p:blipFill>
        <p:spPr>
          <a:xfrm>
            <a:off x="2085650" y="1971175"/>
            <a:ext cx="5138599" cy="4582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2b89771221a_0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Linear </a:t>
            </a:r>
            <a:r>
              <a:rPr lang="en-IN"/>
              <a:t>Separability</a:t>
            </a:r>
            <a:endParaRPr/>
          </a:p>
        </p:txBody>
      </p:sp>
      <p:sp>
        <p:nvSpPr>
          <p:cNvPr id="66" name="Google Shape;66;g2b89771221a_0_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To evaluate the linear separability of the inputs, first we consider that a Boolean formula is sufficient to represent the Palindrome algorithm.</a:t>
            </a:r>
            <a:endParaRPr/>
          </a:p>
          <a:p>
            <a:pPr indent="-381000" lvl="0" marL="457200" rtl="0" algn="l">
              <a:spcBef>
                <a:spcPts val="0"/>
              </a:spcBef>
              <a:spcAft>
                <a:spcPts val="0"/>
              </a:spcAft>
              <a:buSzPts val="2400"/>
              <a:buChar char="●"/>
            </a:pPr>
            <a:r>
              <a:rPr lang="en-IN"/>
              <a:t>This is because the inputs are a series of Boolean values (1s or 0s), and the output is also Boolean (palindrome or not).</a:t>
            </a:r>
            <a:endParaRPr/>
          </a:p>
          <a:p>
            <a:pPr indent="-381000" lvl="0" marL="457200" rtl="0" algn="l">
              <a:spcBef>
                <a:spcPts val="0"/>
              </a:spcBef>
              <a:spcAft>
                <a:spcPts val="0"/>
              </a:spcAft>
              <a:buSzPts val="2400"/>
              <a:buChar char="●"/>
            </a:pPr>
            <a:r>
              <a:rPr lang="en-IN"/>
              <a:t>Particularly</a:t>
            </a:r>
            <a:r>
              <a:rPr lang="en-IN"/>
              <a:t>, the formula is given by the following formula</a:t>
            </a:r>
            <a:endParaRPr/>
          </a:p>
        </p:txBody>
      </p:sp>
      <p:pic>
        <p:nvPicPr>
          <p:cNvPr id="67" name="Google Shape;67;g2b89771221a_0_0"/>
          <p:cNvPicPr preferRelativeResize="0"/>
          <p:nvPr/>
        </p:nvPicPr>
        <p:blipFill>
          <a:blip r:embed="rId3">
            <a:alphaModFix/>
          </a:blip>
          <a:stretch>
            <a:fillRect/>
          </a:stretch>
        </p:blipFill>
        <p:spPr>
          <a:xfrm>
            <a:off x="1111200" y="4669348"/>
            <a:ext cx="6921599" cy="1456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bad2a1ca3a_2_37"/>
          <p:cNvSpPr txBox="1"/>
          <p:nvPr>
            <p:ph type="title"/>
          </p:nvPr>
        </p:nvSpPr>
        <p:spPr>
          <a:xfrm>
            <a:off x="457200" y="-12"/>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Big Layer FNN : Results</a:t>
            </a:r>
            <a:endParaRPr/>
          </a:p>
        </p:txBody>
      </p:sp>
      <p:sp>
        <p:nvSpPr>
          <p:cNvPr id="269" name="Google Shape;269;g2bad2a1ca3a_2_37"/>
          <p:cNvSpPr txBox="1"/>
          <p:nvPr/>
        </p:nvSpPr>
        <p:spPr>
          <a:xfrm>
            <a:off x="540150" y="1037900"/>
            <a:ext cx="83850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0000FF"/>
                </a:solidFill>
              </a:rPr>
              <a:t>We obtain high-recall, medium precision model for all 4-folds in 6k epochs. </a:t>
            </a:r>
            <a:r>
              <a:rPr lang="en-IN" sz="2400">
                <a:solidFill>
                  <a:srgbClr val="0000FF"/>
                </a:solidFill>
              </a:rPr>
              <a:t>Learning rate = 5e-3</a:t>
            </a:r>
            <a:endParaRPr sz="2400">
              <a:solidFill>
                <a:srgbClr val="0000FF"/>
              </a:solidFill>
            </a:endParaRPr>
          </a:p>
        </p:txBody>
      </p:sp>
      <p:pic>
        <p:nvPicPr>
          <p:cNvPr id="270" name="Google Shape;270;g2bad2a1ca3a_2_37"/>
          <p:cNvPicPr preferRelativeResize="0"/>
          <p:nvPr/>
        </p:nvPicPr>
        <p:blipFill>
          <a:blip r:embed="rId3">
            <a:alphaModFix/>
          </a:blip>
          <a:stretch>
            <a:fillRect/>
          </a:stretch>
        </p:blipFill>
        <p:spPr>
          <a:xfrm>
            <a:off x="127975" y="2078075"/>
            <a:ext cx="4267200" cy="4406216"/>
          </a:xfrm>
          <a:prstGeom prst="rect">
            <a:avLst/>
          </a:prstGeom>
          <a:noFill/>
          <a:ln>
            <a:noFill/>
          </a:ln>
        </p:spPr>
      </p:pic>
      <p:pic>
        <p:nvPicPr>
          <p:cNvPr id="271" name="Google Shape;271;g2bad2a1ca3a_2_37"/>
          <p:cNvPicPr preferRelativeResize="0"/>
          <p:nvPr/>
        </p:nvPicPr>
        <p:blipFill>
          <a:blip r:embed="rId4">
            <a:alphaModFix/>
          </a:blip>
          <a:stretch>
            <a:fillRect/>
          </a:stretch>
        </p:blipFill>
        <p:spPr>
          <a:xfrm>
            <a:off x="4547575" y="2078075"/>
            <a:ext cx="4468450" cy="45946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bad2a1ca3a_2_50"/>
          <p:cNvSpPr txBox="1"/>
          <p:nvPr>
            <p:ph type="title"/>
          </p:nvPr>
        </p:nvSpPr>
        <p:spPr>
          <a:xfrm>
            <a:off x="457200" y="-12"/>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Big Layer FNN : Results</a:t>
            </a:r>
            <a:endParaRPr/>
          </a:p>
        </p:txBody>
      </p:sp>
      <p:sp>
        <p:nvSpPr>
          <p:cNvPr id="278" name="Google Shape;278;g2bad2a1ca3a_2_50"/>
          <p:cNvSpPr txBox="1"/>
          <p:nvPr/>
        </p:nvSpPr>
        <p:spPr>
          <a:xfrm>
            <a:off x="379500" y="5647600"/>
            <a:ext cx="8385000" cy="10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0000FF"/>
                </a:solidFill>
              </a:rPr>
              <a:t>Average F1 = 0.46045, Average Recall = 0.984375, </a:t>
            </a:r>
            <a:endParaRPr sz="2400">
              <a:solidFill>
                <a:srgbClr val="0000FF"/>
              </a:solidFill>
            </a:endParaRPr>
          </a:p>
          <a:p>
            <a:pPr indent="0" lvl="0" marL="0" rtl="0" algn="l">
              <a:spcBef>
                <a:spcPts val="0"/>
              </a:spcBef>
              <a:spcAft>
                <a:spcPts val="0"/>
              </a:spcAft>
              <a:buNone/>
            </a:pPr>
            <a:r>
              <a:rPr lang="en-IN" sz="2400">
                <a:solidFill>
                  <a:srgbClr val="0000FF"/>
                </a:solidFill>
              </a:rPr>
              <a:t>Average Precision = 0.3009825</a:t>
            </a:r>
            <a:endParaRPr sz="2400">
              <a:solidFill>
                <a:srgbClr val="0000FF"/>
              </a:solidFill>
            </a:endParaRPr>
          </a:p>
        </p:txBody>
      </p:sp>
      <p:pic>
        <p:nvPicPr>
          <p:cNvPr id="279" name="Google Shape;279;g2bad2a1ca3a_2_50"/>
          <p:cNvPicPr preferRelativeResize="0"/>
          <p:nvPr/>
        </p:nvPicPr>
        <p:blipFill>
          <a:blip r:embed="rId3">
            <a:alphaModFix/>
          </a:blip>
          <a:stretch>
            <a:fillRect/>
          </a:stretch>
        </p:blipFill>
        <p:spPr>
          <a:xfrm>
            <a:off x="379500" y="1014538"/>
            <a:ext cx="4089444" cy="4199813"/>
          </a:xfrm>
          <a:prstGeom prst="rect">
            <a:avLst/>
          </a:prstGeom>
          <a:noFill/>
          <a:ln>
            <a:noFill/>
          </a:ln>
        </p:spPr>
      </p:pic>
      <p:pic>
        <p:nvPicPr>
          <p:cNvPr id="280" name="Google Shape;280;g2bad2a1ca3a_2_50"/>
          <p:cNvPicPr preferRelativeResize="0"/>
          <p:nvPr/>
        </p:nvPicPr>
        <p:blipFill>
          <a:blip r:embed="rId4">
            <a:alphaModFix/>
          </a:blip>
          <a:stretch>
            <a:fillRect/>
          </a:stretch>
        </p:blipFill>
        <p:spPr>
          <a:xfrm>
            <a:off x="4571994" y="1014538"/>
            <a:ext cx="4045533" cy="41998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bad2a1ca3a_2_4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Big Layer FNN : Results</a:t>
            </a:r>
            <a:endParaRPr/>
          </a:p>
        </p:txBody>
      </p:sp>
      <p:sp>
        <p:nvSpPr>
          <p:cNvPr id="287" name="Google Shape;287;g2bad2a1ca3a_2_45"/>
          <p:cNvSpPr txBox="1"/>
          <p:nvPr/>
        </p:nvSpPr>
        <p:spPr>
          <a:xfrm>
            <a:off x="299775" y="1363125"/>
            <a:ext cx="3195600" cy="41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rgbClr val="0000FF"/>
                </a:solidFill>
              </a:rPr>
              <a:t>But a single model trained for 15k epochs with no folding gives perfect classification.</a:t>
            </a:r>
            <a:endParaRPr sz="2400">
              <a:solidFill>
                <a:srgbClr val="0000FF"/>
              </a:solidFill>
            </a:endParaRPr>
          </a:p>
          <a:p>
            <a:pPr indent="0" lvl="0" marL="0" rtl="0" algn="l">
              <a:spcBef>
                <a:spcPts val="0"/>
              </a:spcBef>
              <a:spcAft>
                <a:spcPts val="0"/>
              </a:spcAft>
              <a:buNone/>
            </a:pPr>
            <a:r>
              <a:rPr lang="en-IN" sz="2400">
                <a:solidFill>
                  <a:srgbClr val="0000FF"/>
                </a:solidFill>
              </a:rPr>
              <a:t>Learning</a:t>
            </a:r>
            <a:r>
              <a:rPr lang="en-IN" sz="2400">
                <a:solidFill>
                  <a:srgbClr val="0000FF"/>
                </a:solidFill>
              </a:rPr>
              <a:t> rate = 5e-3</a:t>
            </a:r>
            <a:endParaRPr sz="2400">
              <a:solidFill>
                <a:srgbClr val="0000FF"/>
              </a:solidFill>
            </a:endParaRPr>
          </a:p>
        </p:txBody>
      </p:sp>
      <p:pic>
        <p:nvPicPr>
          <p:cNvPr id="288" name="Google Shape;288;g2bad2a1ca3a_2_45"/>
          <p:cNvPicPr preferRelativeResize="0"/>
          <p:nvPr/>
        </p:nvPicPr>
        <p:blipFill>
          <a:blip r:embed="rId3">
            <a:alphaModFix/>
          </a:blip>
          <a:stretch>
            <a:fillRect/>
          </a:stretch>
        </p:blipFill>
        <p:spPr>
          <a:xfrm>
            <a:off x="3647775" y="1570038"/>
            <a:ext cx="4925255" cy="51355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bad2a1ca3a_2_6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Big Layer FNN : Hidden Layer Interpretation</a:t>
            </a:r>
            <a:endParaRPr/>
          </a:p>
        </p:txBody>
      </p:sp>
      <p:sp>
        <p:nvSpPr>
          <p:cNvPr id="295" name="Google Shape;295;g2bad2a1ca3a_2_62"/>
          <p:cNvSpPr txBox="1"/>
          <p:nvPr/>
        </p:nvSpPr>
        <p:spPr>
          <a:xfrm>
            <a:off x="328050" y="4219425"/>
            <a:ext cx="5373300" cy="24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900">
                <a:solidFill>
                  <a:srgbClr val="0000FF"/>
                </a:solidFill>
              </a:rPr>
              <a:t>We see that the hidden neurons with asymmetric weights to the input neurons (4, 6, 7 and 8) are the highest weighted in the output layer. Neuron 0, 1, 5 and 9 are symmetric and are comparatively lightly weighted.</a:t>
            </a:r>
            <a:endParaRPr sz="1900">
              <a:solidFill>
                <a:srgbClr val="0000FF"/>
              </a:solidFill>
            </a:endParaRPr>
          </a:p>
          <a:p>
            <a:pPr indent="0" lvl="0" marL="0" rtl="0" algn="l">
              <a:spcBef>
                <a:spcPts val="0"/>
              </a:spcBef>
              <a:spcAft>
                <a:spcPts val="0"/>
              </a:spcAft>
              <a:buNone/>
            </a:pPr>
            <a:r>
              <a:rPr lang="en-IN" sz="1900">
                <a:solidFill>
                  <a:srgbClr val="0000FF"/>
                </a:solidFill>
              </a:rPr>
              <a:t>Clearly this asymmetry is spiritually similar the XNOR function and key to the computation of the palindrome function.</a:t>
            </a:r>
            <a:endParaRPr sz="1900">
              <a:solidFill>
                <a:srgbClr val="0000FF"/>
              </a:solidFill>
            </a:endParaRPr>
          </a:p>
        </p:txBody>
      </p:sp>
      <p:pic>
        <p:nvPicPr>
          <p:cNvPr id="296" name="Google Shape;296;g2bad2a1ca3a_2_62"/>
          <p:cNvPicPr preferRelativeResize="0"/>
          <p:nvPr/>
        </p:nvPicPr>
        <p:blipFill>
          <a:blip r:embed="rId3">
            <a:alphaModFix/>
          </a:blip>
          <a:stretch>
            <a:fillRect/>
          </a:stretch>
        </p:blipFill>
        <p:spPr>
          <a:xfrm>
            <a:off x="457200" y="1570038"/>
            <a:ext cx="5395274" cy="2496986"/>
          </a:xfrm>
          <a:prstGeom prst="rect">
            <a:avLst/>
          </a:prstGeom>
          <a:noFill/>
          <a:ln>
            <a:noFill/>
          </a:ln>
        </p:spPr>
      </p:pic>
      <p:pic>
        <p:nvPicPr>
          <p:cNvPr id="297" name="Google Shape;297;g2bad2a1ca3a_2_62"/>
          <p:cNvPicPr preferRelativeResize="0"/>
          <p:nvPr/>
        </p:nvPicPr>
        <p:blipFill>
          <a:blip r:embed="rId4">
            <a:alphaModFix/>
          </a:blip>
          <a:stretch>
            <a:fillRect/>
          </a:stretch>
        </p:blipFill>
        <p:spPr>
          <a:xfrm>
            <a:off x="6004874" y="1513463"/>
            <a:ext cx="2986727" cy="49352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bad2a1ca3a_2_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Linear Separability</a:t>
            </a:r>
            <a:endParaRPr/>
          </a:p>
        </p:txBody>
      </p:sp>
      <p:pic>
        <p:nvPicPr>
          <p:cNvPr id="74" name="Google Shape;74;g2bad2a1ca3a_2_6"/>
          <p:cNvPicPr preferRelativeResize="0"/>
          <p:nvPr/>
        </p:nvPicPr>
        <p:blipFill>
          <a:blip r:embed="rId3">
            <a:alphaModFix/>
          </a:blip>
          <a:stretch>
            <a:fillRect/>
          </a:stretch>
        </p:blipFill>
        <p:spPr>
          <a:xfrm>
            <a:off x="5074975" y="3082325"/>
            <a:ext cx="3794424" cy="3127451"/>
          </a:xfrm>
          <a:prstGeom prst="rect">
            <a:avLst/>
          </a:prstGeom>
          <a:noFill/>
          <a:ln>
            <a:noFill/>
          </a:ln>
        </p:spPr>
      </p:pic>
      <p:sp>
        <p:nvSpPr>
          <p:cNvPr id="75" name="Google Shape;75;g2bad2a1ca3a_2_6"/>
          <p:cNvSpPr txBox="1"/>
          <p:nvPr>
            <p:ph idx="1" type="body"/>
          </p:nvPr>
        </p:nvSpPr>
        <p:spPr>
          <a:xfrm>
            <a:off x="457200" y="1600200"/>
            <a:ext cx="5427900" cy="4526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As checking if a string is palindrome requires us to compute equivalence i.e. XNOR between the bits at different ends, the problem is not linearly separable.</a:t>
            </a:r>
            <a:endParaRPr/>
          </a:p>
          <a:p>
            <a:pPr indent="-381000" lvl="0" marL="457200" rtl="0" algn="l">
              <a:spcBef>
                <a:spcPts val="0"/>
              </a:spcBef>
              <a:spcAft>
                <a:spcPts val="0"/>
              </a:spcAft>
              <a:buSzPts val="2400"/>
              <a:buChar char="●"/>
            </a:pPr>
            <a:r>
              <a:rPr lang="en-IN"/>
              <a:t>If we consider the sum-of-products or product-of-sums form of any Boolean formula, then we see that any formula not representable as a single sum (in product-of-sums) or a single product (in sum-of-products) is not linearly separable.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a:t>Input representation</a:t>
            </a:r>
            <a:endParaRPr b="1"/>
          </a:p>
        </p:txBody>
      </p:sp>
      <p:sp>
        <p:nvSpPr>
          <p:cNvPr id="81" name="Google Shape;8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None/>
            </a:pPr>
            <a:r>
              <a:t/>
            </a:r>
            <a:endParaRPr/>
          </a:p>
          <a:p>
            <a:pPr indent="-381000" lvl="0" marL="457200" rtl="0" algn="l">
              <a:lnSpc>
                <a:spcPct val="100000"/>
              </a:lnSpc>
              <a:spcBef>
                <a:spcPts val="480"/>
              </a:spcBef>
              <a:spcAft>
                <a:spcPts val="0"/>
              </a:spcAft>
              <a:buSzPts val="2400"/>
              <a:buChar char="•"/>
            </a:pPr>
            <a:r>
              <a:rPr lang="en-IN"/>
              <a:t>The input neurons activations were simply set to the letter at the corresponding position</a:t>
            </a:r>
            <a:endParaRPr/>
          </a:p>
          <a:p>
            <a:pPr indent="-381000" lvl="1" marL="914400" rtl="0" algn="l">
              <a:lnSpc>
                <a:spcPct val="100000"/>
              </a:lnSpc>
              <a:spcBef>
                <a:spcPts val="480"/>
              </a:spcBef>
              <a:spcAft>
                <a:spcPts val="0"/>
              </a:spcAft>
              <a:buSzPts val="2400"/>
              <a:buChar char="–"/>
            </a:pPr>
            <a:r>
              <a:rPr lang="en-IN"/>
              <a:t>I.e. If the word is ‘00111011000’, then </a:t>
            </a:r>
            <a:endParaRPr/>
          </a:p>
          <a:p>
            <a:pPr indent="-381000" lvl="1" marL="914400" rtl="0" algn="l">
              <a:lnSpc>
                <a:spcPct val="100000"/>
              </a:lnSpc>
              <a:spcBef>
                <a:spcPts val="480"/>
              </a:spcBef>
              <a:spcAft>
                <a:spcPts val="0"/>
              </a:spcAft>
              <a:buSzPts val="2400"/>
              <a:buChar char="–"/>
            </a:pPr>
            <a:r>
              <a:rPr lang="en-IN"/>
              <a:t>the first and second input neurons’ activation is 0</a:t>
            </a:r>
            <a:endParaRPr/>
          </a:p>
          <a:p>
            <a:pPr indent="-381000" lvl="1" marL="914400" rtl="0" algn="l">
              <a:lnSpc>
                <a:spcPct val="100000"/>
              </a:lnSpc>
              <a:spcBef>
                <a:spcPts val="480"/>
              </a:spcBef>
              <a:spcAft>
                <a:spcPts val="0"/>
              </a:spcAft>
              <a:buSzPts val="2400"/>
              <a:buChar char="–"/>
            </a:pPr>
            <a:r>
              <a:rPr lang="en-IN"/>
              <a:t>the third has activation 1, etc.</a:t>
            </a:r>
            <a:endParaRPr/>
          </a:p>
          <a:p>
            <a:pPr indent="-381000" lvl="0" marL="457200" rtl="0" algn="l">
              <a:lnSpc>
                <a:spcPct val="100000"/>
              </a:lnSpc>
              <a:spcBef>
                <a:spcPts val="480"/>
              </a:spcBef>
              <a:spcAft>
                <a:spcPts val="0"/>
              </a:spcAft>
              <a:buSzPts val="2400"/>
              <a:buChar char="•"/>
            </a:pPr>
            <a:r>
              <a:rPr lang="en-IN"/>
              <a:t>One-hot-encoding was </a:t>
            </a:r>
            <a:r>
              <a:rPr lang="en-IN"/>
              <a:t>unnecessary</a:t>
            </a:r>
            <a:r>
              <a:rPr lang="en-IN"/>
              <a:t> to represent it as the input is binary and has only 2 possible values.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6279338a73_0_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a:t>Jumping FNN : </a:t>
            </a:r>
            <a:r>
              <a:rPr b="1" lang="en-IN"/>
              <a:t>BP implementation</a:t>
            </a:r>
            <a:endParaRPr b="1"/>
          </a:p>
        </p:txBody>
      </p:sp>
      <p:sp>
        <p:nvSpPr>
          <p:cNvPr id="87" name="Google Shape;87;g26279338a73_0_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None/>
            </a:pPr>
            <a:r>
              <a:t/>
            </a:r>
            <a:endParaRPr sz="2700"/>
          </a:p>
          <a:p>
            <a:pPr indent="-400050" lvl="0" marL="457200" rtl="0" algn="l">
              <a:lnSpc>
                <a:spcPct val="100000"/>
              </a:lnSpc>
              <a:spcBef>
                <a:spcPts val="480"/>
              </a:spcBef>
              <a:spcAft>
                <a:spcPts val="0"/>
              </a:spcAft>
              <a:buSzPts val="2700"/>
              <a:buChar char="•"/>
            </a:pPr>
            <a:r>
              <a:rPr lang="en-IN" sz="2700"/>
              <a:t>We</a:t>
            </a:r>
            <a:r>
              <a:rPr lang="en-IN" sz="2700"/>
              <a:t> used Directed Acyclic Graph for implementation of backpropagation</a:t>
            </a:r>
            <a:endParaRPr sz="2700"/>
          </a:p>
          <a:p>
            <a:pPr indent="-400050" lvl="0" marL="457200" rtl="0" algn="l">
              <a:lnSpc>
                <a:spcPct val="100000"/>
              </a:lnSpc>
              <a:spcBef>
                <a:spcPts val="480"/>
              </a:spcBef>
              <a:spcAft>
                <a:spcPts val="0"/>
              </a:spcAft>
              <a:buSzPts val="2700"/>
              <a:buChar char="•"/>
            </a:pPr>
            <a:r>
              <a:rPr lang="en-IN" sz="2700"/>
              <a:t>Reference used: Andrej Karpathy’s neural network youtube video</a:t>
            </a:r>
            <a:endParaRPr sz="2700"/>
          </a:p>
          <a:p>
            <a:pPr indent="-400050" lvl="0" marL="457200" rtl="0" algn="l">
              <a:lnSpc>
                <a:spcPct val="100000"/>
              </a:lnSpc>
              <a:spcBef>
                <a:spcPts val="480"/>
              </a:spcBef>
              <a:spcAft>
                <a:spcPts val="0"/>
              </a:spcAft>
              <a:buSzPts val="2700"/>
              <a:buChar char="•"/>
            </a:pPr>
            <a:r>
              <a:rPr lang="en-IN" sz="2700"/>
              <a:t>we created a class called Value</a:t>
            </a:r>
            <a:endParaRPr sz="2700"/>
          </a:p>
          <a:p>
            <a:pPr indent="-400050" lvl="0" marL="457200" rtl="0" algn="l">
              <a:lnSpc>
                <a:spcPct val="100000"/>
              </a:lnSpc>
              <a:spcBef>
                <a:spcPts val="480"/>
              </a:spcBef>
              <a:spcAft>
                <a:spcPts val="0"/>
              </a:spcAft>
              <a:buSzPts val="2700"/>
              <a:buChar char="•"/>
            </a:pPr>
            <a:r>
              <a:rPr lang="en-IN" sz="2700"/>
              <a:t>And each value have information about who are their children</a:t>
            </a:r>
            <a:endParaRPr sz="2700"/>
          </a:p>
          <a:p>
            <a:pPr indent="-400050" lvl="0" marL="457200" rtl="0" algn="l">
              <a:lnSpc>
                <a:spcPct val="100000"/>
              </a:lnSpc>
              <a:spcBef>
                <a:spcPts val="480"/>
              </a:spcBef>
              <a:spcAft>
                <a:spcPts val="0"/>
              </a:spcAft>
              <a:buSzPts val="2700"/>
              <a:buChar char="•"/>
            </a:pPr>
            <a:r>
              <a:rPr lang="en-IN" sz="2700"/>
              <a:t>Children’s are the variables/Nodes which are used to compute the current node</a:t>
            </a:r>
            <a:endParaRPr sz="2700"/>
          </a:p>
          <a:p>
            <a:pPr indent="0" lvl="0" marL="457200" rtl="0" algn="l">
              <a:lnSpc>
                <a:spcPct val="100000"/>
              </a:lnSpc>
              <a:spcBef>
                <a:spcPts val="480"/>
              </a:spcBef>
              <a:spcAft>
                <a:spcPts val="0"/>
              </a:spcAft>
              <a:buNone/>
            </a:pPr>
            <a:r>
              <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b89771221a_0_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b="1" lang="en-IN"/>
              <a:t>Jumping FNN : BP implementation</a:t>
            </a:r>
            <a:endParaRPr/>
          </a:p>
        </p:txBody>
      </p:sp>
      <p:sp>
        <p:nvSpPr>
          <p:cNvPr id="94" name="Google Shape;94;g2b89771221a_0_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So each Node contains the information about which variables are it’s children and information about how to update their (children’s) gradient</a:t>
            </a:r>
            <a:endParaRPr/>
          </a:p>
          <a:p>
            <a:pPr indent="-381000" lvl="0" marL="457200" rtl="0" algn="l">
              <a:spcBef>
                <a:spcPts val="0"/>
              </a:spcBef>
              <a:spcAft>
                <a:spcPts val="0"/>
              </a:spcAft>
              <a:buSzPts val="2400"/>
              <a:buChar char="●"/>
            </a:pPr>
            <a:r>
              <a:rPr lang="en-IN"/>
              <a:t>For example let’s say we </a:t>
            </a:r>
            <a:r>
              <a:rPr lang="en-IN"/>
              <a:t>instantiate 2 values </a:t>
            </a:r>
            <a:endParaRPr/>
          </a:p>
          <a:p>
            <a:pPr indent="-381000" lvl="0" marL="457200" rtl="0" algn="l">
              <a:spcBef>
                <a:spcPts val="0"/>
              </a:spcBef>
              <a:spcAft>
                <a:spcPts val="0"/>
              </a:spcAft>
              <a:buSzPts val="2400"/>
              <a:buChar char="●"/>
            </a:pPr>
            <a:r>
              <a:rPr lang="en-IN"/>
              <a:t>X = Value(1) and Y = Value(2)</a:t>
            </a:r>
            <a:endParaRPr/>
          </a:p>
          <a:p>
            <a:pPr indent="-381000" lvl="0" marL="457200" rtl="0" algn="l">
              <a:spcBef>
                <a:spcPts val="0"/>
              </a:spcBef>
              <a:spcAft>
                <a:spcPts val="0"/>
              </a:spcAft>
              <a:buSzPts val="2400"/>
              <a:buChar char="●"/>
            </a:pPr>
            <a:r>
              <a:rPr lang="en-IN"/>
              <a:t>And we create a new variable Z by adding these two variables</a:t>
            </a:r>
            <a:endParaRPr/>
          </a:p>
          <a:p>
            <a:pPr indent="-381000" lvl="0" marL="457200" rtl="0" algn="l">
              <a:spcBef>
                <a:spcPts val="0"/>
              </a:spcBef>
              <a:spcAft>
                <a:spcPts val="0"/>
              </a:spcAft>
              <a:buSzPts val="2400"/>
              <a:buChar char="●"/>
            </a:pPr>
            <a:r>
              <a:rPr lang="en-IN"/>
              <a:t>Z = X + Y = Value(3)</a:t>
            </a:r>
            <a:endParaRPr/>
          </a:p>
          <a:p>
            <a:pPr indent="0" lvl="0" marL="0" rtl="0" algn="l">
              <a:spcBef>
                <a:spcPts val="480"/>
              </a:spcBef>
              <a:spcAft>
                <a:spcPts val="0"/>
              </a:spcAft>
              <a:buNone/>
            </a:pPr>
            <a:r>
              <a:t/>
            </a:r>
            <a:endParaRPr/>
          </a:p>
        </p:txBody>
      </p:sp>
      <p:pic>
        <p:nvPicPr>
          <p:cNvPr id="95" name="Google Shape;95;g2b89771221a_0_7"/>
          <p:cNvPicPr preferRelativeResize="0"/>
          <p:nvPr/>
        </p:nvPicPr>
        <p:blipFill>
          <a:blip r:embed="rId3">
            <a:alphaModFix/>
          </a:blip>
          <a:stretch>
            <a:fillRect/>
          </a:stretch>
        </p:blipFill>
        <p:spPr>
          <a:xfrm>
            <a:off x="1234050" y="4551250"/>
            <a:ext cx="6675912" cy="230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b89771221a_0_1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Jumping FNN : BP implementation</a:t>
            </a:r>
            <a:endParaRPr/>
          </a:p>
        </p:txBody>
      </p:sp>
      <p:sp>
        <p:nvSpPr>
          <p:cNvPr id="102" name="Google Shape;102;g2b89771221a_0_1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When we create Z we store the information that X and Y are it’s children on the Z node, so:</a:t>
            </a:r>
            <a:endParaRPr/>
          </a:p>
          <a:p>
            <a:pPr indent="-381000" lvl="0" marL="457200" rtl="0" algn="l">
              <a:spcBef>
                <a:spcPts val="0"/>
              </a:spcBef>
              <a:spcAft>
                <a:spcPts val="0"/>
              </a:spcAft>
              <a:buSzPts val="2400"/>
              <a:buChar char="●"/>
            </a:pPr>
            <a:r>
              <a:rPr lang="en-IN"/>
              <a:t>Z.children = [X, Y], X.children = None, Y.children = None</a:t>
            </a:r>
            <a:endParaRPr/>
          </a:p>
          <a:p>
            <a:pPr indent="-381000" lvl="0" marL="457200" rtl="0" algn="l">
              <a:spcBef>
                <a:spcPts val="0"/>
              </a:spcBef>
              <a:spcAft>
                <a:spcPts val="0"/>
              </a:spcAft>
              <a:buSzPts val="2400"/>
              <a:buChar char="●"/>
            </a:pPr>
            <a:r>
              <a:rPr lang="en-IN"/>
              <a:t>We also store the gradient update rule for Z’s children on Z node</a:t>
            </a:r>
            <a:endParaRPr/>
          </a:p>
          <a:p>
            <a:pPr indent="-381000" lvl="0" marL="457200" rtl="0" algn="l">
              <a:spcBef>
                <a:spcPts val="0"/>
              </a:spcBef>
              <a:spcAft>
                <a:spcPts val="0"/>
              </a:spcAft>
              <a:buSzPts val="2400"/>
              <a:buChar char="●"/>
            </a:pPr>
            <a:r>
              <a:rPr lang="en-IN"/>
              <a:t>So the function Z._backward() will compute gradient for X and Y</a:t>
            </a:r>
            <a:endParaRPr/>
          </a:p>
          <a:p>
            <a:pPr indent="-381000" lvl="0" marL="457200" rtl="0" algn="l">
              <a:spcBef>
                <a:spcPts val="0"/>
              </a:spcBef>
              <a:spcAft>
                <a:spcPts val="0"/>
              </a:spcAft>
              <a:buSzPts val="2400"/>
              <a:buChar char="●"/>
            </a:pPr>
            <a:r>
              <a:rPr lang="en-IN"/>
              <a:t>We can do that as we also know the operation performed by X and Y to compute Z</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b89771221a_0_2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Jumping FNN : BP implementation</a:t>
            </a:r>
            <a:endParaRPr/>
          </a:p>
        </p:txBody>
      </p:sp>
      <p:sp>
        <p:nvSpPr>
          <p:cNvPr id="109" name="Google Shape;109;g2b89771221a_0_2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IN"/>
              <a:t>In this case since X and Y are the children gradient Z._backward() would be</a:t>
            </a:r>
            <a:endParaRPr/>
          </a:p>
          <a:p>
            <a:pPr indent="-381000" lvl="0" marL="457200" rtl="0" algn="l">
              <a:spcBef>
                <a:spcPts val="0"/>
              </a:spcBef>
              <a:spcAft>
                <a:spcPts val="0"/>
              </a:spcAft>
              <a:buSzPts val="2400"/>
              <a:buChar char="●"/>
            </a:pPr>
            <a:r>
              <a:rPr lang="en-IN"/>
              <a:t>X.grad += 1*Z.grad, Y.grad += 1*Z.grad</a:t>
            </a:r>
            <a:endParaRPr/>
          </a:p>
          <a:p>
            <a:pPr indent="-381000" lvl="0" marL="457200" rtl="0" algn="l">
              <a:spcBef>
                <a:spcPts val="0"/>
              </a:spcBef>
              <a:spcAft>
                <a:spcPts val="0"/>
              </a:spcAft>
              <a:buSzPts val="2400"/>
              <a:buChar char="●"/>
            </a:pPr>
            <a:r>
              <a:rPr lang="en-IN"/>
              <a:t>update rule: X.grad += (δZ/δX)*(δloss/δZ)</a:t>
            </a:r>
            <a:endParaRPr/>
          </a:p>
          <a:p>
            <a:pPr indent="-381000" lvl="0" marL="457200" rtl="0" algn="l">
              <a:spcBef>
                <a:spcPts val="0"/>
              </a:spcBef>
              <a:spcAft>
                <a:spcPts val="0"/>
              </a:spcAft>
              <a:buSzPts val="2400"/>
              <a:buChar char="●"/>
            </a:pPr>
            <a:r>
              <a:rPr lang="en-IN"/>
              <a:t>We use += instead of = because X/Y might be used in computation of another variable too, which may then operate with Z to form the loss function, so we don’t want to overwrite the gradient due to that variable/value</a:t>
            </a:r>
            <a:endParaRPr/>
          </a:p>
          <a:p>
            <a:pPr indent="-381000" lvl="0" marL="457200" rtl="0" algn="l">
              <a:spcBef>
                <a:spcPts val="0"/>
              </a:spcBef>
              <a:spcAft>
                <a:spcPts val="0"/>
              </a:spcAft>
              <a:buSzPts val="2400"/>
              <a:buChar char="●"/>
            </a:pPr>
            <a:r>
              <a:rPr lang="en-IN"/>
              <a:t>Let’s say we create one more variable called A</a:t>
            </a:r>
            <a:endParaRPr/>
          </a:p>
          <a:p>
            <a:pPr indent="-381000" lvl="0" marL="457200" rtl="0" algn="l">
              <a:spcBef>
                <a:spcPts val="0"/>
              </a:spcBef>
              <a:spcAft>
                <a:spcPts val="0"/>
              </a:spcAft>
              <a:buSzPts val="2400"/>
              <a:buChar char="●"/>
            </a:pPr>
            <a:r>
              <a:rPr lang="en-IN"/>
              <a:t>A = Y*X = Value(1)</a:t>
            </a:r>
            <a:endParaRPr/>
          </a:p>
          <a:p>
            <a:pPr indent="-381000" lvl="0" marL="457200" rtl="0" algn="l">
              <a:spcBef>
                <a:spcPts val="0"/>
              </a:spcBef>
              <a:spcAft>
                <a:spcPts val="0"/>
              </a:spcAft>
              <a:buSzPts val="2400"/>
              <a:buChar char="●"/>
            </a:pPr>
            <a:r>
              <a:rPr lang="en-IN"/>
              <a:t>Here A.children = [Y, X]</a:t>
            </a:r>
            <a:endParaRPr/>
          </a:p>
          <a:p>
            <a:pPr indent="-381000" lvl="0" marL="457200" rtl="0" algn="l">
              <a:spcBef>
                <a:spcPts val="0"/>
              </a:spcBef>
              <a:spcAft>
                <a:spcPts val="0"/>
              </a:spcAft>
              <a:buSzPts val="2400"/>
              <a:buChar char="●"/>
            </a:pPr>
            <a:r>
              <a:rPr lang="en-IN"/>
              <a:t>A._backward(): Y.grad += X*A.grad, X.grad += Y*A.grad</a:t>
            </a:r>
            <a:endParaRPr i="1" sz="1400"/>
          </a:p>
          <a:p>
            <a:pPr indent="0" lvl="0" marL="0" rtl="0" algn="l">
              <a:spcBef>
                <a:spcPts val="48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Pushpak</dc:creator>
</cp:coreProperties>
</file>