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26" r:id="rId3"/>
    <p:sldId id="320" r:id="rId4"/>
    <p:sldId id="288" r:id="rId5"/>
    <p:sldId id="330" r:id="rId6"/>
    <p:sldId id="331" r:id="rId7"/>
    <p:sldId id="332" r:id="rId8"/>
    <p:sldId id="333" r:id="rId9"/>
    <p:sldId id="334" r:id="rId10"/>
    <p:sldId id="335" r:id="rId11"/>
    <p:sldId id="336" r:id="rId12"/>
    <p:sldId id="338" r:id="rId13"/>
    <p:sldId id="337" r:id="rId14"/>
    <p:sldId id="339" r:id="rId15"/>
    <p:sldId id="340" r:id="rId16"/>
    <p:sldId id="341" r:id="rId17"/>
    <p:sldId id="342" r:id="rId18"/>
    <p:sldId id="343" r:id="rId19"/>
    <p:sldId id="344" r:id="rId20"/>
    <p:sldId id="345" r:id="rId21"/>
    <p:sldId id="346" r:id="rId22"/>
    <p:sldId id="347" r:id="rId23"/>
    <p:sldId id="348" r:id="rId24"/>
    <p:sldId id="349" r:id="rId25"/>
    <p:sldId id="315" r:id="rId26"/>
    <p:sldId id="35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ch" initials="T" lastIdx="1" clrIdx="0">
    <p:extLst>
      <p:ext uri="{19B8F6BF-5375-455C-9EA6-DF929625EA0E}">
        <p15:presenceInfo xmlns:p15="http://schemas.microsoft.com/office/powerpoint/2012/main" userId="432b9a781923c5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C8"/>
    <a:srgbClr val="FF6FB5"/>
    <a:srgbClr val="00A1EE"/>
    <a:srgbClr val="25BCFF"/>
    <a:srgbClr val="FF15B1"/>
    <a:srgbClr val="D00063"/>
    <a:srgbClr val="FF4CC5"/>
    <a:srgbClr val="FF005B"/>
    <a:srgbClr val="EE0071"/>
    <a:srgbClr val="FFE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68" d="100"/>
          <a:sy n="68" d="100"/>
        </p:scale>
        <p:origin x="72" y="355"/>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20AF-03D7-4E5E-BCAC-87D9F2E11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76714-8F81-4B00-934F-89B62920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05F91B-8C9C-4E6B-83C9-7B833C818A54}"/>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E89E7600-1BB0-4CFA-ADF1-FC35224B2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E626F-2834-4D7B-9808-07EEE0CA23D0}"/>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74228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7328-361A-43AC-BCFC-52477C595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DED49-25E2-4CD0-AC27-B5F1FA972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8EF92-50EF-4942-9688-E8772B167CE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B9311809-407A-4663-9962-8B9588A6F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9941B-FA93-4FF6-900F-53DE7B5E27BE}"/>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383958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C3B1F-E2AB-4659-BD47-613C20F1F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65BC77-33A6-4CA6-9ECF-DAD5061AB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77B5-0567-4E35-89B6-03C2E3E56139}"/>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62C05F9D-35BA-41F1-9F0F-AB39E4C8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8DEE5-CFE1-4525-90C9-F3F129401197}"/>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93150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2C7-143F-4986-8C08-BEEE88D4B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2810E-86BC-48DD-8292-A0D1F44BC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DF7BB-16D9-4615-9654-8EF5AF37C74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49462AFE-43C6-4203-870E-CD8ACD4B7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C86D9-E967-4C26-853B-C6BDE3CEA460}"/>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424081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41FA-AD92-4B99-9F8F-78AF009C1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C0AEF4-7AFC-4182-8ACB-901B488F3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790D1-5861-4F38-9A1E-7242832B8B77}"/>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104FC68E-5851-4C3D-A7C5-1FD623C31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E3D98-9A22-4C09-9CDC-04F712FEF734}"/>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112377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69C1-377E-4C3C-B39A-C432AA261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AA59B-D040-4093-AD5E-0C5BAD26C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88152-3663-4198-A11B-C3736C0D7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258A7D-3078-4A42-9A75-DF6E1EFA484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6" name="Footer Placeholder 5">
            <a:extLst>
              <a:ext uri="{FF2B5EF4-FFF2-40B4-BE49-F238E27FC236}">
                <a16:creationId xmlns:a16="http://schemas.microsoft.com/office/drawing/2014/main" id="{4DD2419D-F3D3-48A3-ACCF-4E2BDD2C2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F80E3-D098-4061-8386-76FDA3499EE3}"/>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327242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7193-4340-43C9-AD26-F203A605CD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C048E-7FAB-4EDA-9730-E52500FC3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CF2E8F-3892-44D1-95EE-67CC73826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C0CE7-BCF7-4C77-A194-6E6B28B20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F6B4B-155B-4B46-AAEB-611D6348B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4C6E5-11C1-4486-B10B-1A3B27E18C2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8" name="Footer Placeholder 7">
            <a:extLst>
              <a:ext uri="{FF2B5EF4-FFF2-40B4-BE49-F238E27FC236}">
                <a16:creationId xmlns:a16="http://schemas.microsoft.com/office/drawing/2014/main" id="{D0D9F103-F979-4C14-8403-765F1C87D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24572-6A3D-43A7-B073-51A0A2F204FF}"/>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23545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1992-FF81-4CFC-8F91-CCCD18962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897BE-279A-4B85-99B2-869FD690D39D}"/>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4" name="Footer Placeholder 3">
            <a:extLst>
              <a:ext uri="{FF2B5EF4-FFF2-40B4-BE49-F238E27FC236}">
                <a16:creationId xmlns:a16="http://schemas.microsoft.com/office/drawing/2014/main" id="{8E08FB9C-936D-404A-A591-F5142CA3F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00216-66AF-4D7D-A465-00F6DC7A313E}"/>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283659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FF3D2-D464-4A18-8473-8C8058D30FB9}"/>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3" name="Footer Placeholder 2">
            <a:extLst>
              <a:ext uri="{FF2B5EF4-FFF2-40B4-BE49-F238E27FC236}">
                <a16:creationId xmlns:a16="http://schemas.microsoft.com/office/drawing/2014/main" id="{EC1D6BB4-7BD3-456C-9C51-8490D852E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D7B04-3CDC-4FEB-9FE6-75D422D2CD76}"/>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326915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6D2C-DD2A-461C-A455-E55E3E3A6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8013B-3D1A-43C7-8EC1-529094AD5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790A2-F91D-4E41-BC6E-CF8B140F8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D28C2-20FD-43FB-8289-04AE8119DCF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6" name="Footer Placeholder 5">
            <a:extLst>
              <a:ext uri="{FF2B5EF4-FFF2-40B4-BE49-F238E27FC236}">
                <a16:creationId xmlns:a16="http://schemas.microsoft.com/office/drawing/2014/main" id="{395D3D7C-72D8-4817-B652-9818BB105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438AA-4E51-4367-B160-F3F5AFA11DA2}"/>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20189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C192-B3FB-4BD4-95FF-A0A05CF3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E98B9-EA52-4549-AB16-50AAF75B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34FDF-B926-4A57-B104-CEA8705B2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40202-2C5D-4BD9-A75A-00039C1E5DD3}"/>
              </a:ext>
            </a:extLst>
          </p:cNvPr>
          <p:cNvSpPr>
            <a:spLocks noGrp="1"/>
          </p:cNvSpPr>
          <p:nvPr>
            <p:ph type="dt" sz="half" idx="10"/>
          </p:nvPr>
        </p:nvSpPr>
        <p:spPr/>
        <p:txBody>
          <a:bodyPr/>
          <a:lstStyle/>
          <a:p>
            <a:fld id="{9028A833-16BB-4E9F-A09C-85C19AE6621A}" type="datetimeFigureOut">
              <a:rPr lang="en-US" smtClean="0"/>
              <a:t>10/14/2022</a:t>
            </a:fld>
            <a:endParaRPr lang="en-US"/>
          </a:p>
        </p:txBody>
      </p:sp>
      <p:sp>
        <p:nvSpPr>
          <p:cNvPr id="6" name="Footer Placeholder 5">
            <a:extLst>
              <a:ext uri="{FF2B5EF4-FFF2-40B4-BE49-F238E27FC236}">
                <a16:creationId xmlns:a16="http://schemas.microsoft.com/office/drawing/2014/main" id="{A5BF8265-98E8-4063-9855-ADEA16F03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FB20-E8C5-4E9D-8C6E-C28B2B39C4DA}"/>
              </a:ext>
            </a:extLst>
          </p:cNvPr>
          <p:cNvSpPr>
            <a:spLocks noGrp="1"/>
          </p:cNvSpPr>
          <p:nvPr>
            <p:ph type="sldNum" sz="quarter" idx="12"/>
          </p:nvPr>
        </p:nvSpPr>
        <p:spPr/>
        <p:txBody>
          <a:bodyPr/>
          <a:lstStyle/>
          <a:p>
            <a:fld id="{B64AA6FA-DE27-4A36-9544-34C9017C539B}" type="slidenum">
              <a:rPr lang="en-US" smtClean="0"/>
              <a:t>‹#›</a:t>
            </a:fld>
            <a:endParaRPr lang="en-US"/>
          </a:p>
        </p:txBody>
      </p:sp>
    </p:spTree>
    <p:extLst>
      <p:ext uri="{BB962C8B-B14F-4D97-AF65-F5344CB8AC3E}">
        <p14:creationId xmlns:p14="http://schemas.microsoft.com/office/powerpoint/2010/main" val="195365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2F847-3334-431F-A749-DF3923C86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4592D-5DCF-4BA0-83FF-E009F2A65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A6863-4A4E-436A-97A9-07D0B5DAD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A833-16BB-4E9F-A09C-85C19AE6621A}" type="datetimeFigureOut">
              <a:rPr lang="en-US" smtClean="0"/>
              <a:t>10/14/2022</a:t>
            </a:fld>
            <a:endParaRPr lang="en-US"/>
          </a:p>
        </p:txBody>
      </p:sp>
      <p:sp>
        <p:nvSpPr>
          <p:cNvPr id="5" name="Footer Placeholder 4">
            <a:extLst>
              <a:ext uri="{FF2B5EF4-FFF2-40B4-BE49-F238E27FC236}">
                <a16:creationId xmlns:a16="http://schemas.microsoft.com/office/drawing/2014/main" id="{B4AF9A2E-8C5C-499E-B3B9-88DB02CC9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20A170-4FC3-49B7-96C5-50885E89D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AA6FA-DE27-4A36-9544-34C9017C539B}" type="slidenum">
              <a:rPr lang="en-US" smtClean="0"/>
              <a:t>‹#›</a:t>
            </a:fld>
            <a:endParaRPr lang="en-US"/>
          </a:p>
        </p:txBody>
      </p:sp>
    </p:spTree>
    <p:extLst>
      <p:ext uri="{BB962C8B-B14F-4D97-AF65-F5344CB8AC3E}">
        <p14:creationId xmlns:p14="http://schemas.microsoft.com/office/powerpoint/2010/main" val="48222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ačunovođa pregovarati vojvoda tastatura wallpaper -  searchingforthesweetchili.com">
            <a:extLst>
              <a:ext uri="{FF2B5EF4-FFF2-40B4-BE49-F238E27FC236}">
                <a16:creationId xmlns:a16="http://schemas.microsoft.com/office/drawing/2014/main" id="{5FCDCB7B-13F0-426A-A250-55E610CAD42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15602"/>
          <a:stretch/>
        </p:blipFill>
        <p:spPr bwMode="auto">
          <a:xfrm>
            <a:off x="0" y="0"/>
            <a:ext cx="12192000" cy="68633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ačunovođa pregovarati vojvoda tastatura wallpaper -  searchingforthesweetchili.com">
            <a:extLst>
              <a:ext uri="{FF2B5EF4-FFF2-40B4-BE49-F238E27FC236}">
                <a16:creationId xmlns:a16="http://schemas.microsoft.com/office/drawing/2014/main" id="{2B0E5974-DBD5-402F-86D1-B61F22B7C6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602"/>
          <a:stretch/>
        </p:blipFill>
        <p:spPr bwMode="auto">
          <a:xfrm>
            <a:off x="0" y="-57473"/>
            <a:ext cx="12192000" cy="686334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23F3180-9406-4E66-B7CC-E9F63A243FAF}"/>
              </a:ext>
            </a:extLst>
          </p:cNvPr>
          <p:cNvSpPr/>
          <p:nvPr/>
        </p:nvSpPr>
        <p:spPr>
          <a:xfrm>
            <a:off x="0" y="0"/>
            <a:ext cx="12192000" cy="6858000"/>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541E9-6D92-4D30-A8C4-E37CDCE0CF19}"/>
              </a:ext>
            </a:extLst>
          </p:cNvPr>
          <p:cNvSpPr>
            <a:spLocks noGrp="1"/>
          </p:cNvSpPr>
          <p:nvPr>
            <p:ph type="ctrTitle"/>
          </p:nvPr>
        </p:nvSpPr>
        <p:spPr>
          <a:xfrm>
            <a:off x="0" y="2025571"/>
            <a:ext cx="12191999" cy="2054306"/>
          </a:xfrm>
        </p:spPr>
        <p:txBody>
          <a:bodyPr>
            <a:noAutofit/>
          </a:bodyPr>
          <a:lstStyle/>
          <a:p>
            <a:pPr>
              <a:lnSpc>
                <a:spcPct val="100000"/>
              </a:lnSpc>
            </a:pPr>
            <a:r>
              <a:rPr lang="vi-VN" sz="4000" b="1">
                <a:solidFill>
                  <a:schemeClr val="bg1"/>
                </a:solidFill>
                <a:latin typeface="Cambria" panose="02040503050406030204" pitchFamily="18" charset="0"/>
                <a:ea typeface="Cambria" panose="02040503050406030204" pitchFamily="18" charset="0"/>
                <a:cs typeface="Calibri" panose="020F0502020204030204" pitchFamily="34" charset="0"/>
              </a:rPr>
              <a:t>ĐỀ TÀI: </a:t>
            </a:r>
            <a:br>
              <a:rPr lang="vi-VN" sz="5400" b="1">
                <a:solidFill>
                  <a:schemeClr val="bg1"/>
                </a:solidFill>
                <a:latin typeface="Cambria" panose="02040503050406030204" pitchFamily="18" charset="0"/>
                <a:ea typeface="Cambria" panose="02040503050406030204" pitchFamily="18" charset="0"/>
                <a:cs typeface="Calibri" panose="020F0502020204030204" pitchFamily="34" charset="0"/>
              </a:rPr>
            </a:br>
            <a:r>
              <a:rPr lang="vi-VN" sz="5400" b="1">
                <a:solidFill>
                  <a:schemeClr val="bg1"/>
                </a:solidFill>
                <a:latin typeface="Cambria" panose="02040503050406030204" pitchFamily="18" charset="0"/>
                <a:ea typeface="Cambria" panose="02040503050406030204" pitchFamily="18" charset="0"/>
                <a:cs typeface="Calibri" panose="020F0502020204030204" pitchFamily="34" charset="0"/>
              </a:rPr>
              <a:t>CẤU TRÚC DỮ LIỆU NGĂN XẾP</a:t>
            </a:r>
            <a:endParaRPr lang="en-US" sz="5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5" name="Subtitle 2">
            <a:extLst>
              <a:ext uri="{FF2B5EF4-FFF2-40B4-BE49-F238E27FC236}">
                <a16:creationId xmlns:a16="http://schemas.microsoft.com/office/drawing/2014/main" id="{7D9B2661-E290-4CEE-8EE2-5AC938F80766}"/>
              </a:ext>
            </a:extLst>
          </p:cNvPr>
          <p:cNvSpPr txBox="1">
            <a:spLocks/>
          </p:cNvSpPr>
          <p:nvPr/>
        </p:nvSpPr>
        <p:spPr>
          <a:xfrm>
            <a:off x="1387033" y="451413"/>
            <a:ext cx="9144000" cy="23267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a:solidFill>
                  <a:srgbClr val="FFFF00"/>
                </a:solidFill>
                <a:cs typeface="Calibri" panose="020F0502020204030204" pitchFamily="34" charset="0"/>
              </a:rPr>
              <a:t>BÁO CÁO KẾT THÚC MÔN HỌC</a:t>
            </a:r>
          </a:p>
          <a:p>
            <a:r>
              <a:rPr lang="en-US" sz="2800" b="1">
                <a:solidFill>
                  <a:srgbClr val="FFFF00"/>
                </a:solidFill>
                <a:cs typeface="Calibri" panose="020F0502020204030204" pitchFamily="34" charset="0"/>
              </a:rPr>
              <a:t>NHẬP MÔN CÔNG NGHỆ THÔNG TIN</a:t>
            </a:r>
            <a:endParaRPr lang="en-US" sz="2800" b="1" dirty="0">
              <a:solidFill>
                <a:srgbClr val="FFFF00"/>
              </a:solidFill>
              <a:cs typeface="Calibri" panose="020F0502020204030204" pitchFamily="34" charset="0"/>
            </a:endParaRPr>
          </a:p>
        </p:txBody>
      </p:sp>
      <p:sp>
        <p:nvSpPr>
          <p:cNvPr id="18" name="Subtitle 2">
            <a:extLst>
              <a:ext uri="{FF2B5EF4-FFF2-40B4-BE49-F238E27FC236}">
                <a16:creationId xmlns:a16="http://schemas.microsoft.com/office/drawing/2014/main" id="{E4E389C8-610F-4408-B197-D8975A8080C1}"/>
              </a:ext>
            </a:extLst>
          </p:cNvPr>
          <p:cNvSpPr txBox="1">
            <a:spLocks/>
          </p:cNvSpPr>
          <p:nvPr/>
        </p:nvSpPr>
        <p:spPr>
          <a:xfrm>
            <a:off x="2055471" y="5923849"/>
            <a:ext cx="8081059" cy="5046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solidFill>
                  <a:srgbClr val="25BCFF"/>
                </a:solidFill>
                <a:latin typeface="Calibri" panose="020F0502020204030204" pitchFamily="34" charset="0"/>
                <a:cs typeface="Calibri" panose="020F0502020204030204" pitchFamily="34" charset="0"/>
              </a:rPr>
              <a:t>GIẢNG VIÊN</a:t>
            </a:r>
            <a:r>
              <a:rPr lang="vi-VN" sz="2000" b="1">
                <a:solidFill>
                  <a:srgbClr val="25BCFF"/>
                </a:solidFill>
                <a:latin typeface="Calibri" panose="020F0502020204030204" pitchFamily="34" charset="0"/>
                <a:cs typeface="Calibri" panose="020F0502020204030204" pitchFamily="34" charset="0"/>
              </a:rPr>
              <a:t> : Thầy NGUYỄN BẢO ÂN </a:t>
            </a:r>
            <a:endParaRPr lang="en-US" sz="2000" b="1" dirty="0">
              <a:solidFill>
                <a:srgbClr val="25BCFF"/>
              </a:solidFill>
              <a:latin typeface="Calibri" panose="020F0502020204030204" pitchFamily="34" charset="0"/>
              <a:cs typeface="Calibri" panose="020F0502020204030204" pitchFamily="34" charset="0"/>
            </a:endParaRPr>
          </a:p>
        </p:txBody>
      </p:sp>
      <p:sp>
        <p:nvSpPr>
          <p:cNvPr id="10" name="Subtitle 2">
            <a:extLst>
              <a:ext uri="{FF2B5EF4-FFF2-40B4-BE49-F238E27FC236}">
                <a16:creationId xmlns:a16="http://schemas.microsoft.com/office/drawing/2014/main" id="{46D88889-3A4E-4FCA-976F-BFFFBFF4F3CE}"/>
              </a:ext>
            </a:extLst>
          </p:cNvPr>
          <p:cNvSpPr txBox="1">
            <a:spLocks/>
          </p:cNvSpPr>
          <p:nvPr/>
        </p:nvSpPr>
        <p:spPr>
          <a:xfrm>
            <a:off x="0" y="6325562"/>
            <a:ext cx="12191999" cy="474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000" b="1">
                <a:solidFill>
                  <a:srgbClr val="25BCFF"/>
                </a:solidFill>
                <a:latin typeface="Calibri" panose="020F0502020204030204" pitchFamily="34" charset="0"/>
                <a:cs typeface="Calibri" panose="020F0502020204030204" pitchFamily="34" charset="0"/>
              </a:rPr>
              <a:t>BÁO CÁO</a:t>
            </a:r>
            <a:r>
              <a:rPr lang="en-US" sz="2000" b="1">
                <a:solidFill>
                  <a:srgbClr val="25BCFF"/>
                </a:solidFill>
                <a:latin typeface="Calibri" panose="020F0502020204030204" pitchFamily="34" charset="0"/>
                <a:cs typeface="Calibri" panose="020F0502020204030204" pitchFamily="34" charset="0"/>
              </a:rPr>
              <a:t> VIÊN</a:t>
            </a:r>
            <a:r>
              <a:rPr lang="vi-VN" sz="2000" b="1">
                <a:solidFill>
                  <a:srgbClr val="25BCFF"/>
                </a:solidFill>
                <a:latin typeface="Calibri" panose="020F0502020204030204" pitchFamily="34" charset="0"/>
                <a:cs typeface="Calibri" panose="020F0502020204030204" pitchFamily="34" charset="0"/>
              </a:rPr>
              <a:t> : LÊ LY TA – THẠCH NIA THY</a:t>
            </a:r>
            <a:endParaRPr lang="en-US" sz="2000" b="1" dirty="0">
              <a:solidFill>
                <a:srgbClr val="25BC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57339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0000">
                                      <p:stCondLst>
                                        <p:cond delay="1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3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22" presetClass="entr" presetSubtype="8" fill="hold" grpId="0" nodeType="withEffect">
                                      <p:stCondLst>
                                        <p:cond delay="300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30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6" presetClass="emph" presetSubtype="0" fill="hold" nodeType="withEffect">
                                      <p:stCondLst>
                                        <p:cond delay="0"/>
                                      </p:stCondLst>
                                      <p:childTnLst>
                                        <p:animScale>
                                          <p:cBhvr>
                                            <p:cTn id="24" dur="10000" fill="hold"/>
                                            <p:tgtEl>
                                              <p:spTgt spid="1026"/>
                                            </p:tgtEl>
                                          </p:cBhvr>
                                          <p:by x="150000" y="150000"/>
                                        </p:animScale>
                                      </p:childTnLst>
                                    </p:cTn>
                                  </p:par>
                                  <p:par>
                                    <p:cTn id="25" presetID="10" presetClass="exit" presetSubtype="0" fill="hold" nodeType="withEffect">
                                      <p:stCondLst>
                                        <p:cond delay="750"/>
                                      </p:stCondLst>
                                      <p:childTnLst>
                                        <p:animEffect transition="out" filter="fade">
                                          <p:cBhvr>
                                            <p:cTn id="26" dur="500"/>
                                            <p:tgtEl>
                                              <p:spTgt spid="1026"/>
                                            </p:tgtEl>
                                          </p:cBhvr>
                                        </p:animEffect>
                                        <p:set>
                                          <p:cBhvr>
                                            <p:cTn id="27" dur="1" fill="hold">
                                              <p:stCondLst>
                                                <p:cond delay="499"/>
                                              </p:stCondLst>
                                            </p:cTn>
                                            <p:tgtEl>
                                              <p:spTgt spid="1026"/>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10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5" grpId="0"/>
          <p:bldP spid="18"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3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22" presetClass="entr" presetSubtype="8" fill="hold" grpId="0" nodeType="withEffect">
                                      <p:stCondLst>
                                        <p:cond delay="300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30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6" presetClass="emph" presetSubtype="0" fill="hold" nodeType="withEffect">
                                      <p:stCondLst>
                                        <p:cond delay="0"/>
                                      </p:stCondLst>
                                      <p:childTnLst>
                                        <p:animScale>
                                          <p:cBhvr>
                                            <p:cTn id="24" dur="10000" fill="hold"/>
                                            <p:tgtEl>
                                              <p:spTgt spid="1026"/>
                                            </p:tgtEl>
                                          </p:cBhvr>
                                          <p:by x="150000" y="150000"/>
                                        </p:animScale>
                                      </p:childTnLst>
                                    </p:cTn>
                                  </p:par>
                                  <p:par>
                                    <p:cTn id="25" presetID="10" presetClass="exit" presetSubtype="0" fill="hold" nodeType="withEffect">
                                      <p:stCondLst>
                                        <p:cond delay="750"/>
                                      </p:stCondLst>
                                      <p:childTnLst>
                                        <p:animEffect transition="out" filter="fade">
                                          <p:cBhvr>
                                            <p:cTn id="26" dur="500"/>
                                            <p:tgtEl>
                                              <p:spTgt spid="1026"/>
                                            </p:tgtEl>
                                          </p:cBhvr>
                                        </p:animEffect>
                                        <p:set>
                                          <p:cBhvr>
                                            <p:cTn id="27" dur="1" fill="hold">
                                              <p:stCondLst>
                                                <p:cond delay="499"/>
                                              </p:stCondLst>
                                            </p:cTn>
                                            <p:tgtEl>
                                              <p:spTgt spid="1026"/>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10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5" grpId="0"/>
          <p:bldP spid="18" grpId="0"/>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55089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Times New Roman" panose="02020603050405020304" pitchFamily="18" charset="0"/>
              </a:rPr>
              <a:t>Git</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419100"/>
            <a:ext cx="7547264" cy="6116781"/>
          </a:xfrm>
        </p:spPr>
        <p:txBody>
          <a:bodyPr>
            <a:normAutofit fontScale="77500" lnSpcReduction="20000"/>
          </a:bodyPr>
          <a:lstStyle/>
          <a:p>
            <a:pPr marL="0" indent="0" algn="just">
              <a:lnSpc>
                <a:spcPct val="170000"/>
              </a:lnSpc>
              <a:buNone/>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Quy trình sử lý công việc (workflow):</a:t>
            </a:r>
          </a:p>
          <a:p>
            <a:pPr marL="0" indent="0" algn="just">
              <a:lnSpc>
                <a:spcPct val="170000"/>
              </a:lnSpc>
              <a:buNone/>
            </a:pPr>
            <a:endPar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endPar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endPar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endPar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endPar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	Khi sử dụng Git bạn nên lưu ý là dùng Git giúp bạn quản lý mã nguồn mà không thể chỉnh code trong Git. Bạn có thể thực hiện các công việc của mình trên môi trường làm việc với các chức năng tiện ích trên IDE của ngôn ngữ lập trình khác. </a:t>
            </a:r>
          </a:p>
        </p:txBody>
      </p:sp>
      <p:pic>
        <p:nvPicPr>
          <p:cNvPr id="8" name="Picture 7">
            <a:extLst>
              <a:ext uri="{FF2B5EF4-FFF2-40B4-BE49-F238E27FC236}">
                <a16:creationId xmlns:a16="http://schemas.microsoft.com/office/drawing/2014/main" id="{40990343-2E85-4CB5-AA49-02D107CDB5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9413" y="1237095"/>
            <a:ext cx="2747645" cy="2527935"/>
          </a:xfrm>
          <a:prstGeom prst="rect">
            <a:avLst/>
          </a:prstGeom>
          <a:noFill/>
        </p:spPr>
      </p:pic>
    </p:spTree>
    <p:extLst>
      <p:ext uri="{BB962C8B-B14F-4D97-AF65-F5344CB8AC3E}">
        <p14:creationId xmlns:p14="http://schemas.microsoft.com/office/powerpoint/2010/main" val="4151986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55089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Times New Roman" panose="02020603050405020304" pitchFamily="18" charset="0"/>
              </a:rPr>
              <a:t>Git</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862447"/>
            <a:ext cx="7353109" cy="5216237"/>
          </a:xfrm>
        </p:spPr>
        <p:txBody>
          <a:bodyPr>
            <a:normAutofit/>
          </a:bodyPr>
          <a:lstStyle/>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Lợi ích của Git:</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Khi không có kết nối internet, chúng ta vẫn có thể làm việc và commit. </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Thời gian trẻ thấp do hầu hết dữ liệu đều được sao chép ở máy cục bộ.</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Làm việc dễ dàng hơn với branch.</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Dễ dàng trong việc deployment sản phẩm</a:t>
            </a:r>
          </a:p>
        </p:txBody>
      </p:sp>
    </p:spTree>
    <p:extLst>
      <p:ext uri="{BB962C8B-B14F-4D97-AF65-F5344CB8AC3E}">
        <p14:creationId xmlns:p14="http://schemas.microsoft.com/office/powerpoint/2010/main" val="3977478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55089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Times New Roman" panose="02020603050405020304" pitchFamily="18" charset="0"/>
              </a:rPr>
              <a:t>Git</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419101"/>
            <a:ext cx="7547264" cy="6102236"/>
          </a:xfrm>
        </p:spPr>
        <p:txBody>
          <a:bodyPr>
            <a:normAutofit fontScale="85000" lnSpcReduction="20000"/>
          </a:bodyPr>
          <a:lstStyle/>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Khái niệm Repository:</a:t>
            </a:r>
          </a:p>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	Repository là nơi sẽ ghi lại trạng thái của thư mục và file. Trạng thái được lưu lại đang được chứa như là lịch sử thay đổi của nội dung. Bằng việc đặt thư mục muốn quản lý lịch sử thay đổi dưới sự quản lý của repository, có thể ghi chép lại lịch sử thay đổi của thư mục và file trong thư mục đó.</a:t>
            </a:r>
          </a:p>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	Đầu tiên, repository của Git được phân thành 2 loại là remote repository và localmrepository.</a:t>
            </a:r>
          </a:p>
          <a:p>
            <a:pPr algn="just">
              <a:lnSpc>
                <a:spcPct val="170000"/>
              </a:lnSpc>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Remote repository: Là repository để chia sẻ giữa nhiều người và bố trí trên server chuyên dụng.</a:t>
            </a:r>
          </a:p>
          <a:p>
            <a:pPr algn="just">
              <a:lnSpc>
                <a:spcPct val="170000"/>
              </a:lnSpc>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Local repository: Là repository bố trí trên máy của bản thân mình, dành cho một người dùng sử dụng.</a:t>
            </a:r>
          </a:p>
        </p:txBody>
      </p:sp>
    </p:spTree>
    <p:extLst>
      <p:ext uri="{BB962C8B-B14F-4D97-AF65-F5344CB8AC3E}">
        <p14:creationId xmlns:p14="http://schemas.microsoft.com/office/powerpoint/2010/main" val="797601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4143184"/>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SimSun" panose="02010600030101010101" pitchFamily="2" charset="-122"/>
              </a:rPr>
              <a:t>GitHub</a:t>
            </a:r>
            <a:endParaRPr lang="en-US" sz="2000" b="1" dirty="0">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1724895"/>
            <a:ext cx="7353109" cy="3584862"/>
          </a:xfrm>
        </p:spPr>
        <p:txBody>
          <a:bodyPr>
            <a:normAutofit/>
          </a:bodyPr>
          <a:lstStyle/>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	GitHub </a:t>
            </a: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là một dịch vụ cung cấp kho lưu trữ mã nguồn Git dựa trên nền web cho các dự án phát triển phần mềm. GitHub cung cấp cả phiên bản trả tiền lẫn miễn phí cho các tài khoản. Các dự án mã nguồn mở sẽ được cung cấp kho lưu trữ miễn phí.</a:t>
            </a:r>
          </a:p>
        </p:txBody>
      </p:sp>
    </p:spTree>
    <p:extLst>
      <p:ext uri="{BB962C8B-B14F-4D97-AF65-F5344CB8AC3E}">
        <p14:creationId xmlns:p14="http://schemas.microsoft.com/office/powerpoint/2010/main" val="1869239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4143184"/>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SimSun" panose="02010600030101010101" pitchFamily="2" charset="-122"/>
              </a:rPr>
              <a:t>GitHub</a:t>
            </a:r>
            <a:endParaRPr lang="en-US" sz="2000" b="1" dirty="0">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696190"/>
            <a:ext cx="7353109" cy="5112327"/>
          </a:xfrm>
        </p:spPr>
        <p:txBody>
          <a:bodyPr>
            <a:normAutofit/>
          </a:bodyPr>
          <a:lstStyle/>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Tính năng của GitHub:</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Wiki, issue, thống kê, đổi tên project, project được đặt vào namespace là user.</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Watch project: theo dõi hoạt động của project của người khác. Xem quá trình người ta phát triển phầm mềm thế nào, project phát triển ra sao.</a:t>
            </a:r>
          </a:p>
          <a:p>
            <a:pPr algn="just">
              <a:lnSpc>
                <a:spcPct val="170000"/>
              </a:lnSpc>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Follow user: theo dõi hoạt động của người khác.</a:t>
            </a:r>
          </a:p>
        </p:txBody>
      </p:sp>
    </p:spTree>
    <p:extLst>
      <p:ext uri="{BB962C8B-B14F-4D97-AF65-F5344CB8AC3E}">
        <p14:creationId xmlns:p14="http://schemas.microsoft.com/office/powerpoint/2010/main" val="2637690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4143184"/>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SimSun" panose="02010600030101010101" pitchFamily="2" charset="-122"/>
              </a:rPr>
              <a:t>GitHub</a:t>
            </a:r>
            <a:endParaRPr lang="en-US" sz="2000" b="1" dirty="0">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1714500"/>
            <a:ext cx="7353109" cy="4094017"/>
          </a:xfrm>
        </p:spPr>
        <p:txBody>
          <a:bodyPr>
            <a:normAutofit/>
          </a:bodyPr>
          <a:lstStyle/>
          <a:p>
            <a:pPr marL="0" indent="0" algn="just">
              <a:lnSpc>
                <a:spcPct val="17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Lợi ích của GitHub đối với lập trình viên:</a:t>
            </a:r>
          </a:p>
          <a:p>
            <a:pPr algn="just">
              <a:lnSpc>
                <a:spcPct val="170000"/>
              </a:lnSpc>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Quản lý source code dễ dàng.</a:t>
            </a:r>
          </a:p>
          <a:p>
            <a:pPr algn="just">
              <a:lnSpc>
                <a:spcPct val="170000"/>
              </a:lnSpc>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Github giúp cải thiện kỹ năng code.</a:t>
            </a:r>
          </a:p>
          <a:p>
            <a:pPr algn="just">
              <a:lnSpc>
                <a:spcPct val="170000"/>
              </a:lnSpc>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Github là một kho tài nguyên tuyệt vời.</a:t>
            </a:r>
          </a:p>
        </p:txBody>
      </p:sp>
    </p:spTree>
    <p:extLst>
      <p:ext uri="{BB962C8B-B14F-4D97-AF65-F5344CB8AC3E}">
        <p14:creationId xmlns:p14="http://schemas.microsoft.com/office/powerpoint/2010/main" val="2189607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332509"/>
            <a:ext cx="7606146" cy="6012180"/>
          </a:xfrm>
        </p:spPr>
        <p:txBody>
          <a:bodyPr>
            <a:normAutofit fontScale="92500"/>
          </a:bodyPr>
          <a:lstStyle/>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Stack là một vật chứa (container) các đối tượng làm việc theo cơ chế LIFO (Last In First Out) nghĩa là việc thêm một đối tượng vào stack hoặc lấy một đối tượng ra khỏi stack được thực hiện theo cơ chế "Vào sau ra trước". Các đối tượng có thể được thêm vào stack bất kỳ lúc nào nhưng chỉ có đối tượng thêm vào sau cùng mới được phép lấy ra khỏi stack. Thao tác thêm 1 đối tượng vào stack thường được gọi là "Push". Thao tác lấy 1 đối tượng ra khỏi stack gọi là "Pop". Trong tin học, CTDL stack có nhiều ứng dụng: khử đệ qui, tổ chức lưu vết các quá trình tìm kiếm theo chiều sâu và quay lui, vét cạn, ứng dụng trong các bài toán tính toán biểu thức, . Một hình ảnh một stack</a:t>
            </a: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14664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nodeType="withEffect">
                                  <p:stCondLst>
                                    <p:cond delay="150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75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anim calcmode="lin" valueType="num">
                                      <p:cBhvr>
                                        <p:cTn id="1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20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42" presetClass="entr" presetSubtype="0" fill="hold" nodeType="withEffect">
                                  <p:stCondLst>
                                    <p:cond delay="200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1000"/>
                                        <p:tgtEl>
                                          <p:spTgt spid="9">
                                            <p:txEl>
                                              <p:pRg st="2" end="2"/>
                                            </p:txEl>
                                          </p:spTgt>
                                        </p:tgtEl>
                                      </p:cBhvr>
                                    </p:animEffect>
                                    <p:anim calcmode="lin" valueType="num">
                                      <p:cBhvr>
                                        <p:cTn id="2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332508"/>
            <a:ext cx="7606146" cy="6296891"/>
          </a:xfrm>
        </p:spPr>
        <p:txBody>
          <a:bodyPr>
            <a:normAutofit fontScale="92500"/>
          </a:bodyPr>
          <a:lstStyle/>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Ta có thể định nghĩa CTDL stack như sau: stack là một CTDL trừu tượng (ADT) tuyến tính hỗ trợ 2 thao tác chính: Push(o): Thêm đối tượng o vào đầu stack Pop(): Lấy đối tượng ở đầu stack ra khỏi stack và trả về giá trị của nó. Nếu stack rỗng thì lỗi sẽ xảy ra. Ngoài ra, stack cũng hỗ trợ một số thao tác khác: isEmpty(): Kiểm tra xem stack có rỗng không. Top(): Trả về giá trị của phần tử nằm ở đầu stack mà không hủy nó khỏi stack. Nếu stack rỗng thì lỗi sẽ xảy ra. Các thao tác thêm, trích và huỷ một phần tử chỉ được thực hiện ở cùng một phía của Stack do đó hoạt động của Stack được thực hiện theo nguyên tắc LIFO (Last In First Out - vào sau ra trước). Ðể biểu diễn Stack, ta có thể dùng mảng 1 chiều hoặc dùng danh sách liên kết.</a:t>
            </a: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9752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571501"/>
            <a:ext cx="7606146" cy="5579919"/>
          </a:xfrm>
        </p:spPr>
        <p:txBody>
          <a:bodyPr>
            <a:normAutofit fontScale="92500"/>
          </a:bodyPr>
          <a:lstStyle/>
          <a:p>
            <a:pPr marL="0" indent="0" algn="just">
              <a:lnSpc>
                <a:spcPct val="15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Biểu diễn stack dùng mảng </a:t>
            </a:r>
          </a:p>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Ta có thể tạo một stack bằng cách khai báo một mảng 1 chiều với kích thước tối đa là N (ví dụ, N có thể bằng 1000). Như vậy stack có thể chứa tối đa N phần tử đánh số từ 0 đến N -1. Phần tử nằm ở đầu stack sẽ có chỉ số t (lúc đó trong stack)</a:t>
            </a:r>
          </a:p>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Tạo stack S và quản lý đỉnh stack bằng biến t: Data S [N]; Int t; Việc cài đặt stack thông qua mảng một chiều đơn giản và khá hiệu quả. Tuy nhiên, hạn chế lớn nhất của phương án cài đặt này là giới hạn về kích thước của stack N. Giá trị của N có thể quá nhỏ so với nhu cầu thực tế hoặc quá lớn sẽ làm lãng phí bộ nhớ. </a:t>
            </a: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4318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1672941"/>
            <a:ext cx="7606146" cy="3865418"/>
          </a:xfrm>
        </p:spPr>
        <p:txBody>
          <a:bodyPr>
            <a:normAutofit/>
          </a:bodyPr>
          <a:lstStyle/>
          <a:p>
            <a:pPr marL="0" indent="0" algn="just">
              <a:lnSpc>
                <a:spcPct val="15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Biểu diễn stack dùng danh sách:</a:t>
            </a:r>
          </a:p>
          <a:p>
            <a:pPr marL="0" indent="0" algn="just">
              <a:lnSpc>
                <a:spcPct val="15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Ta có thể tạo một stack bằng cách sử dụng một danh sách liên kết đơn (danh sách liên kết). Có thể nói, danh sách liên kết có những đặc tính rất phù hợp để dùng làm stack vì mọi thao tác trên stack đều diễn ra ở đầu stack.  </a:t>
            </a:r>
          </a:p>
        </p:txBody>
      </p:sp>
    </p:spTree>
    <p:extLst>
      <p:ext uri="{BB962C8B-B14F-4D97-AF65-F5344CB8AC3E}">
        <p14:creationId xmlns:p14="http://schemas.microsoft.com/office/powerpoint/2010/main" val="4012234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96359D-41BC-4E92-999D-6456138F09F5}"/>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angle: Rounded Corners 6">
            <a:extLst>
              <a:ext uri="{FF2B5EF4-FFF2-40B4-BE49-F238E27FC236}">
                <a16:creationId xmlns:a16="http://schemas.microsoft.com/office/drawing/2014/main" id="{88194592-8BD9-4EDC-9053-531C467A17FE}"/>
              </a:ext>
            </a:extLst>
          </p:cNvPr>
          <p:cNvSpPr/>
          <p:nvPr/>
        </p:nvSpPr>
        <p:spPr>
          <a:xfrm>
            <a:off x="1169044" y="2005705"/>
            <a:ext cx="4676172" cy="1646359"/>
          </a:xfrm>
          <a:prstGeom prst="roundRect">
            <a:avLst>
              <a:gd name="adj" fmla="val 23260"/>
            </a:avLst>
          </a:prstGeom>
          <a:solidFill>
            <a:schemeClr val="bg1">
              <a:alpha val="2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solidFill>
                  <a:schemeClr val="bg1"/>
                </a:solidFill>
                <a:effectLst>
                  <a:outerShdw blurRad="38100" dist="38100" dir="2700000" algn="tl">
                    <a:srgbClr val="000000">
                      <a:alpha val="43137"/>
                    </a:srgbClr>
                  </a:outerShdw>
                </a:effectLst>
              </a:rPr>
              <a:t>I. </a:t>
            </a:r>
            <a:r>
              <a:rPr lang="vi-VN" sz="3600" b="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TỔNG QUAN</a:t>
            </a:r>
            <a:endParaRPr lang="en-US" sz="3600" b="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BC7E2E28-F964-498B-AEAF-99C79036BFC6}"/>
              </a:ext>
            </a:extLst>
          </p:cNvPr>
          <p:cNvSpPr/>
          <p:nvPr/>
        </p:nvSpPr>
        <p:spPr>
          <a:xfrm>
            <a:off x="6462534" y="2005705"/>
            <a:ext cx="4676172" cy="1646359"/>
          </a:xfrm>
          <a:prstGeom prst="roundRect">
            <a:avLst>
              <a:gd name="adj" fmla="val 23260"/>
            </a:avLst>
          </a:prstGeom>
          <a:solidFill>
            <a:schemeClr val="bg1">
              <a:alpha val="2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solidFill>
                  <a:schemeClr val="bg1"/>
                </a:solidFill>
                <a:effectLst>
                  <a:outerShdw blurRad="38100" dist="38100" dir="2700000" algn="tl">
                    <a:srgbClr val="000000">
                      <a:alpha val="43137"/>
                    </a:srgbClr>
                  </a:outerShdw>
                </a:effectLst>
              </a:rPr>
              <a:t>II. </a:t>
            </a:r>
            <a:r>
              <a:rPr lang="vi-VN" sz="3600" b="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GIỚI THIỆU</a:t>
            </a:r>
            <a:endParaRPr lang="en-US" sz="3600" b="1">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2090F4E0-C1DA-4014-ABB5-D81ACEB4AF84}"/>
              </a:ext>
            </a:extLst>
          </p:cNvPr>
          <p:cNvSpPr/>
          <p:nvPr/>
        </p:nvSpPr>
        <p:spPr>
          <a:xfrm>
            <a:off x="6462534" y="4190566"/>
            <a:ext cx="4676172" cy="1646359"/>
          </a:xfrm>
          <a:prstGeom prst="roundRect">
            <a:avLst>
              <a:gd name="adj" fmla="val 23260"/>
            </a:avLst>
          </a:prstGeom>
          <a:solidFill>
            <a:schemeClr val="bg1">
              <a:alpha val="2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IV. </a:t>
            </a:r>
            <a:r>
              <a:rPr lang="en-US" sz="3200" b="1">
                <a:solidFill>
                  <a:schemeClr val="bg1"/>
                </a:solidFill>
                <a:latin typeface="Calibri" panose="020F0502020204030204" pitchFamily="34" charset="0"/>
                <a:cs typeface="Calibri" panose="020F0502020204030204" pitchFamily="34" charset="0"/>
              </a:rPr>
              <a:t>KẾT </a:t>
            </a:r>
            <a:r>
              <a:rPr lang="vi-VN" sz="3200" b="1">
                <a:solidFill>
                  <a:schemeClr val="bg1"/>
                </a:solidFill>
                <a:latin typeface="Calibri" panose="020F0502020204030204" pitchFamily="34" charset="0"/>
                <a:cs typeface="Calibri" panose="020F0502020204030204" pitchFamily="34" charset="0"/>
              </a:rPr>
              <a:t>LUẬN</a:t>
            </a:r>
            <a:endParaRPr lang="en-US" sz="32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8E84109E-7C1F-4F87-B026-A91D537E2932}"/>
              </a:ext>
            </a:extLst>
          </p:cNvPr>
          <p:cNvSpPr/>
          <p:nvPr/>
        </p:nvSpPr>
        <p:spPr>
          <a:xfrm>
            <a:off x="1169044" y="4190566"/>
            <a:ext cx="4676172" cy="1646359"/>
          </a:xfrm>
          <a:prstGeom prst="roundRect">
            <a:avLst>
              <a:gd name="adj" fmla="val 23260"/>
            </a:avLst>
          </a:prstGeom>
          <a:solidFill>
            <a:schemeClr val="bg1">
              <a:alpha val="2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vi-VN" sz="3200" b="1">
                <a:solidFill>
                  <a:schemeClr val="bg1"/>
                </a:solidFill>
                <a:latin typeface="Calibri" panose="020F0502020204030204" pitchFamily="34" charset="0"/>
                <a:cs typeface="Calibri" panose="020F0502020204030204" pitchFamily="34" charset="0"/>
              </a:rPr>
              <a:t>III.NGHIÊN CỨU</a:t>
            </a:r>
          </a:p>
        </p:txBody>
      </p:sp>
      <p:sp>
        <p:nvSpPr>
          <p:cNvPr id="11" name="Title 1">
            <a:extLst>
              <a:ext uri="{FF2B5EF4-FFF2-40B4-BE49-F238E27FC236}">
                <a16:creationId xmlns:a16="http://schemas.microsoft.com/office/drawing/2014/main" id="{FBE456EA-E9AE-4076-8989-A4916CBBABAD}"/>
              </a:ext>
            </a:extLst>
          </p:cNvPr>
          <p:cNvSpPr txBox="1">
            <a:spLocks/>
          </p:cNvSpPr>
          <p:nvPr/>
        </p:nvSpPr>
        <p:spPr>
          <a:xfrm>
            <a:off x="838200" y="3188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NỘI DUNG</a:t>
            </a:r>
            <a:endParaRPr lang="en-US" sz="600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040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14:bounceEnd="60000">
                                          <p:cBhvr additive="base">
                                            <p:cTn id="12" dur="1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3" dur="1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14:presetBounceEnd="60000">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14:bounceEnd="60000">
                                          <p:cBhvr additive="base">
                                            <p:cTn id="16" dur="1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7" dur="1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14:presetBounceEnd="60000">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14:bounceEnd="60000">
                                          <p:cBhvr additive="base">
                                            <p:cTn id="20" dur="1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1" dur="1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60000">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14:bounceEnd="60000">
                                          <p:cBhvr additive="base">
                                            <p:cTn id="24" dur="1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25"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500" fill="hold"/>
                                            <p:tgtEl>
                                              <p:spTgt spid="9"/>
                                            </p:tgtEl>
                                            <p:attrNameLst>
                                              <p:attrName>ppt_x</p:attrName>
                                            </p:attrNameLst>
                                          </p:cBhvr>
                                          <p:tavLst>
                                            <p:tav tm="0">
                                              <p:val>
                                                <p:strVal val="#ppt_x"/>
                                              </p:val>
                                            </p:tav>
                                            <p:tav tm="100000">
                                              <p:val>
                                                <p:strVal val="#ppt_x"/>
                                              </p:val>
                                            </p:tav>
                                          </p:tavLst>
                                        </p:anim>
                                        <p:anim calcmode="lin" valueType="num">
                                          <p:cBhvr additive="base">
                                            <p:cTn id="17" dur="1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500" fill="hold"/>
                                            <p:tgtEl>
                                              <p:spTgt spid="7"/>
                                            </p:tgtEl>
                                            <p:attrNameLst>
                                              <p:attrName>ppt_x</p:attrName>
                                            </p:attrNameLst>
                                          </p:cBhvr>
                                          <p:tavLst>
                                            <p:tav tm="0">
                                              <p:val>
                                                <p:strVal val="#ppt_x"/>
                                              </p:val>
                                            </p:tav>
                                            <p:tav tm="100000">
                                              <p:val>
                                                <p:strVal val="#ppt_x"/>
                                              </p:val>
                                            </p:tav>
                                          </p:tavLst>
                                        </p:anim>
                                        <p:anim calcmode="lin" valueType="num">
                                          <p:cBhvr additive="base">
                                            <p:cTn id="21" dur="1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1500" fill="hold"/>
                                            <p:tgtEl>
                                              <p:spTgt spid="10"/>
                                            </p:tgtEl>
                                            <p:attrNameLst>
                                              <p:attrName>ppt_x</p:attrName>
                                            </p:attrNameLst>
                                          </p:cBhvr>
                                          <p:tavLst>
                                            <p:tav tm="0">
                                              <p:val>
                                                <p:strVal val="#ppt_x"/>
                                              </p:val>
                                            </p:tav>
                                            <p:tav tm="100000">
                                              <p:val>
                                                <p:strVal val="#ppt_x"/>
                                              </p:val>
                                            </p:tav>
                                          </p:tavLst>
                                        </p:anim>
                                        <p:anim calcmode="lin" valueType="num">
                                          <p:cBhvr additive="base">
                                            <p:cTn id="25"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419100"/>
            <a:ext cx="7606146" cy="5877791"/>
          </a:xfrm>
        </p:spPr>
        <p:txBody>
          <a:bodyPr>
            <a:normAutofit lnSpcReduction="10000"/>
          </a:bodyPr>
          <a:lstStyle/>
          <a:p>
            <a:pPr algn="just">
              <a:lnSpc>
                <a:spcPct val="150000"/>
              </a:lnSpc>
              <a:buFontTx/>
              <a:buChar char="-"/>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Sau đây là các thao tác tương ứng cho list-stack:</a:t>
            </a:r>
          </a:p>
          <a:p>
            <a:pPr marL="0" indent="0" algn="just">
              <a:lnSpc>
                <a:spcPct val="150000"/>
              </a:lnSpc>
              <a:buNone/>
            </a:pPr>
            <a:endPar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90170" marR="0" algn="just">
              <a:lnSpc>
                <a:spcPct val="100000"/>
              </a:lnSpc>
              <a:spcBef>
                <a:spcPts val="25"/>
              </a:spcBef>
              <a:spcAft>
                <a:spcPts val="600"/>
              </a:spcAft>
            </a:pPr>
            <a:r>
              <a:rPr lang="en-US" sz="1800" b="1">
                <a:solidFill>
                  <a:schemeClr val="bg1"/>
                </a:solidFill>
                <a:effectLst/>
                <a:ea typeface="Calibri" panose="020F0502020204030204" pitchFamily="34" charset="0"/>
              </a:rPr>
              <a:t>Tạo Stack S rỗng</a:t>
            </a:r>
            <a:endParaRPr lang="en-US" sz="1800">
              <a:solidFill>
                <a:schemeClr val="bg1"/>
              </a:solidFill>
              <a:effectLst/>
              <a:ea typeface="Calibri" panose="020F0502020204030204" pitchFamily="34" charset="0"/>
            </a:endParaRPr>
          </a:p>
          <a:p>
            <a:pPr marL="203835" marR="0" indent="0">
              <a:lnSpc>
                <a:spcPct val="100000"/>
              </a:lnSpc>
              <a:spcBef>
                <a:spcPts val="50"/>
              </a:spcBef>
              <a:spcAft>
                <a:spcPts val="0"/>
              </a:spcAft>
              <a:buNone/>
              <a:tabLst>
                <a:tab pos="1003935" algn="l"/>
              </a:tabLst>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LIST	*</a:t>
            </a:r>
            <a:r>
              <a:rPr lang="vi-VN" sz="1800" spc="-1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S;</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1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Lệnh S.pHead=l.pTail= NULL tạo ra một Stack S rỗng.</a:t>
            </a:r>
          </a:p>
          <a:p>
            <a:pPr marL="203835" marR="0" indent="0">
              <a:lnSpc>
                <a:spcPct val="100000"/>
              </a:lnSpc>
              <a:spcBef>
                <a:spcPts val="10"/>
              </a:spcBef>
              <a:spcAft>
                <a:spcPts val="0"/>
              </a:spcAft>
              <a:buNone/>
            </a:pPr>
            <a:endParaRPr lang="en-US" sz="1800">
              <a:solidFill>
                <a:schemeClr val="bg1"/>
              </a:solidFill>
              <a:effectLst/>
              <a:latin typeface="Times New Roman" panose="02020603050405020304" pitchFamily="18" charset="0"/>
              <a:ea typeface="Times New Roman" panose="02020603050405020304" pitchFamily="18" charset="0"/>
            </a:endParaRPr>
          </a:p>
          <a:p>
            <a:pPr marL="90170" marR="0" algn="just">
              <a:lnSpc>
                <a:spcPct val="100000"/>
              </a:lnSpc>
              <a:spcBef>
                <a:spcPts val="0"/>
              </a:spcBef>
              <a:spcAft>
                <a:spcPts val="600"/>
              </a:spcAft>
            </a:pPr>
            <a:r>
              <a:rPr lang="en-US" sz="1800" b="1">
                <a:solidFill>
                  <a:schemeClr val="bg1"/>
                </a:solidFill>
                <a:effectLst/>
                <a:ea typeface="Calibri" panose="020F0502020204030204" pitchFamily="34" charset="0"/>
              </a:rPr>
              <a:t>Kiểm tra stack rỗng :</a:t>
            </a:r>
            <a:endParaRPr lang="en-US" sz="1800">
              <a:solidFill>
                <a:schemeClr val="bg1"/>
              </a:solidFill>
              <a:effectLst/>
              <a:ea typeface="Calibri" panose="020F0502020204030204" pitchFamily="34" charset="0"/>
            </a:endParaRPr>
          </a:p>
          <a:p>
            <a:pPr marL="203835" marR="0" indent="0">
              <a:lnSpc>
                <a:spcPct val="100000"/>
              </a:lnSpc>
              <a:spcBef>
                <a:spcPts val="5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char IsEmpty(LIST &amp;S)</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a:solidFill>
                <a:schemeClr val="bg1"/>
              </a:solidFill>
              <a:effectLst/>
              <a:latin typeface="Times New Roman" panose="02020603050405020304" pitchFamily="18" charset="0"/>
              <a:ea typeface="Times New Roman" panose="02020603050405020304" pitchFamily="18" charset="0"/>
            </a:endParaRPr>
          </a:p>
          <a:p>
            <a:pPr marL="547370" marR="2280285"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if (S.pHead == NULL) // stack rỗng return</a:t>
            </a:r>
            <a:r>
              <a:rPr lang="vi-VN" sz="1800" spc="-1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800">
              <a:solidFill>
                <a:schemeClr val="bg1"/>
              </a:solidFill>
              <a:effectLst/>
              <a:latin typeface="Times New Roman" panose="02020603050405020304" pitchFamily="18" charset="0"/>
              <a:ea typeface="Times New Roman" panose="02020603050405020304" pitchFamily="18" charset="0"/>
            </a:endParaRPr>
          </a:p>
          <a:p>
            <a:pPr marL="318135" marR="0" indent="0">
              <a:lnSpc>
                <a:spcPct val="100000"/>
              </a:lnSpc>
              <a:spcBef>
                <a:spcPts val="5"/>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else return</a:t>
            </a:r>
            <a:r>
              <a:rPr lang="vi-VN" sz="1800" spc="-6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203835" marR="0" indent="0">
              <a:lnSpc>
                <a:spcPct val="100000"/>
              </a:lnSpc>
              <a:spcBef>
                <a:spcPts val="0"/>
              </a:spcBef>
              <a:spcAft>
                <a:spcPts val="0"/>
              </a:spcAft>
              <a:buNone/>
            </a:pPr>
            <a:endParaRPr lang="en-US" sz="1800">
              <a:solidFill>
                <a:schemeClr val="bg1"/>
              </a:solidFill>
              <a:effectLst/>
              <a:latin typeface="Times New Roman" panose="02020603050405020304" pitchFamily="18" charset="0"/>
              <a:ea typeface="Times New Roman" panose="02020603050405020304" pitchFamily="18" charset="0"/>
            </a:endParaRPr>
          </a:p>
          <a:p>
            <a:pPr marL="90170" marR="0" algn="just">
              <a:lnSpc>
                <a:spcPct val="100000"/>
              </a:lnSpc>
              <a:spcBef>
                <a:spcPts val="0"/>
              </a:spcBef>
              <a:spcAft>
                <a:spcPts val="600"/>
              </a:spcAft>
            </a:pPr>
            <a:r>
              <a:rPr lang="en-US" sz="1800" b="1">
                <a:solidFill>
                  <a:schemeClr val="bg1"/>
                </a:solidFill>
                <a:effectLst/>
                <a:ea typeface="Calibri" panose="020F0502020204030204" pitchFamily="34" charset="0"/>
              </a:rPr>
              <a:t>Thêm một phần tử p vào stack S</a:t>
            </a:r>
            <a:endParaRPr lang="en-US" sz="1800">
              <a:solidFill>
                <a:schemeClr val="bg1"/>
              </a:solidFill>
              <a:effectLst/>
              <a:ea typeface="Calibri" panose="020F0502020204030204" pitchFamily="34" charset="0"/>
            </a:endParaRPr>
          </a:p>
          <a:p>
            <a:pPr marL="203835" marR="0" indent="0">
              <a:lnSpc>
                <a:spcPct val="100000"/>
              </a:lnSpc>
              <a:spcBef>
                <a:spcPts val="5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void Push(LIST &amp;S, Data x)</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a:solidFill>
                <a:schemeClr val="bg1"/>
              </a:solidFill>
              <a:effectLst/>
              <a:latin typeface="Times New Roman" panose="02020603050405020304" pitchFamily="18" charset="0"/>
              <a:ea typeface="Times New Roman" panose="02020603050405020304" pitchFamily="18" charset="0"/>
            </a:endParaRPr>
          </a:p>
          <a:p>
            <a:pPr marL="3181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InsertHead(S, x);</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3197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đạt được</a:t>
            </a:r>
            <a:endParaRPr lang="en-US"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419100"/>
            <a:ext cx="7606146" cy="5877791"/>
          </a:xfrm>
        </p:spPr>
        <p:txBody>
          <a:bodyPr>
            <a:normAutofit/>
          </a:bodyPr>
          <a:lstStyle/>
          <a:p>
            <a:pPr algn="just">
              <a:lnSpc>
                <a:spcPct val="150000"/>
              </a:lnSpc>
              <a:buFontTx/>
              <a:buChar char="-"/>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Sau đây là các thao tác tương ứng cho list-stack:</a:t>
            </a:r>
          </a:p>
          <a:p>
            <a:pPr marL="0" indent="0" algn="just">
              <a:lnSpc>
                <a:spcPct val="100000"/>
              </a:lnSpc>
              <a:buNone/>
            </a:pPr>
            <a:endPar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90170" marR="0" algn="just">
              <a:lnSpc>
                <a:spcPct val="100000"/>
              </a:lnSpc>
              <a:spcBef>
                <a:spcPts val="0"/>
              </a:spcBef>
              <a:spcAft>
                <a:spcPts val="600"/>
              </a:spcAft>
            </a:pPr>
            <a:r>
              <a:rPr lang="en-US" sz="1800" b="1">
                <a:solidFill>
                  <a:schemeClr val="bg1"/>
                </a:solidFill>
                <a:effectLst/>
                <a:ea typeface="Calibri" panose="020F0502020204030204" pitchFamily="34" charset="0"/>
              </a:rPr>
              <a:t>Trích huỷ phần tử ở đỉnh stack S</a:t>
            </a:r>
            <a:endParaRPr lang="en-US" sz="1800">
              <a:solidFill>
                <a:schemeClr val="bg1"/>
              </a:solidFill>
              <a:effectLst/>
              <a:ea typeface="Calibri" panose="020F0502020204030204" pitchFamily="34" charset="0"/>
            </a:endParaRPr>
          </a:p>
          <a:p>
            <a:pPr marL="203835" marR="0" indent="0">
              <a:lnSpc>
                <a:spcPct val="100000"/>
              </a:lnSpc>
              <a:spcBef>
                <a:spcPts val="5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Data Pop(LIST &amp;S)</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vi-VN" sz="1800" spc="-555">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Data x;</a:t>
            </a:r>
            <a:endParaRPr lang="en-US" sz="1800">
              <a:solidFill>
                <a:schemeClr val="bg1"/>
              </a:solidFill>
              <a:effectLst/>
              <a:latin typeface="Times New Roman" panose="02020603050405020304" pitchFamily="18" charset="0"/>
              <a:ea typeface="Times New Roman" panose="02020603050405020304" pitchFamily="18" charset="0"/>
            </a:endParaRPr>
          </a:p>
          <a:p>
            <a:pPr marL="318135" marR="255524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if(isEmpty(S)) return NULLDATA; x = RemoveFirst(S);</a:t>
            </a:r>
            <a:endParaRPr lang="en-US" sz="1800">
              <a:solidFill>
                <a:schemeClr val="bg1"/>
              </a:solidFill>
              <a:effectLst/>
              <a:latin typeface="Times New Roman" panose="02020603050405020304" pitchFamily="18" charset="0"/>
              <a:ea typeface="Times New Roman" panose="02020603050405020304" pitchFamily="18" charset="0"/>
            </a:endParaRPr>
          </a:p>
          <a:p>
            <a:pPr marL="3181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return x;</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203835" marR="0" indent="0">
              <a:lnSpc>
                <a:spcPct val="100000"/>
              </a:lnSpc>
              <a:spcBef>
                <a:spcPts val="0"/>
              </a:spcBef>
              <a:spcAft>
                <a:spcPts val="0"/>
              </a:spcAft>
              <a:buNone/>
            </a:pPr>
            <a:endParaRPr lang="en-US" sz="1800">
              <a:solidFill>
                <a:schemeClr val="bg1"/>
              </a:solidFill>
              <a:effectLst/>
              <a:latin typeface="Times New Roman" panose="02020603050405020304" pitchFamily="18" charset="0"/>
              <a:ea typeface="Times New Roman" panose="02020603050405020304" pitchFamily="18" charset="0"/>
            </a:endParaRPr>
          </a:p>
          <a:p>
            <a:pPr marL="90170" marR="0" algn="just">
              <a:lnSpc>
                <a:spcPct val="100000"/>
              </a:lnSpc>
              <a:spcBef>
                <a:spcPts val="0"/>
              </a:spcBef>
              <a:spcAft>
                <a:spcPts val="600"/>
              </a:spcAft>
            </a:pPr>
            <a:r>
              <a:rPr lang="en-US" sz="1800" b="1">
                <a:solidFill>
                  <a:schemeClr val="bg1"/>
                </a:solidFill>
                <a:effectLst/>
                <a:ea typeface="Calibri" panose="020F0502020204030204" pitchFamily="34" charset="0"/>
              </a:rPr>
              <a:t>Xem thông tin của phần tử ở đỉnh stack S</a:t>
            </a:r>
            <a:endParaRPr lang="en-US" sz="1800">
              <a:solidFill>
                <a:schemeClr val="bg1"/>
              </a:solidFill>
              <a:effectLst/>
              <a:ea typeface="Calibri" panose="020F0502020204030204" pitchFamily="34" charset="0"/>
            </a:endParaRPr>
          </a:p>
          <a:p>
            <a:pPr marL="203835" marR="0" indent="0">
              <a:lnSpc>
                <a:spcPct val="100000"/>
              </a:lnSpc>
              <a:spcBef>
                <a:spcPts val="5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Data Top(LIST &amp;S)</a:t>
            </a:r>
            <a:endParaRPr lang="en-US" sz="1800">
              <a:solidFill>
                <a:schemeClr val="bg1"/>
              </a:solidFill>
              <a:effectLst/>
              <a:latin typeface="Times New Roman" panose="02020603050405020304" pitchFamily="18" charset="0"/>
              <a:ea typeface="Times New Roman" panose="02020603050405020304" pitchFamily="18" charset="0"/>
            </a:endParaRPr>
          </a:p>
          <a:p>
            <a:pPr marL="432435" marR="2557780" indent="0">
              <a:lnSpc>
                <a:spcPct val="100000"/>
              </a:lnSpc>
              <a:spcBef>
                <a:spcPts val="1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vi-VN" sz="1800" spc="-56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if(isEmpty(S)) return NULLDATA; return l.Head-&gt;Info;</a:t>
            </a:r>
            <a:endParaRPr lang="en-US" sz="1800">
              <a:solidFill>
                <a:schemeClr val="bg1"/>
              </a:solidFill>
              <a:effectLst/>
              <a:latin typeface="Times New Roman" panose="02020603050405020304" pitchFamily="18" charset="0"/>
              <a:ea typeface="Times New Roman" panose="02020603050405020304" pitchFamily="18" charset="0"/>
            </a:endParaRPr>
          </a:p>
          <a:p>
            <a:pPr marL="203835" marR="0" indent="0">
              <a:lnSpc>
                <a:spcPct val="100000"/>
              </a:lnSpc>
              <a:spcBef>
                <a:spcPts val="0"/>
              </a:spcBef>
              <a:spcAft>
                <a:spcPts val="0"/>
              </a:spcAft>
              <a:buNone/>
            </a:pPr>
            <a:r>
              <a:rPr lang="vi-VN" sz="180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8843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1704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Ngăn xếp (STACK):</a:t>
            </a:r>
            <a:endParaRPr lang="vi-VN" sz="2000" b="1"/>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291446" y="419100"/>
            <a:ext cx="7606146" cy="5877791"/>
          </a:xfrm>
        </p:spPr>
        <p:txBody>
          <a:bodyPr>
            <a:normAutofit/>
          </a:bodyPr>
          <a:lstStyle/>
          <a:p>
            <a:pPr marL="0" indent="0" algn="just">
              <a:lnSpc>
                <a:spcPct val="15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Ứng dụng của Stack:</a:t>
            </a:r>
          </a:p>
          <a:p>
            <a:pPr algn="just">
              <a:lnSpc>
                <a:spcPct val="150000"/>
              </a:lnSpc>
              <a:buFontTx/>
              <a:buChar char="-"/>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Cấu trúc Stack thích hợp lưu trữ các loại dữ liệu mà trình tự truy xuất ngược với trình tự lưu trữ, do vậy một số ứng dụng sau thường cần đến stack : - Trong trình biên dịch (thông dịch), khi thực hiện các thủ tục, Stack được sử dụng để lưu môi trường của các thủ tục. - Trong một số bài toán của lý thuyết đồ thị (như tìm đường đi), Stack cũng thường được sử dụng để lưu dữ liệu khi giải các bài toán này. Ngoài ra, Stack cũng còn được sử dụng trong trường hợp khử đệ qui đuôi.</a:t>
            </a:r>
          </a:p>
        </p:txBody>
      </p:sp>
    </p:spTree>
    <p:extLst>
      <p:ext uri="{BB962C8B-B14F-4D97-AF65-F5344CB8AC3E}">
        <p14:creationId xmlns:p14="http://schemas.microsoft.com/office/powerpoint/2010/main" val="981173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488553"/>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Ngăn xếp (STACK):</a:t>
            </a:r>
            <a:endParaRPr lang="vi-VN" sz="2000" b="1">
              <a:solidFill>
                <a:schemeClr val="bg1"/>
              </a:solidFill>
            </a:endParaRPr>
          </a:p>
          <a:p>
            <a:pPr marL="0" indent="0" algn="ctr">
              <a:lnSpc>
                <a:spcPct val="150000"/>
              </a:lnSpc>
              <a:buNone/>
            </a:pPr>
            <a:r>
              <a:rPr lang="en-US" sz="2000" b="1">
                <a:ea typeface="Times New Roman" panose="02020603050405020304" pitchFamily="18" charset="0"/>
              </a:rPr>
              <a:t>Kế hoạch</a:t>
            </a:r>
            <a:r>
              <a:rPr lang="vi-VN" sz="2000" b="1">
                <a:ea typeface="Times New Roman" panose="02020603050405020304" pitchFamily="18" charset="0"/>
              </a:rPr>
              <a:t> </a:t>
            </a:r>
            <a:r>
              <a:rPr lang="vi-VN" sz="2000" b="1">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solidFill>
                  <a:schemeClr val="bg1"/>
                </a:solidFill>
                <a:ea typeface="Times New Roman" panose="02020603050405020304" pitchFamily="18" charset="0"/>
              </a:rPr>
              <a:t>Kết quả</a:t>
            </a:r>
            <a:endParaRPr lang="en-US"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524618" y="4696697"/>
            <a:ext cx="7304808" cy="883227"/>
          </a:xfrm>
        </p:spPr>
        <p:txBody>
          <a:bodyPr>
            <a:normAutofit/>
          </a:bodyPr>
          <a:lstStyle/>
          <a:p>
            <a:pPr marL="0" indent="0" algn="ctr">
              <a:lnSpc>
                <a:spcPct val="150000"/>
              </a:lnSpc>
              <a:buNone/>
            </a:pP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Kế hoạch phân công công việc theo biểu đồ Grain</a:t>
            </a:r>
            <a:endPar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8FD3A65-6544-45B9-BBFF-A96008E3DF53}"/>
              </a:ext>
            </a:extLst>
          </p:cNvPr>
          <p:cNvPicPr>
            <a:picLocks noChangeAspect="1"/>
          </p:cNvPicPr>
          <p:nvPr/>
        </p:nvPicPr>
        <p:blipFill>
          <a:blip r:embed="rId2"/>
          <a:stretch>
            <a:fillRect/>
          </a:stretch>
        </p:blipFill>
        <p:spPr>
          <a:xfrm>
            <a:off x="4382311" y="1341553"/>
            <a:ext cx="7589422" cy="3154597"/>
          </a:xfrm>
          <a:prstGeom prst="rect">
            <a:avLst/>
          </a:prstGeom>
        </p:spPr>
      </p:pic>
    </p:spTree>
    <p:extLst>
      <p:ext uri="{BB962C8B-B14F-4D97-AF65-F5344CB8AC3E}">
        <p14:creationId xmlns:p14="http://schemas.microsoft.com/office/powerpoint/2010/main" val="1646859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100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III</a:t>
            </a:r>
            <a:r>
              <a:rPr lang="en-US" sz="2800" b="1">
                <a:solidFill>
                  <a:schemeClr val="bg1"/>
                </a:solidFill>
                <a:latin typeface="Cambria" panose="02040503050406030204" pitchFamily="18" charset="0"/>
                <a:ea typeface="Cambria" panose="02040503050406030204" pitchFamily="18" charset="0"/>
              </a:rPr>
              <a:t>. NGHIÊN CỨU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4091229"/>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836156"/>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Ngăn xếp (STACK):</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Kế hoạch</a:t>
            </a:r>
            <a:r>
              <a:rPr lang="vi-VN" sz="2000" b="1">
                <a:solidFill>
                  <a:schemeClr val="bg1"/>
                </a:solidFill>
                <a:ea typeface="Times New Roman" panose="02020603050405020304" pitchFamily="18" charset="0"/>
              </a:rPr>
              <a:t> </a:t>
            </a: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thực hiện</a:t>
            </a:r>
          </a:p>
          <a:p>
            <a:pPr marL="0" indent="0" algn="ctr">
              <a:lnSpc>
                <a:spcPct val="150000"/>
              </a:lnSpc>
              <a:buNone/>
            </a:pPr>
            <a:r>
              <a:rPr lang="en-US" sz="2000" b="1">
                <a:ea typeface="Times New Roman" panose="02020603050405020304" pitchFamily="18" charset="0"/>
              </a:rPr>
              <a:t>Kết quả</a:t>
            </a: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524618" y="419101"/>
            <a:ext cx="7304808" cy="5160824"/>
          </a:xfrm>
        </p:spPr>
        <p:txBody>
          <a:bodyPr>
            <a:normAutofit/>
          </a:bodyPr>
          <a:lstStyle/>
          <a:p>
            <a:pPr marL="0" indent="0" algn="ctr">
              <a:lnSpc>
                <a:spcPct val="150000"/>
              </a:lnSpc>
              <a:buNone/>
            </a:pPr>
            <a:endPar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96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085C8"/>
            </a:gs>
            <a:gs pos="100000">
              <a:srgbClr val="FF15B1"/>
            </a:gs>
          </a:gsLst>
          <a:lin ang="2700000" scaled="1"/>
        </a:gra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4BCB466-5DE5-423E-8080-5A0A29A74212}"/>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DB9719-9D48-4416-B1BE-4313FE0D62BD}"/>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IV. KẾT LUẬN</a:t>
            </a:r>
          </a:p>
        </p:txBody>
      </p:sp>
      <p:sp>
        <p:nvSpPr>
          <p:cNvPr id="9" name="Rectangle: Rounded Corners 8">
            <a:extLst>
              <a:ext uri="{FF2B5EF4-FFF2-40B4-BE49-F238E27FC236}">
                <a16:creationId xmlns:a16="http://schemas.microsoft.com/office/drawing/2014/main" id="{EA35C8C5-B99E-4076-8775-13BC3E2DD9DB}"/>
              </a:ext>
            </a:extLst>
          </p:cNvPr>
          <p:cNvSpPr/>
          <p:nvPr/>
        </p:nvSpPr>
        <p:spPr>
          <a:xfrm>
            <a:off x="651355" y="3207996"/>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5F1B777-6DB2-40B8-8FF3-4520A6324FE6}"/>
              </a:ext>
            </a:extLst>
          </p:cNvPr>
          <p:cNvSpPr txBox="1">
            <a:spLocks/>
          </p:cNvSpPr>
          <p:nvPr/>
        </p:nvSpPr>
        <p:spPr>
          <a:xfrm>
            <a:off x="651355" y="3127104"/>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vi-VN" sz="2000" b="1">
                <a:latin typeface="Calibri" panose="020F0502020204030204" pitchFamily="34" charset="0"/>
                <a:ea typeface="Calibri" panose="020F0502020204030204" pitchFamily="34" charset="0"/>
                <a:cs typeface="Calibri" panose="020F0502020204030204" pitchFamily="34" charset="0"/>
              </a:rPr>
              <a:t>Kết quả đạt được</a:t>
            </a:r>
          </a:p>
          <a:p>
            <a:pPr marL="0" indent="0" algn="ctr">
              <a:lnSpc>
                <a:spcPct val="150000"/>
              </a:lnSpc>
              <a:buNone/>
            </a:pPr>
            <a:r>
              <a:rPr lang="en-US" sz="2000" b="1">
                <a:solidFill>
                  <a:schemeClr val="bg1"/>
                </a:solidFill>
                <a:ea typeface="Times New Roman" panose="02020603050405020304" pitchFamily="18" charset="0"/>
              </a:rPr>
              <a:t>Bài học rút ra</a:t>
            </a:r>
            <a:endParaRPr lang="en-US"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11" name="Content Placeholder 2">
            <a:extLst>
              <a:ext uri="{FF2B5EF4-FFF2-40B4-BE49-F238E27FC236}">
                <a16:creationId xmlns:a16="http://schemas.microsoft.com/office/drawing/2014/main" id="{68BB276C-A0A3-4D03-86A4-55FEE7913B73}"/>
              </a:ext>
            </a:extLst>
          </p:cNvPr>
          <p:cNvSpPr>
            <a:spLocks noGrp="1"/>
          </p:cNvSpPr>
          <p:nvPr>
            <p:ph idx="1"/>
          </p:nvPr>
        </p:nvSpPr>
        <p:spPr>
          <a:xfrm>
            <a:off x="4291446" y="862445"/>
            <a:ext cx="7606146" cy="5482244"/>
          </a:xfrm>
        </p:spPr>
        <p:txBody>
          <a:bodyPr>
            <a:normAutofit/>
          </a:bodyPr>
          <a:lstStyle/>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Trong bài tập lớn này nhóm em đã rèn luyện được tầm quan trọng của làm việc nhóm:</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Sẽ mang lại kết quả tốt cho công việc khi mà công việc đó từng cá nhân không thể làm được hoặc làm được mà hiệu quả không cao.</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Tận dụng được những điểm mạnh và điểm yếu của mỗi cá nhân để công việc được hiệu quả hơn.</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Học hỏi lẫn nhau giữa các thành viên trong nhóm.</a:t>
            </a:r>
          </a:p>
          <a:p>
            <a:pPr marL="0" indent="0" algn="just">
              <a:lnSpc>
                <a:spcPct val="150000"/>
              </a:lnSpc>
              <a:buNone/>
            </a:pP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789321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42" presetClass="entr" presetSubtype="0" fill="hold" nodeType="withEffect">
                                  <p:stCondLst>
                                    <p:cond delay="175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1000"/>
                                        <p:tgtEl>
                                          <p:spTgt spid="10">
                                            <p:txEl>
                                              <p:pRg st="0" end="0"/>
                                            </p:txEl>
                                          </p:spTgt>
                                        </p:tgtEl>
                                      </p:cBhvr>
                                    </p:animEffect>
                                    <p:anim calcmode="lin" valueType="num">
                                      <p:cBhvr>
                                        <p:cTn id="1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20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42" presetClass="entr" presetSubtype="0" fill="hold" nodeType="withEffect">
                                  <p:stCondLst>
                                    <p:cond delay="200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085C8"/>
            </a:gs>
            <a:gs pos="100000">
              <a:srgbClr val="FF15B1"/>
            </a:gs>
          </a:gsLst>
          <a:lin ang="2700000" scaled="1"/>
        </a:gra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4BCB466-5DE5-423E-8080-5A0A29A74212}"/>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DB9719-9D48-4416-B1BE-4313FE0D62BD}"/>
              </a:ext>
            </a:extLst>
          </p:cNvPr>
          <p:cNvSpPr txBox="1"/>
          <p:nvPr/>
        </p:nvSpPr>
        <p:spPr>
          <a:xfrm>
            <a:off x="651355" y="1079943"/>
            <a:ext cx="2902072" cy="523220"/>
          </a:xfrm>
          <a:prstGeom prst="rect">
            <a:avLst/>
          </a:prstGeom>
          <a:noFill/>
        </p:spPr>
        <p:txBody>
          <a:bodyPr wrap="square">
            <a:spAutoFit/>
          </a:bodyPr>
          <a:lstStyle/>
          <a:p>
            <a:pPr algn="ctr"/>
            <a:r>
              <a:rPr lang="vi-VN" sz="2800" b="1">
                <a:solidFill>
                  <a:schemeClr val="bg1"/>
                </a:solidFill>
                <a:latin typeface="Cambria" panose="02040503050406030204" pitchFamily="18" charset="0"/>
                <a:ea typeface="Cambria" panose="02040503050406030204" pitchFamily="18" charset="0"/>
              </a:rPr>
              <a:t>IV. KẾT LUẬN</a:t>
            </a:r>
          </a:p>
        </p:txBody>
      </p:sp>
      <p:sp>
        <p:nvSpPr>
          <p:cNvPr id="9" name="Rectangle: Rounded Corners 8">
            <a:extLst>
              <a:ext uri="{FF2B5EF4-FFF2-40B4-BE49-F238E27FC236}">
                <a16:creationId xmlns:a16="http://schemas.microsoft.com/office/drawing/2014/main" id="{EA35C8C5-B99E-4076-8775-13BC3E2DD9DB}"/>
              </a:ext>
            </a:extLst>
          </p:cNvPr>
          <p:cNvSpPr/>
          <p:nvPr/>
        </p:nvSpPr>
        <p:spPr>
          <a:xfrm>
            <a:off x="651355" y="3810674"/>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5F1B777-6DB2-40B8-8FF3-4520A6324FE6}"/>
              </a:ext>
            </a:extLst>
          </p:cNvPr>
          <p:cNvSpPr txBox="1">
            <a:spLocks/>
          </p:cNvSpPr>
          <p:nvPr/>
        </p:nvSpPr>
        <p:spPr>
          <a:xfrm>
            <a:off x="651355" y="3127104"/>
            <a:ext cx="3052544" cy="3552914"/>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vi-VN" sz="2000" b="1">
                <a:solidFill>
                  <a:schemeClr val="bg1"/>
                </a:solidFill>
                <a:latin typeface="Calibri" panose="020F0502020204030204" pitchFamily="34" charset="0"/>
                <a:ea typeface="Calibri" panose="020F0502020204030204" pitchFamily="34" charset="0"/>
                <a:cs typeface="Calibri" panose="020F0502020204030204" pitchFamily="34" charset="0"/>
              </a:rPr>
              <a:t>Kết quả đạt được</a:t>
            </a:r>
          </a:p>
          <a:p>
            <a:pPr marL="0" indent="0" algn="ctr">
              <a:lnSpc>
                <a:spcPct val="150000"/>
              </a:lnSpc>
              <a:buNone/>
            </a:pPr>
            <a:r>
              <a:rPr lang="en-US" sz="2000" b="1">
                <a:ea typeface="Times New Roman" panose="02020603050405020304" pitchFamily="18" charset="0"/>
              </a:rPr>
              <a:t>Bài học rút ra</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11" name="Content Placeholder 2">
            <a:extLst>
              <a:ext uri="{FF2B5EF4-FFF2-40B4-BE49-F238E27FC236}">
                <a16:creationId xmlns:a16="http://schemas.microsoft.com/office/drawing/2014/main" id="{68BB276C-A0A3-4D03-86A4-55FEE7913B73}"/>
              </a:ext>
            </a:extLst>
          </p:cNvPr>
          <p:cNvSpPr>
            <a:spLocks noGrp="1"/>
          </p:cNvSpPr>
          <p:nvPr>
            <p:ph idx="1"/>
          </p:nvPr>
        </p:nvSpPr>
        <p:spPr>
          <a:xfrm>
            <a:off x="4291446" y="2015835"/>
            <a:ext cx="7606146" cy="4328853"/>
          </a:xfrm>
        </p:spPr>
        <p:txBody>
          <a:bodyPr>
            <a:normAutofit/>
          </a:bodyPr>
          <a:lstStyle/>
          <a:p>
            <a:pPr marL="0" indent="0" algn="just">
              <a:lnSpc>
                <a:spcPct val="150000"/>
              </a:lnSpc>
              <a:buNone/>
            </a:pPr>
            <a:r>
              <a:rPr lang="vi-VN" sz="2400" b="1">
                <a:solidFill>
                  <a:schemeClr val="bg1"/>
                </a:solidFill>
                <a:latin typeface="Calibri" panose="020F0502020204030204" pitchFamily="34" charset="0"/>
                <a:ea typeface="Calibri" panose="020F0502020204030204" pitchFamily="34" charset="0"/>
                <a:cs typeface="Calibri" panose="020F0502020204030204" pitchFamily="34" charset="0"/>
              </a:rPr>
              <a:t>Bài học rút ra </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Tìm ra ý tưởng hoặc giải pháp để giải được quyết vấn đề.</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Học hỏi và chia sẽ được nhiều kinh nghiệm.</a:t>
            </a:r>
          </a:p>
          <a:p>
            <a:pPr algn="just">
              <a:lnSpc>
                <a:spcPct val="150000"/>
              </a:lnSpc>
            </a:pPr>
            <a:r>
              <a:rPr lang="vi-VN" sz="2400">
                <a:solidFill>
                  <a:schemeClr val="bg1"/>
                </a:solidFill>
                <a:latin typeface="Calibri" panose="020F0502020204030204" pitchFamily="34" charset="0"/>
                <a:ea typeface="Calibri" panose="020F0502020204030204" pitchFamily="34" charset="0"/>
                <a:cs typeface="Calibri" panose="020F0502020204030204" pitchFamily="34" charset="0"/>
              </a:rPr>
              <a:t>Chú trọng trong công việc.</a:t>
            </a:r>
          </a:p>
          <a:p>
            <a:pPr marL="0" indent="0" algn="just">
              <a:lnSpc>
                <a:spcPct val="150000"/>
              </a:lnSpc>
              <a:buNone/>
            </a:pP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9885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96DB-75A3-4C82-B259-7F5931C525F0}"/>
              </a:ext>
            </a:extLst>
          </p:cNvPr>
          <p:cNvSpPr>
            <a:spLocks noGrp="1"/>
          </p:cNvSpPr>
          <p:nvPr>
            <p:ph type="title"/>
          </p:nvPr>
        </p:nvSpPr>
        <p:spPr>
          <a:xfrm>
            <a:off x="1787236" y="1891135"/>
            <a:ext cx="9566564" cy="2182102"/>
          </a:xfrm>
        </p:spPr>
        <p:txBody>
          <a:bodyPr>
            <a:noAutofit/>
          </a:bodyPr>
          <a:lstStyle/>
          <a:p>
            <a:pPr algn="ctr"/>
            <a:br>
              <a:rPr lang="en-US" sz="5400">
                <a:solidFill>
                  <a:schemeClr val="bg1"/>
                </a:solidFill>
              </a:rPr>
            </a:br>
            <a:r>
              <a:rPr lang="en-US" sz="5400" b="1">
                <a:solidFill>
                  <a:schemeClr val="bg1"/>
                </a:solidFill>
                <a:latin typeface="+mn-lt"/>
              </a:rPr>
              <a:t>Cảm ơn </a:t>
            </a:r>
            <a:r>
              <a:rPr lang="vi-VN" sz="5400" b="1">
                <a:solidFill>
                  <a:schemeClr val="bg1"/>
                </a:solidFill>
                <a:latin typeface="Calibri" panose="020F0502020204030204" pitchFamily="34" charset="0"/>
                <a:ea typeface="Calibri" panose="020F0502020204030204" pitchFamily="34" charset="0"/>
                <a:cs typeface="Calibri" panose="020F0502020204030204" pitchFamily="34" charset="0"/>
              </a:rPr>
              <a:t>thầy</a:t>
            </a:r>
            <a:r>
              <a:rPr lang="en-US" sz="5400" b="1">
                <a:solidFill>
                  <a:schemeClr val="bg1"/>
                </a:solidFill>
                <a:latin typeface="+mn-lt"/>
              </a:rPr>
              <a:t> </a:t>
            </a:r>
            <a:br>
              <a:rPr lang="vi-VN" sz="5400" b="1">
                <a:solidFill>
                  <a:schemeClr val="bg1"/>
                </a:solidFill>
                <a:latin typeface="+mn-lt"/>
              </a:rPr>
            </a:br>
            <a:r>
              <a:rPr lang="en-US" sz="5400" b="1">
                <a:solidFill>
                  <a:schemeClr val="bg1"/>
                </a:solidFill>
                <a:latin typeface="+mn-lt"/>
              </a:rPr>
              <a:t>và các bạn đã lắng nghe!</a:t>
            </a:r>
            <a:endParaRPr lang="en-US" sz="5400"/>
          </a:p>
        </p:txBody>
      </p:sp>
    </p:spTree>
    <p:extLst>
      <p:ext uri="{BB962C8B-B14F-4D97-AF65-F5344CB8AC3E}">
        <p14:creationId xmlns:p14="http://schemas.microsoft.com/office/powerpoint/2010/main" val="10615209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85C8"/>
            </a:gs>
            <a:gs pos="100000">
              <a:schemeClr val="accent2">
                <a:lumMod val="75000"/>
              </a:schemeClr>
            </a:gs>
          </a:gsLst>
          <a:lin ang="2700000" scaled="1"/>
        </a:gradFill>
        <a:effectLst/>
      </p:bgPr>
    </p:bg>
    <p:spTree>
      <p:nvGrpSpPr>
        <p:cNvPr id="1" name=""/>
        <p:cNvGrpSpPr/>
        <p:nvPr/>
      </p:nvGrpSpPr>
      <p:grpSpPr>
        <a:xfrm>
          <a:off x="0" y="0"/>
          <a:ext cx="0" cy="0"/>
          <a:chOff x="0" y="0"/>
          <a:chExt cx="0" cy="0"/>
        </a:xfrm>
      </p:grpSpPr>
      <p:sp>
        <p:nvSpPr>
          <p:cNvPr id="2999" name="Rectangle: Rounded Corners 2998">
            <a:extLst>
              <a:ext uri="{FF2B5EF4-FFF2-40B4-BE49-F238E27FC236}">
                <a16:creationId xmlns:a16="http://schemas.microsoft.com/office/drawing/2014/main" id="{D60E71B9-26C8-4135-9B27-42F26C23E2C4}"/>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0" name="TextBox 2999">
            <a:extLst>
              <a:ext uri="{FF2B5EF4-FFF2-40B4-BE49-F238E27FC236}">
                <a16:creationId xmlns:a16="http://schemas.microsoft.com/office/drawing/2014/main" id="{BB8818BE-1341-400F-A694-18B99DDA9F12}"/>
              </a:ext>
            </a:extLst>
          </p:cNvPr>
          <p:cNvSpPr txBox="1"/>
          <p:nvPr/>
        </p:nvSpPr>
        <p:spPr>
          <a:xfrm>
            <a:off x="457200" y="1079943"/>
            <a:ext cx="3332480" cy="646331"/>
          </a:xfrm>
          <a:prstGeom prst="rect">
            <a:avLst/>
          </a:prstGeom>
          <a:noFill/>
        </p:spPr>
        <p:txBody>
          <a:bodyPr wrap="square">
            <a:spAutoFit/>
          </a:bodyPr>
          <a:lstStyle/>
          <a:p>
            <a:pPr marL="0" indent="0" algn="ctr">
              <a:buFont typeface="Arial" panose="020B0604020202020204" pitchFamily="34" charset="0"/>
              <a:buNone/>
            </a:pPr>
            <a:r>
              <a:rPr lang="vi-VN" sz="3600" b="1">
                <a:solidFill>
                  <a:schemeClr val="bg1"/>
                </a:solidFill>
                <a:latin typeface="Cambria" panose="02040503050406030204" pitchFamily="18" charset="0"/>
                <a:ea typeface="Cambria" panose="02040503050406030204" pitchFamily="18" charset="0"/>
              </a:rPr>
              <a:t>I. TỔNG QUAN</a:t>
            </a:r>
          </a:p>
        </p:txBody>
      </p:sp>
      <p:sp>
        <p:nvSpPr>
          <p:cNvPr id="3001" name="Rectangle: Rounded Corners 3000">
            <a:extLst>
              <a:ext uri="{FF2B5EF4-FFF2-40B4-BE49-F238E27FC236}">
                <a16:creationId xmlns:a16="http://schemas.microsoft.com/office/drawing/2014/main" id="{6119491B-EC0A-4900-8050-ED9819F6D97F}"/>
              </a:ext>
            </a:extLst>
          </p:cNvPr>
          <p:cNvSpPr/>
          <p:nvPr/>
        </p:nvSpPr>
        <p:spPr>
          <a:xfrm>
            <a:off x="651355" y="4596509"/>
            <a:ext cx="2975765"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2" name="Content Placeholder 2">
            <a:extLst>
              <a:ext uri="{FF2B5EF4-FFF2-40B4-BE49-F238E27FC236}">
                <a16:creationId xmlns:a16="http://schemas.microsoft.com/office/drawing/2014/main" id="{DFBAB26D-9B9D-4DD3-9129-78DB8659554F}"/>
              </a:ext>
            </a:extLst>
          </p:cNvPr>
          <p:cNvSpPr txBox="1">
            <a:spLocks/>
          </p:cNvSpPr>
          <p:nvPr/>
        </p:nvSpPr>
        <p:spPr>
          <a:xfrm>
            <a:off x="651355" y="215657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dirty="0" err="1">
                <a:solidFill>
                  <a:schemeClr val="accent6">
                    <a:lumMod val="50000"/>
                  </a:schemeClr>
                </a:solidFill>
              </a:rPr>
              <a:t>Lý</a:t>
            </a:r>
            <a:r>
              <a:rPr lang="en-US" sz="2000" b="1" dirty="0">
                <a:solidFill>
                  <a:schemeClr val="accent6">
                    <a:lumMod val="50000"/>
                  </a:schemeClr>
                </a:solidFill>
              </a:rPr>
              <a:t> do </a:t>
            </a:r>
            <a:r>
              <a:rPr lang="en-US" sz="2000" b="1" dirty="0" err="1">
                <a:solidFill>
                  <a:schemeClr val="accent6">
                    <a:lumMod val="50000"/>
                  </a:schemeClr>
                </a:solidFill>
              </a:rPr>
              <a:t>chọn</a:t>
            </a:r>
            <a:r>
              <a:rPr lang="en-US" sz="2000" b="1" dirty="0">
                <a:solidFill>
                  <a:schemeClr val="accent6">
                    <a:lumMod val="50000"/>
                  </a:schemeClr>
                </a:solidFill>
              </a:rPr>
              <a:t> </a:t>
            </a:r>
            <a:r>
              <a:rPr lang="en-US" sz="2000" b="1" dirty="0" err="1">
                <a:solidFill>
                  <a:schemeClr val="accent6">
                    <a:lumMod val="50000"/>
                  </a:schemeClr>
                </a:solidFill>
              </a:rPr>
              <a:t>đề</a:t>
            </a:r>
            <a:r>
              <a:rPr lang="en-US" sz="2000" b="1" dirty="0">
                <a:solidFill>
                  <a:schemeClr val="accent6">
                    <a:lumMod val="50000"/>
                  </a:schemeClr>
                </a:solidFill>
              </a:rPr>
              <a:t> </a:t>
            </a:r>
            <a:r>
              <a:rPr lang="en-US" sz="2000" b="1" dirty="0" err="1">
                <a:solidFill>
                  <a:schemeClr val="accent6">
                    <a:lumMod val="50000"/>
                  </a:schemeClr>
                </a:solidFill>
              </a:rPr>
              <a:t>tài</a:t>
            </a:r>
            <a:endParaRPr lang="en-US" sz="2000" b="1" dirty="0">
              <a:solidFill>
                <a:schemeClr val="accent6">
                  <a:lumMod val="50000"/>
                </a:schemeClr>
              </a:solidFill>
              <a:ea typeface="Times New Roman" panose="02020603050405020304" pitchFamily="18" charset="0"/>
            </a:endParaRPr>
          </a:p>
          <a:p>
            <a:pPr marL="0" indent="0" algn="ctr">
              <a:lnSpc>
                <a:spcPct val="150000"/>
              </a:lnSpc>
              <a:buNone/>
            </a:pPr>
            <a:r>
              <a:rPr lang="x-none" sz="2000" b="1" dirty="0">
                <a:solidFill>
                  <a:schemeClr val="accent6">
                    <a:lumMod val="50000"/>
                  </a:schemeClr>
                </a:solidFill>
                <a:ea typeface="Times New Roman" panose="02020603050405020304" pitchFamily="18" charset="0"/>
              </a:rPr>
              <a:t>Mục tiêu nghiên cứu</a:t>
            </a:r>
            <a:endParaRPr lang="en-US" sz="2000" b="1" dirty="0">
              <a:solidFill>
                <a:schemeClr val="accent6">
                  <a:lumMod val="50000"/>
                </a:schemeClr>
              </a:solidFill>
              <a:ea typeface="Times New Roman" panose="02020603050405020304" pitchFamily="18" charset="0"/>
            </a:endParaRPr>
          </a:p>
          <a:p>
            <a:pPr marL="0" indent="0" algn="ctr">
              <a:lnSpc>
                <a:spcPct val="150000"/>
              </a:lnSpc>
              <a:buNone/>
            </a:pPr>
            <a:r>
              <a:rPr lang="x-none" sz="2000" b="1" dirty="0">
                <a:solidFill>
                  <a:schemeClr val="accent6">
                    <a:lumMod val="50000"/>
                  </a:schemeClr>
                </a:solidFill>
                <a:effectLst/>
                <a:ea typeface="Times New Roman" panose="02020603050405020304" pitchFamily="18" charset="0"/>
              </a:rPr>
              <a:t>Phương pháp nghiên cứu</a:t>
            </a:r>
            <a:endParaRPr lang="en-US" sz="2000" b="1" dirty="0">
              <a:solidFill>
                <a:schemeClr val="accent6">
                  <a:lumMod val="50000"/>
                </a:schemeClr>
              </a:solidFill>
              <a:effectLst/>
              <a:ea typeface="Times New Roman" panose="02020603050405020304" pitchFamily="18" charset="0"/>
            </a:endParaRPr>
          </a:p>
          <a:p>
            <a:pPr marL="0" indent="0" algn="ctr">
              <a:lnSpc>
                <a:spcPct val="150000"/>
              </a:lnSpc>
              <a:buNone/>
            </a:pPr>
            <a:r>
              <a:rPr lang="x-none" sz="2000" b="1" dirty="0">
                <a:solidFill>
                  <a:schemeClr val="accent6">
                    <a:lumMod val="50000"/>
                  </a:schemeClr>
                </a:solidFill>
                <a:effectLst/>
                <a:ea typeface="SimSun" panose="02010600030101010101" pitchFamily="2" charset="-122"/>
              </a:rPr>
              <a:t>Đối tượng nghiên cứu</a:t>
            </a:r>
            <a:endParaRPr lang="en-US" sz="2000" b="1" dirty="0">
              <a:solidFill>
                <a:schemeClr val="accent6">
                  <a:lumMod val="50000"/>
                </a:schemeClr>
              </a:solidFill>
              <a:effectLst/>
              <a:ea typeface="SimSun" panose="02010600030101010101" pitchFamily="2" charset="-122"/>
            </a:endParaRPr>
          </a:p>
          <a:p>
            <a:pPr marL="0" indent="0" algn="ctr">
              <a:lnSpc>
                <a:spcPct val="150000"/>
              </a:lnSpc>
              <a:buNone/>
            </a:pPr>
            <a:r>
              <a:rPr lang="x-none" sz="2000" b="1" dirty="0">
                <a:solidFill>
                  <a:schemeClr val="accent6">
                    <a:lumMod val="50000"/>
                  </a:schemeClr>
                </a:solidFill>
                <a:effectLst/>
                <a:ea typeface="SimSun" panose="02010600030101010101" pitchFamily="2" charset="-122"/>
              </a:rPr>
              <a:t>Phạm vi nghiên cứu</a:t>
            </a:r>
            <a:endParaRPr lang="en-US" sz="2000" b="1" dirty="0">
              <a:solidFill>
                <a:schemeClr val="accent6">
                  <a:lumMod val="50000"/>
                </a:schemeClr>
              </a:solidFill>
              <a:effectLst/>
              <a:ea typeface="SimSun" panose="02010600030101010101" pitchFamily="2" charset="-122"/>
            </a:endParaRPr>
          </a:p>
          <a:p>
            <a:pPr marL="0" indent="0" algn="just">
              <a:buNone/>
            </a:pPr>
            <a:endParaRPr lang="en-US" sz="2000" b="1" dirty="0">
              <a:solidFill>
                <a:schemeClr val="tx1">
                  <a:lumMod val="50000"/>
                  <a:lumOff val="50000"/>
                </a:schemeClr>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Tree>
    <p:extLst>
      <p:ext uri="{BB962C8B-B14F-4D97-AF65-F5344CB8AC3E}">
        <p14:creationId xmlns:p14="http://schemas.microsoft.com/office/powerpoint/2010/main" val="312200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407892"/>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t>Quản lý phiên bản</a:t>
            </a:r>
            <a:endParaRPr lang="vi-VN" sz="2000" b="1"/>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499264" y="696191"/>
            <a:ext cx="7041381" cy="5480771"/>
          </a:xfrm>
        </p:spPr>
        <p:txBody>
          <a:bodyPr>
            <a:normAutofit/>
          </a:bodyPr>
          <a:lstStyle/>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a:solidFill>
                  <a:schemeClr val="bg1"/>
                </a:solidFill>
                <a:effectLst/>
                <a:latin typeface="Calibri" panose="020F0502020204030204" pitchFamily="34" charset="0"/>
                <a:ea typeface="Calibri" panose="020F0502020204030204" pitchFamily="34" charset="0"/>
                <a:cs typeface="Calibri" panose="020F0502020204030204" pitchFamily="34" charset="0"/>
              </a:rPr>
              <a:t>Quản lý phiên bản - Version Control System (VCS) là một hệ thống ghi nhận và lưu lại sự thay đổi của các file theo thời gian, từ hệ thống đó một file có thể phục hồi quay về trạng thái (phiên bản) ở một thời điểm trước đó. Ngoài ra bạn có thể theo dõi sự thay đổi của một file theo thời gian, ai đã thay đổi, thay đổi vào lúc nào .... Có nhiều hệ thống VCS mà bạn có thể chọn sử dụng như: Concurrent Versions System, Subversion, Git, Mercurial</a:t>
            </a:r>
          </a:p>
          <a:p>
            <a:pPr marL="0" indent="0" algn="just">
              <a:lnSpc>
                <a:spcPct val="150000"/>
              </a:lnSpc>
              <a:buNone/>
            </a:pP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465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nodeType="withEffect">
                                  <p:stCondLst>
                                    <p:cond delay="125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50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anim calcmode="lin" valueType="num">
                                      <p:cBhvr>
                                        <p:cTn id="1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175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1000"/>
                                        <p:tgtEl>
                                          <p:spTgt spid="9">
                                            <p:txEl>
                                              <p:pRg st="2" end="2"/>
                                            </p:txEl>
                                          </p:spTgt>
                                        </p:tgtEl>
                                      </p:cBhvr>
                                    </p:animEffect>
                                    <p:anim calcmode="lin" valueType="num">
                                      <p:cBhvr>
                                        <p:cTn id="2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00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20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89785"/>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ea typeface="Times New Roman" panose="02020603050405020304" pitchFamily="18" charset="0"/>
              </a:rPr>
              <a:t>Lập trình cộng tác</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499264" y="1953495"/>
            <a:ext cx="7041381" cy="3023751"/>
          </a:xfrm>
        </p:spPr>
        <p:txBody>
          <a:bodyPr>
            <a:normAutofit/>
          </a:bodyPr>
          <a:lstStyle/>
          <a:p>
            <a:pPr marL="0" indent="0" algn="just">
              <a:lnSpc>
                <a:spcPct val="150000"/>
              </a:lnSpc>
              <a:buNone/>
            </a:pP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vi-VN" sz="2400" b="1">
                <a:solidFill>
                  <a:schemeClr val="bg1"/>
                </a:solidFill>
                <a:effectLst/>
                <a:latin typeface="Calibri" panose="020F0502020204030204" pitchFamily="34" charset="0"/>
                <a:ea typeface="Calibri" panose="020F0502020204030204" pitchFamily="34" charset="0"/>
                <a:cs typeface="Calibri" panose="020F0502020204030204" pitchFamily="34" charset="0"/>
              </a:rPr>
              <a:t>Lập trình cộng tác</a:t>
            </a:r>
            <a:r>
              <a:rPr lang="vi-VN" sz="2400">
                <a:solidFill>
                  <a:schemeClr val="bg1"/>
                </a:solidFill>
                <a:effectLst/>
                <a:latin typeface="Calibri" panose="020F0502020204030204" pitchFamily="34" charset="0"/>
                <a:ea typeface="Calibri" panose="020F0502020204030204" pitchFamily="34" charset="0"/>
                <a:cs typeface="Calibri" panose="020F0502020204030204" pitchFamily="34" charset="0"/>
              </a:rPr>
              <a:t>: Là một cách tiếp cận để phát triển phần mềm trong đó các cặp hoặc nhóm lập trình viên làm việc cùng nhau trong một dự án bằng cách mã hóa ý tưởng của nhau hoặc chỉnh sửa mã của nhau.</a:t>
            </a:r>
            <a:endParaRPr lang="en-US" sz="36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5381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89785"/>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ea typeface="Times New Roman" panose="02020603050405020304" pitchFamily="18" charset="0"/>
              </a:rPr>
              <a:t>Lập trình cộng tác</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499264" y="1603163"/>
            <a:ext cx="7041381" cy="3374083"/>
          </a:xfrm>
        </p:spPr>
        <p:txBody>
          <a:bodyPr>
            <a:normAutofit fontScale="70000" lnSpcReduction="20000"/>
          </a:bodyPr>
          <a:lstStyle/>
          <a:p>
            <a:pPr algn="just">
              <a:lnSpc>
                <a:spcPct val="170000"/>
              </a:lnSpc>
              <a:buFont typeface="Calibri" panose="020F0502020204030204" pitchFamily="34" charset="0"/>
              <a:buChar char="―"/>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 Làm việc theo cặp hoặc theo nhóm giúp mã đã hoàn thành chứa ít lỗi và lỗi hơn, đồng thời điều này dẫn đến chất lượng mã tốt hơn và các dự án được hoàn thành nhanh hơn.</a:t>
            </a:r>
          </a:p>
          <a:p>
            <a:pPr algn="just">
              <a:lnSpc>
                <a:spcPct val="170000"/>
              </a:lnSpc>
              <a:buFont typeface="Calibri" panose="020F0502020204030204" pitchFamily="34" charset="0"/>
              <a:buChar char="―"/>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 Nó cũng cho phép gỡ lỗi nhanh hơn và khả năng phục hồi dự án lớn hơn, vì thiết lập này giúp các nhà phát triển khác tiếp quản dễ dàng hơn trong trường hợp một trong các nhà phát triển phải rời khỏi dự án.</a:t>
            </a:r>
          </a:p>
        </p:txBody>
      </p:sp>
    </p:spTree>
    <p:extLst>
      <p:ext uri="{BB962C8B-B14F-4D97-AF65-F5344CB8AC3E}">
        <p14:creationId xmlns:p14="http://schemas.microsoft.com/office/powerpoint/2010/main" val="2456828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2989785"/>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ea typeface="Times New Roman" panose="02020603050405020304" pitchFamily="18" charset="0"/>
              </a:rPr>
              <a:t>Lập trình cộng tác</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Times New Roman" panose="02020603050405020304" pitchFamily="18" charset="0"/>
              </a:rPr>
              <a:t>Git</a:t>
            </a:r>
            <a:endParaRPr lang="vi-VN" sz="2000" b="1">
              <a:solidFill>
                <a:schemeClr val="bg1"/>
              </a:solidFill>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419101"/>
            <a:ext cx="7658100" cy="6012179"/>
          </a:xfrm>
        </p:spPr>
        <p:txBody>
          <a:bodyPr>
            <a:normAutofit fontScale="62500" lnSpcReduction="20000"/>
          </a:bodyPr>
          <a:lstStyle/>
          <a:p>
            <a:pPr marL="0" indent="0" algn="just">
              <a:lnSpc>
                <a:spcPct val="170000"/>
              </a:lnSpc>
              <a:buNone/>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Gồm có 3 thiết lập chung:</a:t>
            </a:r>
          </a:p>
          <a:p>
            <a:pPr algn="just">
              <a:lnSpc>
                <a:spcPct val="170000"/>
              </a:lnSpc>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Lặp trình cặp: Là liên quan đến hai nhà phát triển làm việc tại một máy trạm duy nhất. Một nhà phát triển đóng vai trò là người điều khiển và người kia đóng vai trò là người điều hướng.</a:t>
            </a:r>
          </a:p>
          <a:p>
            <a:pPr algn="just">
              <a:lnSpc>
                <a:spcPct val="170000"/>
              </a:lnSpc>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Lặp trình mob: Ý tưởng đằng sau lập trình mob tương tự như lập trình cặp, ngoại trừ nó liên quan đến nhiều hơn hai người. Tại bất kỳ thời điểm nào, một nhà phát triển trình điều khiển đang ở máy trạm trong khi các nhà lập trình điều hướng khác hướng dẫn trình điều khiển viết mã.</a:t>
            </a:r>
          </a:p>
          <a:p>
            <a:pPr algn="just">
              <a:lnSpc>
                <a:spcPct val="170000"/>
              </a:lnSpc>
            </a:pP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Chia sẽ mã: Không giống như lập trình cặp và lập trình mob, chia sẻ mã liên quan đến thiết lập truyền thống của mỗi nhà phát triển làm việc trên máy của họ để viết mã của riêng họ. Tuy nhiên, với thiết lập chia sẻ mã, các thành viên của nhóm phát triển có cơ hội xem xét, sửa đổi, gỡ lỗi và thêm vào mã của nhau.</a:t>
            </a:r>
          </a:p>
        </p:txBody>
      </p:sp>
    </p:spTree>
    <p:extLst>
      <p:ext uri="{BB962C8B-B14F-4D97-AF65-F5344CB8AC3E}">
        <p14:creationId xmlns:p14="http://schemas.microsoft.com/office/powerpoint/2010/main" val="3362813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55089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Times New Roman" panose="02020603050405020304" pitchFamily="18" charset="0"/>
              </a:rPr>
              <a:t>Git</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1652158"/>
            <a:ext cx="7547264" cy="3584864"/>
          </a:xfrm>
        </p:spPr>
        <p:txBody>
          <a:bodyPr>
            <a:normAutofit fontScale="77500" lnSpcReduction="20000"/>
          </a:bodyPr>
          <a:lstStyle/>
          <a:p>
            <a:pPr marL="0" indent="0" algn="just">
              <a:lnSpc>
                <a:spcPct val="170000"/>
              </a:lnSpc>
              <a:buNone/>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	Git </a:t>
            </a: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viết tắt của từ </a:t>
            </a: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Global Information Tracker</a:t>
            </a: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 Là một hệ thống quản lý phiên bản phân tán (</a:t>
            </a: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Distributed Version Control System</a:t>
            </a:r>
            <a:r>
              <a:rPr lang="vi-VN">
                <a:solidFill>
                  <a:schemeClr val="bg1"/>
                </a:solidFill>
                <a:effectLst/>
                <a:latin typeface="Calibri" panose="020F0502020204030204" pitchFamily="34" charset="0"/>
                <a:ea typeface="Calibri" panose="020F0502020204030204" pitchFamily="34" charset="0"/>
                <a:cs typeface="Calibri" panose="020F0502020204030204" pitchFamily="34" charset="0"/>
              </a:rPr>
              <a:t>) xuất hiện vào năm 2005. Hay để dễ hiểu, Git được dùng để quản lý mã nguồn dự án của chúng ta. Git được biết đến là một trong những hệ thống phổ biến nhất trong giới lập trình, nhờ vào những khả năng quản lý và tính hữu dụng của nó trong công việc.</a:t>
            </a:r>
          </a:p>
        </p:txBody>
      </p:sp>
    </p:spTree>
    <p:extLst>
      <p:ext uri="{BB962C8B-B14F-4D97-AF65-F5344CB8AC3E}">
        <p14:creationId xmlns:p14="http://schemas.microsoft.com/office/powerpoint/2010/main" val="3267785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6FB5"/>
            </a:gs>
            <a:gs pos="99000">
              <a:srgbClr val="002060"/>
            </a:gs>
          </a:gsLst>
          <a:lin ang="2700000" scaled="1"/>
        </a:gra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DECF672-2B42-411B-AF77-E78F4B84C55A}"/>
              </a:ext>
            </a:extLst>
          </p:cNvPr>
          <p:cNvSpPr/>
          <p:nvPr/>
        </p:nvSpPr>
        <p:spPr>
          <a:xfrm>
            <a:off x="457200" y="419100"/>
            <a:ext cx="3332480" cy="6012180"/>
          </a:xfrm>
          <a:prstGeom prst="round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01899A-B0EA-4D15-BA73-1A0E6845B8C2}"/>
              </a:ext>
            </a:extLst>
          </p:cNvPr>
          <p:cNvSpPr txBox="1"/>
          <p:nvPr/>
        </p:nvSpPr>
        <p:spPr>
          <a:xfrm>
            <a:off x="750179" y="1079943"/>
            <a:ext cx="2627056" cy="523220"/>
          </a:xfrm>
          <a:prstGeom prst="rect">
            <a:avLst/>
          </a:prstGeom>
          <a:noFill/>
        </p:spPr>
        <p:txBody>
          <a:bodyPr wrap="square">
            <a:spAutoFit/>
          </a:bodyPr>
          <a:lstStyle/>
          <a:p>
            <a:pPr algn="ctr"/>
            <a:r>
              <a:rPr lang="en-US" sz="2800" b="1">
                <a:solidFill>
                  <a:schemeClr val="bg1"/>
                </a:solidFill>
                <a:latin typeface="Cambria" panose="02040503050406030204" pitchFamily="18" charset="0"/>
                <a:ea typeface="Cambria" panose="02040503050406030204" pitchFamily="18" charset="0"/>
              </a:rPr>
              <a:t>II. GIỚI THIỆU</a:t>
            </a:r>
          </a:p>
        </p:txBody>
      </p:sp>
      <p:sp>
        <p:nvSpPr>
          <p:cNvPr id="4" name="Rectangle: Rounded Corners 3">
            <a:extLst>
              <a:ext uri="{FF2B5EF4-FFF2-40B4-BE49-F238E27FC236}">
                <a16:creationId xmlns:a16="http://schemas.microsoft.com/office/drawing/2014/main" id="{9751BC21-BF1F-430E-8CB7-11BC0AE076D7}"/>
              </a:ext>
            </a:extLst>
          </p:cNvPr>
          <p:cNvSpPr/>
          <p:nvPr/>
        </p:nvSpPr>
        <p:spPr>
          <a:xfrm>
            <a:off x="651355" y="3550898"/>
            <a:ext cx="2902073" cy="428264"/>
          </a:xfrm>
          <a:prstGeom prst="roundRect">
            <a:avLst>
              <a:gd name="adj" fmla="val 50000"/>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093F742-58F8-4DBD-B166-F72C36DCC73D}"/>
              </a:ext>
            </a:extLst>
          </p:cNvPr>
          <p:cNvSpPr txBox="1">
            <a:spLocks/>
          </p:cNvSpPr>
          <p:nvPr/>
        </p:nvSpPr>
        <p:spPr>
          <a:xfrm>
            <a:off x="651355" y="2307402"/>
            <a:ext cx="3052544" cy="408166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000" b="1">
                <a:solidFill>
                  <a:schemeClr val="bg1"/>
                </a:solidFill>
              </a:rPr>
              <a:t>Quản lý phiên bản</a:t>
            </a:r>
            <a:endParaRPr lang="vi-VN" sz="2000" b="1">
              <a:solidFill>
                <a:schemeClr val="bg1"/>
              </a:solidFill>
            </a:endParaRPr>
          </a:p>
          <a:p>
            <a:pPr marL="0" indent="0" algn="ctr">
              <a:lnSpc>
                <a:spcPct val="150000"/>
              </a:lnSpc>
              <a:buNone/>
            </a:pPr>
            <a:r>
              <a:rPr lang="en-US" sz="2000" b="1">
                <a:solidFill>
                  <a:schemeClr val="bg1"/>
                </a:solidFill>
                <a:ea typeface="Times New Roman" panose="02020603050405020304" pitchFamily="18" charset="0"/>
              </a:rPr>
              <a:t>Lập trình cộng tác</a:t>
            </a:r>
            <a:endParaRPr lang="vi-VN" sz="2000" b="1">
              <a:solidFill>
                <a:schemeClr val="bg1"/>
              </a:solidFill>
              <a:ea typeface="Times New Roman" panose="02020603050405020304" pitchFamily="18" charset="0"/>
            </a:endParaRPr>
          </a:p>
          <a:p>
            <a:pPr marL="0" indent="0" algn="ctr">
              <a:lnSpc>
                <a:spcPct val="150000"/>
              </a:lnSpc>
              <a:buNone/>
            </a:pPr>
            <a:r>
              <a:rPr lang="en-US" sz="2000" b="1">
                <a:ea typeface="Times New Roman" panose="02020603050405020304" pitchFamily="18" charset="0"/>
              </a:rPr>
              <a:t>Git</a:t>
            </a:r>
            <a:endParaRPr lang="vi-VN" sz="2000" b="1">
              <a:ea typeface="Times New Roman" panose="02020603050405020304" pitchFamily="18" charset="0"/>
            </a:endParaRPr>
          </a:p>
          <a:p>
            <a:pPr marL="0" indent="0" algn="ctr">
              <a:lnSpc>
                <a:spcPct val="150000"/>
              </a:lnSpc>
              <a:buNone/>
            </a:pPr>
            <a:r>
              <a:rPr lang="en-US" sz="2000" b="1">
                <a:solidFill>
                  <a:schemeClr val="bg1"/>
                </a:solidFill>
                <a:ea typeface="SimSun" panose="02010600030101010101" pitchFamily="2" charset="-122"/>
              </a:rPr>
              <a:t>GitHub</a:t>
            </a:r>
            <a:endParaRPr lang="en-US" sz="2000" b="1" dirty="0">
              <a:solidFill>
                <a:schemeClr val="bg1"/>
              </a:solidFill>
              <a:effectLst/>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a:p>
            <a:pPr marL="0" indent="0" algn="just">
              <a:buFont typeface="Arial" panose="020B0604020202020204" pitchFamily="34" charset="0"/>
              <a:buNone/>
            </a:pPr>
            <a:endParaRPr lang="en-US" sz="2000" b="1" dirty="0">
              <a:solidFill>
                <a:schemeClr val="tx1">
                  <a:lumMod val="50000"/>
                  <a:lumOff val="50000"/>
                </a:schemeClr>
              </a:solidFill>
              <a:ea typeface="Times New Roman" panose="02020603050405020304" pitchFamily="18" charset="0"/>
            </a:endParaRPr>
          </a:p>
        </p:txBody>
      </p:sp>
      <p:sp>
        <p:nvSpPr>
          <p:cNvPr id="7" name="Content Placeholder 2">
            <a:extLst>
              <a:ext uri="{FF2B5EF4-FFF2-40B4-BE49-F238E27FC236}">
                <a16:creationId xmlns:a16="http://schemas.microsoft.com/office/drawing/2014/main" id="{20656F0B-C84B-4328-9E8C-18B5EC270833}"/>
              </a:ext>
            </a:extLst>
          </p:cNvPr>
          <p:cNvSpPr>
            <a:spLocks noGrp="1"/>
          </p:cNvSpPr>
          <p:nvPr>
            <p:ph idx="1"/>
          </p:nvPr>
        </p:nvSpPr>
        <p:spPr>
          <a:xfrm>
            <a:off x="4187536" y="862447"/>
            <a:ext cx="7547264" cy="5216237"/>
          </a:xfrm>
        </p:spPr>
        <p:txBody>
          <a:bodyPr>
            <a:normAutofit fontScale="77500" lnSpcReduction="20000"/>
          </a:bodyPr>
          <a:lstStyle/>
          <a:p>
            <a:pPr marL="0" indent="0" algn="just">
              <a:lnSpc>
                <a:spcPct val="170000"/>
              </a:lnSpc>
              <a:buNone/>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Tính năng của Git:</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Cập nhật và lưu lại những phiên bản khác nhau của source code.</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Khôi phục lại source code tử một phiên bản bất kỳ. </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Dễ dàng so sánh những thay đổi từ các phiên bản khác nhau. </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Phát hiện ai đã sửa phần nào, đã làm phát sinh lỗi. </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Khôi phục lại tập tin bị đặt </a:t>
            </a:r>
          </a:p>
          <a:p>
            <a:pPr algn="just">
              <a:lnSpc>
                <a:spcPct val="170000"/>
              </a:lnSpc>
            </a:pPr>
            <a:r>
              <a:rPr lang="vi-VN" b="1">
                <a:solidFill>
                  <a:schemeClr val="bg1"/>
                </a:solidFill>
                <a:effectLst/>
                <a:latin typeface="Calibri" panose="020F0502020204030204" pitchFamily="34" charset="0"/>
                <a:ea typeface="Calibri" panose="020F0502020204030204" pitchFamily="34" charset="0"/>
                <a:cs typeface="Calibri" panose="020F0502020204030204" pitchFamily="34" charset="0"/>
              </a:rPr>
              <a:t>Phối hợp với các đồng nghiệp một cách hiệu quả. </a:t>
            </a:r>
          </a:p>
        </p:txBody>
      </p:sp>
    </p:spTree>
    <p:extLst>
      <p:ext uri="{BB962C8B-B14F-4D97-AF65-F5344CB8AC3E}">
        <p14:creationId xmlns:p14="http://schemas.microsoft.com/office/powerpoint/2010/main" val="3143739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2428</Words>
  <Application>Microsoft Office PowerPoint</Application>
  <PresentationFormat>Widescreen</PresentationFormat>
  <Paragraphs>211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vt:lpstr>
      <vt:lpstr>Courier New</vt:lpstr>
      <vt:lpstr>Times New Roman</vt:lpstr>
      <vt:lpstr>Office Theme</vt:lpstr>
      <vt:lpstr>ĐỀ TÀI:  CẤU TRÚC DỮ LIỆU NGĂN XẾP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Thach Sochetra</dc:creator>
  <cp:lastModifiedBy>Thach</cp:lastModifiedBy>
  <cp:revision>266</cp:revision>
  <dcterms:created xsi:type="dcterms:W3CDTF">2022-04-22T03:41:07Z</dcterms:created>
  <dcterms:modified xsi:type="dcterms:W3CDTF">2022-10-14T09:04:49Z</dcterms:modified>
</cp:coreProperties>
</file>