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65" r:id="rId6"/>
    <p:sldId id="258" r:id="rId7"/>
    <p:sldId id="259" r:id="rId8"/>
    <p:sldId id="260" r:id="rId9"/>
    <p:sldId id="261" r:id="rId10"/>
    <p:sldId id="262" r:id="rId11"/>
    <p:sldId id="263" r:id="rId12"/>
    <p:sldId id="264"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6D7EAE-26FA-438F-AFBB-D67C4DE4DBA1}" v="2" dt="2021-12-16T00:03:59.251"/>
    <p1510:client id="{E09DAC13-FF60-457A-B7CE-9BBB0BD351A7}" v="1" dt="2021-12-15T21:30:43.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lhat Dalhat" userId="S::211212081@nileuniversity.edu.ng::75a97858-059d-47da-a2e3-42d42ed33617" providerId="AD" clId="Web-{E09DAC13-FF60-457A-B7CE-9BBB0BD351A7}"/>
    <pc:docChg chg="modSld">
      <pc:chgData name="Dalhat Dalhat" userId="S::211212081@nileuniversity.edu.ng::75a97858-059d-47da-a2e3-42d42ed33617" providerId="AD" clId="Web-{E09DAC13-FF60-457A-B7CE-9BBB0BD351A7}" dt="2021-12-15T21:30:43.118" v="0" actId="20577"/>
      <pc:docMkLst>
        <pc:docMk/>
      </pc:docMkLst>
      <pc:sldChg chg="modSp">
        <pc:chgData name="Dalhat Dalhat" userId="S::211212081@nileuniversity.edu.ng::75a97858-059d-47da-a2e3-42d42ed33617" providerId="AD" clId="Web-{E09DAC13-FF60-457A-B7CE-9BBB0BD351A7}" dt="2021-12-15T21:30:43.118" v="0" actId="20577"/>
        <pc:sldMkLst>
          <pc:docMk/>
          <pc:sldMk cId="2064662293" sldId="256"/>
        </pc:sldMkLst>
        <pc:spChg chg="mod">
          <ac:chgData name="Dalhat Dalhat" userId="S::211212081@nileuniversity.edu.ng::75a97858-059d-47da-a2e3-42d42ed33617" providerId="AD" clId="Web-{E09DAC13-FF60-457A-B7CE-9BBB0BD351A7}" dt="2021-12-15T21:30:43.118" v="0" actId="20577"/>
          <ac:spMkLst>
            <pc:docMk/>
            <pc:sldMk cId="2064662293" sldId="256"/>
            <ac:spMk id="3" creationId="{00000000-0000-0000-0000-000000000000}"/>
          </ac:spMkLst>
        </pc:spChg>
      </pc:sldChg>
    </pc:docChg>
  </pc:docChgLst>
  <pc:docChgLst>
    <pc:chgData name="Farida IBRAHIM" userId="S::211213008@nileuniversity.edu.ng::b9eb50ab-cc53-4248-a833-03ed81968cb4" providerId="AD" clId="Web-{866D7EAE-26FA-438F-AFBB-D67C4DE4DBA1}"/>
    <pc:docChg chg="addSld delSld">
      <pc:chgData name="Farida IBRAHIM" userId="S::211213008@nileuniversity.edu.ng::b9eb50ab-cc53-4248-a833-03ed81968cb4" providerId="AD" clId="Web-{866D7EAE-26FA-438F-AFBB-D67C4DE4DBA1}" dt="2021-12-16T00:03:59.251" v="1"/>
      <pc:docMkLst>
        <pc:docMk/>
      </pc:docMkLst>
      <pc:sldChg chg="new del">
        <pc:chgData name="Farida IBRAHIM" userId="S::211213008@nileuniversity.edu.ng::b9eb50ab-cc53-4248-a833-03ed81968cb4" providerId="AD" clId="Web-{866D7EAE-26FA-438F-AFBB-D67C4DE4DBA1}" dt="2021-12-16T00:03:59.251" v="1"/>
        <pc:sldMkLst>
          <pc:docMk/>
          <pc:sldMk cId="757123121"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6"/>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8" name="Slide Number Placeholder 7"/>
          <p:cNvSpPr>
            <a:spLocks noGrp="1"/>
          </p:cNvSpPr>
          <p:nvPr>
            <p:ph type="sldNum" sz="quarter" idx="11"/>
          </p:nvPr>
        </p:nvSpPr>
        <p:spPr/>
        <p:txBody>
          <a:bodyPr/>
          <a:lstStyle/>
          <a:p>
            <a:fld id="{FCBECF68-A123-457A-A1E6-53805EE0E6FB}" type="slidenum">
              <a:rPr lang="en-GB" smtClean="0"/>
              <a:pPr/>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BECF68-A123-457A-A1E6-53805EE0E6F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BECF68-A123-457A-A1E6-53805EE0E6F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BECF68-A123-457A-A1E6-53805EE0E6F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BECF68-A123-457A-A1E6-53805EE0E6F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BECF68-A123-457A-A1E6-53805EE0E6FB}" type="slidenum">
              <a:rPr lang="en-GB" smtClean="0"/>
              <a:pPr/>
              <a:t>‹#›</a:t>
            </a:fld>
            <a:endParaRPr lang="en-GB"/>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BECF68-A123-457A-A1E6-53805EE0E6FB}" type="slidenum">
              <a:rPr lang="en-GB" smtClean="0"/>
              <a:pPr/>
              <a:t>‹#›</a:t>
            </a:fld>
            <a:endParaRPr lang="en-GB"/>
          </a:p>
        </p:txBody>
      </p:sp>
      <p:sp>
        <p:nvSpPr>
          <p:cNvPr id="10" name="Title 9"/>
          <p:cNvSpPr>
            <a:spLocks noGrp="1"/>
          </p:cNvSpPr>
          <p:nvPr>
            <p:ph type="title"/>
          </p:nvPr>
        </p:nvSpPr>
        <p:spPr>
          <a:xfrm>
            <a:off x="914400" y="1544715"/>
            <a:ext cx="7315200" cy="1154097"/>
          </a:xfrm>
        </p:spPr>
        <p:txBody>
          <a:bodyPr/>
          <a:lstStyle/>
          <a:p>
            <a:r>
              <a:rPr lang="en-US"/>
              <a:t>Click to edit Master title style</a:t>
            </a:r>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BECF68-A123-457A-A1E6-53805EE0E6F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BECF68-A123-457A-A1E6-53805EE0E6F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BECF68-A123-457A-A1E6-53805EE0E6F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0FE5AA-9027-4710-82BB-2A9EDA08B19B}" type="datetimeFigureOut">
              <a:rPr lang="en-GB" smtClean="0"/>
              <a:pPr/>
              <a:t>15/12/2021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BECF68-A123-457A-A1E6-53805EE0E6F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BC0FE5AA-9027-4710-82BB-2A9EDA08B19B}" type="datetimeFigureOut">
              <a:rPr lang="en-GB" smtClean="0"/>
              <a:pPr/>
              <a:t>15/12/2021</a:t>
            </a:fld>
            <a:endParaRPr lang="en-GB"/>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FCBECF68-A123-457A-A1E6-53805EE0E6FB}" type="slidenum">
              <a:rPr lang="en-GB" smtClean="0"/>
              <a:pPr/>
              <a:t>‹#›</a:t>
            </a:fld>
            <a:endParaRPr lang="en-GB"/>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GB"/>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04664"/>
            <a:ext cx="7772400" cy="576063"/>
          </a:xfrm>
        </p:spPr>
        <p:txBody>
          <a:bodyPr>
            <a:noAutofit/>
          </a:bodyPr>
          <a:lstStyle/>
          <a:p>
            <a:pPr algn="just"/>
            <a:r>
              <a:rPr lang="en-GB" sz="2800">
                <a:latin typeface="Agency FB" pitchFamily="34" charset="0"/>
              </a:rPr>
              <a:t>READING COMPREHENSION SKILLS             25TH NOVEMBER,2021</a:t>
            </a:r>
          </a:p>
        </p:txBody>
      </p:sp>
      <p:sp>
        <p:nvSpPr>
          <p:cNvPr id="3" name="Subtitle 2"/>
          <p:cNvSpPr>
            <a:spLocks noGrp="1"/>
          </p:cNvSpPr>
          <p:nvPr>
            <p:ph type="subTitle" idx="1"/>
          </p:nvPr>
        </p:nvSpPr>
        <p:spPr>
          <a:xfrm>
            <a:off x="467544" y="908720"/>
            <a:ext cx="8064896" cy="5400600"/>
          </a:xfrm>
        </p:spPr>
        <p:txBody>
          <a:bodyPr vert="horz" lIns="91440" tIns="45720" rIns="91440" bIns="45720" rtlCol="0" anchor="t">
            <a:normAutofit fontScale="92500" lnSpcReduction="20000"/>
          </a:bodyPr>
          <a:lstStyle/>
          <a:p>
            <a:pPr algn="just"/>
            <a:r>
              <a:rPr lang="en-GB" sz="3600">
                <a:latin typeface="Agency FB" pitchFamily="34" charset="0"/>
              </a:rPr>
              <a:t>The idea that one is a good reader implies that one possesses the mental ability to understand what was read. Thus comprehension goes hand in hand with what was read. Whenever one reads a printed material, diagram, sign/symbol </a:t>
            </a:r>
            <a:r>
              <a:rPr lang="en-GB" sz="3600" err="1">
                <a:latin typeface="Agency FB" pitchFamily="34" charset="0"/>
              </a:rPr>
              <a:t>etc</a:t>
            </a:r>
            <a:r>
              <a:rPr lang="en-GB" sz="3600">
                <a:latin typeface="Agency FB" pitchFamily="34" charset="0"/>
              </a:rPr>
              <a:t>, it is expected that the reader has the skills which will enable him/her to understand what was read. </a:t>
            </a:r>
          </a:p>
          <a:p>
            <a:pPr algn="just"/>
            <a:r>
              <a:rPr lang="en-GB" sz="3600">
                <a:latin typeface="Agency FB"/>
              </a:rPr>
              <a:t>Comprehension with particular emphasis on reading can be defined as the abi0lity to understand and interpret fully a given text. </a:t>
            </a:r>
            <a:r>
              <a:rPr lang="en-US" sz="3600">
                <a:latin typeface="Agency FB"/>
              </a:rPr>
              <a:t>According to </a:t>
            </a:r>
            <a:r>
              <a:rPr lang="en-US" sz="3600" err="1">
                <a:latin typeface="Agency FB"/>
              </a:rPr>
              <a:t>Babalola</a:t>
            </a:r>
            <a:r>
              <a:rPr lang="en-US" sz="3600">
                <a:latin typeface="Agency FB"/>
              </a:rPr>
              <a:t> (1999:178) comprehension is the “power to understand.” </a:t>
            </a:r>
            <a:r>
              <a:rPr lang="en-US" sz="3600" err="1">
                <a:latin typeface="Agency FB"/>
              </a:rPr>
              <a:t>Nanewotor</a:t>
            </a:r>
            <a:r>
              <a:rPr lang="en-US" sz="3600">
                <a:latin typeface="Agency FB"/>
              </a:rPr>
              <a:t> and </a:t>
            </a:r>
            <a:r>
              <a:rPr lang="en-US" sz="3600" err="1">
                <a:latin typeface="Agency FB"/>
              </a:rPr>
              <a:t>Abiona</a:t>
            </a:r>
            <a:r>
              <a:rPr lang="en-US" sz="3600">
                <a:latin typeface="Agency FB"/>
              </a:rPr>
              <a:t> (1990:69) explain comprehension as “the art of reading,</a:t>
            </a:r>
            <a:endParaRPr lang="en-GB" sz="3600">
              <a:latin typeface="Agency FB"/>
            </a:endParaRPr>
          </a:p>
        </p:txBody>
      </p:sp>
    </p:spTree>
    <p:extLst>
      <p:ext uri="{BB962C8B-B14F-4D97-AF65-F5344CB8AC3E}">
        <p14:creationId xmlns:p14="http://schemas.microsoft.com/office/powerpoint/2010/main" val="206466229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305800" cy="5928360"/>
          </a:xfrm>
        </p:spPr>
        <p:txBody>
          <a:bodyPr>
            <a:normAutofit/>
          </a:bodyPr>
          <a:lstStyle/>
          <a:p>
            <a:pPr algn="just"/>
            <a:r>
              <a:rPr lang="en-US" sz="3600">
                <a:latin typeface="Agency FB" panose="020B0503020202020204" pitchFamily="34" charset="0"/>
              </a:rPr>
              <a:t>Reference</a:t>
            </a:r>
          </a:p>
          <a:p>
            <a:pPr marL="45720" indent="0" algn="just">
              <a:buNone/>
            </a:pPr>
            <a:r>
              <a:rPr lang="en-US" sz="3600">
                <a:latin typeface="Agency FB" panose="020B0503020202020204" pitchFamily="34" charset="0"/>
              </a:rPr>
              <a:t> </a:t>
            </a:r>
            <a:r>
              <a:rPr lang="en-US" sz="3600" err="1">
                <a:latin typeface="Agency FB" panose="020B0503020202020204" pitchFamily="34" charset="0"/>
              </a:rPr>
              <a:t>Babalola</a:t>
            </a:r>
            <a:r>
              <a:rPr lang="en-US" sz="3600">
                <a:latin typeface="Agency FB" panose="020B0503020202020204" pitchFamily="34" charset="0"/>
              </a:rPr>
              <a:t>, H.A.L. (1999). Comprehension and Summary Writing. In </a:t>
            </a:r>
            <a:r>
              <a:rPr lang="en-US" sz="3600" err="1">
                <a:latin typeface="Agency FB" panose="020B0503020202020204" pitchFamily="34" charset="0"/>
              </a:rPr>
              <a:t>Oluga</a:t>
            </a:r>
            <a:r>
              <a:rPr lang="en-US" sz="3600">
                <a:latin typeface="Agency FB" panose="020B0503020202020204" pitchFamily="34" charset="0"/>
              </a:rPr>
              <a:t>, S.O: </a:t>
            </a:r>
            <a:r>
              <a:rPr lang="en-US" sz="3600" err="1">
                <a:latin typeface="Agency FB" panose="020B0503020202020204" pitchFamily="34" charset="0"/>
              </a:rPr>
              <a:t>Adewusi</a:t>
            </a:r>
            <a:r>
              <a:rPr lang="en-US" sz="3600">
                <a:latin typeface="Agency FB" panose="020B0503020202020204" pitchFamily="34" charset="0"/>
              </a:rPr>
              <a:t>, C.O; </a:t>
            </a:r>
            <a:r>
              <a:rPr lang="en-US" sz="3600" err="1">
                <a:latin typeface="Agency FB" panose="020B0503020202020204" pitchFamily="34" charset="0"/>
              </a:rPr>
              <a:t>Babalola</a:t>
            </a:r>
            <a:r>
              <a:rPr lang="en-US" sz="3600">
                <a:latin typeface="Agency FB" panose="020B0503020202020204" pitchFamily="34" charset="0"/>
              </a:rPr>
              <a:t>,  H.A.L;  </a:t>
            </a:r>
            <a:r>
              <a:rPr lang="en-US" sz="3600" err="1">
                <a:latin typeface="Agency FB" panose="020B0503020202020204" pitchFamily="34" charset="0"/>
              </a:rPr>
              <a:t>Oyediran</a:t>
            </a:r>
            <a:r>
              <a:rPr lang="en-US" sz="3600">
                <a:latin typeface="Agency FB" panose="020B0503020202020204" pitchFamily="34" charset="0"/>
              </a:rPr>
              <a:t>,  B.A.  (Eds.) Essentials  of  Use  of  English.  A  Pragmatic  and Comprehensive Approach. Ede: BOA Educational Publishers. </a:t>
            </a:r>
          </a:p>
        </p:txBody>
      </p:sp>
    </p:spTree>
    <p:extLst>
      <p:ext uri="{BB962C8B-B14F-4D97-AF65-F5344CB8AC3E}">
        <p14:creationId xmlns:p14="http://schemas.microsoft.com/office/powerpoint/2010/main" val="249460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1"/>
            <a:ext cx="8229600" cy="5852160"/>
          </a:xfrm>
        </p:spPr>
        <p:txBody>
          <a:bodyPr>
            <a:normAutofit fontScale="85000" lnSpcReduction="20000"/>
          </a:bodyPr>
          <a:lstStyle/>
          <a:p>
            <a:pPr marL="45720" indent="0" algn="just">
              <a:buNone/>
            </a:pPr>
            <a:r>
              <a:rPr lang="en-US" sz="3600">
                <a:latin typeface="Agency FB" panose="020B0503020202020204" pitchFamily="34" charset="0"/>
              </a:rPr>
              <a:t>understanding, and answering questions on a given passage” </a:t>
            </a:r>
          </a:p>
          <a:p>
            <a:pPr marL="45720" indent="0" algn="just">
              <a:buNone/>
            </a:pPr>
            <a:r>
              <a:rPr lang="en-US" sz="3600">
                <a:latin typeface="Agency FB" panose="020B0503020202020204" pitchFamily="34" charset="0"/>
              </a:rPr>
              <a:t>Generally speaking, comprehension is about processing and understanding meaning. </a:t>
            </a:r>
          </a:p>
          <a:p>
            <a:pPr marL="45720" indent="0" algn="just">
              <a:buNone/>
            </a:pPr>
            <a:r>
              <a:rPr lang="en-US" sz="3600">
                <a:latin typeface="Agency FB" panose="020B0503020202020204" pitchFamily="34" charset="0"/>
              </a:rPr>
              <a:t>Comprehension is actually the goal and purpose of reading. Without it, reading cannot be said to have taken place. As a matter of fact, the purpose of reading is not yet accomplished  until a reader reaches the point of gaining the full knowledge of what is written, assimilating the most beneficial contents of the given text and using the gained knowledge to solve  problems.</a:t>
            </a:r>
          </a:p>
          <a:p>
            <a:pPr marL="45720" indent="0" algn="just">
              <a:buNone/>
            </a:pPr>
            <a:r>
              <a:rPr lang="en-US" sz="3600" b="1">
                <a:latin typeface="Agency FB" panose="020B0503020202020204" pitchFamily="34" charset="0"/>
              </a:rPr>
              <a:t>Levels of Comprehension Testing</a:t>
            </a:r>
          </a:p>
          <a:p>
            <a:pPr marL="45720" indent="0" algn="just">
              <a:buNone/>
            </a:pPr>
            <a:r>
              <a:rPr lang="en-US" sz="3600">
                <a:latin typeface="Agency FB" panose="020B0503020202020204" pitchFamily="34" charset="0"/>
              </a:rPr>
              <a:t>The level of one’s comprehension is either self-tested (by the individual) or externally tested (by another person e.g. an examiner).</a:t>
            </a:r>
          </a:p>
          <a:p>
            <a:pPr marL="45720" indent="0" algn="just">
              <a:buNone/>
            </a:pPr>
            <a:endParaRPr lang="en-US" sz="3600">
              <a:latin typeface="Agency FB" panose="020B0503020202020204" pitchFamily="34" charset="0"/>
            </a:endParaRPr>
          </a:p>
          <a:p>
            <a:pPr marL="45720" indent="0" algn="just">
              <a:buNone/>
            </a:pPr>
            <a:endParaRPr lang="en-US" sz="3600">
              <a:latin typeface="Agency FB" panose="020B0503020202020204" pitchFamily="34" charset="0"/>
            </a:endParaRPr>
          </a:p>
        </p:txBody>
      </p:sp>
    </p:spTree>
    <p:extLst>
      <p:ext uri="{BB962C8B-B14F-4D97-AF65-F5344CB8AC3E}">
        <p14:creationId xmlns:p14="http://schemas.microsoft.com/office/powerpoint/2010/main" val="174525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1"/>
            <a:ext cx="8208912" cy="648071"/>
          </a:xfrm>
        </p:spPr>
        <p:txBody>
          <a:bodyPr>
            <a:normAutofit/>
          </a:bodyPr>
          <a:lstStyle/>
          <a:p>
            <a:pPr algn="just"/>
            <a:r>
              <a:rPr lang="en-GB" sz="3200">
                <a:latin typeface="Agency FB" pitchFamily="34" charset="0"/>
              </a:rPr>
              <a:t>Forms of Testing/Nature of Comprehension</a:t>
            </a:r>
          </a:p>
        </p:txBody>
      </p:sp>
      <p:sp>
        <p:nvSpPr>
          <p:cNvPr id="3" name="Content Placeholder 2"/>
          <p:cNvSpPr>
            <a:spLocks noGrp="1"/>
          </p:cNvSpPr>
          <p:nvPr>
            <p:ph idx="1"/>
          </p:nvPr>
        </p:nvSpPr>
        <p:spPr>
          <a:xfrm>
            <a:off x="467544" y="764704"/>
            <a:ext cx="8280920" cy="5688631"/>
          </a:xfrm>
        </p:spPr>
        <p:txBody>
          <a:bodyPr>
            <a:normAutofit fontScale="85000" lnSpcReduction="20000"/>
          </a:bodyPr>
          <a:lstStyle/>
          <a:p>
            <a:pPr algn="just"/>
            <a:r>
              <a:rPr lang="en-GB" sz="3600" b="1">
                <a:latin typeface="Agency FB" pitchFamily="34" charset="0"/>
              </a:rPr>
              <a:t>Direct Reference Testing</a:t>
            </a:r>
            <a:r>
              <a:rPr lang="en-GB" sz="3600">
                <a:latin typeface="Agency FB" pitchFamily="34" charset="0"/>
              </a:rPr>
              <a:t>: The comprehension skill required in this kind of testing is the literal or interpretive skill where the reader is expected to provide answers by making direct reference to the text or passage where the answers stare him or her in the face. This type of testing  does not require the reader to task himself/herself mentally. Most students therefore prefer this kind of testing because of its simplicity.</a:t>
            </a:r>
          </a:p>
          <a:p>
            <a:pPr algn="just"/>
            <a:r>
              <a:rPr lang="en-GB" sz="3600" b="1">
                <a:latin typeface="Agency FB" pitchFamily="34" charset="0"/>
              </a:rPr>
              <a:t>Inference Testing</a:t>
            </a:r>
            <a:r>
              <a:rPr lang="en-GB" sz="3600">
                <a:latin typeface="Agency FB" pitchFamily="34" charset="0"/>
              </a:rPr>
              <a:t>: This requires the reader to possess the ability to draw inferences or deduce meaning from a text or passage by reading in between the lines in order to answer questions whose answers are not specifically found in the passage. It also requires the reader to work out meanings of strange words from the context.</a:t>
            </a:r>
          </a:p>
        </p:txBody>
      </p:sp>
    </p:spTree>
    <p:extLst>
      <p:ext uri="{BB962C8B-B14F-4D97-AF65-F5344CB8AC3E}">
        <p14:creationId xmlns:p14="http://schemas.microsoft.com/office/powerpoint/2010/main" val="3869686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424936" cy="5976663"/>
          </a:xfrm>
        </p:spPr>
        <p:txBody>
          <a:bodyPr>
            <a:normAutofit/>
          </a:bodyPr>
          <a:lstStyle/>
          <a:p>
            <a:pPr algn="just"/>
            <a:r>
              <a:rPr lang="en-GB" sz="3600" b="1">
                <a:latin typeface="Agency FB" pitchFamily="34" charset="0"/>
              </a:rPr>
              <a:t>Evaluative Testing: </a:t>
            </a:r>
            <a:r>
              <a:rPr lang="en-GB" sz="3600">
                <a:latin typeface="Agency FB" pitchFamily="34" charset="0"/>
              </a:rPr>
              <a:t>This aspect tests the reader’s ability to do a comparative study in which he/she is able to reject what he/she believes/feels is not true and accept the beneficial aspects of a written text. Because it requires a reader to make his/her own judgement/ opinion on what has been read, the level of concentration and reasoning is very high.</a:t>
            </a:r>
          </a:p>
          <a:p>
            <a:pPr algn="just"/>
            <a:r>
              <a:rPr lang="en-GB" sz="3600" b="1">
                <a:latin typeface="Agency FB" pitchFamily="34" charset="0"/>
              </a:rPr>
              <a:t>Levels of Comprehension</a:t>
            </a:r>
          </a:p>
          <a:p>
            <a:pPr marL="45720" indent="0" algn="just">
              <a:buNone/>
            </a:pPr>
            <a:r>
              <a:rPr lang="en-GB" sz="3600">
                <a:latin typeface="Agency FB" pitchFamily="34" charset="0"/>
              </a:rPr>
              <a:t>There are two broad levels of comprehension: </a:t>
            </a:r>
            <a:r>
              <a:rPr lang="en-GB" sz="3600" err="1">
                <a:latin typeface="Agency FB" pitchFamily="34" charset="0"/>
              </a:rPr>
              <a:t>i</a:t>
            </a:r>
            <a:r>
              <a:rPr lang="en-GB" sz="3600">
                <a:latin typeface="Agency FB" pitchFamily="34" charset="0"/>
              </a:rPr>
              <a:t>. </a:t>
            </a:r>
            <a:r>
              <a:rPr lang="en-US" sz="3600" b="1" i="1">
                <a:latin typeface="Agency FB" pitchFamily="34" charset="0"/>
              </a:rPr>
              <a:t>Superficial </a:t>
            </a:r>
            <a:r>
              <a:rPr lang="en-US" sz="3600">
                <a:latin typeface="Agency FB" pitchFamily="34" charset="0"/>
              </a:rPr>
              <a:t>and ii</a:t>
            </a:r>
            <a:r>
              <a:rPr lang="en-US" sz="3600" b="1" i="1">
                <a:latin typeface="Agency FB" pitchFamily="34" charset="0"/>
              </a:rPr>
              <a:t>. in-depth </a:t>
            </a:r>
            <a:r>
              <a:rPr lang="en-US" sz="3600">
                <a:latin typeface="Agency FB" pitchFamily="34" charset="0"/>
              </a:rPr>
              <a:t>comprehension</a:t>
            </a:r>
          </a:p>
          <a:p>
            <a:pPr marL="45720" indent="0" algn="just">
              <a:buNone/>
            </a:pPr>
            <a:endParaRPr lang="en-GB" sz="3600">
              <a:latin typeface="Agency FB" pitchFamily="34" charset="0"/>
            </a:endParaRPr>
          </a:p>
        </p:txBody>
      </p:sp>
    </p:spTree>
    <p:extLst>
      <p:ext uri="{BB962C8B-B14F-4D97-AF65-F5344CB8AC3E}">
        <p14:creationId xmlns:p14="http://schemas.microsoft.com/office/powerpoint/2010/main" val="4200294351"/>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332656"/>
            <a:ext cx="7992888" cy="6192687"/>
          </a:xfrm>
        </p:spPr>
        <p:txBody>
          <a:bodyPr>
            <a:normAutofit fontScale="92500"/>
          </a:bodyPr>
          <a:lstStyle/>
          <a:p>
            <a:pPr algn="just"/>
            <a:r>
              <a:rPr lang="en-GB" sz="3600" b="1">
                <a:latin typeface="Agency FB" pitchFamily="34" charset="0"/>
              </a:rPr>
              <a:t>Superficial Comprehension</a:t>
            </a:r>
            <a:r>
              <a:rPr lang="en-GB" sz="3600">
                <a:latin typeface="Agency FB" pitchFamily="34" charset="0"/>
              </a:rPr>
              <a:t>: The level or extent of understanding required here is not deep but rather on the surface. This level of comprehension is employed when the text being read is not that important/difficult and does not require retaining and recalling of information. For example: reading of newspapers for leisure, story books and other non –academic materials.</a:t>
            </a:r>
          </a:p>
          <a:p>
            <a:pPr algn="just"/>
            <a:r>
              <a:rPr lang="en-GB" sz="3600" b="1">
                <a:latin typeface="Agency FB" pitchFamily="34" charset="0"/>
              </a:rPr>
              <a:t>In-depth Comprehension:</a:t>
            </a:r>
          </a:p>
          <a:p>
            <a:pPr marL="45720" indent="0" algn="just">
              <a:buNone/>
            </a:pPr>
            <a:r>
              <a:rPr lang="en-GB" sz="3600">
                <a:latin typeface="Agency FB" pitchFamily="34" charset="0"/>
              </a:rPr>
              <a:t>The level of understanding required here is deep/serious because the passage is important and requires  retention and recall.</a:t>
            </a:r>
          </a:p>
        </p:txBody>
      </p:sp>
    </p:spTree>
    <p:extLst>
      <p:ext uri="{BB962C8B-B14F-4D97-AF65-F5344CB8AC3E}">
        <p14:creationId xmlns:p14="http://schemas.microsoft.com/office/powerpoint/2010/main" val="272970347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332656"/>
            <a:ext cx="8208912" cy="6192688"/>
          </a:xfrm>
        </p:spPr>
        <p:txBody>
          <a:bodyPr>
            <a:normAutofit fontScale="92500"/>
          </a:bodyPr>
          <a:lstStyle/>
          <a:p>
            <a:pPr marL="45720" indent="0" algn="just">
              <a:buNone/>
            </a:pPr>
            <a:r>
              <a:rPr lang="en-GB" sz="3600" b="1">
                <a:latin typeface="Agency FB" pitchFamily="34" charset="0"/>
              </a:rPr>
              <a:t>Steps to Comprehension</a:t>
            </a:r>
          </a:p>
          <a:p>
            <a:pPr algn="just"/>
            <a:r>
              <a:rPr lang="en-GB" sz="3600">
                <a:latin typeface="Agency FB" pitchFamily="34" charset="0"/>
              </a:rPr>
              <a:t>Concentration: It is important that all forms of distractions are avoided and both the mind and eyes are focused on the speaker or the text. A high level of concentration is required in order to achieve an in depth  comprehension of what is said or read.</a:t>
            </a:r>
          </a:p>
          <a:p>
            <a:pPr algn="just"/>
            <a:r>
              <a:rPr lang="en-GB" sz="3600">
                <a:latin typeface="Agency FB" pitchFamily="34" charset="0"/>
              </a:rPr>
              <a:t>Being interested in what is being read: Developing an interest in the passage or speech will aid concentration which will eventually lead to comprehension. Therefore, a reader or listener must develop interest by identifying the positive goal or purpose of the passage or topic.</a:t>
            </a:r>
          </a:p>
        </p:txBody>
      </p:sp>
    </p:spTree>
    <p:extLst>
      <p:ext uri="{BB962C8B-B14F-4D97-AF65-F5344CB8AC3E}">
        <p14:creationId xmlns:p14="http://schemas.microsoft.com/office/powerpoint/2010/main" val="363819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08912" cy="6048672"/>
          </a:xfrm>
        </p:spPr>
        <p:txBody>
          <a:bodyPr>
            <a:normAutofit fontScale="92500" lnSpcReduction="20000"/>
          </a:bodyPr>
          <a:lstStyle/>
          <a:p>
            <a:pPr algn="just"/>
            <a:r>
              <a:rPr lang="en-GB" sz="3600">
                <a:latin typeface="Agency FB" pitchFamily="34" charset="0"/>
              </a:rPr>
              <a:t>Possessing a wide range of vocabulary: For an in depth comprehension to take place,  it is important that the reader possesses a wide range of vocabulary related to the topic or subject. As student, it is important to read extensively so as to possess a wide range of vocabulary items.</a:t>
            </a:r>
          </a:p>
          <a:p>
            <a:pPr algn="just"/>
            <a:r>
              <a:rPr lang="en-GB" sz="3600">
                <a:latin typeface="Agency FB" pitchFamily="34" charset="0"/>
              </a:rPr>
              <a:t>Having the ability to identify text divisions: Written have divisions such as introduction, body (content) and conclusion which pass across different but connected messages or information. For effective comprehension to take place, these main divisions must be understood to enable the reader identify the main points, illustrations, paragraphs and summary. It is also important to recognise transitional</a:t>
            </a:r>
          </a:p>
        </p:txBody>
      </p:sp>
    </p:spTree>
    <p:extLst>
      <p:ext uri="{BB962C8B-B14F-4D97-AF65-F5344CB8AC3E}">
        <p14:creationId xmlns:p14="http://schemas.microsoft.com/office/powerpoint/2010/main" val="414094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76672"/>
            <a:ext cx="8136904" cy="6048671"/>
          </a:xfrm>
        </p:spPr>
        <p:txBody>
          <a:bodyPr>
            <a:normAutofit fontScale="92500" lnSpcReduction="10000"/>
          </a:bodyPr>
          <a:lstStyle/>
          <a:p>
            <a:pPr marL="45720" indent="0" algn="just">
              <a:buNone/>
            </a:pPr>
            <a:r>
              <a:rPr lang="en-GB" sz="3600">
                <a:latin typeface="Agency FB" pitchFamily="34" charset="0"/>
              </a:rPr>
              <a:t>words(sign posts), words indicating emphasis, change of idea/ thought, repetition etc. Examples include, first, second, later, then, similarly, again, in addition, etc. The ability to identify these divisions and words will aid one’s understanding of what is being read or listened to.</a:t>
            </a:r>
          </a:p>
          <a:p>
            <a:pPr algn="just"/>
            <a:r>
              <a:rPr lang="en-GB" sz="3600">
                <a:latin typeface="Agency FB" pitchFamily="34" charset="0"/>
              </a:rPr>
              <a:t>Activating Previous knowledge: Given that nothing is entirely new, it is important that a reader relates past experiences and knowledge especially when it is related to what is being heard or listened to. This will no doubt make a topic more meaningful and better understood.</a:t>
            </a:r>
          </a:p>
          <a:p>
            <a:pPr algn="just"/>
            <a:r>
              <a:rPr lang="en-GB" sz="3600">
                <a:latin typeface="Agency FB" pitchFamily="34" charset="0"/>
              </a:rPr>
              <a:t>Setting a Purpose for Reading: This involves establishing what readers expect  to get out of reading.</a:t>
            </a:r>
          </a:p>
          <a:p>
            <a:pPr marL="45720" indent="0" algn="just">
              <a:buNone/>
            </a:pPr>
            <a:endParaRPr lang="en-GB" sz="3600">
              <a:latin typeface="Agency FB" pitchFamily="34" charset="0"/>
            </a:endParaRPr>
          </a:p>
        </p:txBody>
      </p:sp>
    </p:spTree>
    <p:extLst>
      <p:ext uri="{BB962C8B-B14F-4D97-AF65-F5344CB8AC3E}">
        <p14:creationId xmlns:p14="http://schemas.microsoft.com/office/powerpoint/2010/main" val="130008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04664"/>
            <a:ext cx="8587680" cy="6148535"/>
          </a:xfrm>
        </p:spPr>
        <p:txBody>
          <a:bodyPr>
            <a:noAutofit/>
          </a:bodyPr>
          <a:lstStyle/>
          <a:p>
            <a:pPr algn="just"/>
            <a:r>
              <a:rPr lang="en-GB" sz="3000">
                <a:latin typeface="Agency FB" pitchFamily="34" charset="0"/>
              </a:rPr>
              <a:t>Making Predictions: The moment a skilled reader picks up a text to read, they start making predictions about  its contents, quality, and the initial reactions to the text. As the reading continues, the reader continues to check and revise their initial reactions and predictions.</a:t>
            </a:r>
          </a:p>
          <a:p>
            <a:pPr algn="just"/>
            <a:r>
              <a:rPr lang="en-GB" sz="3000">
                <a:latin typeface="Agency FB" pitchFamily="34" charset="0"/>
              </a:rPr>
              <a:t>Visualising: This entails creating a mental picture of what is being read such as trying to see the setting, issues, characters, ideas etc in the text through one’s mind eye.</a:t>
            </a:r>
          </a:p>
          <a:p>
            <a:pPr algn="just"/>
            <a:r>
              <a:rPr lang="en-GB" sz="3000">
                <a:latin typeface="Agency FB" pitchFamily="34" charset="0"/>
              </a:rPr>
              <a:t>Asking Questions: A good reader is expected to ask questions about the text, the author, opinions, responses etc which may probe deeper and in turn aid understanding, enhance clarity and so on. </a:t>
            </a:r>
          </a:p>
        </p:txBody>
      </p:sp>
    </p:spTree>
    <p:extLst>
      <p:ext uri="{BB962C8B-B14F-4D97-AF65-F5344CB8AC3E}">
        <p14:creationId xmlns:p14="http://schemas.microsoft.com/office/powerpoint/2010/main" val="459078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4a91573f63068cb6a6c826e99dfe51c9">
  <xsd:schema xmlns:xsd="http://www.w3.org/2001/XMLSchema" xmlns:xs="http://www.w3.org/2001/XMLSchema" xmlns:p="http://schemas.microsoft.com/office/2006/metadata/properties" xmlns:ns2="260267c7-1e26-45eb-ba29-3b5bc9759aa0" targetNamespace="http://schemas.microsoft.com/office/2006/metadata/properties" ma:root="true" ma:fieldsID="47b190d43ca0860976f4eeb95499878f"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ED25A0-E133-437A-B3C3-D07EF372E480}">
  <ds:schemaRefs>
    <ds:schemaRef ds:uri="http://schemas.microsoft.com/sharepoint/v3/contenttype/forms"/>
  </ds:schemaRefs>
</ds:datastoreItem>
</file>

<file path=customXml/itemProps2.xml><?xml version="1.0" encoding="utf-8"?>
<ds:datastoreItem xmlns:ds="http://schemas.openxmlformats.org/officeDocument/2006/customXml" ds:itemID="{58753521-9B5A-463F-B66F-AB7B12AB9FF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83B1A3D-84A5-4926-B546-B0864E786C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0267c7-1e26-45eb-ba29-3b5bc9759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Perspective</Template>
  <Application>Microsoft Office PowerPoint</Application>
  <PresentationFormat>On-screen Show (4:3)</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Perspective</vt:lpstr>
      <vt:lpstr>READING COMPREHENSION SKILLS             25TH NOVEMBER,2021</vt:lpstr>
      <vt:lpstr>PowerPoint Presentation</vt:lpstr>
      <vt:lpstr>Forms of Testing/Nature of Comprehension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COMPREHENSION SKILL</dc:title>
  <dc:creator>Dr Martha Terna-Abah</dc:creator>
  <cp:revision>2</cp:revision>
  <dcterms:created xsi:type="dcterms:W3CDTF">2018-10-25T09:12:49Z</dcterms:created>
  <dcterms:modified xsi:type="dcterms:W3CDTF">2021-12-16T00:03:59Z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