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68" r:id="rId4"/>
    <p:sldId id="267" r:id="rId5"/>
    <p:sldId id="272" r:id="rId6"/>
    <p:sldId id="258" r:id="rId7"/>
    <p:sldId id="261" r:id="rId8"/>
    <p:sldId id="263" r:id="rId9"/>
    <p:sldId id="262" r:id="rId10"/>
    <p:sldId id="259" r:id="rId11"/>
    <p:sldId id="260"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257804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419697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84421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296277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2271968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259380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334536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146601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108481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286801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CCC20AA-AA75-4BC3-B4B7-71989E33A145}" type="datetimeFigureOut">
              <a:rPr lang="en-GB" smtClean="0"/>
              <a:pPr/>
              <a:t>11/11/2021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956057-4AD0-4195-B18A-1C6279EB6102}" type="slidenum">
              <a:rPr lang="en-GB" smtClean="0"/>
              <a:pPr/>
              <a:t>‹#›</a:t>
            </a:fld>
            <a:endParaRPr lang="en-GB"/>
          </a:p>
        </p:txBody>
      </p:sp>
    </p:spTree>
    <p:extLst>
      <p:ext uri="{BB962C8B-B14F-4D97-AF65-F5344CB8AC3E}">
        <p14:creationId xmlns:p14="http://schemas.microsoft.com/office/powerpoint/2010/main" val="310682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CCC20AA-AA75-4BC3-B4B7-71989E33A145}" type="datetimeFigureOut">
              <a:rPr lang="en-GB" smtClean="0"/>
              <a:pPr/>
              <a:t>11/11/2021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956057-4AD0-4195-B18A-1C6279EB6102}" type="slidenum">
              <a:rPr lang="en-GB" smtClean="0"/>
              <a:pPr/>
              <a:t>‹#›</a:t>
            </a:fld>
            <a:endParaRPr lang="en-GB"/>
          </a:p>
        </p:txBody>
      </p:sp>
    </p:spTree>
    <p:extLst>
      <p:ext uri="{BB962C8B-B14F-4D97-AF65-F5344CB8AC3E}">
        <p14:creationId xmlns:p14="http://schemas.microsoft.com/office/powerpoint/2010/main" val="14604219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988424" cy="576063"/>
          </a:xfrm>
        </p:spPr>
        <p:txBody>
          <a:bodyPr>
            <a:noAutofit/>
          </a:bodyPr>
          <a:lstStyle/>
          <a:p>
            <a:pPr algn="just"/>
            <a:r>
              <a:rPr lang="en-GB" sz="2800" b="1" dirty="0" smtClean="0">
                <a:latin typeface="Agency FB" pitchFamily="34" charset="0"/>
              </a:rPr>
              <a:t>Introduction to Communication           </a:t>
            </a:r>
            <a:r>
              <a:rPr lang="en-GB" sz="2800" dirty="0" smtClean="0">
                <a:latin typeface="Agency FB" pitchFamily="34" charset="0"/>
              </a:rPr>
              <a:t>11</a:t>
            </a:r>
            <a:r>
              <a:rPr lang="en-GB" sz="2800" baseline="30000" dirty="0" smtClean="0">
                <a:latin typeface="Agency FB" pitchFamily="34" charset="0"/>
              </a:rPr>
              <a:t>th</a:t>
            </a:r>
            <a:r>
              <a:rPr lang="en-GB" sz="2800" dirty="0" smtClean="0">
                <a:latin typeface="Agency FB" pitchFamily="34" charset="0"/>
              </a:rPr>
              <a:t> </a:t>
            </a:r>
            <a:r>
              <a:rPr lang="en-GB" sz="2800" dirty="0" smtClean="0">
                <a:latin typeface="Agency FB" pitchFamily="34" charset="0"/>
              </a:rPr>
              <a:t>November,2021</a:t>
            </a:r>
            <a:endParaRPr lang="en-GB" sz="2800" dirty="0">
              <a:latin typeface="Agency FB" pitchFamily="34" charset="0"/>
            </a:endParaRPr>
          </a:p>
        </p:txBody>
      </p:sp>
      <p:sp>
        <p:nvSpPr>
          <p:cNvPr id="3" name="Subtitle 2"/>
          <p:cNvSpPr>
            <a:spLocks noGrp="1"/>
          </p:cNvSpPr>
          <p:nvPr>
            <p:ph type="subTitle" idx="1"/>
          </p:nvPr>
        </p:nvSpPr>
        <p:spPr>
          <a:xfrm>
            <a:off x="457200" y="980727"/>
            <a:ext cx="8382000" cy="5496273"/>
          </a:xfrm>
        </p:spPr>
        <p:txBody>
          <a:bodyPr>
            <a:normAutofit fontScale="92500" lnSpcReduction="10000"/>
          </a:bodyPr>
          <a:lstStyle/>
          <a:p>
            <a:pPr algn="just"/>
            <a:r>
              <a:rPr lang="en-GB" sz="3600" dirty="0" smtClean="0">
                <a:latin typeface="Agency FB" pitchFamily="34" charset="0"/>
              </a:rPr>
              <a:t>One of the most outstanding qualities of humans that makes them unique from other animals is their ability to use language to communicate with one another.</a:t>
            </a:r>
          </a:p>
          <a:p>
            <a:pPr algn="just"/>
            <a:r>
              <a:rPr lang="en-US" sz="3600" dirty="0" smtClean="0">
                <a:latin typeface="Agency FB" pitchFamily="34" charset="0"/>
              </a:rPr>
              <a:t>According to Louis A Allen (1964), communication is ‘’the sum of all the things one person does when he wants to create understanding in the mind of another. It is a bridge of meaning. It involves a systematic and continuous process of telling, listening and understanding".</a:t>
            </a:r>
          </a:p>
          <a:p>
            <a:pPr algn="just"/>
            <a:r>
              <a:rPr lang="en-US" sz="3600" dirty="0" smtClean="0">
                <a:latin typeface="Agency FB" pitchFamily="34" charset="0"/>
              </a:rPr>
              <a:t>Similarly, DeVito (1986:61) defines communication as “the process or act of transmitting a message from a sender to a receiver, through a channel and with the interference of </a:t>
            </a:r>
            <a:r>
              <a:rPr lang="en-US" sz="3600" smtClean="0">
                <a:latin typeface="Agency FB" pitchFamily="34" charset="0"/>
              </a:rPr>
              <a:t>noise</a:t>
            </a:r>
            <a:r>
              <a:rPr lang="en-US" sz="3600" smtClean="0">
                <a:latin typeface="Agency FB" pitchFamily="34" charset="0"/>
              </a:rPr>
              <a:t>”</a:t>
            </a:r>
            <a:endParaRPr lang="en-GB" sz="3600" dirty="0" smtClean="0">
              <a:latin typeface="Agency FB" pitchFamily="34" charset="0"/>
            </a:endParaRPr>
          </a:p>
          <a:p>
            <a:pPr algn="just"/>
            <a:endParaRPr lang="en-GB" sz="3600" dirty="0">
              <a:latin typeface="Agency FB" pitchFamily="34" charset="0"/>
            </a:endParaRPr>
          </a:p>
        </p:txBody>
      </p:sp>
    </p:spTree>
    <p:extLst>
      <p:ext uri="{BB962C8B-B14F-4D97-AF65-F5344CB8AC3E}">
        <p14:creationId xmlns:p14="http://schemas.microsoft.com/office/powerpoint/2010/main" val="83154334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760640"/>
          </a:xfrm>
        </p:spPr>
        <p:txBody>
          <a:bodyPr>
            <a:normAutofit/>
          </a:bodyPr>
          <a:lstStyle/>
          <a:p>
            <a:pPr marL="109728" indent="0">
              <a:buNone/>
            </a:pPr>
            <a:r>
              <a:rPr lang="en-GB" sz="2400" dirty="0">
                <a:latin typeface="Agency FB" pitchFamily="34" charset="0"/>
              </a:rPr>
              <a:t>	</a:t>
            </a:r>
            <a:r>
              <a:rPr lang="en-GB" sz="2400" dirty="0" smtClean="0">
                <a:latin typeface="Agency FB" pitchFamily="34" charset="0"/>
              </a:rPr>
              <a:t>		</a:t>
            </a:r>
            <a:r>
              <a:rPr lang="en-GB" sz="2400" b="1" dirty="0" smtClean="0">
                <a:latin typeface="Agency FB" pitchFamily="34" charset="0"/>
              </a:rPr>
              <a:t>Language Skills</a:t>
            </a:r>
          </a:p>
          <a:p>
            <a:pPr marL="109728" indent="0">
              <a:buNone/>
            </a:pPr>
            <a:endParaRPr lang="en-GB" sz="2400" dirty="0">
              <a:latin typeface="Agency FB" pitchFamily="34" charset="0"/>
            </a:endParaRPr>
          </a:p>
          <a:p>
            <a:pPr marL="109728" indent="0">
              <a:buNone/>
            </a:pPr>
            <a:r>
              <a:rPr lang="en-GB" sz="2400" b="1" dirty="0" smtClean="0">
                <a:latin typeface="Agency FB" pitchFamily="34" charset="0"/>
              </a:rPr>
              <a:t>Macro lang. skills                       </a:t>
            </a:r>
            <a:r>
              <a:rPr lang="en-GB" sz="2400" dirty="0" smtClean="0">
                <a:latin typeface="Agency FB" pitchFamily="34" charset="0"/>
              </a:rPr>
              <a:t>			</a:t>
            </a:r>
            <a:r>
              <a:rPr lang="en-GB" sz="2400" b="1" dirty="0" smtClean="0">
                <a:latin typeface="Agency FB" pitchFamily="34" charset="0"/>
              </a:rPr>
              <a:t>Micro lang. skills               </a:t>
            </a:r>
          </a:p>
          <a:p>
            <a:pPr marL="109728" indent="0" algn="just">
              <a:buNone/>
            </a:pPr>
            <a:r>
              <a:rPr lang="en-GB" sz="2400" dirty="0" smtClean="0">
                <a:latin typeface="Agency FB" pitchFamily="34" charset="0"/>
              </a:rPr>
              <a:t>    </a:t>
            </a:r>
          </a:p>
          <a:p>
            <a:pPr marL="0" indent="0" algn="just">
              <a:buNone/>
            </a:pPr>
            <a:r>
              <a:rPr lang="en-GB" sz="2400" b="1" dirty="0" smtClean="0">
                <a:latin typeface="Agency FB" pitchFamily="34" charset="0"/>
              </a:rPr>
              <a:t>Primary</a:t>
            </a:r>
            <a:r>
              <a:rPr lang="en-GB" sz="2400" dirty="0" smtClean="0">
                <a:latin typeface="Agency FB" pitchFamily="34" charset="0"/>
              </a:rPr>
              <a:t> (</a:t>
            </a:r>
            <a:r>
              <a:rPr lang="en-GB" sz="2400" b="1" dirty="0" smtClean="0">
                <a:latin typeface="Agency FB" pitchFamily="34" charset="0"/>
              </a:rPr>
              <a:t>Informal)					Primary (Informal)</a:t>
            </a:r>
          </a:p>
          <a:p>
            <a:pPr marL="109728" indent="0" algn="just">
              <a:buNone/>
            </a:pPr>
            <a:r>
              <a:rPr lang="en-GB" sz="2400" dirty="0" smtClean="0">
                <a:latin typeface="Agency FB" pitchFamily="34" charset="0"/>
              </a:rPr>
              <a:t>i.      Listening                                          			  Vocabulary</a:t>
            </a:r>
          </a:p>
          <a:p>
            <a:pPr marL="109728" indent="0" algn="just">
              <a:buNone/>
            </a:pPr>
            <a:r>
              <a:rPr lang="en-GB" sz="2400" dirty="0" smtClean="0">
                <a:latin typeface="Agency FB" pitchFamily="34" charset="0"/>
              </a:rPr>
              <a:t>ii.     Speaking			         			 Pronunciation</a:t>
            </a:r>
          </a:p>
          <a:p>
            <a:pPr marL="0" indent="0" algn="just">
              <a:buNone/>
            </a:pPr>
            <a:r>
              <a:rPr lang="en-GB" sz="2400" b="1" dirty="0" smtClean="0">
                <a:latin typeface="Agency FB" pitchFamily="34" charset="0"/>
              </a:rPr>
              <a:t>Secondary (Formal)                                                Secondary (Formal)</a:t>
            </a:r>
          </a:p>
          <a:p>
            <a:pPr marL="681228" indent="-571500" algn="just">
              <a:buAutoNum type="romanLcPeriod"/>
            </a:pPr>
            <a:r>
              <a:rPr lang="en-GB" sz="2400" dirty="0" smtClean="0">
                <a:latin typeface="Agency FB" pitchFamily="34" charset="0"/>
              </a:rPr>
              <a:t>Reading                                                                     Spelling</a:t>
            </a:r>
          </a:p>
          <a:p>
            <a:pPr marL="681228" indent="-571500" algn="just">
              <a:buAutoNum type="romanLcPeriod"/>
            </a:pPr>
            <a:r>
              <a:rPr lang="en-GB" sz="2400" dirty="0" smtClean="0">
                <a:latin typeface="Agency FB" pitchFamily="34" charset="0"/>
              </a:rPr>
              <a:t>Writing                                                                      grammar</a:t>
            </a:r>
          </a:p>
          <a:p>
            <a:pPr marL="109728" indent="0" algn="just">
              <a:buNone/>
            </a:pPr>
            <a:r>
              <a:rPr lang="en-GB" sz="2400" dirty="0" smtClean="0">
                <a:latin typeface="Agency FB" pitchFamily="34" charset="0"/>
              </a:rPr>
              <a:t>                                                                                             meaning</a:t>
            </a:r>
            <a:endParaRPr lang="en-GB" sz="2400" dirty="0">
              <a:latin typeface="Agency FB" pitchFamily="34" charset="0"/>
            </a:endParaRPr>
          </a:p>
        </p:txBody>
      </p:sp>
      <p:cxnSp>
        <p:nvCxnSpPr>
          <p:cNvPr id="8" name="Straight Arrow Connector 7"/>
          <p:cNvCxnSpPr/>
          <p:nvPr/>
        </p:nvCxnSpPr>
        <p:spPr>
          <a:xfrm flipH="1">
            <a:off x="1691680" y="1009019"/>
            <a:ext cx="936104" cy="5194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14800" y="1009019"/>
            <a:ext cx="1295400" cy="5194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665396" y="1824577"/>
            <a:ext cx="26284" cy="6138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477000" y="1824577"/>
            <a:ext cx="0" cy="522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76906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616624"/>
          </a:xfrm>
        </p:spPr>
        <p:txBody>
          <a:bodyPr>
            <a:normAutofit lnSpcReduction="10000"/>
          </a:bodyPr>
          <a:lstStyle/>
          <a:p>
            <a:pPr marL="109728" indent="0" algn="just">
              <a:buNone/>
            </a:pPr>
            <a:r>
              <a:rPr lang="en-GB" sz="3600" dirty="0" smtClean="0">
                <a:latin typeface="Agency FB" pitchFamily="34" charset="0"/>
              </a:rPr>
              <a:t>Language skills apart from being classified into macro and micro skills can be classified based on whether they are being produced by a speaker/writer or received by a listener/reader hence we have </a:t>
            </a:r>
            <a:r>
              <a:rPr lang="en-GB" sz="3600" b="1" dirty="0" smtClean="0">
                <a:latin typeface="Agency FB" pitchFamily="34" charset="0"/>
              </a:rPr>
              <a:t>receptive skills (input) </a:t>
            </a:r>
            <a:r>
              <a:rPr lang="en-GB" sz="3600" dirty="0" smtClean="0">
                <a:latin typeface="Agency FB" pitchFamily="34" charset="0"/>
              </a:rPr>
              <a:t>and </a:t>
            </a:r>
            <a:r>
              <a:rPr lang="en-GB" sz="3600" b="1" dirty="0" smtClean="0">
                <a:latin typeface="Agency FB" pitchFamily="34" charset="0"/>
              </a:rPr>
              <a:t>expressive or productive skills (output).</a:t>
            </a:r>
          </a:p>
          <a:p>
            <a:pPr marL="109728" indent="0" algn="just">
              <a:buNone/>
            </a:pPr>
            <a:r>
              <a:rPr lang="en-GB" sz="3600" b="1" dirty="0" smtClean="0">
                <a:latin typeface="Agency FB" pitchFamily="34" charset="0"/>
              </a:rPr>
              <a:t> </a:t>
            </a:r>
            <a:r>
              <a:rPr lang="en-GB" sz="3600" dirty="0" smtClean="0">
                <a:latin typeface="Agency FB" pitchFamily="34" charset="0"/>
              </a:rPr>
              <a:t>While receptive skills include listening and reading, productive or expressive skills include speaking and writing. As stated earlier, </a:t>
            </a:r>
            <a:r>
              <a:rPr lang="en-GB" sz="3600" dirty="0">
                <a:latin typeface="Agency FB" pitchFamily="34" charset="0"/>
              </a:rPr>
              <a:t>l</a:t>
            </a:r>
            <a:r>
              <a:rPr lang="en-GB" sz="3600" dirty="0" smtClean="0">
                <a:latin typeface="Agency FB" pitchFamily="34" charset="0"/>
              </a:rPr>
              <a:t>istening and speaking are primary while writing and speaking are secondary language skills.</a:t>
            </a:r>
          </a:p>
          <a:p>
            <a:pPr marL="109728" indent="0" algn="just">
              <a:buNone/>
            </a:pPr>
            <a:r>
              <a:rPr lang="en-GB" sz="3600" dirty="0" smtClean="0">
                <a:latin typeface="Agency FB" pitchFamily="34" charset="0"/>
              </a:rPr>
              <a:t>This can be diagrammatically be represented thus:</a:t>
            </a:r>
            <a:endParaRPr lang="en-GB" sz="3600" dirty="0">
              <a:latin typeface="Agency FB" pitchFamily="34" charset="0"/>
            </a:endParaRPr>
          </a:p>
        </p:txBody>
      </p:sp>
    </p:spTree>
    <p:extLst>
      <p:ext uri="{BB962C8B-B14F-4D97-AF65-F5344CB8AC3E}">
        <p14:creationId xmlns:p14="http://schemas.microsoft.com/office/powerpoint/2010/main" val="3882820051"/>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976664"/>
          </a:xfrm>
        </p:spPr>
        <p:txBody>
          <a:bodyPr>
            <a:normAutofit/>
          </a:bodyPr>
          <a:lstStyle/>
          <a:p>
            <a:pPr marL="109728" indent="0">
              <a:buNone/>
            </a:pPr>
            <a:r>
              <a:rPr lang="en-GB" sz="3600" dirty="0" smtClean="0">
                <a:latin typeface="Agency FB" pitchFamily="34" charset="0"/>
              </a:rPr>
              <a:t>                         LANGUAGE  SKILLS</a:t>
            </a:r>
          </a:p>
          <a:p>
            <a:pPr marL="109728" indent="0">
              <a:buNone/>
            </a:pPr>
            <a:r>
              <a:rPr lang="en-GB" sz="3600" dirty="0">
                <a:latin typeface="Agency FB" pitchFamily="34" charset="0"/>
              </a:rPr>
              <a:t> </a:t>
            </a:r>
            <a:r>
              <a:rPr lang="en-GB" sz="3600" dirty="0" smtClean="0">
                <a:latin typeface="Agency FB" pitchFamily="34" charset="0"/>
              </a:rPr>
              <a:t>                                         </a:t>
            </a:r>
          </a:p>
          <a:p>
            <a:pPr marL="109728" indent="0">
              <a:buNone/>
            </a:pPr>
            <a:r>
              <a:rPr lang="en-GB" sz="3600" dirty="0">
                <a:latin typeface="Agency FB" pitchFamily="34" charset="0"/>
              </a:rPr>
              <a:t> </a:t>
            </a:r>
            <a:r>
              <a:rPr lang="en-GB" sz="3600" dirty="0" smtClean="0">
                <a:latin typeface="Agency FB" pitchFamily="34" charset="0"/>
              </a:rPr>
              <a:t>      </a:t>
            </a:r>
            <a:r>
              <a:rPr lang="en-GB" sz="3200" dirty="0" smtClean="0">
                <a:latin typeface="Agency FB" pitchFamily="34" charset="0"/>
              </a:rPr>
              <a:t>Receptive Skills(input)           Expressive Skills(output)</a:t>
            </a:r>
          </a:p>
          <a:p>
            <a:pPr marL="109728" indent="0">
              <a:buNone/>
            </a:pPr>
            <a:r>
              <a:rPr lang="en-GB" sz="3200" dirty="0">
                <a:latin typeface="Agency FB" pitchFamily="34" charset="0"/>
              </a:rPr>
              <a:t> </a:t>
            </a:r>
            <a:r>
              <a:rPr lang="en-GB" sz="3200" dirty="0" smtClean="0">
                <a:latin typeface="Agency FB" pitchFamily="34" charset="0"/>
              </a:rPr>
              <a:t>                       </a:t>
            </a:r>
          </a:p>
          <a:p>
            <a:pPr marL="109728" indent="0">
              <a:buNone/>
            </a:pPr>
            <a:r>
              <a:rPr lang="en-GB" sz="3200" dirty="0">
                <a:latin typeface="Agency FB" pitchFamily="34" charset="0"/>
              </a:rPr>
              <a:t> </a:t>
            </a:r>
            <a:r>
              <a:rPr lang="en-GB" sz="3200" dirty="0" smtClean="0">
                <a:latin typeface="Agency FB" pitchFamily="34" charset="0"/>
              </a:rPr>
              <a:t>  Listening       Reading             speaking            writing</a:t>
            </a:r>
          </a:p>
          <a:p>
            <a:pPr marL="109728" indent="0">
              <a:buNone/>
            </a:pPr>
            <a:r>
              <a:rPr lang="en-GB" sz="3200" dirty="0">
                <a:latin typeface="Agency FB" pitchFamily="34" charset="0"/>
              </a:rPr>
              <a:t> </a:t>
            </a:r>
            <a:r>
              <a:rPr lang="en-GB" sz="3200" dirty="0" smtClean="0">
                <a:latin typeface="Agency FB" pitchFamily="34" charset="0"/>
              </a:rPr>
              <a:t>       </a:t>
            </a:r>
          </a:p>
          <a:p>
            <a:pPr marL="109728" indent="0">
              <a:buNone/>
            </a:pPr>
            <a:r>
              <a:rPr lang="en-GB" sz="3200" dirty="0">
                <a:latin typeface="Agency FB" pitchFamily="34" charset="0"/>
              </a:rPr>
              <a:t> </a:t>
            </a:r>
            <a:r>
              <a:rPr lang="en-GB" sz="3200" dirty="0" smtClean="0">
                <a:latin typeface="Agency FB" pitchFamily="34" charset="0"/>
              </a:rPr>
              <a:t>  Primary    secondary              primary         secondary</a:t>
            </a:r>
            <a:endParaRPr lang="en-GB" sz="3200" dirty="0">
              <a:latin typeface="Agency FB" pitchFamily="34" charset="0"/>
            </a:endParaRPr>
          </a:p>
        </p:txBody>
      </p:sp>
      <p:cxnSp>
        <p:nvCxnSpPr>
          <p:cNvPr id="5" name="Straight Arrow Connector 4"/>
          <p:cNvCxnSpPr/>
          <p:nvPr/>
        </p:nvCxnSpPr>
        <p:spPr>
          <a:xfrm flipH="1">
            <a:off x="2123728" y="1124744"/>
            <a:ext cx="86409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716016" y="1124744"/>
            <a:ext cx="1008112"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547664" y="2348880"/>
            <a:ext cx="43204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99792" y="2348880"/>
            <a:ext cx="54006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220072" y="2348880"/>
            <a:ext cx="36004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516216" y="2348880"/>
            <a:ext cx="504056"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331640" y="3429000"/>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996921" y="3501008"/>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220072" y="3429000"/>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7164288" y="3501008"/>
            <a:ext cx="0" cy="648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15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791200"/>
          </a:xfrm>
        </p:spPr>
        <p:txBody>
          <a:bodyPr>
            <a:normAutofit/>
          </a:bodyPr>
          <a:lstStyle/>
          <a:p>
            <a:pPr marL="109728" indent="0" algn="just">
              <a:buNone/>
            </a:pPr>
            <a:r>
              <a:rPr lang="en-US" sz="3600" b="1" dirty="0" smtClean="0">
                <a:latin typeface="Agency FB" panose="020B0503020202020204" pitchFamily="34" charset="0"/>
              </a:rPr>
              <a:t>REFERENCES</a:t>
            </a:r>
          </a:p>
          <a:p>
            <a:pPr marL="109728" indent="0" algn="just">
              <a:buNone/>
            </a:pPr>
            <a:r>
              <a:rPr lang="en-US" sz="3600" dirty="0" smtClean="0">
                <a:latin typeface="Agency FB" panose="020B0503020202020204" pitchFamily="34" charset="0"/>
              </a:rPr>
              <a:t>DeVito</a:t>
            </a:r>
            <a:r>
              <a:rPr lang="en-US" sz="3600" dirty="0">
                <a:latin typeface="Agency FB" panose="020B0503020202020204" pitchFamily="34" charset="0"/>
              </a:rPr>
              <a:t>, J. A. (1986). </a:t>
            </a:r>
            <a:r>
              <a:rPr lang="en-US" sz="3600">
                <a:latin typeface="Agency FB" panose="020B0503020202020204" pitchFamily="34" charset="0"/>
              </a:rPr>
              <a:t>The </a:t>
            </a:r>
            <a:r>
              <a:rPr lang="en-US" sz="3600" smtClean="0">
                <a:latin typeface="Agency FB" panose="020B0503020202020204" pitchFamily="34" charset="0"/>
              </a:rPr>
              <a:t>Communication </a:t>
            </a:r>
            <a:r>
              <a:rPr lang="en-US" sz="3600" dirty="0">
                <a:latin typeface="Agency FB" panose="020B0503020202020204" pitchFamily="34" charset="0"/>
              </a:rPr>
              <a:t>H</a:t>
            </a:r>
            <a:r>
              <a:rPr lang="en-US" sz="3600" smtClean="0">
                <a:latin typeface="Agency FB" panose="020B0503020202020204" pitchFamily="34" charset="0"/>
              </a:rPr>
              <a:t>andbook</a:t>
            </a:r>
            <a:r>
              <a:rPr lang="en-US" sz="3600" dirty="0">
                <a:latin typeface="Agency FB" panose="020B0503020202020204" pitchFamily="34" charset="0"/>
              </a:rPr>
              <a:t>: </a:t>
            </a:r>
            <a:r>
              <a:rPr lang="en-US" sz="3600">
                <a:latin typeface="Agency FB" panose="020B0503020202020204" pitchFamily="34" charset="0"/>
              </a:rPr>
              <a:t>A </a:t>
            </a:r>
            <a:r>
              <a:rPr lang="en-US" sz="3600" smtClean="0">
                <a:latin typeface="Agency FB" panose="020B0503020202020204" pitchFamily="34" charset="0"/>
              </a:rPr>
              <a:t>Dictionary</a:t>
            </a:r>
            <a:r>
              <a:rPr lang="en-US" sz="3600" dirty="0">
                <a:latin typeface="Agency FB" panose="020B0503020202020204" pitchFamily="34" charset="0"/>
              </a:rPr>
              <a:t>. New York: </a:t>
            </a:r>
            <a:r>
              <a:rPr lang="en-US" sz="3600" dirty="0" smtClean="0">
                <a:latin typeface="Agency FB" panose="020B0503020202020204" pitchFamily="34" charset="0"/>
              </a:rPr>
              <a:t>Harper &amp; </a:t>
            </a:r>
            <a:r>
              <a:rPr lang="en-US" sz="3600" dirty="0">
                <a:latin typeface="Agency FB" panose="020B0503020202020204" pitchFamily="34" charset="0"/>
              </a:rPr>
              <a:t>Row</a:t>
            </a:r>
            <a:r>
              <a:rPr lang="en-US" sz="3600" dirty="0" smtClean="0">
                <a:latin typeface="Agency FB" panose="020B0503020202020204" pitchFamily="34" charset="0"/>
              </a:rPr>
              <a:t>.</a:t>
            </a:r>
          </a:p>
          <a:p>
            <a:pPr marL="109728" indent="0" algn="just">
              <a:buNone/>
            </a:pPr>
            <a:r>
              <a:rPr lang="en-US" sz="3600" dirty="0" smtClean="0">
                <a:latin typeface="Agency FB" panose="020B0503020202020204" pitchFamily="34" charset="0"/>
              </a:rPr>
              <a:t>Chomsky, Noam (2000), The Architecture of Language. Oxford: Oxford University Press.</a:t>
            </a:r>
          </a:p>
          <a:p>
            <a:pPr marL="109728" indent="0" algn="just">
              <a:buNone/>
            </a:pPr>
            <a:r>
              <a:rPr lang="en-US" sz="3600" dirty="0" smtClean="0">
                <a:latin typeface="Agency FB" panose="020B0503020202020204" pitchFamily="34" charset="0"/>
              </a:rPr>
              <a:t>Lyons John (1981), Language and Linguistics: Cambridge University Press.</a:t>
            </a:r>
          </a:p>
          <a:p>
            <a:pPr marL="109728" indent="0">
              <a:buNone/>
            </a:pPr>
            <a:r>
              <a:rPr lang="en-US" sz="3600" dirty="0" smtClean="0">
                <a:latin typeface="Agency FB" panose="020B0503020202020204" pitchFamily="34" charset="0"/>
              </a:rPr>
              <a:t>Encyclopedia Britannica: Language/Definition, Characteristics &amp; Change</a:t>
            </a:r>
          </a:p>
        </p:txBody>
      </p:sp>
    </p:spTree>
    <p:extLst>
      <p:ext uri="{BB962C8B-B14F-4D97-AF65-F5344CB8AC3E}">
        <p14:creationId xmlns:p14="http://schemas.microsoft.com/office/powerpoint/2010/main" val="349528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6019800"/>
          </a:xfrm>
        </p:spPr>
        <p:txBody>
          <a:bodyPr>
            <a:normAutofit fontScale="92500" lnSpcReduction="20000"/>
          </a:bodyPr>
          <a:lstStyle/>
          <a:p>
            <a:pPr marL="0" indent="0" algn="just">
              <a:buNone/>
            </a:pPr>
            <a:r>
              <a:rPr lang="en-US" sz="3600" dirty="0" smtClean="0">
                <a:latin typeface="Agency FB" panose="020B0503020202020204" pitchFamily="34" charset="0"/>
              </a:rPr>
              <a:t>Communication is also defined as the process whereby speech, signs or actions transmit information from one person to another. </a:t>
            </a:r>
          </a:p>
          <a:p>
            <a:pPr marL="0" indent="0" algn="just">
              <a:buNone/>
            </a:pPr>
            <a:r>
              <a:rPr lang="en-US" sz="3600" dirty="0" smtClean="0">
                <a:latin typeface="Agency FB" panose="020B0503020202020204" pitchFamily="34" charset="0"/>
              </a:rPr>
              <a:t>From the various definitions of communication advanced above, we can therefore say that communication is the ability to express one’s thoughts, ideas or feelings in such a way that the audience which could be a reader or listener can decode/understand the message being expressed. It is also about  being able to convey information to people clearly and simply in a manner that they are able to understand the idea one is trying to convey by  being able to interpret the information accurately.</a:t>
            </a:r>
          </a:p>
          <a:p>
            <a:pPr marL="0" indent="0" algn="just">
              <a:buNone/>
            </a:pPr>
            <a:r>
              <a:rPr lang="en-US" sz="3600" dirty="0" smtClean="0">
                <a:latin typeface="Agency FB" panose="020B0503020202020204" pitchFamily="34" charset="0"/>
              </a:rPr>
              <a:t>Considering the fact that language is the medium used in communication, those involved must be competent in the language being used to communicate.</a:t>
            </a:r>
          </a:p>
          <a:p>
            <a:pPr marL="0" indent="0" algn="just">
              <a:buNone/>
            </a:pPr>
            <a:endParaRPr lang="en-US" sz="3600" dirty="0">
              <a:latin typeface="Agency FB" panose="020B0503020202020204" pitchFamily="34" charset="0"/>
            </a:endParaRPr>
          </a:p>
        </p:txBody>
      </p:sp>
    </p:spTree>
    <p:extLst>
      <p:ext uri="{BB962C8B-B14F-4D97-AF65-F5344CB8AC3E}">
        <p14:creationId xmlns:p14="http://schemas.microsoft.com/office/powerpoint/2010/main" val="900186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6096000"/>
          </a:xfrm>
        </p:spPr>
        <p:txBody>
          <a:bodyPr>
            <a:normAutofit lnSpcReduction="10000"/>
          </a:bodyPr>
          <a:lstStyle/>
          <a:p>
            <a:pPr marL="109728" indent="0" algn="just">
              <a:buNone/>
            </a:pPr>
            <a:r>
              <a:rPr lang="en-US" sz="2800" b="1" dirty="0" smtClean="0">
                <a:latin typeface="Agency FB" panose="020B0503020202020204" pitchFamily="34" charset="0"/>
              </a:rPr>
              <a:t>Importance of Communication</a:t>
            </a:r>
          </a:p>
          <a:p>
            <a:pPr marL="109728" indent="0" algn="just">
              <a:buNone/>
            </a:pPr>
            <a:r>
              <a:rPr lang="en-US" sz="2800" dirty="0" smtClean="0">
                <a:latin typeface="Agency FB" panose="020B0503020202020204" pitchFamily="34" charset="0"/>
              </a:rPr>
              <a:t>Some of the notable  benefits of communication include the following:</a:t>
            </a:r>
          </a:p>
          <a:p>
            <a:pPr marL="681228" indent="-571500" algn="just">
              <a:buAutoNum type="romanLcPeriod"/>
            </a:pPr>
            <a:r>
              <a:rPr lang="en-US" sz="2800" dirty="0" smtClean="0">
                <a:latin typeface="Agency FB" panose="020B0503020202020204" pitchFamily="34" charset="0"/>
              </a:rPr>
              <a:t>It is a means of  expressing our thoughts, ideas and feelings</a:t>
            </a:r>
          </a:p>
          <a:p>
            <a:pPr marL="681228" indent="-571500" algn="just">
              <a:buAutoNum type="romanLcPeriod"/>
            </a:pPr>
            <a:r>
              <a:rPr lang="en-US" sz="2800" dirty="0" smtClean="0">
                <a:latin typeface="Agency FB" panose="020B0503020202020204" pitchFamily="34" charset="0"/>
              </a:rPr>
              <a:t>It  a means of creating awareness</a:t>
            </a:r>
          </a:p>
          <a:p>
            <a:pPr marL="681228" indent="-571500" algn="just">
              <a:buAutoNum type="romanLcPeriod"/>
            </a:pPr>
            <a:r>
              <a:rPr lang="en-US" sz="2800" dirty="0" smtClean="0">
                <a:latin typeface="Agency FB" panose="020B0503020202020204" pitchFamily="34" charset="0"/>
              </a:rPr>
              <a:t>It is used in achieving goals</a:t>
            </a:r>
          </a:p>
          <a:p>
            <a:pPr marL="681228" indent="-571500" algn="just">
              <a:buAutoNum type="romanLcPeriod"/>
            </a:pPr>
            <a:r>
              <a:rPr lang="en-US" sz="2800" dirty="0" smtClean="0">
                <a:latin typeface="Agency FB" panose="020B0503020202020204" pitchFamily="34" charset="0"/>
              </a:rPr>
              <a:t>It removes isolation</a:t>
            </a:r>
          </a:p>
          <a:p>
            <a:pPr marL="681228" indent="-571500" algn="just">
              <a:buAutoNum type="romanLcPeriod"/>
            </a:pPr>
            <a:r>
              <a:rPr lang="en-US" sz="2800" dirty="0" smtClean="0">
                <a:latin typeface="Agency FB" panose="020B0503020202020204" pitchFamily="34" charset="0"/>
              </a:rPr>
              <a:t>It brings about progress and development</a:t>
            </a:r>
          </a:p>
          <a:p>
            <a:pPr marL="681228" indent="-571500" algn="just">
              <a:buAutoNum type="romanLcPeriod"/>
            </a:pPr>
            <a:r>
              <a:rPr lang="en-US" sz="2800" dirty="0" smtClean="0">
                <a:latin typeface="Agency FB" panose="020B0503020202020204" pitchFamily="34" charset="0"/>
              </a:rPr>
              <a:t>It is a tool used in educating the masses</a:t>
            </a:r>
          </a:p>
          <a:p>
            <a:pPr marL="681228" indent="-571500" algn="just">
              <a:buAutoNum type="romanLcPeriod"/>
            </a:pPr>
            <a:r>
              <a:rPr lang="en-US" sz="2800" dirty="0" smtClean="0">
                <a:latin typeface="Agency FB" panose="020B0503020202020204" pitchFamily="34" charset="0"/>
              </a:rPr>
              <a:t>It enhances unity among people.</a:t>
            </a:r>
          </a:p>
          <a:p>
            <a:pPr marL="681228" indent="-571500" algn="just">
              <a:buAutoNum type="romanLcPeriod"/>
            </a:pPr>
            <a:r>
              <a:rPr lang="en-US" sz="2800" dirty="0" smtClean="0">
                <a:latin typeface="Agency FB" panose="020B0503020202020204" pitchFamily="34" charset="0"/>
              </a:rPr>
              <a:t>It is used in sustaining relationships</a:t>
            </a:r>
          </a:p>
          <a:p>
            <a:pPr marL="681228" indent="-571500" algn="just">
              <a:buAutoNum type="romanLcPeriod"/>
            </a:pPr>
            <a:r>
              <a:rPr lang="en-US" sz="2800" dirty="0" smtClean="0">
                <a:latin typeface="Agency FB" panose="020B0503020202020204" pitchFamily="34" charset="0"/>
              </a:rPr>
              <a:t>It saves time and money</a:t>
            </a:r>
          </a:p>
          <a:p>
            <a:pPr marL="681228" indent="-571500" algn="just">
              <a:buAutoNum type="romanLcPeriod"/>
            </a:pPr>
            <a:r>
              <a:rPr lang="en-US" sz="2800" dirty="0" smtClean="0">
                <a:latin typeface="Agency FB" panose="020B0503020202020204" pitchFamily="34" charset="0"/>
              </a:rPr>
              <a:t>It increases productivity </a:t>
            </a:r>
          </a:p>
          <a:p>
            <a:pPr marL="681228" indent="-571500" algn="just">
              <a:buAutoNum type="romanLcPeriod"/>
            </a:pPr>
            <a:r>
              <a:rPr lang="en-US" sz="2800" dirty="0" smtClean="0">
                <a:latin typeface="Agency FB" panose="020B0503020202020204" pitchFamily="34" charset="0"/>
              </a:rPr>
              <a:t>ETC</a:t>
            </a:r>
          </a:p>
          <a:p>
            <a:pPr marL="681228" indent="-571500" algn="just">
              <a:buAutoNum type="romanLcPeriod"/>
            </a:pPr>
            <a:endParaRPr lang="en-US" sz="2800" dirty="0" smtClean="0">
              <a:latin typeface="Agency FB" panose="020B0503020202020204" pitchFamily="34" charset="0"/>
            </a:endParaRPr>
          </a:p>
          <a:p>
            <a:pPr marL="681228" indent="-571500" algn="just">
              <a:buAutoNum type="romanLcPeriod"/>
            </a:pPr>
            <a:endParaRPr lang="en-US" sz="2800" dirty="0" smtClean="0">
              <a:latin typeface="Agency FB" panose="020B0503020202020204" pitchFamily="34" charset="0"/>
            </a:endParaRPr>
          </a:p>
          <a:p>
            <a:pPr marL="681228" indent="-571500" algn="just">
              <a:buAutoNum type="romanLcPeriod"/>
            </a:pPr>
            <a:endParaRPr lang="en-US" sz="2800" dirty="0">
              <a:latin typeface="Agency FB" panose="020B0503020202020204" pitchFamily="34" charset="0"/>
            </a:endParaRPr>
          </a:p>
        </p:txBody>
      </p:sp>
    </p:spTree>
    <p:extLst>
      <p:ext uri="{BB962C8B-B14F-4D97-AF65-F5344CB8AC3E}">
        <p14:creationId xmlns:p14="http://schemas.microsoft.com/office/powerpoint/2010/main" val="3097120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943600"/>
          </a:xfrm>
        </p:spPr>
        <p:txBody>
          <a:bodyPr>
            <a:normAutofit fontScale="92500" lnSpcReduction="20000"/>
          </a:bodyPr>
          <a:lstStyle/>
          <a:p>
            <a:pPr marL="0" indent="0" algn="just">
              <a:buNone/>
            </a:pPr>
            <a:r>
              <a:rPr lang="en-US" sz="3200" b="1" dirty="0" smtClean="0">
                <a:latin typeface="Agency FB" panose="020B0503020202020204" pitchFamily="34" charset="0"/>
              </a:rPr>
              <a:t>Modes </a:t>
            </a:r>
            <a:r>
              <a:rPr lang="en-US" sz="3200" b="1" dirty="0">
                <a:latin typeface="Agency FB" panose="020B0503020202020204" pitchFamily="34" charset="0"/>
              </a:rPr>
              <a:t>of </a:t>
            </a:r>
            <a:r>
              <a:rPr lang="en-US" sz="3200" b="1" dirty="0" smtClean="0">
                <a:latin typeface="Agency FB" panose="020B0503020202020204" pitchFamily="34" charset="0"/>
              </a:rPr>
              <a:t>communication</a:t>
            </a:r>
          </a:p>
          <a:p>
            <a:pPr marL="0" indent="0" algn="just">
              <a:buNone/>
            </a:pPr>
            <a:r>
              <a:rPr lang="en-US" sz="3200" dirty="0" smtClean="0">
                <a:latin typeface="Agency FB" panose="020B0503020202020204" pitchFamily="34" charset="0"/>
              </a:rPr>
              <a:t>There </a:t>
            </a:r>
            <a:r>
              <a:rPr lang="en-US" sz="3200" dirty="0">
                <a:latin typeface="Agency FB" panose="020B0503020202020204" pitchFamily="34" charset="0"/>
              </a:rPr>
              <a:t>are basically </a:t>
            </a:r>
            <a:r>
              <a:rPr lang="en-US" sz="3200" dirty="0" smtClean="0">
                <a:latin typeface="Agency FB" panose="020B0503020202020204" pitchFamily="34" charset="0"/>
              </a:rPr>
              <a:t>three </a:t>
            </a:r>
            <a:r>
              <a:rPr lang="en-US" sz="3200" dirty="0">
                <a:latin typeface="Agency FB" panose="020B0503020202020204" pitchFamily="34" charset="0"/>
              </a:rPr>
              <a:t>modes of communication namely: </a:t>
            </a:r>
            <a:r>
              <a:rPr lang="en-US" sz="3200" dirty="0" smtClean="0">
                <a:latin typeface="Agency FB" panose="020B0503020202020204" pitchFamily="34" charset="0"/>
              </a:rPr>
              <a:t>spoken (oral communication), signing(use of gestures, symbols, icons body language </a:t>
            </a:r>
            <a:r>
              <a:rPr lang="en-US" sz="3200" dirty="0" err="1" smtClean="0">
                <a:latin typeface="Agency FB" panose="020B0503020202020204" pitchFamily="34" charset="0"/>
              </a:rPr>
              <a:t>etc</a:t>
            </a:r>
            <a:r>
              <a:rPr lang="en-US" sz="3200" dirty="0" smtClean="0">
                <a:latin typeface="Agency FB" panose="020B0503020202020204" pitchFamily="34" charset="0"/>
              </a:rPr>
              <a:t> to communicate) </a:t>
            </a:r>
            <a:r>
              <a:rPr lang="en-US" sz="3200" dirty="0">
                <a:latin typeface="Agency FB" panose="020B0503020202020204" pitchFamily="34" charset="0"/>
              </a:rPr>
              <a:t>and </a:t>
            </a:r>
            <a:r>
              <a:rPr lang="en-US" sz="3200" dirty="0" smtClean="0">
                <a:latin typeface="Agency FB" panose="020B0503020202020204" pitchFamily="34" charset="0"/>
              </a:rPr>
              <a:t>written (use of letters, punctuation marks </a:t>
            </a:r>
            <a:r>
              <a:rPr lang="en-US" sz="3200" dirty="0" err="1" smtClean="0">
                <a:latin typeface="Agency FB" panose="020B0503020202020204" pitchFamily="34" charset="0"/>
              </a:rPr>
              <a:t>etc</a:t>
            </a:r>
            <a:r>
              <a:rPr lang="en-US" sz="3200" dirty="0" smtClean="0">
                <a:latin typeface="Agency FB" panose="020B0503020202020204" pitchFamily="34" charset="0"/>
              </a:rPr>
              <a:t> to communicate) modes of communication.</a:t>
            </a:r>
          </a:p>
          <a:p>
            <a:pPr marL="0" indent="0" algn="just">
              <a:buNone/>
            </a:pPr>
            <a:r>
              <a:rPr lang="en-US" sz="3200" b="1" dirty="0" smtClean="0">
                <a:latin typeface="Agency FB" panose="020B0503020202020204" pitchFamily="34" charset="0"/>
              </a:rPr>
              <a:t>The use of Language in Communication</a:t>
            </a:r>
          </a:p>
          <a:p>
            <a:pPr marL="0" indent="0" algn="just">
              <a:buNone/>
            </a:pPr>
            <a:r>
              <a:rPr lang="en-US" sz="3200" dirty="0" smtClean="0">
                <a:latin typeface="Agency FB" panose="020B0503020202020204" pitchFamily="34" charset="0"/>
              </a:rPr>
              <a:t>As mentioned earlier, language is one the major tools with which humans use in communicating. In fact, language is what makes human being different from other animals in terms of communication. </a:t>
            </a:r>
          </a:p>
          <a:p>
            <a:pPr marL="0" indent="0" algn="just">
              <a:buNone/>
            </a:pPr>
            <a:r>
              <a:rPr lang="en-US" sz="3200" b="1" dirty="0" smtClean="0">
                <a:latin typeface="Agency FB" panose="020B0503020202020204" pitchFamily="34" charset="0"/>
              </a:rPr>
              <a:t>Definition (s) of Language</a:t>
            </a:r>
          </a:p>
          <a:p>
            <a:pPr marL="0" indent="0" algn="just">
              <a:buNone/>
            </a:pPr>
            <a:r>
              <a:rPr lang="en-US" sz="3200" dirty="0" smtClean="0">
                <a:latin typeface="Agency FB" panose="020B0503020202020204" pitchFamily="34" charset="0"/>
              </a:rPr>
              <a:t>According to the Encyclopedia Britannica, language ‘’is a system of conventional or written symbols through which human beings as members of social groups and participants in its culture, communicate.’’</a:t>
            </a:r>
          </a:p>
        </p:txBody>
      </p:sp>
    </p:spTree>
    <p:extLst>
      <p:ext uri="{BB962C8B-B14F-4D97-AF65-F5344CB8AC3E}">
        <p14:creationId xmlns:p14="http://schemas.microsoft.com/office/powerpoint/2010/main" val="187957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82000" cy="5943600"/>
          </a:xfrm>
        </p:spPr>
        <p:txBody>
          <a:bodyPr>
            <a:normAutofit/>
          </a:bodyPr>
          <a:lstStyle/>
          <a:p>
            <a:pPr marL="0" indent="0" algn="just">
              <a:buNone/>
            </a:pPr>
            <a:r>
              <a:rPr lang="en-US" sz="3200" dirty="0" smtClean="0">
                <a:latin typeface="Agency FB" panose="020B0503020202020204" pitchFamily="34" charset="0"/>
              </a:rPr>
              <a:t>In the same vein, Noam Chomsky (2000) states that language is the inherent capability of the native speakers to understand and form grammatical sentences. A language is a set of (finite or infinite) sentences, each finite length and constructed out of a finite set of elements.</a:t>
            </a:r>
          </a:p>
          <a:p>
            <a:pPr marL="0" indent="0" algn="just">
              <a:buNone/>
            </a:pPr>
            <a:r>
              <a:rPr lang="en-US" sz="3200" dirty="0" smtClean="0">
                <a:latin typeface="Agency FB" panose="020B0503020202020204" pitchFamily="34" charset="0"/>
              </a:rPr>
              <a:t>According to Lyons (1981), languages are the principal systems of communication used by particular groups of human beings within the particular society of which they are members.</a:t>
            </a:r>
          </a:p>
          <a:p>
            <a:pPr marL="0" indent="0" algn="just">
              <a:buNone/>
            </a:pPr>
            <a:r>
              <a:rPr lang="en-US" sz="3200" b="1" dirty="0" smtClean="0">
                <a:latin typeface="Agency FB" panose="020B0503020202020204" pitchFamily="34" charset="0"/>
              </a:rPr>
              <a:t>Modes of Language Acquisition</a:t>
            </a:r>
          </a:p>
          <a:p>
            <a:pPr marL="0" indent="0" algn="just">
              <a:buNone/>
            </a:pPr>
            <a:r>
              <a:rPr lang="en-US" sz="3200" b="1" dirty="0" smtClean="0">
                <a:latin typeface="Agency FB" panose="020B0503020202020204" pitchFamily="34" charset="0"/>
              </a:rPr>
              <a:t> </a:t>
            </a:r>
            <a:r>
              <a:rPr lang="en-US" sz="3200" dirty="0" smtClean="0">
                <a:latin typeface="Agency FB" panose="020B0503020202020204" pitchFamily="34" charset="0"/>
              </a:rPr>
              <a:t>There are two modes of language acquisition namely: </a:t>
            </a:r>
          </a:p>
          <a:p>
            <a:pPr marL="571500" indent="-571500" algn="just">
              <a:buAutoNum type="romanLcPeriod"/>
            </a:pPr>
            <a:r>
              <a:rPr lang="en-US" sz="3200" dirty="0" smtClean="0">
                <a:latin typeface="Agency FB" panose="020B0503020202020204" pitchFamily="34" charset="0"/>
              </a:rPr>
              <a:t>The formal mode of language acquisition and </a:t>
            </a:r>
          </a:p>
          <a:p>
            <a:pPr marL="571500" indent="-571500" algn="just">
              <a:buAutoNum type="romanLcPeriod"/>
            </a:pPr>
            <a:r>
              <a:rPr lang="en-US" sz="3200" dirty="0" smtClean="0">
                <a:latin typeface="Agency FB" panose="020B0503020202020204" pitchFamily="34" charset="0"/>
              </a:rPr>
              <a:t>The informal mode of acquisition. </a:t>
            </a:r>
            <a:endParaRPr lang="en-US" sz="3200" dirty="0">
              <a:latin typeface="Agency FB" panose="020B0503020202020204" pitchFamily="34" charset="0"/>
            </a:endParaRPr>
          </a:p>
        </p:txBody>
      </p:sp>
    </p:spTree>
    <p:extLst>
      <p:ext uri="{BB962C8B-B14F-4D97-AF65-F5344CB8AC3E}">
        <p14:creationId xmlns:p14="http://schemas.microsoft.com/office/powerpoint/2010/main" val="7864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832648"/>
          </a:xfrm>
        </p:spPr>
        <p:txBody>
          <a:bodyPr>
            <a:normAutofit fontScale="85000" lnSpcReduction="20000"/>
          </a:bodyPr>
          <a:lstStyle/>
          <a:p>
            <a:pPr marL="966978" indent="-857250" algn="just">
              <a:buAutoNum type="romanLcPeriod"/>
            </a:pPr>
            <a:r>
              <a:rPr lang="en-GB" sz="3600" b="1" dirty="0" smtClean="0">
                <a:latin typeface="Agency FB" pitchFamily="34" charset="0"/>
              </a:rPr>
              <a:t>Formal Mode of Language Acquisition: T</a:t>
            </a:r>
            <a:r>
              <a:rPr lang="en-GB" sz="3600" dirty="0" smtClean="0">
                <a:latin typeface="Agency FB" pitchFamily="34" charset="0"/>
              </a:rPr>
              <a:t>he formal mode of language acquisition entails going to school to learn a language like in the case of the English language for most children in the Nigerian context.</a:t>
            </a:r>
          </a:p>
          <a:p>
            <a:pPr marL="966978" indent="-857250" algn="just">
              <a:buAutoNum type="romanLcPeriod"/>
            </a:pPr>
            <a:r>
              <a:rPr lang="en-GB" sz="3600" b="1" dirty="0" smtClean="0">
                <a:latin typeface="Agency FB" pitchFamily="34" charset="0"/>
              </a:rPr>
              <a:t> </a:t>
            </a:r>
            <a:r>
              <a:rPr lang="en-GB" sz="3600" b="1" dirty="0">
                <a:latin typeface="Agency FB" pitchFamily="34" charset="0"/>
              </a:rPr>
              <a:t>T</a:t>
            </a:r>
            <a:r>
              <a:rPr lang="en-GB" sz="3600" b="1" dirty="0" smtClean="0">
                <a:latin typeface="Agency FB" pitchFamily="34" charset="0"/>
              </a:rPr>
              <a:t>he informal Mode of Language </a:t>
            </a:r>
            <a:r>
              <a:rPr lang="en-GB" sz="3600" b="1" dirty="0">
                <a:latin typeface="Agency FB" pitchFamily="34" charset="0"/>
              </a:rPr>
              <a:t>A</a:t>
            </a:r>
            <a:r>
              <a:rPr lang="en-GB" sz="3600" b="1" dirty="0" smtClean="0">
                <a:latin typeface="Agency FB" pitchFamily="34" charset="0"/>
              </a:rPr>
              <a:t>cquisition </a:t>
            </a:r>
            <a:r>
              <a:rPr lang="en-GB" sz="3600" dirty="0" smtClean="0">
                <a:latin typeface="Agency FB" pitchFamily="34" charset="0"/>
              </a:rPr>
              <a:t>is a situation whereby language is acquired through a child’s interaction with the immediate environment and not through the formal school setting.</a:t>
            </a:r>
          </a:p>
          <a:p>
            <a:pPr marL="109728" indent="0" algn="just">
              <a:buNone/>
            </a:pPr>
            <a:r>
              <a:rPr lang="en-GB" sz="3600" b="1" dirty="0" smtClean="0">
                <a:latin typeface="Agency FB" pitchFamily="34" charset="0"/>
              </a:rPr>
              <a:t>Language Skills</a:t>
            </a:r>
          </a:p>
          <a:p>
            <a:pPr marL="109728" indent="0" algn="just">
              <a:buNone/>
            </a:pPr>
            <a:r>
              <a:rPr lang="en-GB" sz="3600" dirty="0" smtClean="0">
                <a:latin typeface="Agency FB" pitchFamily="34" charset="0"/>
              </a:rPr>
              <a:t>Language skills are skills that every user of language (whether as a listener or speaker) needs to acquire as the basis for any effective communication to take place. </a:t>
            </a:r>
            <a:r>
              <a:rPr lang="en-US" sz="3600" dirty="0" smtClean="0">
                <a:latin typeface="Agency FB" pitchFamily="34" charset="0"/>
              </a:rPr>
              <a:t>By definition, language skills refer to those mental and physical abilities which enable a language user to function effectively and efficiently in any communicative event.</a:t>
            </a:r>
          </a:p>
          <a:p>
            <a:pPr marL="109728" indent="0" algn="just">
              <a:buNone/>
            </a:pPr>
            <a:endParaRPr lang="en-GB" sz="3600" b="1" dirty="0">
              <a:latin typeface="Agency FB" pitchFamily="34" charset="0"/>
            </a:endParaRPr>
          </a:p>
        </p:txBody>
      </p:sp>
    </p:spTree>
    <p:extLst>
      <p:ext uri="{BB962C8B-B14F-4D97-AF65-F5344CB8AC3E}">
        <p14:creationId xmlns:p14="http://schemas.microsoft.com/office/powerpoint/2010/main" val="17855599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229600" cy="5760640"/>
          </a:xfrm>
        </p:spPr>
        <p:txBody>
          <a:bodyPr>
            <a:normAutofit fontScale="77500" lnSpcReduction="20000"/>
          </a:bodyPr>
          <a:lstStyle/>
          <a:p>
            <a:pPr marL="109728" indent="0" algn="just">
              <a:buNone/>
            </a:pPr>
            <a:r>
              <a:rPr lang="en-GB" sz="3600" b="1" dirty="0" smtClean="0">
                <a:latin typeface="Agency FB" pitchFamily="34" charset="0"/>
              </a:rPr>
              <a:t>Types of Language Skills</a:t>
            </a:r>
          </a:p>
          <a:p>
            <a:pPr marL="109728" indent="0" algn="just">
              <a:buNone/>
            </a:pPr>
            <a:r>
              <a:rPr lang="en-GB" sz="3600" dirty="0" smtClean="0">
                <a:latin typeface="Agency FB" pitchFamily="34" charset="0"/>
              </a:rPr>
              <a:t>Generally, there are two major language skills:</a:t>
            </a:r>
          </a:p>
          <a:p>
            <a:pPr marL="109728" indent="0" algn="just">
              <a:buNone/>
            </a:pPr>
            <a:r>
              <a:rPr lang="en-GB" sz="3600" dirty="0" smtClean="0">
                <a:latin typeface="Agency FB" pitchFamily="34" charset="0"/>
              </a:rPr>
              <a:t>Macro and micro.</a:t>
            </a:r>
          </a:p>
          <a:p>
            <a:pPr marL="109728" indent="0" algn="just">
              <a:buNone/>
            </a:pPr>
            <a:r>
              <a:rPr lang="en-GB" sz="3600" b="1" dirty="0" smtClean="0">
                <a:latin typeface="Agency FB" pitchFamily="34" charset="0"/>
              </a:rPr>
              <a:t>Macro Language Skills: </a:t>
            </a:r>
            <a:r>
              <a:rPr lang="en-GB" sz="3600" dirty="0" smtClean="0">
                <a:latin typeface="Agency FB" pitchFamily="34" charset="0"/>
              </a:rPr>
              <a:t>Macro language skills are further subdivided into primary and secondary skills based on how they are acquired or learnt (</a:t>
            </a:r>
            <a:r>
              <a:rPr lang="en-US" sz="3600" dirty="0" smtClean="0">
                <a:latin typeface="Agency FB" pitchFamily="34" charset="0"/>
              </a:rPr>
              <a:t>This is also known as the mode/ means of access) </a:t>
            </a:r>
            <a:r>
              <a:rPr lang="en-GB" sz="3600" dirty="0" smtClean="0">
                <a:latin typeface="Agency FB" pitchFamily="34" charset="0"/>
              </a:rPr>
              <a:t>by the language user. Macro Language skills are further sub-classified into primary and secondary micro skills.</a:t>
            </a:r>
          </a:p>
          <a:p>
            <a:pPr marL="109728" indent="0" algn="just">
              <a:buNone/>
            </a:pPr>
            <a:r>
              <a:rPr lang="en-US" sz="3600" b="1" dirty="0" err="1" smtClean="0">
                <a:latin typeface="Agency FB" pitchFamily="34" charset="0"/>
              </a:rPr>
              <a:t>i</a:t>
            </a:r>
            <a:r>
              <a:rPr lang="en-US" sz="3600" b="1" dirty="0" smtClean="0">
                <a:latin typeface="Agency FB" pitchFamily="34" charset="0"/>
              </a:rPr>
              <a:t>. Primary Macro Skills </a:t>
            </a:r>
            <a:r>
              <a:rPr lang="en-US" sz="3600" dirty="0" smtClean="0">
                <a:latin typeface="Agency FB" pitchFamily="34" charset="0"/>
              </a:rPr>
              <a:t>refer to the natural ability to communicate without being taught. They are those skills which are acquired naturally or unconsciously. They include: listening and speaking. Consequently, when a child reaches the appropriate age, he/she is able to listen and start reacting to sounds and also able to produce or make meaningful sounds in the language of the immediate environment otherwise known as the mother tongue.</a:t>
            </a:r>
          </a:p>
          <a:p>
            <a:pPr marL="109728" indent="0" algn="just">
              <a:buNone/>
            </a:pPr>
            <a:endParaRPr lang="en-GB" sz="3600" dirty="0">
              <a:latin typeface="Agency FB" pitchFamily="34" charset="0"/>
            </a:endParaRPr>
          </a:p>
        </p:txBody>
      </p:sp>
    </p:spTree>
    <p:extLst>
      <p:ext uri="{BB962C8B-B14F-4D97-AF65-F5344CB8AC3E}">
        <p14:creationId xmlns:p14="http://schemas.microsoft.com/office/powerpoint/2010/main" val="2943451624"/>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76672"/>
            <a:ext cx="8229600" cy="5904656"/>
          </a:xfrm>
        </p:spPr>
        <p:txBody>
          <a:bodyPr>
            <a:normAutofit/>
          </a:bodyPr>
          <a:lstStyle/>
          <a:p>
            <a:pPr marL="109728" indent="0" algn="just">
              <a:buNone/>
            </a:pPr>
            <a:r>
              <a:rPr lang="en-GB" sz="3600" dirty="0" smtClean="0">
                <a:latin typeface="Agency FB" pitchFamily="34" charset="0"/>
              </a:rPr>
              <a:t>In other words, a person develops the ability to listen first and also speak naturally without being taught. Primary skills are also known as </a:t>
            </a:r>
            <a:r>
              <a:rPr lang="en-GB" sz="3600" b="1" dirty="0" smtClean="0">
                <a:latin typeface="Agency FB" pitchFamily="34" charset="0"/>
              </a:rPr>
              <a:t>informal macro language skills</a:t>
            </a:r>
            <a:r>
              <a:rPr lang="en-GB" sz="3600" dirty="0" smtClean="0">
                <a:latin typeface="Agency FB" pitchFamily="34" charset="0"/>
              </a:rPr>
              <a:t>.</a:t>
            </a:r>
          </a:p>
          <a:p>
            <a:pPr marL="109728" indent="0" algn="just">
              <a:buNone/>
            </a:pPr>
            <a:r>
              <a:rPr lang="en-GB" sz="3600" b="1" dirty="0" smtClean="0">
                <a:latin typeface="Agency FB" pitchFamily="34" charset="0"/>
              </a:rPr>
              <a:t>Secondary Macro language Skills: </a:t>
            </a:r>
            <a:r>
              <a:rPr lang="en-GB" sz="3600" dirty="0" smtClean="0">
                <a:latin typeface="Agency FB" pitchFamily="34" charset="0"/>
              </a:rPr>
              <a:t>Secondary macro language skills on the other hand refer to those abilities which are learnt to enable language users  communicate. Fro instance, </a:t>
            </a:r>
            <a:r>
              <a:rPr lang="en-US" sz="3600" dirty="0" smtClean="0">
                <a:latin typeface="Agency FB" pitchFamily="34" charset="0"/>
              </a:rPr>
              <a:t>such users have to be taught how  to read or write in order to perform the acts of reading and writing. These skills are also known as formal  macro language skills</a:t>
            </a:r>
          </a:p>
          <a:p>
            <a:pPr marL="109728" indent="0" algn="just">
              <a:buNone/>
            </a:pPr>
            <a:endParaRPr lang="en-US" sz="3600" dirty="0" smtClean="0">
              <a:latin typeface="Agency FB" pitchFamily="34" charset="0"/>
            </a:endParaRPr>
          </a:p>
          <a:p>
            <a:pPr marL="109728" indent="0" algn="just">
              <a:buNone/>
            </a:pPr>
            <a:endParaRPr lang="en-GB" sz="3600" dirty="0">
              <a:latin typeface="Agency FB" pitchFamily="34" charset="0"/>
            </a:endParaRPr>
          </a:p>
          <a:p>
            <a:pPr algn="just"/>
            <a:endParaRPr lang="en-GB" sz="3600" dirty="0">
              <a:latin typeface="Agency FB" pitchFamily="34" charset="0"/>
            </a:endParaRPr>
          </a:p>
        </p:txBody>
      </p:sp>
    </p:spTree>
    <p:extLst>
      <p:ext uri="{BB962C8B-B14F-4D97-AF65-F5344CB8AC3E}">
        <p14:creationId xmlns:p14="http://schemas.microsoft.com/office/powerpoint/2010/main" val="3663238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476672"/>
            <a:ext cx="7992888" cy="5904656"/>
          </a:xfrm>
        </p:spPr>
        <p:txBody>
          <a:bodyPr>
            <a:normAutofit fontScale="92500" lnSpcReduction="20000"/>
          </a:bodyPr>
          <a:lstStyle/>
          <a:p>
            <a:pPr marL="109728" indent="0" algn="just">
              <a:buNone/>
            </a:pPr>
            <a:r>
              <a:rPr lang="en-GB" sz="3600" b="1" dirty="0" smtClean="0">
                <a:latin typeface="Agency FB" pitchFamily="34" charset="0"/>
              </a:rPr>
              <a:t>Micro Language Skills </a:t>
            </a:r>
            <a:r>
              <a:rPr lang="en-GB" sz="3600" dirty="0" smtClean="0">
                <a:latin typeface="Agency FB" pitchFamily="34" charset="0"/>
              </a:rPr>
              <a:t>are also divided into primary (informal) and secondary (formal) micro language skills. </a:t>
            </a:r>
          </a:p>
          <a:p>
            <a:pPr marL="109728" indent="0" algn="just">
              <a:buNone/>
            </a:pPr>
            <a:r>
              <a:rPr lang="en-GB" sz="3600" b="1" dirty="0" smtClean="0">
                <a:latin typeface="Agency FB" pitchFamily="34" charset="0"/>
              </a:rPr>
              <a:t>Primary Micro Language Skills</a:t>
            </a:r>
            <a:r>
              <a:rPr lang="en-GB" sz="3600" dirty="0" smtClean="0">
                <a:latin typeface="Agency FB" pitchFamily="34" charset="0"/>
              </a:rPr>
              <a:t>: These skills which are also known as the informal micro language skills are non-systematic and unconsciously acquired. They include: vocabulary and pronunciation. </a:t>
            </a:r>
          </a:p>
          <a:p>
            <a:pPr marL="109728" indent="0" algn="just">
              <a:buNone/>
            </a:pPr>
            <a:r>
              <a:rPr lang="en-GB" sz="3600" b="1" dirty="0" smtClean="0">
                <a:latin typeface="Agency FB" pitchFamily="34" charset="0"/>
              </a:rPr>
              <a:t>Secondary Micro Language Skills</a:t>
            </a:r>
            <a:r>
              <a:rPr lang="en-GB" sz="3600" dirty="0" smtClean="0">
                <a:latin typeface="Agency FB" pitchFamily="34" charset="0"/>
              </a:rPr>
              <a:t>: These skills which are also known as formal micro language skills are those which are systematic and consciously acquired. A language user has to learn them before he/she can use them effectively.  They include spelling, grammar, meaning etc.</a:t>
            </a:r>
          </a:p>
          <a:p>
            <a:pPr marL="109728" indent="0" algn="just">
              <a:buNone/>
            </a:pPr>
            <a:r>
              <a:rPr lang="en-GB" sz="3600" dirty="0" smtClean="0">
                <a:latin typeface="Agency FB" pitchFamily="34" charset="0"/>
              </a:rPr>
              <a:t>Language skills can be diagrammatically represented thus:</a:t>
            </a:r>
          </a:p>
          <a:p>
            <a:pPr marL="109728" indent="0" algn="just">
              <a:buNone/>
            </a:pPr>
            <a:endParaRPr lang="en-GB" sz="3600" dirty="0">
              <a:latin typeface="Agency FB" pitchFamily="34" charset="0"/>
            </a:endParaRPr>
          </a:p>
        </p:txBody>
      </p:sp>
    </p:spTree>
    <p:extLst>
      <p:ext uri="{BB962C8B-B14F-4D97-AF65-F5344CB8AC3E}">
        <p14:creationId xmlns:p14="http://schemas.microsoft.com/office/powerpoint/2010/main" val="1484583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4a91573f63068cb6a6c826e99dfe51c9">
  <xsd:schema xmlns:xsd="http://www.w3.org/2001/XMLSchema" xmlns:xs="http://www.w3.org/2001/XMLSchema" xmlns:p="http://schemas.microsoft.com/office/2006/metadata/properties" xmlns:ns2="260267c7-1e26-45eb-ba29-3b5bc9759aa0" targetNamespace="http://schemas.microsoft.com/office/2006/metadata/properties" ma:root="true" ma:fieldsID="47b190d43ca0860976f4eeb95499878f"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44E861-F449-48F6-80DB-D325DB10F393}"/>
</file>

<file path=customXml/itemProps2.xml><?xml version="1.0" encoding="utf-8"?>
<ds:datastoreItem xmlns:ds="http://schemas.openxmlformats.org/officeDocument/2006/customXml" ds:itemID="{42712760-C9A8-4E22-9073-6A13E12D9B01}"/>
</file>

<file path=customXml/itemProps3.xml><?xml version="1.0" encoding="utf-8"?>
<ds:datastoreItem xmlns:ds="http://schemas.openxmlformats.org/officeDocument/2006/customXml" ds:itemID="{F27FBAEE-4080-4FFB-B308-1DCC0EAB9745}"/>
</file>

<file path=docProps/app.xml><?xml version="1.0" encoding="utf-8"?>
<Properties xmlns="http://schemas.openxmlformats.org/officeDocument/2006/extended-properties" xmlns:vt="http://schemas.openxmlformats.org/officeDocument/2006/docPropsVTypes">
  <Template/>
  <TotalTime>1339</TotalTime>
  <Words>1213</Words>
  <Application>Microsoft Office PowerPoint</Application>
  <PresentationFormat>On-screen Show (4:3)</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Calibri</vt:lpstr>
      <vt:lpstr>Calibri Light</vt:lpstr>
      <vt:lpstr>Office Theme</vt:lpstr>
      <vt:lpstr>Introduction to Communication           11th November,2021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COMMUNICATION</dc:title>
  <dc:creator>Dr Martha Terna-Abah</dc:creator>
  <cp:lastModifiedBy>DR MARTHA TERNA-ABAH</cp:lastModifiedBy>
  <cp:revision>96</cp:revision>
  <dcterms:created xsi:type="dcterms:W3CDTF">2018-09-25T06:33:02Z</dcterms:created>
  <dcterms:modified xsi:type="dcterms:W3CDTF">2021-11-11T13:28:54Z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0x010100A460477AF29FF149925E7A6435402093</vt:lpwstr>
  </property>
</Properties>
</file>