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4" r:id="rId9"/>
    <p:sldId id="265"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43CB1F-8081-470C-8811-A5D5C2F0ACDF}" type="datetimeFigureOut">
              <a:rPr lang="en-GB" smtClean="0"/>
              <a:pPr/>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3D8302-D2BC-44D2-8AF3-7D3382E27733}" type="slidenum">
              <a:rPr lang="en-GB" smtClean="0"/>
              <a:pPr/>
              <a:t>‹#›</a:t>
            </a:fld>
            <a:endParaRPr lang="en-GB"/>
          </a:p>
        </p:txBody>
      </p:sp>
    </p:spTree>
    <p:extLst>
      <p:ext uri="{BB962C8B-B14F-4D97-AF65-F5344CB8AC3E}">
        <p14:creationId xmlns:p14="http://schemas.microsoft.com/office/powerpoint/2010/main" val="60989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3CB1F-8081-470C-8811-A5D5C2F0ACDF}" type="datetimeFigureOut">
              <a:rPr lang="en-GB" smtClean="0"/>
              <a:pPr/>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3D8302-D2BC-44D2-8AF3-7D3382E27733}" type="slidenum">
              <a:rPr lang="en-GB" smtClean="0"/>
              <a:pPr/>
              <a:t>‹#›</a:t>
            </a:fld>
            <a:endParaRPr lang="en-GB"/>
          </a:p>
        </p:txBody>
      </p:sp>
    </p:spTree>
    <p:extLst>
      <p:ext uri="{BB962C8B-B14F-4D97-AF65-F5344CB8AC3E}">
        <p14:creationId xmlns:p14="http://schemas.microsoft.com/office/powerpoint/2010/main" val="423069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3CB1F-8081-470C-8811-A5D5C2F0ACDF}" type="datetimeFigureOut">
              <a:rPr lang="en-GB" smtClean="0"/>
              <a:pPr/>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3D8302-D2BC-44D2-8AF3-7D3382E27733}" type="slidenum">
              <a:rPr lang="en-GB" smtClean="0"/>
              <a:pPr/>
              <a:t>‹#›</a:t>
            </a:fld>
            <a:endParaRPr lang="en-GB"/>
          </a:p>
        </p:txBody>
      </p:sp>
    </p:spTree>
    <p:extLst>
      <p:ext uri="{BB962C8B-B14F-4D97-AF65-F5344CB8AC3E}">
        <p14:creationId xmlns:p14="http://schemas.microsoft.com/office/powerpoint/2010/main" val="200381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43CB1F-8081-470C-8811-A5D5C2F0ACDF}" type="datetimeFigureOut">
              <a:rPr lang="en-GB" smtClean="0"/>
              <a:pPr/>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3D8302-D2BC-44D2-8AF3-7D3382E27733}" type="slidenum">
              <a:rPr lang="en-GB" smtClean="0"/>
              <a:pPr/>
              <a:t>‹#›</a:t>
            </a:fld>
            <a:endParaRPr lang="en-GB"/>
          </a:p>
        </p:txBody>
      </p:sp>
    </p:spTree>
    <p:extLst>
      <p:ext uri="{BB962C8B-B14F-4D97-AF65-F5344CB8AC3E}">
        <p14:creationId xmlns:p14="http://schemas.microsoft.com/office/powerpoint/2010/main" val="104421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43CB1F-8081-470C-8811-A5D5C2F0ACDF}" type="datetimeFigureOut">
              <a:rPr lang="en-GB" smtClean="0"/>
              <a:pPr/>
              <a:t>10/11/2021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3D8302-D2BC-44D2-8AF3-7D3382E27733}" type="slidenum">
              <a:rPr lang="en-GB" smtClean="0"/>
              <a:pPr/>
              <a:t>‹#›</a:t>
            </a:fld>
            <a:endParaRPr lang="en-GB"/>
          </a:p>
        </p:txBody>
      </p:sp>
    </p:spTree>
    <p:extLst>
      <p:ext uri="{BB962C8B-B14F-4D97-AF65-F5344CB8AC3E}">
        <p14:creationId xmlns:p14="http://schemas.microsoft.com/office/powerpoint/2010/main" val="1417066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43CB1F-8081-470C-8811-A5D5C2F0ACDF}" type="datetimeFigureOut">
              <a:rPr lang="en-GB" smtClean="0"/>
              <a:pPr/>
              <a:t>10/11/2021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3D8302-D2BC-44D2-8AF3-7D3382E27733}" type="slidenum">
              <a:rPr lang="en-GB" smtClean="0"/>
              <a:pPr/>
              <a:t>‹#›</a:t>
            </a:fld>
            <a:endParaRPr lang="en-GB"/>
          </a:p>
        </p:txBody>
      </p:sp>
    </p:spTree>
    <p:extLst>
      <p:ext uri="{BB962C8B-B14F-4D97-AF65-F5344CB8AC3E}">
        <p14:creationId xmlns:p14="http://schemas.microsoft.com/office/powerpoint/2010/main" val="228930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43CB1F-8081-470C-8811-A5D5C2F0ACDF}" type="datetimeFigureOut">
              <a:rPr lang="en-GB" smtClean="0"/>
              <a:pPr/>
              <a:t>10/11/2021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3D8302-D2BC-44D2-8AF3-7D3382E27733}" type="slidenum">
              <a:rPr lang="en-GB" smtClean="0"/>
              <a:pPr/>
              <a:t>‹#›</a:t>
            </a:fld>
            <a:endParaRPr lang="en-GB"/>
          </a:p>
        </p:txBody>
      </p:sp>
    </p:spTree>
    <p:extLst>
      <p:ext uri="{BB962C8B-B14F-4D97-AF65-F5344CB8AC3E}">
        <p14:creationId xmlns:p14="http://schemas.microsoft.com/office/powerpoint/2010/main" val="350322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43CB1F-8081-470C-8811-A5D5C2F0ACDF}" type="datetimeFigureOut">
              <a:rPr lang="en-GB" smtClean="0"/>
              <a:pPr/>
              <a:t>10/11/2021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3D8302-D2BC-44D2-8AF3-7D3382E27733}" type="slidenum">
              <a:rPr lang="en-GB" smtClean="0"/>
              <a:pPr/>
              <a:t>‹#›</a:t>
            </a:fld>
            <a:endParaRPr lang="en-GB"/>
          </a:p>
        </p:txBody>
      </p:sp>
    </p:spTree>
    <p:extLst>
      <p:ext uri="{BB962C8B-B14F-4D97-AF65-F5344CB8AC3E}">
        <p14:creationId xmlns:p14="http://schemas.microsoft.com/office/powerpoint/2010/main" val="123552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3CB1F-8081-470C-8811-A5D5C2F0ACDF}" type="datetimeFigureOut">
              <a:rPr lang="en-GB" smtClean="0"/>
              <a:pPr/>
              <a:t>10/11/2021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3D8302-D2BC-44D2-8AF3-7D3382E27733}" type="slidenum">
              <a:rPr lang="en-GB" smtClean="0"/>
              <a:pPr/>
              <a:t>‹#›</a:t>
            </a:fld>
            <a:endParaRPr lang="en-GB"/>
          </a:p>
        </p:txBody>
      </p:sp>
    </p:spTree>
    <p:extLst>
      <p:ext uri="{BB962C8B-B14F-4D97-AF65-F5344CB8AC3E}">
        <p14:creationId xmlns:p14="http://schemas.microsoft.com/office/powerpoint/2010/main" val="85860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43CB1F-8081-470C-8811-A5D5C2F0ACDF}" type="datetimeFigureOut">
              <a:rPr lang="en-GB" smtClean="0"/>
              <a:pPr/>
              <a:t>10/11/2021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3D8302-D2BC-44D2-8AF3-7D3382E27733}" type="slidenum">
              <a:rPr lang="en-GB" smtClean="0"/>
              <a:pPr/>
              <a:t>‹#›</a:t>
            </a:fld>
            <a:endParaRPr lang="en-GB"/>
          </a:p>
        </p:txBody>
      </p:sp>
    </p:spTree>
    <p:extLst>
      <p:ext uri="{BB962C8B-B14F-4D97-AF65-F5344CB8AC3E}">
        <p14:creationId xmlns:p14="http://schemas.microsoft.com/office/powerpoint/2010/main" val="63389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43CB1F-8081-470C-8811-A5D5C2F0ACDF}" type="datetimeFigureOut">
              <a:rPr lang="en-GB" smtClean="0"/>
              <a:pPr/>
              <a:t>10/11/2021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3D8302-D2BC-44D2-8AF3-7D3382E27733}" type="slidenum">
              <a:rPr lang="en-GB" smtClean="0"/>
              <a:pPr/>
              <a:t>‹#›</a:t>
            </a:fld>
            <a:endParaRPr lang="en-GB"/>
          </a:p>
        </p:txBody>
      </p:sp>
    </p:spTree>
    <p:extLst>
      <p:ext uri="{BB962C8B-B14F-4D97-AF65-F5344CB8AC3E}">
        <p14:creationId xmlns:p14="http://schemas.microsoft.com/office/powerpoint/2010/main" val="285612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43CB1F-8081-470C-8811-A5D5C2F0ACDF}" type="datetimeFigureOut">
              <a:rPr lang="en-GB" smtClean="0"/>
              <a:pPr/>
              <a:t>10/11/2021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3D8302-D2BC-44D2-8AF3-7D3382E27733}" type="slidenum">
              <a:rPr lang="en-GB" smtClean="0"/>
              <a:pPr/>
              <a:t>‹#›</a:t>
            </a:fld>
            <a:endParaRPr lang="en-GB"/>
          </a:p>
        </p:txBody>
      </p:sp>
    </p:spTree>
    <p:extLst>
      <p:ext uri="{BB962C8B-B14F-4D97-AF65-F5344CB8AC3E}">
        <p14:creationId xmlns:p14="http://schemas.microsoft.com/office/powerpoint/2010/main" val="17348576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404664"/>
            <a:ext cx="8208912" cy="576063"/>
          </a:xfrm>
        </p:spPr>
        <p:txBody>
          <a:bodyPr>
            <a:noAutofit/>
          </a:bodyPr>
          <a:lstStyle/>
          <a:p>
            <a:pPr algn="just"/>
            <a:r>
              <a:rPr lang="en-GB" sz="3600" b="1" dirty="0" smtClean="0">
                <a:latin typeface="Agency FB" pitchFamily="34" charset="0"/>
              </a:rPr>
              <a:t>Listening </a:t>
            </a:r>
            <a:r>
              <a:rPr lang="en-GB" sz="3600" b="1" smtClean="0">
                <a:latin typeface="Agency FB" pitchFamily="34" charset="0"/>
              </a:rPr>
              <a:t>Skills      </a:t>
            </a:r>
            <a:r>
              <a:rPr lang="en-GB" sz="3600" smtClean="0">
                <a:latin typeface="Agency FB" pitchFamily="34" charset="0"/>
              </a:rPr>
              <a:t>10</a:t>
            </a:r>
            <a:r>
              <a:rPr lang="en-GB" sz="3600" baseline="30000" smtClean="0">
                <a:latin typeface="Agency FB" pitchFamily="34" charset="0"/>
              </a:rPr>
              <a:t>th</a:t>
            </a:r>
            <a:r>
              <a:rPr lang="en-GB" sz="3600" smtClean="0">
                <a:latin typeface="Agency FB" pitchFamily="34" charset="0"/>
              </a:rPr>
              <a:t> </a:t>
            </a:r>
            <a:r>
              <a:rPr lang="en-GB" sz="3600" dirty="0" smtClean="0">
                <a:latin typeface="Agency FB" pitchFamily="34" charset="0"/>
              </a:rPr>
              <a:t>November, 2021</a:t>
            </a:r>
            <a:endParaRPr lang="en-GB" sz="3600" dirty="0">
              <a:latin typeface="Agency FB" pitchFamily="34" charset="0"/>
            </a:endParaRPr>
          </a:p>
        </p:txBody>
      </p:sp>
      <p:sp>
        <p:nvSpPr>
          <p:cNvPr id="3" name="Subtitle 2"/>
          <p:cNvSpPr>
            <a:spLocks noGrp="1"/>
          </p:cNvSpPr>
          <p:nvPr>
            <p:ph type="subTitle" idx="1"/>
          </p:nvPr>
        </p:nvSpPr>
        <p:spPr>
          <a:xfrm>
            <a:off x="395536" y="980728"/>
            <a:ext cx="8208912" cy="5400600"/>
          </a:xfrm>
        </p:spPr>
        <p:txBody>
          <a:bodyPr>
            <a:noAutofit/>
          </a:bodyPr>
          <a:lstStyle/>
          <a:p>
            <a:pPr algn="just"/>
            <a:r>
              <a:rPr lang="en-GB" sz="3300" dirty="0" smtClean="0">
                <a:latin typeface="Agency FB" pitchFamily="34" charset="0"/>
              </a:rPr>
              <a:t>Listening which is the first language skill to be acquired by normal/healthy language users is defined as the ability to receive </a:t>
            </a:r>
            <a:r>
              <a:rPr lang="en-GB" sz="3300" dirty="0" smtClean="0">
                <a:latin typeface="Agency FB"/>
              </a:rPr>
              <a:t>meaningful</a:t>
            </a:r>
            <a:r>
              <a:rPr lang="en-GB" sz="3300" dirty="0" smtClean="0">
                <a:latin typeface="Agency FB" pitchFamily="34" charset="0"/>
              </a:rPr>
              <a:t> sounds, understand the sounds so received, interpret them and respond to the demand made through those meaningful sounds. It is also defined as </a:t>
            </a:r>
            <a:r>
              <a:rPr lang="en-US" sz="3300" dirty="0" smtClean="0">
                <a:latin typeface="Agency FB" pitchFamily="34" charset="0"/>
              </a:rPr>
              <a:t>the </a:t>
            </a:r>
            <a:r>
              <a:rPr lang="en-US" sz="3300" dirty="0">
                <a:latin typeface="Agency FB" pitchFamily="34" charset="0"/>
              </a:rPr>
              <a:t>ability to accurately receive and interpret messages in the communication </a:t>
            </a:r>
            <a:r>
              <a:rPr lang="en-US" sz="3300" dirty="0" smtClean="0">
                <a:latin typeface="Agency FB" pitchFamily="34" charset="0"/>
              </a:rPr>
              <a:t>process.</a:t>
            </a:r>
          </a:p>
          <a:p>
            <a:pPr algn="just"/>
            <a:r>
              <a:rPr lang="en-GB" sz="3300" dirty="0" smtClean="0">
                <a:latin typeface="Agency FB" pitchFamily="34" charset="0"/>
              </a:rPr>
              <a:t>Listening is a complex process which requires the listener’s active attention in order to understand what is being said and since one’s ears play an active role during listening, one must be well positioned in order to fully grasp what is being said.</a:t>
            </a:r>
          </a:p>
        </p:txBody>
      </p:sp>
    </p:spTree>
    <p:extLst>
      <p:ext uri="{BB962C8B-B14F-4D97-AF65-F5344CB8AC3E}">
        <p14:creationId xmlns:p14="http://schemas.microsoft.com/office/powerpoint/2010/main" val="88753444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904656"/>
          </a:xfrm>
        </p:spPr>
        <p:txBody>
          <a:bodyPr>
            <a:normAutofit fontScale="92500"/>
          </a:bodyPr>
          <a:lstStyle/>
          <a:p>
            <a:pPr marL="109728" indent="0" algn="just">
              <a:buNone/>
            </a:pPr>
            <a:r>
              <a:rPr lang="en-GB" sz="3600" dirty="0">
                <a:latin typeface="Agency FB" pitchFamily="34" charset="0"/>
              </a:rPr>
              <a:t>Do </a:t>
            </a:r>
            <a:r>
              <a:rPr lang="en-GB" sz="3600" dirty="0" smtClean="0">
                <a:latin typeface="Agency FB" pitchFamily="34" charset="0"/>
              </a:rPr>
              <a:t>not </a:t>
            </a:r>
            <a:r>
              <a:rPr lang="en-GB" sz="3600" dirty="0">
                <a:latin typeface="Agency FB" pitchFamily="34" charset="0"/>
              </a:rPr>
              <a:t>be put off by the speaker’s mannerisms or content of the </a:t>
            </a:r>
            <a:r>
              <a:rPr lang="en-GB" sz="3600" dirty="0" smtClean="0">
                <a:latin typeface="Agency FB" pitchFamily="34" charset="0"/>
              </a:rPr>
              <a:t>message except where such a message is offensive to your beliefs or convictions. </a:t>
            </a:r>
            <a:r>
              <a:rPr lang="en-GB" sz="3600" dirty="0">
                <a:latin typeface="Agency FB" pitchFamily="34" charset="0"/>
              </a:rPr>
              <a:t>Avoid prejudice</a:t>
            </a:r>
            <a:r>
              <a:rPr lang="en-GB" sz="3600" dirty="0" smtClean="0">
                <a:latin typeface="Agency FB" pitchFamily="34" charset="0"/>
              </a:rPr>
              <a:t>.</a:t>
            </a:r>
          </a:p>
          <a:p>
            <a:pPr algn="just">
              <a:buFont typeface="Wingdings" pitchFamily="2" charset="2"/>
              <a:buChar char="v"/>
            </a:pPr>
            <a:r>
              <a:rPr lang="en-GB" sz="3600" dirty="0">
                <a:latin typeface="Agency FB" pitchFamily="34" charset="0"/>
              </a:rPr>
              <a:t> </a:t>
            </a:r>
            <a:r>
              <a:rPr lang="en-GB" sz="3600" dirty="0" smtClean="0">
                <a:latin typeface="Agency FB" pitchFamily="34" charset="0"/>
              </a:rPr>
              <a:t>Avoid interrupting the speaker or completing the speaker’s sentences before he/she completes them.</a:t>
            </a:r>
          </a:p>
          <a:p>
            <a:pPr algn="just">
              <a:buFont typeface="Wingdings" pitchFamily="2" charset="2"/>
              <a:buChar char="v"/>
            </a:pPr>
            <a:r>
              <a:rPr lang="en-GB" sz="3600" dirty="0" smtClean="0">
                <a:latin typeface="Agency FB" pitchFamily="34" charset="0"/>
              </a:rPr>
              <a:t>Avoid ‘’aggressive’’ listening; listening with the purpose of attacking the speaker’s points or views/ideas except in a debate or argument. Do not watch out for pitfalls and mistakes of the speaker in order to mock him or her.</a:t>
            </a:r>
          </a:p>
          <a:p>
            <a:pPr algn="just">
              <a:buFont typeface="Wingdings" pitchFamily="2" charset="2"/>
              <a:buChar char="v"/>
            </a:pPr>
            <a:r>
              <a:rPr lang="en-GB" sz="3600" dirty="0" smtClean="0">
                <a:latin typeface="Agency FB" pitchFamily="34" charset="0"/>
              </a:rPr>
              <a:t>Avoid all forms of distractions e.g. chatting on social media or with friends,  making/receiving calls, listening to music, etc.</a:t>
            </a:r>
            <a:endParaRPr lang="en-GB" sz="3600" dirty="0">
              <a:latin typeface="Agency FB" pitchFamily="34" charset="0"/>
            </a:endParaRPr>
          </a:p>
        </p:txBody>
      </p:sp>
    </p:spTree>
    <p:extLst>
      <p:ext uri="{BB962C8B-B14F-4D97-AF65-F5344CB8AC3E}">
        <p14:creationId xmlns:p14="http://schemas.microsoft.com/office/powerpoint/2010/main" val="407813709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904656"/>
          </a:xfrm>
        </p:spPr>
        <p:txBody>
          <a:bodyPr>
            <a:normAutofit/>
          </a:bodyPr>
          <a:lstStyle/>
          <a:p>
            <a:pPr algn="just"/>
            <a:r>
              <a:rPr lang="en-GB" sz="3600" dirty="0" smtClean="0">
                <a:latin typeface="Agency FB" pitchFamily="34" charset="0"/>
              </a:rPr>
              <a:t>Avoid superficial listening which entails not paying attention to what is being said or being carried away by the speaker’s physical appearance, pronunciation etc.</a:t>
            </a:r>
            <a:endParaRPr lang="en-GB" sz="2500" dirty="0" smtClean="0">
              <a:latin typeface="Agency FB" pitchFamily="34" charset="0"/>
            </a:endParaRPr>
          </a:p>
          <a:p>
            <a:pPr algn="just"/>
            <a:r>
              <a:rPr lang="en-GB" sz="3600" dirty="0" smtClean="0">
                <a:latin typeface="Agency FB" pitchFamily="34" charset="0"/>
              </a:rPr>
              <a:t>Create a connection between ideas and words or between ideas and images through association of names, numbers, places with what you are already </a:t>
            </a:r>
            <a:r>
              <a:rPr lang="en-GB" sz="3600" smtClean="0">
                <a:latin typeface="Agency FB" pitchFamily="34" charset="0"/>
              </a:rPr>
              <a:t>familiar with.</a:t>
            </a:r>
          </a:p>
        </p:txBody>
      </p:sp>
    </p:spTree>
    <p:extLst>
      <p:ext uri="{BB962C8B-B14F-4D97-AF65-F5344CB8AC3E}">
        <p14:creationId xmlns:p14="http://schemas.microsoft.com/office/powerpoint/2010/main" val="105894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76664"/>
          </a:xfrm>
        </p:spPr>
        <p:txBody>
          <a:bodyPr>
            <a:normAutofit fontScale="85000" lnSpcReduction="20000"/>
          </a:bodyPr>
          <a:lstStyle/>
          <a:p>
            <a:pPr algn="just">
              <a:buFont typeface="Wingdings" pitchFamily="2" charset="2"/>
              <a:buChar char="v"/>
            </a:pPr>
            <a:r>
              <a:rPr lang="en-GB" sz="3600" b="1" dirty="0" smtClean="0">
                <a:latin typeface="Agency FB" panose="020B0503020202020204" pitchFamily="34" charset="0"/>
              </a:rPr>
              <a:t>Difference Between Listening and Hearing</a:t>
            </a:r>
          </a:p>
          <a:p>
            <a:pPr marL="0" indent="0" algn="just">
              <a:buNone/>
            </a:pPr>
            <a:r>
              <a:rPr lang="en-GB" sz="3600" dirty="0" smtClean="0">
                <a:latin typeface="Agency FB" panose="020B0503020202020204" pitchFamily="34" charset="0"/>
              </a:rPr>
              <a:t>Listening and hearing are two different acts. Listening is an active task which requires an individual’s mental ability/concentration or careful attention to sound waves with the aim of understanding the message being conveyed through such sound waves which may be in form of words, phrases, sentences,  etc. The ears play an active role in listening.</a:t>
            </a:r>
          </a:p>
          <a:p>
            <a:pPr marL="0" indent="0" algn="just">
              <a:buNone/>
            </a:pPr>
            <a:r>
              <a:rPr lang="en-GB" sz="3600" dirty="0" smtClean="0">
                <a:latin typeface="Agency FB" panose="020B0503020202020204" pitchFamily="34" charset="0"/>
              </a:rPr>
              <a:t> Hearing on the other hand is a passive reception of sound waves which may not require one’s serious attention thus one can hear without actually making sense out what is being heard simply because the hearer did not pay attention to that which was said. </a:t>
            </a:r>
          </a:p>
          <a:p>
            <a:pPr algn="just">
              <a:buFont typeface="Wingdings" pitchFamily="2" charset="2"/>
              <a:buChar char="v"/>
            </a:pPr>
            <a:r>
              <a:rPr lang="en-GB" sz="3600" b="1" dirty="0" smtClean="0">
                <a:latin typeface="Agency FB" panose="020B0503020202020204" pitchFamily="34" charset="0"/>
              </a:rPr>
              <a:t>Listening Settings/Situations</a:t>
            </a:r>
          </a:p>
          <a:p>
            <a:pPr marL="0" indent="0" algn="just">
              <a:buNone/>
            </a:pPr>
            <a:r>
              <a:rPr lang="en-GB" sz="3600" dirty="0" smtClean="0">
                <a:latin typeface="Agency FB" panose="020B0503020202020204" pitchFamily="34" charset="0"/>
              </a:rPr>
              <a:t>There are three types of communicative settings or situations in which listening takes place. These situations or settings include the following:</a:t>
            </a:r>
            <a:endParaRPr lang="en-GB" sz="3600" dirty="0">
              <a:latin typeface="Agency FB" panose="020B0503020202020204" pitchFamily="34" charset="0"/>
            </a:endParaRPr>
          </a:p>
        </p:txBody>
      </p:sp>
    </p:spTree>
    <p:extLst>
      <p:ext uri="{BB962C8B-B14F-4D97-AF65-F5344CB8AC3E}">
        <p14:creationId xmlns:p14="http://schemas.microsoft.com/office/powerpoint/2010/main" val="12439389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76664"/>
          </a:xfrm>
        </p:spPr>
        <p:txBody>
          <a:bodyPr>
            <a:normAutofit/>
          </a:bodyPr>
          <a:lstStyle/>
          <a:p>
            <a:pPr algn="just">
              <a:buFont typeface="Wingdings" pitchFamily="2" charset="2"/>
              <a:buChar char="v"/>
            </a:pPr>
            <a:r>
              <a:rPr lang="en-GB" sz="3200" dirty="0" smtClean="0">
                <a:latin typeface="Agency FB" pitchFamily="34" charset="0"/>
              </a:rPr>
              <a:t> </a:t>
            </a:r>
            <a:r>
              <a:rPr lang="en-GB" sz="3200" b="1" dirty="0" smtClean="0">
                <a:latin typeface="Agency FB" pitchFamily="34" charset="0"/>
              </a:rPr>
              <a:t>Interactive </a:t>
            </a:r>
            <a:r>
              <a:rPr lang="en-GB" sz="3200" b="1" smtClean="0">
                <a:latin typeface="Agency FB" pitchFamily="34" charset="0"/>
              </a:rPr>
              <a:t>Setting: </a:t>
            </a:r>
            <a:r>
              <a:rPr lang="en-GB" sz="3200" smtClean="0">
                <a:latin typeface="Agency FB" pitchFamily="34" charset="0"/>
              </a:rPr>
              <a:t>In </a:t>
            </a:r>
            <a:r>
              <a:rPr lang="en-GB" sz="3200" dirty="0" smtClean="0">
                <a:latin typeface="Agency FB" pitchFamily="34" charset="0"/>
              </a:rPr>
              <a:t>this type of setting or communicative event, the listener is able to provide an immediate response in between the communication. The interactive situation allows for interruptions from the listener such as he or she needs clarification, repetition of a point etc. In this type of setting, the roles of the speaker and the listener are alternated  is characterised by alternative roles of listening and speaking. Examples of interactive listening include: face-to-face communication, telephone conversation etc.</a:t>
            </a:r>
          </a:p>
          <a:p>
            <a:pPr algn="just">
              <a:buFont typeface="Wingdings" pitchFamily="2" charset="2"/>
              <a:buChar char="v"/>
            </a:pPr>
            <a:r>
              <a:rPr lang="en-GB" sz="3200" b="1" dirty="0" smtClean="0">
                <a:latin typeface="Agency FB" pitchFamily="34" charset="0"/>
              </a:rPr>
              <a:t>Non-interactive Setting. </a:t>
            </a:r>
            <a:r>
              <a:rPr lang="en-GB" sz="3200" dirty="0" smtClean="0">
                <a:latin typeface="Agency FB" pitchFamily="34" charset="0"/>
              </a:rPr>
              <a:t>This is the communicative event or situation in which the listener is unable to </a:t>
            </a:r>
            <a:endParaRPr lang="en-GB" sz="3200" dirty="0">
              <a:latin typeface="Agency FB" pitchFamily="34" charset="0"/>
            </a:endParaRPr>
          </a:p>
        </p:txBody>
      </p:sp>
    </p:spTree>
    <p:extLst>
      <p:ext uri="{BB962C8B-B14F-4D97-AF65-F5344CB8AC3E}">
        <p14:creationId xmlns:p14="http://schemas.microsoft.com/office/powerpoint/2010/main" val="147300097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904656"/>
          </a:xfrm>
        </p:spPr>
        <p:txBody>
          <a:bodyPr>
            <a:normAutofit lnSpcReduction="10000"/>
          </a:bodyPr>
          <a:lstStyle/>
          <a:p>
            <a:pPr marL="109728" indent="0" algn="just">
              <a:buNone/>
            </a:pPr>
            <a:r>
              <a:rPr lang="en-GB" sz="3600" dirty="0">
                <a:latin typeface="Agency FB" pitchFamily="34" charset="0"/>
              </a:rPr>
              <a:t>i</a:t>
            </a:r>
            <a:r>
              <a:rPr lang="en-GB" sz="3600" dirty="0" smtClean="0">
                <a:latin typeface="Agency FB" pitchFamily="34" charset="0"/>
              </a:rPr>
              <a:t>nterrupt the speaker as a result of either the distance or lack of direct access to the speaker such as in the cases of television or radio broadcasting, movies, sermons etc where there is no room for a listener to seek clarification or repetition of what has already been said. Consequently, the level of attention required from the listener is very high and more demanding than that which is required in the interactive setting.</a:t>
            </a:r>
          </a:p>
          <a:p>
            <a:pPr algn="just">
              <a:buFont typeface="Wingdings" pitchFamily="2" charset="2"/>
              <a:buChar char="v"/>
            </a:pPr>
            <a:r>
              <a:rPr lang="en-GB" sz="3600" b="1" dirty="0">
                <a:latin typeface="Agency FB" pitchFamily="34" charset="0"/>
              </a:rPr>
              <a:t> </a:t>
            </a:r>
            <a:r>
              <a:rPr lang="en-GB" sz="3600" b="1" dirty="0" smtClean="0">
                <a:latin typeface="Agency FB" pitchFamily="34" charset="0"/>
              </a:rPr>
              <a:t>Partially Interactive Setting</a:t>
            </a:r>
          </a:p>
          <a:p>
            <a:pPr marL="109728" indent="0" algn="just">
              <a:buNone/>
            </a:pPr>
            <a:r>
              <a:rPr lang="en-GB" sz="3600" dirty="0" smtClean="0">
                <a:latin typeface="Agency FB" pitchFamily="34" charset="0"/>
              </a:rPr>
              <a:t>In this situation, the listener is not allowed to some certain extent to interrupt the flow of communication until when the</a:t>
            </a:r>
            <a:endParaRPr lang="en-GB" sz="3600" dirty="0">
              <a:latin typeface="Agency FB" pitchFamily="34" charset="0"/>
            </a:endParaRPr>
          </a:p>
        </p:txBody>
      </p:sp>
    </p:spTree>
    <p:extLst>
      <p:ext uri="{BB962C8B-B14F-4D97-AF65-F5344CB8AC3E}">
        <p14:creationId xmlns:p14="http://schemas.microsoft.com/office/powerpoint/2010/main" val="1275336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760640"/>
          </a:xfrm>
        </p:spPr>
        <p:txBody>
          <a:bodyPr>
            <a:normAutofit/>
          </a:bodyPr>
          <a:lstStyle/>
          <a:p>
            <a:pPr marL="109728" indent="0" algn="just">
              <a:buNone/>
            </a:pPr>
            <a:r>
              <a:rPr lang="en-GB" sz="3600" dirty="0" smtClean="0">
                <a:latin typeface="Agency FB" pitchFamily="34" charset="0"/>
              </a:rPr>
              <a:t>speaker stops speaking or gives the listener(s) the opportunity to ask questions. Examples of this type of listening situation include lectures, seminar presentations, public speaking etc.</a:t>
            </a:r>
          </a:p>
          <a:p>
            <a:pPr marL="109728" indent="0" algn="just">
              <a:buNone/>
            </a:pPr>
            <a:r>
              <a:rPr lang="en-GB" sz="3600" dirty="0" smtClean="0">
                <a:latin typeface="Agency FB" pitchFamily="34" charset="0"/>
              </a:rPr>
              <a:t>The level of concentration and attention required during the partially interactive setting is usually high  just like in the non interactive setting. Consequently, in order to achieve the purpose of listening under this setting, the listener needs to have writing materials so that notes, observations and questions can be written down and asked at the appropriate time.</a:t>
            </a:r>
            <a:endParaRPr lang="en-GB" sz="3600" dirty="0">
              <a:latin typeface="Agency FB" pitchFamily="34" charset="0"/>
            </a:endParaRPr>
          </a:p>
        </p:txBody>
      </p:sp>
    </p:spTree>
    <p:extLst>
      <p:ext uri="{BB962C8B-B14F-4D97-AF65-F5344CB8AC3E}">
        <p14:creationId xmlns:p14="http://schemas.microsoft.com/office/powerpoint/2010/main" val="23966521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229600" cy="5832648"/>
          </a:xfrm>
        </p:spPr>
        <p:txBody>
          <a:bodyPr>
            <a:normAutofit fontScale="92500" lnSpcReduction="10000"/>
          </a:bodyPr>
          <a:lstStyle/>
          <a:p>
            <a:pPr algn="just">
              <a:buFont typeface="Wingdings" pitchFamily="2" charset="2"/>
              <a:buChar char="v"/>
            </a:pPr>
            <a:r>
              <a:rPr lang="en-GB" sz="3600" b="1" dirty="0" smtClean="0">
                <a:latin typeface="Agency FB" pitchFamily="34" charset="0"/>
              </a:rPr>
              <a:t>Types of Listening</a:t>
            </a:r>
          </a:p>
          <a:p>
            <a:pPr marL="109728" indent="0" algn="just">
              <a:buNone/>
            </a:pPr>
            <a:r>
              <a:rPr lang="en-GB" sz="3600" dirty="0" smtClean="0">
                <a:latin typeface="Agency FB" pitchFamily="34" charset="0"/>
              </a:rPr>
              <a:t>Different communicative situations require different levels of involvement and concentration while listening.</a:t>
            </a:r>
          </a:p>
          <a:p>
            <a:pPr marL="109728" indent="0" algn="just">
              <a:buNone/>
            </a:pPr>
            <a:r>
              <a:rPr lang="en-GB" sz="3600" dirty="0" smtClean="0">
                <a:latin typeface="Agency FB" pitchFamily="34" charset="0"/>
              </a:rPr>
              <a:t>This brings us to the three different  types of listening based on the purpose or intention of the listener. These include:</a:t>
            </a:r>
          </a:p>
          <a:p>
            <a:pPr marL="966978" indent="-857250" algn="just">
              <a:buAutoNum type="romanLcPeriod"/>
            </a:pPr>
            <a:r>
              <a:rPr lang="en-GB" sz="3600" dirty="0" smtClean="0">
                <a:latin typeface="Agency FB" pitchFamily="34" charset="0"/>
              </a:rPr>
              <a:t>Courteous listening ii. Active listening iii. Critical listening.</a:t>
            </a:r>
          </a:p>
          <a:p>
            <a:pPr algn="just">
              <a:buFont typeface="Wingdings" pitchFamily="2" charset="2"/>
              <a:buChar char="v"/>
            </a:pPr>
            <a:r>
              <a:rPr lang="en-GB" sz="3600" b="1" dirty="0" smtClean="0">
                <a:latin typeface="Agency FB" pitchFamily="34" charset="0"/>
              </a:rPr>
              <a:t>Courteous Listening</a:t>
            </a:r>
            <a:r>
              <a:rPr lang="en-GB" sz="3600" dirty="0" smtClean="0">
                <a:latin typeface="Agency FB" pitchFamily="34" charset="0"/>
              </a:rPr>
              <a:t>: This kind of listening entails listening without concentrating or paying attention to  what is being said.  Here, the listener pretends to be interested in what is being said or discussed while  </a:t>
            </a:r>
            <a:endParaRPr lang="en-GB" sz="3600" dirty="0">
              <a:latin typeface="Agency FB" pitchFamily="34" charset="0"/>
            </a:endParaRPr>
          </a:p>
        </p:txBody>
      </p:sp>
    </p:spTree>
    <p:extLst>
      <p:ext uri="{BB962C8B-B14F-4D97-AF65-F5344CB8AC3E}">
        <p14:creationId xmlns:p14="http://schemas.microsoft.com/office/powerpoint/2010/main" val="12172241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904656"/>
          </a:xfrm>
        </p:spPr>
        <p:txBody>
          <a:bodyPr>
            <a:normAutofit fontScale="92500" lnSpcReduction="20000"/>
          </a:bodyPr>
          <a:lstStyle/>
          <a:p>
            <a:pPr marL="109728" indent="0" algn="just">
              <a:buNone/>
            </a:pPr>
            <a:r>
              <a:rPr lang="en-GB" sz="3600" dirty="0" smtClean="0">
                <a:latin typeface="Agency FB" panose="020B0503020202020204" pitchFamily="34" charset="0"/>
              </a:rPr>
              <a:t>in the actual sense, he or she is only trying to be polite, courteous or only trying to show concern to the emotions of the speaker. It is a pretentious kind of listening. A courteous listener has no specific aim or purpose for listening. He/she is usually absent-minded. This kind of listening is employed when listening to an uninteresting story, unnecessary complaint, a boring or familiar story etc.</a:t>
            </a:r>
          </a:p>
          <a:p>
            <a:pPr algn="just">
              <a:buFont typeface="Wingdings" pitchFamily="2" charset="2"/>
              <a:buChar char="v"/>
            </a:pPr>
            <a:r>
              <a:rPr lang="en-GB" sz="3600" dirty="0">
                <a:latin typeface="Agency FB" panose="020B0503020202020204" pitchFamily="34" charset="0"/>
              </a:rPr>
              <a:t> </a:t>
            </a:r>
            <a:r>
              <a:rPr lang="en-GB" sz="3600" b="1" dirty="0" smtClean="0">
                <a:latin typeface="Agency FB" panose="020B0503020202020204" pitchFamily="34" charset="0"/>
              </a:rPr>
              <a:t>Active Listening</a:t>
            </a:r>
            <a:endParaRPr lang="en-GB" sz="3600" dirty="0">
              <a:latin typeface="Agency FB" panose="020B0503020202020204" pitchFamily="34" charset="0"/>
            </a:endParaRPr>
          </a:p>
          <a:p>
            <a:pPr marL="109728" indent="0" algn="just">
              <a:buNone/>
            </a:pPr>
            <a:r>
              <a:rPr lang="en-GB" sz="3600" dirty="0" smtClean="0">
                <a:latin typeface="Agency FB" panose="020B0503020202020204" pitchFamily="34" charset="0"/>
              </a:rPr>
              <a:t> This particular type of listening requires full concentration. The level of involvement is very high. The listener is expected to focus his/her mind and attention on what is being said. An active listener has a specific aim or purpose for listening. Examples of this</a:t>
            </a:r>
            <a:endParaRPr lang="en-GB" sz="3600" dirty="0">
              <a:latin typeface="Agency FB" panose="020B0503020202020204" pitchFamily="34" charset="0"/>
            </a:endParaRPr>
          </a:p>
        </p:txBody>
      </p:sp>
    </p:spTree>
    <p:extLst>
      <p:ext uri="{BB962C8B-B14F-4D97-AF65-F5344CB8AC3E}">
        <p14:creationId xmlns:p14="http://schemas.microsoft.com/office/powerpoint/2010/main" val="11478224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476672"/>
            <a:ext cx="8458200" cy="5976664"/>
          </a:xfrm>
        </p:spPr>
        <p:txBody>
          <a:bodyPr>
            <a:normAutofit/>
          </a:bodyPr>
          <a:lstStyle/>
          <a:p>
            <a:pPr marL="109728" lvl="0" indent="0" algn="just">
              <a:buClr>
                <a:srgbClr val="2DA2BF"/>
              </a:buClr>
              <a:buNone/>
            </a:pPr>
            <a:r>
              <a:rPr lang="en-GB" sz="3600" dirty="0" smtClean="0">
                <a:solidFill>
                  <a:prstClr val="black"/>
                </a:solidFill>
                <a:latin typeface="Agency FB" pitchFamily="34" charset="0"/>
              </a:rPr>
              <a:t>type </a:t>
            </a:r>
            <a:r>
              <a:rPr lang="en-GB" sz="3600" dirty="0">
                <a:solidFill>
                  <a:prstClr val="black"/>
                </a:solidFill>
                <a:latin typeface="Agency FB" pitchFamily="34" charset="0"/>
              </a:rPr>
              <a:t>of listening are: listening for direction, listening to lectures, instructions, how to perform a tedious task </a:t>
            </a:r>
            <a:r>
              <a:rPr lang="en-GB" sz="3600" dirty="0" err="1">
                <a:solidFill>
                  <a:prstClr val="black"/>
                </a:solidFill>
                <a:latin typeface="Agency FB" pitchFamily="34" charset="0"/>
              </a:rPr>
              <a:t>etc</a:t>
            </a:r>
            <a:r>
              <a:rPr lang="en-GB" sz="3600" dirty="0">
                <a:solidFill>
                  <a:prstClr val="black"/>
                </a:solidFill>
                <a:latin typeface="Agency FB" pitchFamily="34" charset="0"/>
              </a:rPr>
              <a:t> </a:t>
            </a:r>
            <a:endParaRPr lang="en-GB" sz="3600" dirty="0" smtClean="0">
              <a:solidFill>
                <a:prstClr val="black"/>
              </a:solidFill>
              <a:latin typeface="Agency FB" pitchFamily="34" charset="0"/>
            </a:endParaRPr>
          </a:p>
          <a:p>
            <a:pPr lvl="0" algn="just">
              <a:buClr>
                <a:srgbClr val="2DA2BF"/>
              </a:buClr>
              <a:buFont typeface="Wingdings" pitchFamily="2" charset="2"/>
              <a:buChar char="v"/>
            </a:pPr>
            <a:r>
              <a:rPr lang="en-GB" sz="3600" b="1" dirty="0" smtClean="0">
                <a:solidFill>
                  <a:prstClr val="black"/>
                </a:solidFill>
                <a:latin typeface="Agency FB" pitchFamily="34" charset="0"/>
              </a:rPr>
              <a:t>Critical Listening</a:t>
            </a:r>
            <a:r>
              <a:rPr lang="en-GB" sz="3600" dirty="0" smtClean="0">
                <a:solidFill>
                  <a:prstClr val="black"/>
                </a:solidFill>
                <a:latin typeface="Agency FB" pitchFamily="34" charset="0"/>
              </a:rPr>
              <a:t>: Like active listening, critical listening requires a great deal of involvement and attention. The purpose of critical listening is to acquire knowledge, understand the message and then pass judgement. In critical listening, the listener can either accept or reject the message or information being passed across after evaluating the content of such a  message or information being passed. </a:t>
            </a:r>
            <a:endParaRPr lang="en-GB" sz="3600" dirty="0">
              <a:solidFill>
                <a:prstClr val="black"/>
              </a:solidFill>
              <a:latin typeface="Agency FB" pitchFamily="34" charset="0"/>
            </a:endParaRPr>
          </a:p>
        </p:txBody>
      </p:sp>
    </p:spTree>
    <p:extLst>
      <p:ext uri="{BB962C8B-B14F-4D97-AF65-F5344CB8AC3E}">
        <p14:creationId xmlns:p14="http://schemas.microsoft.com/office/powerpoint/2010/main" val="308362737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832648"/>
          </a:xfrm>
        </p:spPr>
        <p:txBody>
          <a:bodyPr>
            <a:normAutofit fontScale="92500" lnSpcReduction="10000"/>
          </a:bodyPr>
          <a:lstStyle/>
          <a:p>
            <a:pPr marL="109728" indent="0" algn="just">
              <a:buNone/>
            </a:pPr>
            <a:r>
              <a:rPr lang="en-GB" sz="3600" dirty="0">
                <a:latin typeface="Agency FB" pitchFamily="34" charset="0"/>
              </a:rPr>
              <a:t>Examples </a:t>
            </a:r>
            <a:r>
              <a:rPr lang="en-GB" sz="3600" dirty="0" smtClean="0">
                <a:latin typeface="Agency FB" pitchFamily="34" charset="0"/>
              </a:rPr>
              <a:t>of critical listening include</a:t>
            </a:r>
            <a:r>
              <a:rPr lang="en-GB" sz="3600" dirty="0">
                <a:latin typeface="Agency FB" pitchFamily="34" charset="0"/>
              </a:rPr>
              <a:t>: listening to advertisements, political speeches/campaigns, debates etc</a:t>
            </a:r>
            <a:r>
              <a:rPr lang="en-GB" sz="3600" dirty="0" smtClean="0">
                <a:latin typeface="Agency FB" pitchFamily="34" charset="0"/>
              </a:rPr>
              <a:t>.</a:t>
            </a:r>
          </a:p>
          <a:p>
            <a:pPr algn="just">
              <a:buNone/>
            </a:pPr>
            <a:r>
              <a:rPr lang="en-GB" sz="3600" b="1" dirty="0" smtClean="0">
                <a:latin typeface="Agency FB" pitchFamily="34" charset="0"/>
              </a:rPr>
              <a:t>Techniques for Effective Listening</a:t>
            </a:r>
          </a:p>
          <a:p>
            <a:pPr algn="just">
              <a:buFont typeface="Wingdings" pitchFamily="2" charset="2"/>
              <a:buChar char="v"/>
            </a:pPr>
            <a:r>
              <a:rPr lang="en-GB" sz="3600" dirty="0" smtClean="0">
                <a:latin typeface="Agency FB" pitchFamily="34" charset="0"/>
              </a:rPr>
              <a:t>Secure a comfortable position since listening involves the ears and to some extent the eyes. This will enable you grasp all that is being said</a:t>
            </a:r>
            <a:endParaRPr lang="en-GB" sz="3600" dirty="0">
              <a:latin typeface="Agency FB" pitchFamily="34" charset="0"/>
            </a:endParaRPr>
          </a:p>
          <a:p>
            <a:pPr algn="just">
              <a:buFont typeface="Wingdings" pitchFamily="2" charset="2"/>
              <a:buChar char="v"/>
            </a:pPr>
            <a:r>
              <a:rPr lang="en-GB" sz="3600" dirty="0" smtClean="0">
                <a:latin typeface="Agency FB" pitchFamily="34" charset="0"/>
              </a:rPr>
              <a:t>Identify the purpose or benefits of listening. Convince yourself that you can get something new and important from that which you are listening to. This will no doubt motivate you to listen attentively. </a:t>
            </a:r>
          </a:p>
          <a:p>
            <a:pPr algn="just">
              <a:buFont typeface="Wingdings" pitchFamily="2" charset="2"/>
              <a:buChar char="v"/>
            </a:pPr>
            <a:r>
              <a:rPr lang="en-GB" sz="3600" dirty="0">
                <a:latin typeface="Agency FB" pitchFamily="34" charset="0"/>
              </a:rPr>
              <a:t> </a:t>
            </a:r>
            <a:r>
              <a:rPr lang="en-GB" sz="3600" dirty="0" smtClean="0">
                <a:latin typeface="Agency FB" pitchFamily="34" charset="0"/>
              </a:rPr>
              <a:t>Concentrate on making meaning out of the speaker’s words, logic or viewpoint.</a:t>
            </a:r>
          </a:p>
          <a:p>
            <a:pPr algn="just">
              <a:buFont typeface="Wingdings" pitchFamily="2" charset="2"/>
              <a:buChar char="v"/>
            </a:pPr>
            <a:r>
              <a:rPr lang="en-GB" sz="3600" dirty="0" smtClean="0">
                <a:latin typeface="Agency FB" pitchFamily="34" charset="0"/>
              </a:rPr>
              <a:t>Avoid any form of bias against the speaker or the topic. </a:t>
            </a:r>
          </a:p>
        </p:txBody>
      </p:sp>
    </p:spTree>
    <p:extLst>
      <p:ext uri="{BB962C8B-B14F-4D97-AF65-F5344CB8AC3E}">
        <p14:creationId xmlns:p14="http://schemas.microsoft.com/office/powerpoint/2010/main" val="1634946455"/>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5" ma:contentTypeDescription="Create a new document." ma:contentTypeScope="" ma:versionID="4a91573f63068cb6a6c826e99dfe51c9">
  <xsd:schema xmlns:xsd="http://www.w3.org/2001/XMLSchema" xmlns:xs="http://www.w3.org/2001/XMLSchema" xmlns:p="http://schemas.microsoft.com/office/2006/metadata/properties" xmlns:ns2="260267c7-1e26-45eb-ba29-3b5bc9759aa0" targetNamespace="http://schemas.microsoft.com/office/2006/metadata/properties" ma:root="true" ma:fieldsID="47b190d43ca0860976f4eeb95499878f"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DD10F3-0188-4BE7-845D-6E355AB179D7}"/>
</file>

<file path=customXml/itemProps2.xml><?xml version="1.0" encoding="utf-8"?>
<ds:datastoreItem xmlns:ds="http://schemas.openxmlformats.org/officeDocument/2006/customXml" ds:itemID="{FA2A615B-B6EB-4302-B15D-844854821C8D}"/>
</file>

<file path=customXml/itemProps3.xml><?xml version="1.0" encoding="utf-8"?>
<ds:datastoreItem xmlns:ds="http://schemas.openxmlformats.org/officeDocument/2006/customXml" ds:itemID="{1DB578AD-7F61-4DCA-8717-C137C6494819}"/>
</file>

<file path=docProps/app.xml><?xml version="1.0" encoding="utf-8"?>
<Properties xmlns="http://schemas.openxmlformats.org/officeDocument/2006/extended-properties" xmlns:vt="http://schemas.openxmlformats.org/officeDocument/2006/docPropsVTypes">
  <Template/>
  <TotalTime>795</TotalTime>
  <Words>1133</Words>
  <Application>Microsoft Office PowerPoint</Application>
  <PresentationFormat>On-screen Show (4:3)</PresentationFormat>
  <Paragraphs>37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Arial</vt:lpstr>
      <vt:lpstr>Calibri</vt:lpstr>
      <vt:lpstr>Calibri Light</vt:lpstr>
      <vt:lpstr>Wingdings</vt:lpstr>
      <vt:lpstr>Office Theme</vt:lpstr>
      <vt:lpstr>Listening Skills      10th November, 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LISTENING SKILLS</dc:title>
  <dc:creator>Dr Martha Terna-Abah</dc:creator>
  <cp:lastModifiedBy>DR MARTHA TERNA-ABAH</cp:lastModifiedBy>
  <cp:revision>84</cp:revision>
  <dcterms:created xsi:type="dcterms:W3CDTF">2018-09-30T16:26:48Z</dcterms:created>
  <dcterms:modified xsi:type="dcterms:W3CDTF">2021-11-10T07:39:40Z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