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9" r:id="rId6"/>
    <p:sldId id="270" r:id="rId7"/>
    <p:sldId id="259" r:id="rId8"/>
    <p:sldId id="260" r:id="rId9"/>
    <p:sldId id="261" r:id="rId10"/>
    <p:sldId id="272" r:id="rId11"/>
    <p:sldId id="262" r:id="rId12"/>
    <p:sldId id="271" r:id="rId13"/>
    <p:sldId id="263" r:id="rId14"/>
    <p:sldId id="264" r:id="rId15"/>
    <p:sldId id="273" r:id="rId16"/>
    <p:sldId id="265" r:id="rId17"/>
    <p:sldId id="266" r:id="rId18"/>
    <p:sldId id="267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D149-4A21-4EF5-A80E-D98B0D431AF8}" type="datetimeFigureOut">
              <a:rPr lang="en-GB" smtClean="0"/>
              <a:pPr/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EA55-2D5F-43C4-A444-14D0EFCB685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D149-4A21-4EF5-A80E-D98B0D431AF8}" type="datetimeFigureOut">
              <a:rPr lang="en-GB" smtClean="0"/>
              <a:pPr/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EA55-2D5F-43C4-A444-14D0EFCB68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D149-4A21-4EF5-A80E-D98B0D431AF8}" type="datetimeFigureOut">
              <a:rPr lang="en-GB" smtClean="0"/>
              <a:pPr/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EA55-2D5F-43C4-A444-14D0EFCB68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D149-4A21-4EF5-A80E-D98B0D431AF8}" type="datetimeFigureOut">
              <a:rPr lang="en-GB" smtClean="0"/>
              <a:pPr/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EA55-2D5F-43C4-A444-14D0EFCB685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D149-4A21-4EF5-A80E-D98B0D431AF8}" type="datetimeFigureOut">
              <a:rPr lang="en-GB" smtClean="0"/>
              <a:pPr/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EA55-2D5F-43C4-A444-14D0EFCB68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D149-4A21-4EF5-A80E-D98B0D431AF8}" type="datetimeFigureOut">
              <a:rPr lang="en-GB" smtClean="0"/>
              <a:pPr/>
              <a:t>05/01/2022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EA55-2D5F-43C4-A444-14D0EFCB685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D149-4A21-4EF5-A80E-D98B0D431AF8}" type="datetimeFigureOut">
              <a:rPr lang="en-GB" smtClean="0"/>
              <a:pPr/>
              <a:t>05/01/2022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EA55-2D5F-43C4-A444-14D0EFCB685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D149-4A21-4EF5-A80E-D98B0D431AF8}" type="datetimeFigureOut">
              <a:rPr lang="en-GB" smtClean="0"/>
              <a:pPr/>
              <a:t>05/01/2022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EA55-2D5F-43C4-A444-14D0EFCB68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D149-4A21-4EF5-A80E-D98B0D431AF8}" type="datetimeFigureOut">
              <a:rPr lang="en-GB" smtClean="0"/>
              <a:pPr/>
              <a:t>05/01/2022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EA55-2D5F-43C4-A444-14D0EFCB68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D149-4A21-4EF5-A80E-D98B0D431AF8}" type="datetimeFigureOut">
              <a:rPr lang="en-GB" smtClean="0"/>
              <a:pPr/>
              <a:t>05/01/2022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EA55-2D5F-43C4-A444-14D0EFCB68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D149-4A21-4EF5-A80E-D98B0D431AF8}" type="datetimeFigureOut">
              <a:rPr lang="en-GB" smtClean="0"/>
              <a:pPr/>
              <a:t>05/01/2022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EA55-2D5F-43C4-A444-14D0EFCB685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5B5D149-4A21-4EF5-A80E-D98B0D431AF8}" type="datetimeFigureOut">
              <a:rPr lang="en-GB" smtClean="0"/>
              <a:pPr/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ABEA55-2D5F-43C4-A444-14D0EFCB685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352928" cy="5328592"/>
          </a:xfrm>
        </p:spPr>
        <p:txBody>
          <a:bodyPr>
            <a:noAutofit/>
          </a:bodyPr>
          <a:lstStyle/>
          <a:p>
            <a:pPr algn="just"/>
            <a:r>
              <a:rPr lang="en-GB" sz="3200" dirty="0" smtClean="0">
                <a:latin typeface="Agency FB" panose="020B0503020202020204" pitchFamily="34" charset="0"/>
              </a:rPr>
              <a:t>In writing, mechanics are the conventions governing the technical aspects of writing which include spelling, punctuation, capitalization and abbreviations. We shall be looking at these mechanics in details subsequently.</a:t>
            </a:r>
          </a:p>
          <a:p>
            <a:pPr algn="just"/>
            <a:r>
              <a:rPr lang="en-GB" sz="3200" b="1" dirty="0" smtClean="0">
                <a:latin typeface="Agency FB" panose="020B0503020202020204" pitchFamily="34" charset="0"/>
              </a:rPr>
              <a:t>Punctuation  Marks</a:t>
            </a:r>
          </a:p>
          <a:p>
            <a:pPr algn="just"/>
            <a:r>
              <a:rPr lang="en-GB" sz="3200" dirty="0" smtClean="0">
                <a:latin typeface="Agency FB" panose="020B0503020202020204" pitchFamily="34" charset="0"/>
              </a:rPr>
              <a:t>Punctuation is the use of signs other than letters to divide up written language into units of meaning in order to enhance clarity of expression and comprehension. </a:t>
            </a:r>
            <a:endParaRPr lang="en-GB" sz="3200" dirty="0">
              <a:latin typeface="Agency FB" panose="020B05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04665"/>
            <a:ext cx="8763000" cy="576063"/>
          </a:xfrm>
        </p:spPr>
        <p:txBody>
          <a:bodyPr>
            <a:noAutofit/>
          </a:bodyPr>
          <a:lstStyle/>
          <a:p>
            <a:pPr marL="182880" indent="0" algn="just">
              <a:buNone/>
            </a:pPr>
            <a:r>
              <a:rPr lang="en-GB" sz="2600" b="1" dirty="0" smtClean="0">
                <a:latin typeface="Agency FB" pitchFamily="34" charset="0"/>
              </a:rPr>
              <a:t>MECHANICS OF </a:t>
            </a:r>
            <a:r>
              <a:rPr lang="en-GB" sz="2600" b="1" smtClean="0">
                <a:latin typeface="Agency FB" pitchFamily="34" charset="0"/>
              </a:rPr>
              <a:t>WRITING                                   </a:t>
            </a:r>
            <a:r>
              <a:rPr lang="en-GB" sz="2600" b="1" smtClean="0">
                <a:latin typeface="Agency FB" pitchFamily="34" charset="0"/>
              </a:rPr>
              <a:t>5</a:t>
            </a:r>
            <a:r>
              <a:rPr lang="en-GB" sz="2600" b="1" baseline="30000" smtClean="0">
                <a:latin typeface="Agency FB" pitchFamily="34" charset="0"/>
              </a:rPr>
              <a:t>TH</a:t>
            </a:r>
            <a:r>
              <a:rPr lang="en-GB" sz="2600" b="1" smtClean="0">
                <a:latin typeface="Agency FB" pitchFamily="34" charset="0"/>
              </a:rPr>
              <a:t> </a:t>
            </a:r>
            <a:r>
              <a:rPr lang="en-GB" sz="2600" b="1" dirty="0" smtClean="0">
                <a:latin typeface="Agency FB" pitchFamily="34" charset="0"/>
              </a:rPr>
              <a:t>JANUARY, 2021                       </a:t>
            </a:r>
            <a:endParaRPr lang="en-GB" sz="2600" b="1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93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76672"/>
            <a:ext cx="8229600" cy="59766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3600" b="1" dirty="0">
                <a:latin typeface="Agency FB" panose="020B0503020202020204" pitchFamily="34" charset="0"/>
              </a:rPr>
              <a:t>Colon (:) 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 smtClean="0">
                <a:latin typeface="Agency FB" panose="020B0503020202020204" pitchFamily="34" charset="0"/>
              </a:rPr>
              <a:t>The colon is used </a:t>
            </a:r>
            <a:r>
              <a:rPr lang="en-GB" sz="3600" dirty="0">
                <a:latin typeface="Agency FB" panose="020B0503020202020204" pitchFamily="34" charset="0"/>
              </a:rPr>
              <a:t>as a mark of anticipation, directing attention to what follows. E.g. My father would always say: “A bird in hand is worth ten in the bush”.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It is also used between hours and minutes expressed in figures. E.g. 10:30am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Between the volume and page of a book. E.g. The Nation, 98:295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Between the chapter and verse of the Holy books. E.g. Matthew 4:6</a:t>
            </a:r>
          </a:p>
          <a:p>
            <a:pPr marL="0" indent="0" algn="just">
              <a:buNone/>
            </a:pPr>
            <a:endParaRPr lang="en-GB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5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76672"/>
            <a:ext cx="8229600" cy="5832648"/>
          </a:xfrm>
        </p:spPr>
        <p:txBody>
          <a:bodyPr>
            <a:noAutofit/>
          </a:bodyPr>
          <a:lstStyle/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To introduce a list of items. E.g. The following should wait behind: </a:t>
            </a:r>
            <a:r>
              <a:rPr lang="en-GB" sz="3200" dirty="0" err="1" smtClean="0">
                <a:latin typeface="Agency FB" panose="020B0503020202020204" pitchFamily="34" charset="0"/>
              </a:rPr>
              <a:t>Dala</a:t>
            </a:r>
            <a:r>
              <a:rPr lang="en-GB" sz="3200" dirty="0" smtClean="0">
                <a:latin typeface="Agency FB" panose="020B0503020202020204" pitchFamily="34" charset="0"/>
              </a:rPr>
              <a:t>, Mary, Martha and Halima.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Between the title and sub title of a book. E.g. Freedom of Speech: Where to Draw the Line</a:t>
            </a:r>
          </a:p>
          <a:p>
            <a:pPr marL="0" indent="0" algn="just">
              <a:buNone/>
            </a:pPr>
            <a:r>
              <a:rPr lang="en-GB" sz="3200" b="1" dirty="0" smtClean="0">
                <a:latin typeface="Agency FB" panose="020B0503020202020204" pitchFamily="34" charset="0"/>
              </a:rPr>
              <a:t>Semi Colon (;)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The semi colon is used to mark a short pause and indicate separation between clauses in a compound sentence when such clauses are not joined by a co-ordinating conjunction (but, or, and, for, yet). E.g. He wrote a letter; he still visited.</a:t>
            </a:r>
          </a:p>
          <a:p>
            <a:pPr marL="0" indent="0" algn="just">
              <a:buNone/>
            </a:pPr>
            <a:endParaRPr lang="en-GB" sz="3200" dirty="0" smtClean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n-GB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54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04664"/>
            <a:ext cx="8229600" cy="604867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sz="3600" b="1" dirty="0">
                <a:latin typeface="Agency FB" panose="020B0503020202020204" pitchFamily="34" charset="0"/>
              </a:rPr>
              <a:t>Dash (–) </a:t>
            </a:r>
          </a:p>
          <a:p>
            <a:pPr marL="0" indent="0" algn="just">
              <a:buNone/>
            </a:pPr>
            <a:r>
              <a:rPr lang="en-GB" sz="3600" dirty="0">
                <a:latin typeface="Agency FB" panose="020B0503020202020204" pitchFamily="34" charset="0"/>
              </a:rPr>
              <a:t>The dash is longer than the hyphen and is used to: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set off phrases which are added to sentences or which interrupt them. E.g. The student forgot one important point- the reason for the mass failure</a:t>
            </a:r>
            <a:r>
              <a:rPr lang="en-GB" sz="3600" dirty="0" smtClean="0">
                <a:latin typeface="Agency FB" panose="020B0503020202020204" pitchFamily="34" charset="0"/>
              </a:rPr>
              <a:t>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To mark sharp turns in thought. E.g. The </a:t>
            </a:r>
            <a:r>
              <a:rPr lang="en-GB" sz="3600" dirty="0" smtClean="0">
                <a:latin typeface="Agency FB" panose="020B0503020202020204" pitchFamily="34" charset="0"/>
              </a:rPr>
              <a:t> committee praised </a:t>
            </a:r>
            <a:r>
              <a:rPr lang="en-GB" sz="3600" dirty="0">
                <a:latin typeface="Agency FB" panose="020B0503020202020204" pitchFamily="34" charset="0"/>
              </a:rPr>
              <a:t>the student’s intelligence, hard work, </a:t>
            </a:r>
            <a:r>
              <a:rPr lang="en-GB" sz="3600" dirty="0" smtClean="0">
                <a:latin typeface="Agency FB" panose="020B0503020202020204" pitchFamily="34" charset="0"/>
              </a:rPr>
              <a:t>good behaviour </a:t>
            </a:r>
            <a:r>
              <a:rPr lang="en-GB" sz="3600" dirty="0">
                <a:latin typeface="Agency FB" panose="020B0503020202020204" pitchFamily="34" charset="0"/>
              </a:rPr>
              <a:t>– and then expelled him.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To set off an expression that precedes </a:t>
            </a:r>
            <a:r>
              <a:rPr lang="en-GB" sz="3600" dirty="0" smtClean="0">
                <a:latin typeface="Agency FB" panose="020B0503020202020204" pitchFamily="34" charset="0"/>
              </a:rPr>
              <a:t>another. </a:t>
            </a:r>
            <a:r>
              <a:rPr lang="en-GB" sz="3600" dirty="0">
                <a:latin typeface="Agency FB" panose="020B0503020202020204" pitchFamily="34" charset="0"/>
              </a:rPr>
              <a:t>E.g. </a:t>
            </a:r>
            <a:r>
              <a:rPr lang="en-GB" sz="3600" dirty="0" smtClean="0">
                <a:latin typeface="Agency FB" panose="020B0503020202020204" pitchFamily="34" charset="0"/>
              </a:rPr>
              <a:t>Terrorism, kidnapping and armed robbery– </a:t>
            </a:r>
            <a:r>
              <a:rPr lang="en-GB" sz="3600" dirty="0">
                <a:latin typeface="Agency FB" panose="020B0503020202020204" pitchFamily="34" charset="0"/>
              </a:rPr>
              <a:t>these are Nigeria’s major </a:t>
            </a:r>
            <a:r>
              <a:rPr lang="en-GB" sz="3600" dirty="0" smtClean="0">
                <a:latin typeface="Agency FB" panose="020B0503020202020204" pitchFamily="34" charset="0"/>
              </a:rPr>
              <a:t>obstacles to a greater future.</a:t>
            </a:r>
            <a:endParaRPr lang="en-GB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10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228600"/>
            <a:ext cx="8382000" cy="6296744"/>
          </a:xfrm>
        </p:spPr>
        <p:txBody>
          <a:bodyPr>
            <a:noAutofit/>
          </a:bodyPr>
          <a:lstStyle/>
          <a:p>
            <a:pPr marL="0" indent="0" algn="just">
              <a:buFont typeface="Wingdings" pitchFamily="2" charset="2"/>
              <a:buChar char="§"/>
            </a:pPr>
            <a:r>
              <a:rPr lang="en-GB" sz="3000" dirty="0" smtClean="0">
                <a:latin typeface="Agency FB" panose="020B0503020202020204" pitchFamily="34" charset="0"/>
              </a:rPr>
              <a:t>To separate questions and answers in testimonies. E.g. </a:t>
            </a:r>
          </a:p>
          <a:p>
            <a:pPr marL="0" indent="0" algn="just">
              <a:buNone/>
            </a:pPr>
            <a:r>
              <a:rPr lang="en-GB" sz="3000" dirty="0" smtClean="0">
                <a:latin typeface="Agency FB" panose="020B0503020202020204" pitchFamily="34" charset="0"/>
              </a:rPr>
              <a:t>Q – Did you see him?</a:t>
            </a:r>
          </a:p>
          <a:p>
            <a:pPr marL="0" indent="0" algn="just">
              <a:buNone/>
            </a:pPr>
            <a:r>
              <a:rPr lang="en-GB" sz="3000" dirty="0" smtClean="0">
                <a:latin typeface="Agency FB" panose="020B0503020202020204" pitchFamily="34" charset="0"/>
              </a:rPr>
              <a:t>A – No.</a:t>
            </a:r>
          </a:p>
          <a:p>
            <a:pPr marL="0" indent="0" algn="just">
              <a:buNone/>
            </a:pPr>
            <a:r>
              <a:rPr lang="en-GB" sz="3000" b="1" dirty="0" smtClean="0">
                <a:latin typeface="Agency FB" panose="020B0503020202020204" pitchFamily="34" charset="0"/>
              </a:rPr>
              <a:t>Bracket/Parenthesis ( )</a:t>
            </a:r>
          </a:p>
          <a:p>
            <a:pPr marL="0" indent="0" algn="just">
              <a:buNone/>
            </a:pPr>
            <a:r>
              <a:rPr lang="en-GB" sz="3000" dirty="0" smtClean="0">
                <a:latin typeface="Agency FB" panose="020B0503020202020204" pitchFamily="34" charset="0"/>
              </a:rPr>
              <a:t>This is used to: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000" dirty="0" smtClean="0">
                <a:latin typeface="Agency FB" panose="020B0503020202020204" pitchFamily="34" charset="0"/>
              </a:rPr>
              <a:t> enclose cross-references. E.g. A question mark is used after direct questions(see chapter 3).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000" dirty="0" smtClean="0">
                <a:latin typeface="Agency FB" panose="020B0503020202020204" pitchFamily="34" charset="0"/>
              </a:rPr>
              <a:t>amend numbers or letters in text. E.g. Our aims are (i)to pass our exams and (ii)to be admitted into ABU, Zaria.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000" dirty="0" smtClean="0">
                <a:latin typeface="Agency FB" panose="020B0503020202020204" pitchFamily="34" charset="0"/>
              </a:rPr>
              <a:t>enclose </a:t>
            </a:r>
            <a:r>
              <a:rPr lang="en-GB" sz="3000" dirty="0">
                <a:latin typeface="Agency FB" panose="020B0503020202020204" pitchFamily="34" charset="0"/>
              </a:rPr>
              <a:t>details and examples. E.g. My current class (</a:t>
            </a:r>
            <a:r>
              <a:rPr lang="en-GB" sz="3000" dirty="0" smtClean="0">
                <a:latin typeface="Agency FB" panose="020B0503020202020204" pitchFamily="34" charset="0"/>
              </a:rPr>
              <a:t>LTII) </a:t>
            </a:r>
            <a:r>
              <a:rPr lang="en-GB" sz="3000" dirty="0">
                <a:latin typeface="Agency FB" panose="020B0503020202020204" pitchFamily="34" charset="0"/>
              </a:rPr>
              <a:t>is </a:t>
            </a:r>
            <a:r>
              <a:rPr lang="en-GB" sz="3000" dirty="0" smtClean="0">
                <a:latin typeface="Agency FB" panose="020B0503020202020204" pitchFamily="34" charset="0"/>
              </a:rPr>
              <a:t>on </a:t>
            </a:r>
            <a:r>
              <a:rPr lang="en-GB" sz="3000" dirty="0">
                <a:latin typeface="Agency FB" panose="020B0503020202020204" pitchFamily="34" charset="0"/>
              </a:rPr>
              <a:t>the </a:t>
            </a:r>
            <a:r>
              <a:rPr lang="en-GB" sz="3000" dirty="0" smtClean="0">
                <a:latin typeface="Agency FB" panose="020B0503020202020204" pitchFamily="34" charset="0"/>
              </a:rPr>
              <a:t>second floor.</a:t>
            </a:r>
            <a:endParaRPr lang="en-GB" sz="3000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n-GB" sz="3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3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76672"/>
            <a:ext cx="8229600" cy="5904656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§"/>
            </a:pPr>
            <a:r>
              <a:rPr lang="en-GB" sz="3600" dirty="0" smtClean="0">
                <a:latin typeface="Agency FB" panose="020B0503020202020204" pitchFamily="34" charset="0"/>
              </a:rPr>
              <a:t>enclose </a:t>
            </a:r>
            <a:r>
              <a:rPr lang="en-GB" sz="3600" dirty="0">
                <a:latin typeface="Agency FB" panose="020B0503020202020204" pitchFamily="34" charset="0"/>
              </a:rPr>
              <a:t>figures or letters used to enumerate points. </a:t>
            </a:r>
            <a:r>
              <a:rPr lang="en-GB" sz="3600" dirty="0" smtClean="0">
                <a:latin typeface="Agency FB" panose="020B0503020202020204" pitchFamily="34" charset="0"/>
              </a:rPr>
              <a:t>E.g. (1), (2), (a), (b) etc</a:t>
            </a:r>
            <a:endParaRPr lang="en-GB" sz="3600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GB" sz="3600" dirty="0" smtClean="0">
                <a:latin typeface="Agency FB" panose="020B0503020202020204" pitchFamily="34" charset="0"/>
              </a:rPr>
              <a:t>NB: square brackets [ ] are used to make a quotation grammatically correct. E.g. Nigeria in [these] years was without </a:t>
            </a:r>
            <a:r>
              <a:rPr lang="en-GB" sz="3600" smtClean="0">
                <a:latin typeface="Agency FB" panose="020B0503020202020204" pitchFamily="34" charset="0"/>
              </a:rPr>
              <a:t>security challenges.</a:t>
            </a:r>
            <a:endParaRPr lang="en-GB" sz="3600" dirty="0" smtClean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GB" sz="3600" b="1" dirty="0" smtClean="0">
                <a:latin typeface="Agency FB" panose="020B0503020202020204" pitchFamily="34" charset="0"/>
              </a:rPr>
              <a:t>Hyphen (- )</a:t>
            </a:r>
          </a:p>
          <a:p>
            <a:pPr marL="0" indent="0" algn="just">
              <a:buNone/>
            </a:pPr>
            <a:r>
              <a:rPr lang="en-GB" sz="3600" dirty="0" smtClean="0">
                <a:latin typeface="Agency FB" panose="020B0503020202020204" pitchFamily="34" charset="0"/>
              </a:rPr>
              <a:t>The hyphen is shorter than the dash and is used to: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 smtClean="0">
                <a:latin typeface="Agency FB" panose="020B0503020202020204" pitchFamily="34" charset="0"/>
              </a:rPr>
              <a:t> write compound numbers between 21 and 99 in words. E.g. Sixty-five.</a:t>
            </a:r>
          </a:p>
          <a:p>
            <a:pPr marL="0" indent="0" algn="just">
              <a:buNone/>
            </a:pPr>
            <a:endParaRPr lang="en-GB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In British English, it is used to separate a prefix ending in a vowel from a word beginning with the same vowel. E.g. Co-operate, pre-eminent.</a:t>
            </a:r>
          </a:p>
          <a:p>
            <a:pPr marL="0" indent="0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Used to bind words to form a compound word. E.g. Mail-box, mother-in-law</a:t>
            </a:r>
            <a:r>
              <a:rPr lang="en-GB" sz="3600" dirty="0" smtClean="0">
                <a:latin typeface="Agency FB" panose="020B0503020202020204" pitchFamily="34" charset="0"/>
              </a:rPr>
              <a:t>.</a:t>
            </a:r>
          </a:p>
          <a:p>
            <a:pPr marL="0" indent="0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To show division of words by syllables or at the end of margins/lines. E.g. a-</a:t>
            </a:r>
            <a:r>
              <a:rPr lang="en-GB" sz="3600" dirty="0" err="1">
                <a:latin typeface="Agency FB" panose="020B0503020202020204" pitchFamily="34" charset="0"/>
              </a:rPr>
              <a:t>cco</a:t>
            </a:r>
            <a:r>
              <a:rPr lang="en-GB" sz="3600" dirty="0">
                <a:latin typeface="Agency FB" panose="020B0503020202020204" pitchFamily="34" charset="0"/>
              </a:rPr>
              <a:t>-</a:t>
            </a:r>
            <a:r>
              <a:rPr lang="en-GB" sz="3600" dirty="0" err="1">
                <a:latin typeface="Agency FB" panose="020B0503020202020204" pitchFamily="34" charset="0"/>
              </a:rPr>
              <a:t>mmo</a:t>
            </a:r>
            <a:r>
              <a:rPr lang="en-GB" sz="3600" dirty="0">
                <a:latin typeface="Agency FB" panose="020B0503020202020204" pitchFamily="34" charset="0"/>
              </a:rPr>
              <a:t>-da-</a:t>
            </a:r>
            <a:r>
              <a:rPr lang="en-GB" sz="3600" dirty="0" err="1">
                <a:latin typeface="Agency FB" panose="020B0503020202020204" pitchFamily="34" charset="0"/>
              </a:rPr>
              <a:t>tion</a:t>
            </a:r>
            <a:endParaRPr lang="en-GB" sz="36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GB" sz="3600" b="1" dirty="0">
                <a:latin typeface="Agency FB" panose="020B0503020202020204" pitchFamily="34" charset="0"/>
              </a:rPr>
              <a:t>Ellipsis (…)</a:t>
            </a:r>
          </a:p>
          <a:p>
            <a:pPr marL="0" indent="0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This is used to show that one or more words have been </a:t>
            </a:r>
            <a:r>
              <a:rPr lang="en-GB" sz="3600" dirty="0" smtClean="0">
                <a:latin typeface="Agency FB" panose="020B0503020202020204" pitchFamily="34" charset="0"/>
              </a:rPr>
              <a:t>omitted from quoted material or </a:t>
            </a:r>
            <a:endParaRPr lang="en-GB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3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76672"/>
            <a:ext cx="8229600" cy="60486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quotation.</a:t>
            </a:r>
          </a:p>
          <a:p>
            <a:pPr marL="0" indent="0" algn="just">
              <a:buNone/>
            </a:pPr>
            <a:r>
              <a:rPr lang="en-GB" sz="3200" b="1" dirty="0" smtClean="0">
                <a:latin typeface="Agency FB" panose="020B0503020202020204" pitchFamily="34" charset="0"/>
              </a:rPr>
              <a:t>Slash / Oblique(/)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This punctuation mark is used to separate alternative words or phrases. E.g. Oranges and/or bananas are good. student/applicant/graduate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It is also used on the internet and email addresses to separate the different elements. E.g. </a:t>
            </a:r>
            <a:r>
              <a:rPr lang="en-GB" sz="3200" smtClean="0">
                <a:latin typeface="Agency FB" panose="020B0503020202020204" pitchFamily="34" charset="0"/>
              </a:rPr>
              <a:t>https//:</a:t>
            </a:r>
            <a:endParaRPr lang="en-GB" sz="3200" dirty="0" smtClean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GB" sz="3200" b="1" dirty="0">
                <a:latin typeface="Agency FB" panose="020B0503020202020204" pitchFamily="34" charset="0"/>
              </a:rPr>
              <a:t>Capitalization</a:t>
            </a:r>
          </a:p>
          <a:p>
            <a:pPr marL="0" indent="0" algn="just">
              <a:buNone/>
            </a:pPr>
            <a:r>
              <a:rPr lang="en-GB" sz="3200" dirty="0">
                <a:latin typeface="Agency FB" panose="020B0503020202020204" pitchFamily="34" charset="0"/>
              </a:rPr>
              <a:t>Capitalization  is the convention or practice of writing certain words in capital letters (or upper case) </a:t>
            </a:r>
            <a:r>
              <a:rPr lang="en-GB" sz="3200" dirty="0" smtClean="0">
                <a:latin typeface="Agency FB" panose="020B0503020202020204" pitchFamily="34" charset="0"/>
              </a:rPr>
              <a:t>as</a:t>
            </a:r>
          </a:p>
          <a:p>
            <a:pPr marL="0" indent="0" algn="just">
              <a:buNone/>
            </a:pPr>
            <a:endParaRPr lang="en-GB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6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04664"/>
            <a:ext cx="8229600" cy="59766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 letters (or lower case). In such cases, the first letter of the word which begins a sentence is usually written in capital.</a:t>
            </a:r>
          </a:p>
          <a:p>
            <a:pPr marL="0" indent="0"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USES</a:t>
            </a:r>
          </a:p>
          <a:p>
            <a:pPr marL="0" indent="0"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Capitalization is used in the following instances: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The pronoun I.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Geographical names.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To begin sentences.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All proper nouns.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Almighty God and all pronouns referring to Him.</a:t>
            </a:r>
          </a:p>
          <a:p>
            <a:pPr marL="0" indent="0"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GB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3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476672"/>
            <a:ext cx="8229600" cy="5904656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Abbreviations/acronyms e.g. NEPA, EFCC, NAFDAC,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Titles used before proper names. E.g. </a:t>
            </a:r>
            <a:r>
              <a:rPr lang="en-GB" sz="3200" dirty="0" err="1" smtClean="0">
                <a:latin typeface="Agency FB" panose="020B0503020202020204" pitchFamily="34" charset="0"/>
              </a:rPr>
              <a:t>Mrs.</a:t>
            </a:r>
            <a:r>
              <a:rPr lang="en-GB" sz="3200" dirty="0" smtClean="0">
                <a:latin typeface="Agency FB" panose="020B0503020202020204" pitchFamily="34" charset="0"/>
              </a:rPr>
              <a:t>, Miss, Dr, Rev.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Names of organisations and institutions.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Names of events. 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Months and days of the week.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Holidays. 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Races e.g. Blacks, Whites etc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Languages</a:t>
            </a:r>
          </a:p>
          <a:p>
            <a:pPr marL="0" indent="0" algn="just">
              <a:buNone/>
            </a:pPr>
            <a:endParaRPr lang="en-GB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§"/>
            </a:pPr>
            <a:r>
              <a:rPr lang="en-GB" sz="3600" dirty="0" smtClean="0">
                <a:latin typeface="Agency FB" panose="020B0503020202020204" pitchFamily="34" charset="0"/>
              </a:rPr>
              <a:t>Nationalities</a:t>
            </a:r>
            <a:r>
              <a:rPr lang="en-GB" sz="3600" dirty="0">
                <a:latin typeface="Agency FB" panose="020B0503020202020204" pitchFamily="34" charset="0"/>
              </a:rPr>
              <a:t>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Religions.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School subjects.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Artistic works.</a:t>
            </a:r>
          </a:p>
          <a:p>
            <a:pPr marL="0" indent="0" algn="just">
              <a:buNone/>
            </a:pPr>
            <a:endParaRPr lang="en-GB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3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260648"/>
            <a:ext cx="8568952" cy="619268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GB" sz="3600" dirty="0">
                <a:latin typeface="Agency FB" panose="020B0503020202020204" pitchFamily="34" charset="0"/>
              </a:rPr>
              <a:t>These signs include: full stop/period (.), comma (,), inverted commas (“ “), question mark (?), exclamation mark (!), colon (:), semi colon (;), apostrophe (‘), dash </a:t>
            </a:r>
            <a:r>
              <a:rPr lang="en-GB" sz="3600" dirty="0" smtClean="0">
                <a:latin typeface="Agency FB" panose="020B0503020202020204" pitchFamily="34" charset="0"/>
              </a:rPr>
              <a:t>( __ ), </a:t>
            </a:r>
            <a:r>
              <a:rPr lang="en-GB" sz="3600" dirty="0">
                <a:latin typeface="Agency FB" panose="020B0503020202020204" pitchFamily="34" charset="0"/>
              </a:rPr>
              <a:t>hyphen (-), brackets or parenthesis </a:t>
            </a:r>
            <a:r>
              <a:rPr lang="en-GB" sz="3600" dirty="0" smtClean="0">
                <a:latin typeface="Agency FB" panose="020B0503020202020204" pitchFamily="34" charset="0"/>
              </a:rPr>
              <a:t>( ), </a:t>
            </a:r>
            <a:r>
              <a:rPr lang="en-GB" sz="3600" dirty="0">
                <a:latin typeface="Agency FB" panose="020B0503020202020204" pitchFamily="34" charset="0"/>
              </a:rPr>
              <a:t>ellipsis </a:t>
            </a:r>
            <a:r>
              <a:rPr lang="en-GB" sz="3600" dirty="0" smtClean="0">
                <a:latin typeface="Agency FB" panose="020B0503020202020204" pitchFamily="34" charset="0"/>
              </a:rPr>
              <a:t>(. . </a:t>
            </a:r>
            <a:r>
              <a:rPr lang="en-GB" sz="3600" dirty="0">
                <a:latin typeface="Agency FB" panose="020B0503020202020204" pitchFamily="34" charset="0"/>
              </a:rPr>
              <a:t>.), Slash/Oblique</a:t>
            </a:r>
            <a:r>
              <a:rPr lang="en-GB" sz="3600" dirty="0" smtClean="0">
                <a:latin typeface="Agency FB" panose="020B0503020202020204" pitchFamily="34" charset="0"/>
              </a:rPr>
              <a:t>(/) </a:t>
            </a:r>
            <a:r>
              <a:rPr lang="en-GB" sz="3600" dirty="0" err="1" smtClean="0">
                <a:latin typeface="Agency FB" panose="020B0503020202020204" pitchFamily="34" charset="0"/>
              </a:rPr>
              <a:t>etc</a:t>
            </a:r>
            <a:endParaRPr lang="en-GB" sz="3600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GB" sz="3600" b="1" dirty="0">
                <a:latin typeface="Agency FB" panose="020B0503020202020204" pitchFamily="34" charset="0"/>
              </a:rPr>
              <a:t>Punctuation </a:t>
            </a:r>
            <a:r>
              <a:rPr lang="en-GB" sz="3600" b="1" dirty="0" smtClean="0">
                <a:latin typeface="Agency FB" panose="020B0503020202020204" pitchFamily="34" charset="0"/>
              </a:rPr>
              <a:t>Marks and their Uses</a:t>
            </a:r>
            <a:endParaRPr lang="en-GB" sz="3600" b="1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GB" sz="3600" b="1" dirty="0" smtClean="0">
                <a:latin typeface="Agency FB" panose="020B0503020202020204" pitchFamily="34" charset="0"/>
              </a:rPr>
              <a:t>The Full Stop/Period (.) and </a:t>
            </a:r>
            <a:r>
              <a:rPr lang="en-GB" sz="3600" b="1" dirty="0">
                <a:latin typeface="Agency FB" panose="020B0503020202020204" pitchFamily="34" charset="0"/>
              </a:rPr>
              <a:t>i</a:t>
            </a:r>
            <a:r>
              <a:rPr lang="en-GB" sz="3600" b="1" dirty="0" smtClean="0">
                <a:latin typeface="Agency FB" panose="020B0503020202020204" pitchFamily="34" charset="0"/>
              </a:rPr>
              <a:t>ts Uses</a:t>
            </a:r>
          </a:p>
          <a:p>
            <a:pPr marL="0" indent="0" algn="just">
              <a:buNone/>
            </a:pPr>
            <a:r>
              <a:rPr lang="en-GB" sz="3600" dirty="0" smtClean="0">
                <a:latin typeface="Agency FB" panose="020B0503020202020204" pitchFamily="34" charset="0"/>
              </a:rPr>
              <a:t>The full stop is used: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 smtClean="0">
                <a:latin typeface="Agency FB" panose="020B0503020202020204" pitchFamily="34" charset="0"/>
              </a:rPr>
              <a:t>After </a:t>
            </a:r>
            <a:r>
              <a:rPr lang="en-GB" sz="3600" dirty="0">
                <a:latin typeface="Agency FB" panose="020B0503020202020204" pitchFamily="34" charset="0"/>
              </a:rPr>
              <a:t>statements/declarative sentences. e.g. I feel hungry.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At the end of imperatives  or commands. e.g. Read carefully. 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In-between abbreviations e.g. </a:t>
            </a:r>
            <a:r>
              <a:rPr lang="en-GB" sz="3600" dirty="0" smtClean="0">
                <a:latin typeface="Agency FB" panose="020B0503020202020204" pitchFamily="34" charset="0"/>
              </a:rPr>
              <a:t>P.M.B.</a:t>
            </a:r>
            <a:endParaRPr lang="en-GB" sz="3600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n-GB" sz="3600" dirty="0">
              <a:latin typeface="Agency FB" panose="020B0503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55576" y="23488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5576" y="2492896"/>
            <a:ext cx="18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0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76672"/>
            <a:ext cx="8229600" cy="597666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Font typeface="Wingdings" pitchFamily="2" charset="2"/>
              <a:buChar char="§"/>
            </a:pPr>
            <a:r>
              <a:rPr lang="en-GB" sz="3600" dirty="0" smtClean="0">
                <a:latin typeface="Agency FB" panose="020B0503020202020204" pitchFamily="34" charset="0"/>
              </a:rPr>
              <a:t>With figures as decimal points e.g. 95.6%, 0.5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 smtClean="0">
                <a:latin typeface="Agency FB" panose="020B0503020202020204" pitchFamily="34" charset="0"/>
              </a:rPr>
              <a:t>After shortened titles/words e.g. </a:t>
            </a:r>
            <a:r>
              <a:rPr lang="en-GB" sz="3600" dirty="0" err="1" smtClean="0">
                <a:latin typeface="Agency FB" panose="020B0503020202020204" pitchFamily="34" charset="0"/>
              </a:rPr>
              <a:t>Prof.</a:t>
            </a:r>
            <a:r>
              <a:rPr lang="en-GB" sz="3600" dirty="0" smtClean="0">
                <a:latin typeface="Agency FB" panose="020B0503020202020204" pitchFamily="34" charset="0"/>
              </a:rPr>
              <a:t>, Jan., Nov., Dec.</a:t>
            </a:r>
          </a:p>
          <a:p>
            <a:pPr marL="0" indent="0" algn="just">
              <a:buNone/>
            </a:pPr>
            <a:r>
              <a:rPr lang="en-GB" sz="3600" b="1" dirty="0" smtClean="0">
                <a:latin typeface="Agency FB" panose="020B0503020202020204" pitchFamily="34" charset="0"/>
              </a:rPr>
              <a:t>The Comma(,) and its Uses</a:t>
            </a:r>
          </a:p>
          <a:p>
            <a:pPr marL="0" indent="0" algn="just">
              <a:buNone/>
            </a:pPr>
            <a:r>
              <a:rPr lang="en-GB" sz="3600" dirty="0" smtClean="0">
                <a:latin typeface="Agency FB" panose="020B0503020202020204" pitchFamily="34" charset="0"/>
              </a:rPr>
              <a:t>Some of the uses of the comma include: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A</a:t>
            </a:r>
            <a:r>
              <a:rPr lang="en-GB" sz="3600" dirty="0" smtClean="0">
                <a:latin typeface="Agency FB" panose="020B0503020202020204" pitchFamily="34" charset="0"/>
              </a:rPr>
              <a:t>fter salutations and complementary closing in letters. e.g. Dear Sir and Yours faithfully respectively.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 smtClean="0">
                <a:latin typeface="Agency FB" panose="020B0503020202020204" pitchFamily="34" charset="0"/>
              </a:rPr>
              <a:t>With dates in between the month and year e.g. 6th November,  2019.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 smtClean="0">
                <a:latin typeface="Agency FB" panose="020B0503020202020204" pitchFamily="34" charset="0"/>
              </a:rPr>
              <a:t>After each element of an addresses with the exception of the element before the date.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 smtClean="0">
                <a:latin typeface="Agency FB" panose="020B0503020202020204" pitchFamily="34" charset="0"/>
              </a:rPr>
              <a:t>With Numbers especially from one thousand expressed in figures e.g. 2,500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 smtClean="0">
                <a:latin typeface="Agency FB" panose="020B0503020202020204" pitchFamily="34" charset="0"/>
              </a:rPr>
              <a:t>To set off appositives e.g. </a:t>
            </a:r>
            <a:r>
              <a:rPr lang="en-GB" sz="3600" dirty="0" err="1" smtClean="0">
                <a:latin typeface="Agency FB" panose="020B0503020202020204" pitchFamily="34" charset="0"/>
              </a:rPr>
              <a:t>Dr.</a:t>
            </a:r>
            <a:r>
              <a:rPr lang="en-GB" sz="3600" dirty="0" smtClean="0">
                <a:latin typeface="Agency FB" panose="020B0503020202020204" pitchFamily="34" charset="0"/>
              </a:rPr>
              <a:t> </a:t>
            </a:r>
            <a:r>
              <a:rPr lang="en-GB" sz="3600" dirty="0" err="1" smtClean="0">
                <a:latin typeface="Agency FB" panose="020B0503020202020204" pitchFamily="34" charset="0"/>
              </a:rPr>
              <a:t>Abah</a:t>
            </a:r>
            <a:r>
              <a:rPr lang="en-GB" sz="3600" dirty="0" smtClean="0">
                <a:latin typeface="Agency FB" panose="020B0503020202020204" pitchFamily="34" charset="0"/>
              </a:rPr>
              <a:t>,  our teacher,  is here.</a:t>
            </a:r>
          </a:p>
          <a:p>
            <a:pPr marL="0" indent="0" algn="just">
              <a:buNone/>
            </a:pPr>
            <a:endParaRPr lang="en-GB" sz="3600" dirty="0" smtClean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n-GB" sz="3600" dirty="0" smtClean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n-GB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05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76672"/>
            <a:ext cx="8229600" cy="6048672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§"/>
            </a:pPr>
            <a:r>
              <a:rPr lang="en-GB" sz="3600" dirty="0" smtClean="0">
                <a:latin typeface="Agency FB" panose="020B0503020202020204" pitchFamily="34" charset="0"/>
              </a:rPr>
              <a:t>After expressions that introduce direct quotations e.g. He said, ‘only the hard working shall pass’.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 smtClean="0">
                <a:latin typeface="Agency FB" panose="020B0503020202020204" pitchFamily="34" charset="0"/>
              </a:rPr>
              <a:t>With weak exclamations that are not strong enough to require an exclamation mark e.g. Oh friend, why did you betray me?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 smtClean="0">
                <a:latin typeface="Agency FB" panose="020B0503020202020204" pitchFamily="34" charset="0"/>
              </a:rPr>
              <a:t>To separate constructions for clarity when the same word is used consecutively e.g. whatever is, is right.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 smtClean="0">
                <a:latin typeface="Agency FB" panose="020B0503020202020204" pitchFamily="34" charset="0"/>
              </a:rPr>
              <a:t>When one expression might be mistaken for another e.g. After he broke his hand, writing became difficult.</a:t>
            </a:r>
          </a:p>
        </p:txBody>
      </p:sp>
    </p:spTree>
    <p:extLst>
      <p:ext uri="{BB962C8B-B14F-4D97-AF65-F5344CB8AC3E}">
        <p14:creationId xmlns:p14="http://schemas.microsoft.com/office/powerpoint/2010/main" val="25943452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260648"/>
            <a:ext cx="8496944" cy="6192688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When a word has two possible functions such as for, however, but etc. For </a:t>
            </a:r>
            <a:r>
              <a:rPr lang="en-GB" sz="3600" dirty="0" smtClean="0">
                <a:latin typeface="Agency FB" panose="020B0503020202020204" pitchFamily="34" charset="0"/>
              </a:rPr>
              <a:t>example: She </a:t>
            </a:r>
            <a:r>
              <a:rPr lang="en-GB" sz="3600" dirty="0">
                <a:latin typeface="Agency FB" panose="020B0503020202020204" pitchFamily="34" charset="0"/>
              </a:rPr>
              <a:t>was thoroughly embarrassed,  for her parents treated her like a child. (Without the comma, this could be interpreted to mean that: i. She felt embarrassed and ii. She was embarrassed for her parents)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When the subject of a clause may be mistaken for the object of the verb or a preposition that precedes it. E.g. As far as I can see, the results have been promising.</a:t>
            </a:r>
          </a:p>
          <a:p>
            <a:pPr marL="0" indent="0" algn="just">
              <a:buNone/>
            </a:pPr>
            <a:endParaRPr lang="en-GB" sz="3600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n-GB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1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To separate tag question from the rest of the sentence or statement. For example: You are a student, aren’t you?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600" dirty="0">
                <a:latin typeface="Agency FB" panose="020B0503020202020204" pitchFamily="34" charset="0"/>
              </a:rPr>
              <a:t>A comma is also used after a conjunctive adverb that links a coordinate clause. E.g. I will come however, you must guarantee my security.</a:t>
            </a:r>
          </a:p>
          <a:p>
            <a:pPr marL="0" indent="0" algn="just">
              <a:buNone/>
            </a:pPr>
            <a:r>
              <a:rPr lang="en-GB" sz="3600" b="1" dirty="0" smtClean="0">
                <a:latin typeface="Agency FB" panose="020B0503020202020204" pitchFamily="34" charset="0"/>
              </a:rPr>
              <a:t> Inverted Commas /Quotation Marks </a:t>
            </a:r>
            <a:endParaRPr lang="en-GB" sz="3600" b="1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GB" sz="3600" dirty="0" smtClean="0">
                <a:latin typeface="Agency FB" panose="020B0503020202020204" pitchFamily="34" charset="0"/>
              </a:rPr>
              <a:t>While single quotation (‘  ‘) </a:t>
            </a:r>
            <a:r>
              <a:rPr lang="en-GB" sz="3600" dirty="0">
                <a:latin typeface="Agency FB" panose="020B0503020202020204" pitchFamily="34" charset="0"/>
              </a:rPr>
              <a:t>marks are associated with British </a:t>
            </a:r>
            <a:r>
              <a:rPr lang="en-GB" sz="3600" dirty="0" smtClean="0">
                <a:latin typeface="Agency FB" panose="020B0503020202020204" pitchFamily="34" charset="0"/>
              </a:rPr>
              <a:t>English, </a:t>
            </a:r>
            <a:r>
              <a:rPr lang="en-GB" sz="3600" dirty="0">
                <a:latin typeface="Agency FB" panose="020B0503020202020204" pitchFamily="34" charset="0"/>
              </a:rPr>
              <a:t>double marks (‘‘ ’’) are associated with American </a:t>
            </a:r>
            <a:r>
              <a:rPr lang="en-GB" sz="3600" dirty="0" smtClean="0">
                <a:latin typeface="Agency FB" panose="020B0503020202020204" pitchFamily="34" charset="0"/>
              </a:rPr>
              <a:t>English</a:t>
            </a:r>
            <a:endParaRPr lang="en-GB" sz="3600" dirty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n-GB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8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04664"/>
            <a:ext cx="8229600" cy="6148536"/>
          </a:xfrm>
        </p:spPr>
        <p:txBody>
          <a:bodyPr>
            <a:noAutofit/>
          </a:bodyPr>
          <a:lstStyle/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The inverted comma is used to show direct statements or speech.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It also used in slang, colloquial or non English expressions especially when used in formal writing.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It is again used for titles of articles of newspapers, journals,   unpublished works, poems etc.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Inverted commas are also used </a:t>
            </a:r>
            <a:r>
              <a:rPr lang="en-GB" sz="3200" dirty="0">
                <a:latin typeface="Agency FB" panose="020B0503020202020204" pitchFamily="34" charset="0"/>
              </a:rPr>
              <a:t>around short quotations or sayings. </a:t>
            </a:r>
          </a:p>
          <a:p>
            <a:pPr marL="0" indent="0" algn="just">
              <a:buNone/>
            </a:pPr>
            <a:r>
              <a:rPr lang="en-GB" sz="3200" b="1" dirty="0">
                <a:latin typeface="Agency FB" panose="020B0503020202020204" pitchFamily="34" charset="0"/>
              </a:rPr>
              <a:t>Question Mark </a:t>
            </a:r>
            <a:r>
              <a:rPr lang="en-GB" sz="3200" b="1" dirty="0" smtClean="0">
                <a:latin typeface="Agency FB" panose="020B0503020202020204" pitchFamily="34" charset="0"/>
              </a:rPr>
              <a:t>(?)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The question mark is used </a:t>
            </a:r>
            <a:r>
              <a:rPr lang="en-GB" sz="3200" dirty="0">
                <a:latin typeface="Agency FB" panose="020B0503020202020204" pitchFamily="34" charset="0"/>
              </a:rPr>
              <a:t>at the end of direct questions. E.g. What is your name?</a:t>
            </a:r>
          </a:p>
          <a:p>
            <a:pPr marL="0" indent="0" algn="just">
              <a:buNone/>
            </a:pPr>
            <a:endParaRPr lang="en-GB" sz="3200" dirty="0" smtClean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n-GB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8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76672"/>
            <a:ext cx="8229600" cy="5904656"/>
          </a:xfrm>
        </p:spPr>
        <p:txBody>
          <a:bodyPr>
            <a:noAutofit/>
          </a:bodyPr>
          <a:lstStyle/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It is also used </a:t>
            </a:r>
            <a:r>
              <a:rPr lang="en-GB" sz="3200" dirty="0">
                <a:latin typeface="Agency FB" panose="020B0503020202020204" pitchFamily="34" charset="0"/>
              </a:rPr>
              <a:t>to indicate a doubtful statement where it is used with or without </a:t>
            </a:r>
            <a:r>
              <a:rPr lang="en-GB" sz="3200" dirty="0" smtClean="0">
                <a:latin typeface="Agency FB" panose="020B0503020202020204" pitchFamily="34" charset="0"/>
              </a:rPr>
              <a:t>parenthesis to show that the statement is approximated or questionable. E.g. Nile University of Nigeria was established in 2015?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To indicate humour or mild sarcasm. E.g. He gave her an innocent (?) hug</a:t>
            </a:r>
          </a:p>
          <a:p>
            <a:pPr marL="0" indent="0" algn="just">
              <a:buNone/>
            </a:pPr>
            <a:r>
              <a:rPr lang="en-GB" sz="3200" b="1" dirty="0" smtClean="0">
                <a:latin typeface="Agency FB" panose="020B0503020202020204" pitchFamily="34" charset="0"/>
              </a:rPr>
              <a:t>Exclamation Mark (!)</a:t>
            </a:r>
          </a:p>
          <a:p>
            <a:pPr marL="0" indent="0"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The exclamation mark is a terminal  mark but it is sometimes used within the sentence to mark phrases or words that express  strong emotions such as those</a:t>
            </a:r>
          </a:p>
          <a:p>
            <a:pPr marL="0" indent="0" algn="just">
              <a:buNone/>
            </a:pPr>
            <a:endParaRPr lang="en-GB" sz="3200" dirty="0" smtClean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 </a:t>
            </a:r>
          </a:p>
          <a:p>
            <a:pPr marL="0" indent="0" algn="just">
              <a:buNone/>
            </a:pPr>
            <a:endParaRPr lang="en-GB" sz="3200" dirty="0" smtClean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n-GB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476672"/>
            <a:ext cx="8229600" cy="59766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3200" dirty="0">
                <a:latin typeface="Agency FB" panose="020B0503020202020204" pitchFamily="34" charset="0"/>
              </a:rPr>
              <a:t>of fear, shock, surprise etc </a:t>
            </a:r>
            <a:r>
              <a:rPr lang="en-GB" sz="3200" dirty="0" smtClean="0">
                <a:latin typeface="Agency FB" panose="020B0503020202020204" pitchFamily="34" charset="0"/>
              </a:rPr>
              <a:t>.E.g. </a:t>
            </a:r>
            <a:r>
              <a:rPr lang="en-GB" sz="3200" dirty="0">
                <a:latin typeface="Agency FB" panose="020B0503020202020204" pitchFamily="34" charset="0"/>
              </a:rPr>
              <a:t>Help! </a:t>
            </a:r>
            <a:r>
              <a:rPr lang="en-GB" sz="3200" dirty="0" smtClean="0">
                <a:latin typeface="Agency FB" panose="020B0503020202020204" pitchFamily="34" charset="0"/>
              </a:rPr>
              <a:t>I’m drowning! ii. Snake!</a:t>
            </a:r>
          </a:p>
          <a:p>
            <a:pPr marL="0" indent="0" algn="just">
              <a:buNone/>
            </a:pPr>
            <a:r>
              <a:rPr lang="en-GB" sz="3200" b="1" dirty="0" smtClean="0">
                <a:latin typeface="Agency FB" panose="020B0503020202020204" pitchFamily="34" charset="0"/>
              </a:rPr>
              <a:t>Apostrophe (‘)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This is used after nouns or noun phrases followed by the letter –s to indicate ownership or possession. </a:t>
            </a:r>
            <a:r>
              <a:rPr lang="en-GB" sz="3200" dirty="0" err="1" smtClean="0">
                <a:latin typeface="Agency FB" panose="020B0503020202020204" pitchFamily="34" charset="0"/>
              </a:rPr>
              <a:t>E.g</a:t>
            </a:r>
            <a:r>
              <a:rPr lang="en-GB" sz="3200" dirty="0" smtClean="0">
                <a:latin typeface="Agency FB" panose="020B0503020202020204" pitchFamily="34" charset="0"/>
              </a:rPr>
              <a:t> Martha’s car is a Toyota Corolla.</a:t>
            </a:r>
          </a:p>
          <a:p>
            <a:pPr marL="0" indent="0" algn="just">
              <a:buNone/>
            </a:pPr>
            <a:r>
              <a:rPr lang="en-GB" sz="3200" dirty="0" smtClean="0">
                <a:latin typeface="Agency FB" panose="020B0503020202020204" pitchFamily="34" charset="0"/>
              </a:rPr>
              <a:t>Nouns ending in ‘s’ take the apostrophe without the addition of another ‘s’ E.g. My boss’ wife.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sz="3200" dirty="0" smtClean="0">
                <a:latin typeface="Agency FB" panose="020B0503020202020204" pitchFamily="34" charset="0"/>
              </a:rPr>
              <a:t>The apostrophe is also used to indicate the absence  of a letter or letters in contracted forms of words. E.g. We don’t need that.</a:t>
            </a:r>
          </a:p>
          <a:p>
            <a:pPr marL="0" indent="0" algn="just">
              <a:buNone/>
            </a:pPr>
            <a:endParaRPr lang="en-GB" sz="3200" dirty="0" smtClean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n-GB" sz="3200" dirty="0" smtClean="0">
              <a:latin typeface="Agency FB" panose="020B0503020202020204" pitchFamily="34" charset="0"/>
            </a:endParaRPr>
          </a:p>
          <a:p>
            <a:pPr marL="0" indent="0" algn="just">
              <a:buNone/>
            </a:pPr>
            <a:endParaRPr lang="en-GB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00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60477AF29FF149925E7A6435402093" ma:contentTypeVersion="5" ma:contentTypeDescription="Create a new document." ma:contentTypeScope="" ma:versionID="4a91573f63068cb6a6c826e99dfe51c9">
  <xsd:schema xmlns:xsd="http://www.w3.org/2001/XMLSchema" xmlns:xs="http://www.w3.org/2001/XMLSchema" xmlns:p="http://schemas.microsoft.com/office/2006/metadata/properties" xmlns:ns2="260267c7-1e26-45eb-ba29-3b5bc9759aa0" targetNamespace="http://schemas.microsoft.com/office/2006/metadata/properties" ma:root="true" ma:fieldsID="47b190d43ca0860976f4eeb95499878f" ns2:_="">
    <xsd:import namespace="260267c7-1e26-45eb-ba29-3b5bc9759a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0267c7-1e26-45eb-ba29-3b5bc9759a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41EF3A-7A92-4D6D-8B0E-708FEF143E21}"/>
</file>

<file path=customXml/itemProps2.xml><?xml version="1.0" encoding="utf-8"?>
<ds:datastoreItem xmlns:ds="http://schemas.openxmlformats.org/officeDocument/2006/customXml" ds:itemID="{A813019A-6C79-4665-84C4-5511952F7D8E}"/>
</file>

<file path=customXml/itemProps3.xml><?xml version="1.0" encoding="utf-8"?>
<ds:datastoreItem xmlns:ds="http://schemas.openxmlformats.org/officeDocument/2006/customXml" ds:itemID="{1C1CA6D2-56C9-4B32-B5CE-5BE08112CF2C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350</TotalTime>
  <Words>1526</Words>
  <Application>Microsoft Office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Agency FB</vt:lpstr>
      <vt:lpstr>Georgia</vt:lpstr>
      <vt:lpstr>Trebuchet MS</vt:lpstr>
      <vt:lpstr>Wingdings</vt:lpstr>
      <vt:lpstr>Slipstream</vt:lpstr>
      <vt:lpstr>MECHANICS OF WRITING                                   5TH JANUARY, 2021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MECHANICS OF WRITING</dc:title>
  <dc:creator>Dr Martha Terna-Abah</dc:creator>
  <cp:lastModifiedBy>DR MARTHA TERNA-ABAH</cp:lastModifiedBy>
  <cp:revision>131</cp:revision>
  <dcterms:created xsi:type="dcterms:W3CDTF">2018-10-28T20:33:44Z</dcterms:created>
  <dcterms:modified xsi:type="dcterms:W3CDTF">2022-01-05T12:59:34Z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0x010100A460477AF29FF149925E7A6435402093</vt:lpwstr>
  </property>
</Properties>
</file>