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71" autoAdjust="0"/>
  </p:normalViewPr>
  <p:slideViewPr>
    <p:cSldViewPr snapToGrid="0">
      <p:cViewPr varScale="1">
        <p:scale>
          <a:sx n="69" d="100"/>
          <a:sy n="69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0EB6-DB21-4C06-BB84-055E1624D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937C6-C220-43B8-9249-1B5293BA8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25FB-84DD-4269-BB15-AD165396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2C34-690D-4561-83F3-BDB0ADA8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03B4-4D67-4764-AE89-24EA4E5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4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789-18A1-46D6-B72A-F612786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8721E-61E8-418C-A3A9-A4919B6E3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7507-AE50-4972-A0E7-7C072DBD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ABA2-F6C3-453E-B23E-E8015AF1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89DC-24E7-4104-8C45-92BA4E5B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70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345AD-201F-43EA-9173-7E523009D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67BC8-ED2C-40A7-9E28-3395CF91E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BA3E-3DCD-42A4-9679-748C67BD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03B3-A225-4105-866A-17112CCD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47574-74B5-4D06-8A32-1FFEAA9B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5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F167-C13C-4040-9F7F-38F3A0B6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63EF-635E-4DE2-AD76-A93B4BA1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93BC-1D5F-486B-AF95-EF628CA7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106C-D0BD-4B3B-9E1A-589C0FB4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A1B2-6644-4584-9EFD-D1019CF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3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8383-6D25-4F42-AA40-775DC8E0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4DBBF-53CF-45A0-80D0-6F157E7A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B6EE-E412-4F43-80E8-ED749824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E363-3680-4AD4-8EF2-DA3F2C8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DB4C6-DD8E-4DA0-9CA9-AA019A5B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BEBF-A480-4EAC-94A1-39E551AF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EE30-E98D-4D79-98A2-1F59DA58A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BB2F-773F-40DE-8465-6AF1D96A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E27C0-3595-4B2A-83BA-D2BDFBA2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B8B3F-34C4-4A01-833D-F1CAAE85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AE07-CE9F-4573-B720-A914963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85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C616-126C-40FE-9AC9-127985BD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536BC-945B-4D39-BD9C-6EE9C546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AB01-962D-418B-871B-5604850D5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BE5D4-F79E-45C8-BFB2-174FB4EF8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D7B4B-5B28-4EF9-8FAA-484D5C1F0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98AAD-A4C7-4364-B26B-59600F64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8C4BC-EF8E-42CE-9B48-0FEC51CF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13720-F760-4A03-A70A-C4D4CB5E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3348-AE34-4489-B2B3-006492A9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EBEC4-CF08-4F76-9DEA-A830ED6B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E627C-E54B-432F-BE2D-55AF98A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ED807-CF9E-47E0-B1C1-84E402FC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28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D72F0-CBB9-42B5-87B6-8DD0B7E0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D2F8C-E0AB-4281-8052-61E5F67F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8B92C-7620-4024-BB5E-9ACC81A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4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1C49-62FD-4889-B3E2-0F9F190D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2A89-C12A-4E0C-9051-2D5CBAA2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46306-9FE4-433F-9626-717D933B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174B3-EAE8-4EA3-8848-46B947F9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C039C-EE97-4782-A918-67135593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DB961-72C4-4C59-A70D-CAC07ABC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4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B59-AE0A-48D4-933C-D7E55BF0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97DC1-A3EF-497B-BEEE-18F8156E1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EFD58-58FA-4185-BB55-AD99F026D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97A45-D0C2-49A4-ADB3-B310DCF6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7B198-4664-4915-AB42-5FAE5197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9C95C-8181-4A6C-881B-9CFEF832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65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567F5-9081-4993-BF8F-62B22E13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BD6C8-C9EC-4D45-B58E-112A2048C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FA9B-EFC1-4D31-B8D4-490252895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0F291-8BC9-4611-AEFD-C91C8C2D435D}" type="datetimeFigureOut">
              <a:rPr lang="en-GB" smtClean="0"/>
              <a:pPr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982E2-A1FA-422E-9C7E-BC3AFC435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D41A-2971-43BC-BF6D-A8C60CCCD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310B-AA3C-4E2D-A487-FACBC9623C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A0B2-ADFE-4718-B524-14F1FD591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729" y="188260"/>
            <a:ext cx="10345271" cy="564776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600" b="1" dirty="0" smtClean="0">
                <a:latin typeface="Agency FB" panose="020B0503020202020204" pitchFamily="34" charset="0"/>
              </a:rPr>
              <a:t>STUDY SKILLS: NOTE TAKING/ NOTE </a:t>
            </a:r>
            <a:r>
              <a:rPr lang="en-GB" sz="3600" b="1" smtClean="0">
                <a:latin typeface="Agency FB" panose="020B0503020202020204" pitchFamily="34" charset="0"/>
              </a:rPr>
              <a:t>MAKING  </a:t>
            </a:r>
            <a:r>
              <a:rPr lang="en-GB" sz="3600" b="1">
                <a:latin typeface="Agency FB" panose="020B0503020202020204" pitchFamily="34" charset="0"/>
              </a:rPr>
              <a:t> </a:t>
            </a:r>
            <a:r>
              <a:rPr lang="en-GB" sz="3600" b="1" smtClean="0">
                <a:latin typeface="Agency FB" panose="020B0503020202020204" pitchFamily="34" charset="0"/>
              </a:rPr>
              <a:t>          </a:t>
            </a:r>
            <a:r>
              <a:rPr lang="en-GB" sz="3600" b="1" smtClean="0">
                <a:latin typeface="Agency FB" panose="020B0503020202020204" pitchFamily="34" charset="0"/>
              </a:rPr>
              <a:t>2nd</a:t>
            </a:r>
            <a:r>
              <a:rPr lang="en-GB" sz="3600" b="1" smtClean="0">
                <a:latin typeface="Agency FB" panose="020B0503020202020204" pitchFamily="34" charset="0"/>
              </a:rPr>
              <a:t> </a:t>
            </a:r>
            <a:r>
              <a:rPr lang="en-GB" sz="3600" b="1" smtClean="0">
                <a:latin typeface="Agency FB" panose="020B0503020202020204" pitchFamily="34" charset="0"/>
              </a:rPr>
              <a:t>December, </a:t>
            </a:r>
            <a:r>
              <a:rPr lang="en-GB" sz="3600" b="1" dirty="0" smtClean="0">
                <a:latin typeface="Agency FB" panose="020B0503020202020204" pitchFamily="34" charset="0"/>
              </a:rPr>
              <a:t>2021</a:t>
            </a:r>
            <a:endParaRPr lang="en-GB" sz="36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8482-7483-4168-898C-EB6FC6E85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" y="806824"/>
            <a:ext cx="11376212" cy="5674658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 smtClean="0">
                <a:latin typeface="Agency FB" panose="020B0503020202020204" pitchFamily="34" charset="0"/>
              </a:rPr>
              <a:t>What is Note Taking?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Agency FB" panose="020B0503020202020204" pitchFamily="34" charset="0"/>
              </a:rPr>
              <a:t>Note taking is an act of jotting down important points during an academic activity. It is an action carried out by </a:t>
            </a:r>
            <a:r>
              <a:rPr lang="en-GB" sz="3200" dirty="0">
                <a:latin typeface="Agency FB" panose="020B0503020202020204" pitchFamily="34" charset="0"/>
              </a:rPr>
              <a:t>a</a:t>
            </a:r>
            <a:r>
              <a:rPr lang="en-GB" sz="3200" dirty="0" smtClean="0">
                <a:latin typeface="Agency FB" panose="020B0503020202020204" pitchFamily="34" charset="0"/>
              </a:rPr>
              <a:t> listener during a lecture, seminar or other related activities.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Agency FB" panose="020B0503020202020204" pitchFamily="34" charset="0"/>
              </a:rPr>
              <a:t>The main purpose of note taking is to summarise  the content of a lecture or other audio messages into their most important points with the aim of reading, recalling and evaluating the substance of the note at a later stage.</a:t>
            </a:r>
          </a:p>
          <a:p>
            <a:pPr algn="just"/>
            <a:r>
              <a:rPr lang="en-GB" sz="3200" b="1" dirty="0">
                <a:latin typeface="Agency FB" panose="020B0503020202020204" pitchFamily="34" charset="0"/>
              </a:rPr>
              <a:t>Why Take </a:t>
            </a:r>
            <a:r>
              <a:rPr lang="en-GB" sz="3200" b="1" dirty="0" smtClean="0">
                <a:latin typeface="Agency FB" panose="020B0503020202020204" pitchFamily="34" charset="0"/>
              </a:rPr>
              <a:t>Notes?</a:t>
            </a:r>
          </a:p>
          <a:p>
            <a:pPr algn="just"/>
            <a:r>
              <a:rPr lang="en-GB" sz="3200" dirty="0" smtClean="0">
                <a:latin typeface="Agency FB" panose="020B0503020202020204" pitchFamily="34" charset="0"/>
              </a:rPr>
              <a:t>Note </a:t>
            </a:r>
            <a:r>
              <a:rPr lang="en-GB" sz="3200" dirty="0">
                <a:latin typeface="Agency FB" panose="020B0503020202020204" pitchFamily="34" charset="0"/>
              </a:rPr>
              <a:t>taking is one of the major motivations for paying attention to what </a:t>
            </a:r>
            <a:r>
              <a:rPr lang="en-GB" sz="3200" dirty="0" smtClean="0">
                <a:latin typeface="Agency FB" panose="020B0503020202020204" pitchFamily="34" charset="0"/>
              </a:rPr>
              <a:t>is being said or listened to</a:t>
            </a:r>
          </a:p>
          <a:p>
            <a:pPr algn="just"/>
            <a:endParaRPr lang="en-GB" sz="3200" dirty="0" smtClean="0">
              <a:latin typeface="Agency FB" panose="020B0503020202020204" pitchFamily="34" charset="0"/>
            </a:endParaRPr>
          </a:p>
          <a:p>
            <a:pPr algn="just"/>
            <a:endParaRPr lang="en-GB" sz="3200" dirty="0" smtClean="0">
              <a:latin typeface="Agency FB" panose="020B0503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3200" dirty="0" smtClean="0">
              <a:latin typeface="Agency FB" panose="020B0503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3200" dirty="0" smtClean="0">
              <a:latin typeface="Agency FB" panose="020B0503020202020204" pitchFamily="34" charset="0"/>
            </a:endParaRPr>
          </a:p>
          <a:p>
            <a:pPr algn="just"/>
            <a:endParaRPr lang="en-GB" sz="3200" dirty="0" smtClean="0">
              <a:latin typeface="Agency FB" panose="020B0503020202020204" pitchFamily="34" charset="0"/>
            </a:endParaRPr>
          </a:p>
          <a:p>
            <a:pPr algn="just"/>
            <a:endParaRPr lang="en-GB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5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988" y="161364"/>
            <a:ext cx="108517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3600" dirty="0">
              <a:latin typeface="Agency FB" panose="020B0503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Agency FB" panose="020B0503020202020204" pitchFamily="34" charset="0"/>
              </a:rPr>
              <a:t>It </a:t>
            </a:r>
            <a:r>
              <a:rPr lang="en-GB" sz="3600" dirty="0">
                <a:latin typeface="Agency FB" panose="020B0503020202020204" pitchFamily="34" charset="0"/>
              </a:rPr>
              <a:t>aids the </a:t>
            </a:r>
            <a:r>
              <a:rPr lang="en-GB" sz="3600" dirty="0" smtClean="0">
                <a:latin typeface="Agency FB" panose="020B0503020202020204" pitchFamily="34" charset="0"/>
              </a:rPr>
              <a:t>brain </a:t>
            </a:r>
            <a:r>
              <a:rPr lang="en-GB" sz="3600" dirty="0">
                <a:latin typeface="Agency FB" panose="020B0503020202020204" pitchFamily="34" charset="0"/>
              </a:rPr>
              <a:t>in retaining what is </a:t>
            </a:r>
            <a:r>
              <a:rPr lang="en-GB" sz="3600" dirty="0" smtClean="0">
                <a:latin typeface="Agency FB" panose="020B0503020202020204" pitchFamily="34" charset="0"/>
              </a:rPr>
              <a:t>heard.</a:t>
            </a:r>
            <a:endParaRPr lang="en-GB" sz="3600" dirty="0">
              <a:latin typeface="Agency FB" panose="020B0503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600" dirty="0">
                <a:latin typeface="Agency FB" panose="020B0503020202020204" pitchFamily="34" charset="0"/>
              </a:rPr>
              <a:t>It serves as a reference material for further study.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Agency FB" panose="020B0503020202020204" pitchFamily="34" charset="0"/>
              </a:rPr>
              <a:t>It is a way of saving information that have been listened which one may not have access to again.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Agency FB" panose="020B0503020202020204" pitchFamily="34" charset="0"/>
              </a:rPr>
              <a:t>It acts as a guide for selective study</a:t>
            </a:r>
          </a:p>
          <a:p>
            <a:pPr algn="just"/>
            <a:r>
              <a:rPr lang="en-GB" sz="3600" b="1" dirty="0" smtClean="0">
                <a:latin typeface="Agency FB" panose="020B0503020202020204" pitchFamily="34" charset="0"/>
              </a:rPr>
              <a:t>Modalities </a:t>
            </a:r>
            <a:r>
              <a:rPr lang="en-GB" sz="3600" b="1" dirty="0">
                <a:latin typeface="Agency FB" panose="020B0503020202020204" pitchFamily="34" charset="0"/>
              </a:rPr>
              <a:t>For Note- Taking (How to Take Notes) </a:t>
            </a:r>
          </a:p>
          <a:p>
            <a:pPr algn="just"/>
            <a:r>
              <a:rPr lang="en-GB" sz="3600" dirty="0">
                <a:latin typeface="Agency FB" panose="020B0503020202020204" pitchFamily="34" charset="0"/>
              </a:rPr>
              <a:t>Note taking involves two learning skills which are listening and writing.</a:t>
            </a:r>
            <a:endParaRPr lang="en-GB" sz="36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45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AA4943-AF35-444D-BCE7-1714D4523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565" y="443753"/>
            <a:ext cx="10730753" cy="5997388"/>
          </a:xfrm>
        </p:spPr>
        <p:txBody>
          <a:bodyPr>
            <a:noAutofit/>
          </a:bodyPr>
          <a:lstStyle/>
          <a:p>
            <a:pPr algn="just"/>
            <a:r>
              <a:rPr lang="en-GB" sz="3600" b="1" dirty="0" smtClean="0">
                <a:latin typeface="Agency FB" panose="020B0503020202020204" pitchFamily="34" charset="0"/>
              </a:rPr>
              <a:t>To </a:t>
            </a:r>
            <a:r>
              <a:rPr lang="en-GB" sz="3600" b="1" dirty="0">
                <a:latin typeface="Agency FB" panose="020B0503020202020204" pitchFamily="34" charset="0"/>
              </a:rPr>
              <a:t>ensure that one takes down notes effectively, the following modalities should be adopted</a:t>
            </a:r>
            <a:r>
              <a:rPr lang="en-GB" sz="3600" dirty="0">
                <a:latin typeface="Agency FB" panose="020B0503020202020204" pitchFamily="34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600" dirty="0">
                <a:latin typeface="Agency FB" panose="020B0503020202020204" pitchFamily="34" charset="0"/>
              </a:rPr>
              <a:t>Get to the venue early and ensure you are comfortably seated where you can see and hear the lecturer or speaker clearly.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600" dirty="0">
                <a:latin typeface="Agency FB" panose="020B0503020202020204" pitchFamily="34" charset="0"/>
              </a:rPr>
              <a:t>Get your writing materials ready.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600" dirty="0">
                <a:latin typeface="Agency FB" panose="020B0503020202020204" pitchFamily="34" charset="0"/>
              </a:rPr>
              <a:t>Write out the course, date and topic clearly.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600" dirty="0">
                <a:latin typeface="Agency FB" panose="020B0503020202020204" pitchFamily="34" charset="0"/>
              </a:rPr>
              <a:t>Listen attentively/carefully to the lecture before taking down the major/important points in simple and correct sentences.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059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7DFF75-6E4A-402D-8557-8FDA5E695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3" y="336176"/>
            <a:ext cx="11335870" cy="621254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000" dirty="0">
                <a:latin typeface="Agency FB" panose="020B0503020202020204" pitchFamily="34" charset="0"/>
              </a:rPr>
              <a:t>Do not record verbatim the speaker’s words but rather write in your own words, the summary of what is being listened to.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000" dirty="0" smtClean="0">
                <a:latin typeface="Agency FB" panose="020B0503020202020204" pitchFamily="34" charset="0"/>
              </a:rPr>
              <a:t>In </a:t>
            </a:r>
            <a:r>
              <a:rPr lang="en-GB" sz="3000" dirty="0">
                <a:latin typeface="Agency FB" panose="020B0503020202020204" pitchFamily="34" charset="0"/>
              </a:rPr>
              <a:t>order to save time, avoid writing full sentences however, these sentences should convey the message of the speaker.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000" dirty="0">
                <a:latin typeface="Agency FB" panose="020B0503020202020204" pitchFamily="34" charset="0"/>
              </a:rPr>
              <a:t>Use abbreviations and shorthand where necessary and possible as this saves time. </a:t>
            </a:r>
            <a:r>
              <a:rPr lang="en-GB" sz="3000" dirty="0" smtClean="0">
                <a:latin typeface="Agency FB" panose="020B0503020202020204" pitchFamily="34" charset="0"/>
              </a:rPr>
              <a:t>Some common </a:t>
            </a:r>
            <a:r>
              <a:rPr lang="en-GB" sz="3000" dirty="0">
                <a:latin typeface="Agency FB" panose="020B0503020202020204" pitchFamily="34" charset="0"/>
              </a:rPr>
              <a:t>note-taking abbreviations include: fig-figure, </a:t>
            </a:r>
            <a:r>
              <a:rPr lang="en-GB" sz="3000" dirty="0" err="1">
                <a:latin typeface="Agency FB" panose="020B0503020202020204" pitchFamily="34" charset="0"/>
              </a:rPr>
              <a:t>abr</a:t>
            </a:r>
            <a:r>
              <a:rPr lang="en-GB" sz="3000" dirty="0">
                <a:latin typeface="Agency FB" panose="020B0503020202020204" pitchFamily="34" charset="0"/>
              </a:rPr>
              <a:t>-abbreviation, </a:t>
            </a:r>
            <a:r>
              <a:rPr lang="en-GB" sz="3000" dirty="0" err="1">
                <a:latin typeface="Agency FB" panose="020B0503020202020204" pitchFamily="34" charset="0"/>
              </a:rPr>
              <a:t>BrE</a:t>
            </a:r>
            <a:r>
              <a:rPr lang="en-GB" sz="3000" dirty="0">
                <a:latin typeface="Agency FB" panose="020B0503020202020204" pitchFamily="34" charset="0"/>
              </a:rPr>
              <a:t>- British English, b/c – because / became, </a:t>
            </a:r>
            <a:r>
              <a:rPr lang="en-GB" sz="3000" dirty="0" err="1">
                <a:latin typeface="Agency FB" panose="020B0503020202020204" pitchFamily="34" charset="0"/>
              </a:rPr>
              <a:t>Nig</a:t>
            </a:r>
            <a:r>
              <a:rPr lang="en-GB" sz="3000" dirty="0">
                <a:latin typeface="Agency FB" panose="020B0503020202020204" pitchFamily="34" charset="0"/>
              </a:rPr>
              <a:t>- Nigeria, </a:t>
            </a:r>
            <a:r>
              <a:rPr lang="en-GB" sz="3000" dirty="0" err="1">
                <a:latin typeface="Agency FB" panose="020B0503020202020204" pitchFamily="34" charset="0"/>
              </a:rPr>
              <a:t>i.e</a:t>
            </a:r>
            <a:r>
              <a:rPr lang="en-GB" sz="3000" dirty="0">
                <a:latin typeface="Agency FB" panose="020B0503020202020204" pitchFamily="34" charset="0"/>
              </a:rPr>
              <a:t>- that is, V- </a:t>
            </a:r>
            <a:r>
              <a:rPr lang="en-GB" sz="3000" dirty="0" smtClean="0">
                <a:latin typeface="Agency FB" panose="020B0503020202020204" pitchFamily="34" charset="0"/>
              </a:rPr>
              <a:t>verb etc. You </a:t>
            </a:r>
            <a:r>
              <a:rPr lang="en-GB" sz="3000" dirty="0">
                <a:latin typeface="Agency FB" panose="020B0503020202020204" pitchFamily="34" charset="0"/>
              </a:rPr>
              <a:t>can also create your own abbreviations. You should not however fill up your notes with too many abbreviations that will make your notes </a:t>
            </a:r>
            <a:r>
              <a:rPr lang="en-GB" sz="3000" dirty="0" smtClean="0">
                <a:latin typeface="Agency FB" panose="020B0503020202020204" pitchFamily="34" charset="0"/>
              </a:rPr>
              <a:t>incomprehensible later on.</a:t>
            </a:r>
            <a:endParaRPr lang="en-GB" sz="3000" dirty="0">
              <a:latin typeface="Agency FB" panose="020B0503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3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5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75" y="403412"/>
            <a:ext cx="11187953" cy="6145306"/>
          </a:xfrm>
        </p:spPr>
        <p:txBody>
          <a:bodyPr>
            <a:noAutofit/>
          </a:bodyPr>
          <a:lstStyle/>
          <a:p>
            <a:r>
              <a:rPr lang="en-GB" sz="3200" dirty="0">
                <a:latin typeface="Agency FB" panose="020B0503020202020204" pitchFamily="34" charset="0"/>
              </a:rPr>
              <a:t>Use symbols also where necessary. Some of the symbols that could be used include: </a:t>
            </a:r>
            <a:r>
              <a:rPr lang="en-GB" sz="3200" dirty="0" smtClean="0">
                <a:latin typeface="Agency FB" panose="020B0503020202020204" pitchFamily="34" charset="0"/>
              </a:rPr>
              <a:t>&amp; instead of and, % instead of percentage,</a:t>
            </a:r>
            <a:r>
              <a:rPr lang="en-US" dirty="0" smtClean="0">
                <a:latin typeface="Agency FB" panose="020B0503020202020204" pitchFamily="34" charset="0"/>
              </a:rPr>
              <a:t>+ </a:t>
            </a:r>
            <a:r>
              <a:rPr lang="en-US" dirty="0">
                <a:latin typeface="Agency FB" panose="020B0503020202020204" pitchFamily="34" charset="0"/>
              </a:rPr>
              <a:t>instead of </a:t>
            </a:r>
            <a:r>
              <a:rPr lang="en-US" i="1" dirty="0">
                <a:latin typeface="Agency FB" panose="020B0503020202020204" pitchFamily="34" charset="0"/>
              </a:rPr>
              <a:t>and, in </a:t>
            </a:r>
            <a:r>
              <a:rPr lang="en-US" i="1" dirty="0" smtClean="0">
                <a:latin typeface="Agency FB" panose="020B0503020202020204" pitchFamily="34" charset="0"/>
              </a:rPr>
              <a:t>addition, </a:t>
            </a:r>
            <a:r>
              <a:rPr lang="en-US" dirty="0" smtClean="0">
                <a:latin typeface="Agency FB" panose="020B0503020202020204" pitchFamily="34" charset="0"/>
              </a:rPr>
              <a:t>⇒ </a:t>
            </a:r>
            <a:r>
              <a:rPr lang="en-US" dirty="0">
                <a:latin typeface="Agency FB" panose="020B0503020202020204" pitchFamily="34" charset="0"/>
              </a:rPr>
              <a:t>instead of </a:t>
            </a:r>
            <a:r>
              <a:rPr lang="en-US" i="1" dirty="0">
                <a:latin typeface="Agency FB" panose="020B0503020202020204" pitchFamily="34" charset="0"/>
              </a:rPr>
              <a:t>leads to, results in </a:t>
            </a:r>
            <a:r>
              <a:rPr lang="en-US" dirty="0">
                <a:latin typeface="Agency FB" panose="020B0503020202020204" pitchFamily="34" charset="0"/>
              </a:rPr>
              <a:t>,</a:t>
            </a:r>
            <a:r>
              <a:rPr lang="en-US" dirty="0" smtClean="0">
                <a:latin typeface="Agency FB" panose="020B0503020202020204" pitchFamily="34" charset="0"/>
              </a:rPr>
              <a:t>= </a:t>
            </a:r>
            <a:r>
              <a:rPr lang="en-US" dirty="0">
                <a:latin typeface="Agency FB" panose="020B0503020202020204" pitchFamily="34" charset="0"/>
              </a:rPr>
              <a:t>instead of </a:t>
            </a:r>
            <a:r>
              <a:rPr lang="en-US" i="1" dirty="0">
                <a:latin typeface="Agency FB" panose="020B0503020202020204" pitchFamily="34" charset="0"/>
              </a:rPr>
              <a:t>equals, the same thing as, corresponding </a:t>
            </a:r>
            <a:r>
              <a:rPr lang="en-US" i="1" dirty="0" smtClean="0">
                <a:latin typeface="Agency FB" panose="020B0503020202020204" pitchFamily="34" charset="0"/>
              </a:rPr>
              <a:t>to, </a:t>
            </a:r>
            <a:r>
              <a:rPr lang="en-US" dirty="0" smtClean="0">
                <a:latin typeface="Agency FB" panose="020B0503020202020204" pitchFamily="34" charset="0"/>
              </a:rPr>
              <a:t>&gt; </a:t>
            </a:r>
            <a:r>
              <a:rPr lang="en-US" dirty="0">
                <a:latin typeface="Agency FB" panose="020B0503020202020204" pitchFamily="34" charset="0"/>
              </a:rPr>
              <a:t>instead of </a:t>
            </a:r>
            <a:r>
              <a:rPr lang="en-US" i="1" dirty="0">
                <a:latin typeface="Agency FB" panose="020B0503020202020204" pitchFamily="34" charset="0"/>
              </a:rPr>
              <a:t>larger than, </a:t>
            </a:r>
            <a:r>
              <a:rPr lang="en-US" i="1" dirty="0" smtClean="0">
                <a:latin typeface="Agency FB" panose="020B0503020202020204" pitchFamily="34" charset="0"/>
              </a:rPr>
              <a:t>subsequently, </a:t>
            </a:r>
            <a:r>
              <a:rPr lang="en-US" dirty="0" smtClean="0">
                <a:latin typeface="Agency FB" panose="020B0503020202020204" pitchFamily="34" charset="0"/>
              </a:rPr>
              <a:t>~ </a:t>
            </a:r>
            <a:r>
              <a:rPr lang="en-US" dirty="0">
                <a:latin typeface="Agency FB" panose="020B0503020202020204" pitchFamily="34" charset="0"/>
              </a:rPr>
              <a:t>instead of </a:t>
            </a:r>
            <a:r>
              <a:rPr lang="en-US" i="1" dirty="0">
                <a:latin typeface="Agency FB" panose="020B0503020202020204" pitchFamily="34" charset="0"/>
              </a:rPr>
              <a:t>almost the same thing as, partly corresponding to </a:t>
            </a:r>
            <a:endParaRPr lang="en-GB" sz="3200" dirty="0">
              <a:latin typeface="Agency FB" panose="020B0503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Divide up your notes into main ideas, subordinate points and illustrative details.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Arrange your points sequentially</a:t>
            </a:r>
            <a:r>
              <a:rPr lang="en-GB" sz="3200" dirty="0" smtClean="0">
                <a:latin typeface="Agency FB" panose="020B0503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Understand what the speaker is saying before attempting to take notes. Take notes when you understand the point(s) being made.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Review all notes for accuracy and completeness by checking your notes against those of your classmates to ensure that vital points are not left out</a:t>
            </a:r>
            <a:r>
              <a:rPr lang="en-GB" sz="3200" dirty="0" smtClean="0">
                <a:latin typeface="Agency FB" panose="020B0503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Disregard digressions and irrelevant illustrations.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3200" dirty="0">
              <a:latin typeface="Agency FB" panose="020B0503020202020204" pitchFamily="34" charset="0"/>
            </a:endParaRPr>
          </a:p>
          <a:p>
            <a:endParaRPr lang="en-GB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1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DA5502-DBC1-4A3C-9971-B20D0CB34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282" y="268942"/>
            <a:ext cx="11618259" cy="625288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Leave a lot of spaces in-between different headings and sub-headings when taking notes. These spaces are to be used in writing additional information or facts that you </a:t>
            </a:r>
            <a:r>
              <a:rPr lang="en-GB" sz="3200" dirty="0" smtClean="0">
                <a:latin typeface="Agency FB" panose="020B0503020202020204" pitchFamily="34" charset="0"/>
              </a:rPr>
              <a:t>may </a:t>
            </a:r>
            <a:r>
              <a:rPr lang="en-GB" sz="3200" dirty="0">
                <a:latin typeface="Agency FB" panose="020B0503020202020204" pitchFamily="34" charset="0"/>
              </a:rPr>
              <a:t>discover after the lectures or during your own private study. It is also advisable to leave wide margins for </a:t>
            </a:r>
            <a:r>
              <a:rPr lang="en-GB" sz="3200" dirty="0" smtClean="0">
                <a:latin typeface="Agency FB" panose="020B0503020202020204" pitchFamily="34" charset="0"/>
              </a:rPr>
              <a:t>further </a:t>
            </a:r>
            <a:r>
              <a:rPr lang="en-GB" sz="3200" dirty="0">
                <a:latin typeface="Agency FB" panose="020B0503020202020204" pitchFamily="34" charset="0"/>
              </a:rPr>
              <a:t>comments and related references.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Emphasise key words, phrases, sentences and ideas </a:t>
            </a:r>
            <a:r>
              <a:rPr lang="en-GB" sz="3200" dirty="0" smtClean="0">
                <a:latin typeface="Agency FB" panose="020B0503020202020204" pitchFamily="34" charset="0"/>
              </a:rPr>
              <a:t>by the </a:t>
            </a:r>
            <a:r>
              <a:rPr lang="en-GB" sz="3200" dirty="0">
                <a:latin typeface="Agency FB" panose="020B0503020202020204" pitchFamily="34" charset="0"/>
              </a:rPr>
              <a:t>use of capitalisation, underlining, colouring, use of asterisks etc.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Agency FB" panose="020B0503020202020204" pitchFamily="34" charset="0"/>
              </a:rPr>
              <a:t>Ensure </a:t>
            </a:r>
            <a:r>
              <a:rPr lang="en-GB" sz="3200" dirty="0">
                <a:latin typeface="Agency FB" panose="020B0503020202020204" pitchFamily="34" charset="0"/>
              </a:rPr>
              <a:t>that your notes are neat. The neater your notes, the more motivated you would be to read them.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Expand all shorthand and abbreviated </a:t>
            </a:r>
            <a:r>
              <a:rPr lang="en-GB" sz="3200" dirty="0" smtClean="0">
                <a:latin typeface="Agency FB" panose="020B0503020202020204" pitchFamily="34" charset="0"/>
              </a:rPr>
              <a:t>parts </a:t>
            </a:r>
            <a:r>
              <a:rPr lang="en-GB" sz="3200" dirty="0">
                <a:latin typeface="Agency FB" panose="020B0503020202020204" pitchFamily="34" charset="0"/>
              </a:rPr>
              <a:t>of your notes immediately </a:t>
            </a:r>
            <a:r>
              <a:rPr lang="en-GB" sz="3200" dirty="0" smtClean="0">
                <a:latin typeface="Agency FB" panose="020B0503020202020204" pitchFamily="34" charset="0"/>
              </a:rPr>
              <a:t>(if </a:t>
            </a:r>
            <a:r>
              <a:rPr lang="en-GB" sz="3200" dirty="0">
                <a:latin typeface="Agency FB" panose="020B0503020202020204" pitchFamily="34" charset="0"/>
              </a:rPr>
              <a:t>possible on that same </a:t>
            </a:r>
            <a:r>
              <a:rPr lang="en-GB" sz="3200" dirty="0" smtClean="0">
                <a:latin typeface="Agency FB" panose="020B0503020202020204" pitchFamily="34" charset="0"/>
              </a:rPr>
              <a:t>day) </a:t>
            </a:r>
            <a:r>
              <a:rPr lang="en-GB" sz="3200" dirty="0">
                <a:latin typeface="Agency FB" panose="020B0503020202020204" pitchFamily="34" charset="0"/>
              </a:rPr>
              <a:t>to avoid missing </a:t>
            </a:r>
          </a:p>
        </p:txBody>
      </p:sp>
    </p:spTree>
    <p:extLst>
      <p:ext uri="{BB962C8B-B14F-4D97-AF65-F5344CB8AC3E}">
        <p14:creationId xmlns:p14="http://schemas.microsoft.com/office/powerpoint/2010/main" val="23971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72CD3-AF7D-426F-A42B-21E0D3A8B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336176"/>
            <a:ext cx="11416145" cy="6212542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>
                <a:latin typeface="Agency FB" panose="020B0503020202020204" pitchFamily="34" charset="0"/>
              </a:rPr>
              <a:t>certain coinages and abbreviations </a:t>
            </a:r>
            <a:r>
              <a:rPr lang="en-GB" sz="3200" dirty="0">
                <a:latin typeface="Agency FB" panose="020B0503020202020204" pitchFamily="34" charset="0"/>
              </a:rPr>
              <a:t>you have used</a:t>
            </a:r>
            <a:r>
              <a:rPr lang="en-GB" sz="3200" b="1" dirty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GB" sz="3200" b="1" dirty="0" smtClean="0">
                <a:latin typeface="Agency FB" panose="020B0503020202020204" pitchFamily="34" charset="0"/>
              </a:rPr>
              <a:t>NOTE MAKING</a:t>
            </a:r>
          </a:p>
          <a:p>
            <a:pPr algn="just"/>
            <a:r>
              <a:rPr lang="en-GB" sz="3200" b="1" dirty="0" smtClean="0">
                <a:latin typeface="Agency FB" panose="020B0503020202020204" pitchFamily="34" charset="0"/>
              </a:rPr>
              <a:t>What is Note Making?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Agency FB" panose="020B0503020202020204" pitchFamily="34" charset="0"/>
              </a:rPr>
              <a:t>Note-making </a:t>
            </a:r>
            <a:r>
              <a:rPr lang="en-GB" sz="3200" dirty="0">
                <a:latin typeface="Agency FB" panose="020B0503020202020204" pitchFamily="34" charset="0"/>
              </a:rPr>
              <a:t>is a productive process of learning in which you study printed or e-materials, books  and other learning resources on your own and develop your own notes on the </a:t>
            </a:r>
            <a:r>
              <a:rPr lang="en-GB" sz="3200" dirty="0" smtClean="0">
                <a:latin typeface="Agency FB" panose="020B0503020202020204" pitchFamily="34" charset="0"/>
              </a:rPr>
              <a:t>material(s) </a:t>
            </a:r>
            <a:r>
              <a:rPr lang="en-GB" sz="3200" dirty="0">
                <a:latin typeface="Agency FB" panose="020B0503020202020204" pitchFamily="34" charset="0"/>
              </a:rPr>
              <a:t>read. </a:t>
            </a:r>
            <a:r>
              <a:rPr lang="en-GB" sz="3200" dirty="0" smtClean="0">
                <a:latin typeface="Agency FB" panose="020B0503020202020204" pitchFamily="34" charset="0"/>
              </a:rPr>
              <a:t>Note-making </a:t>
            </a:r>
            <a:r>
              <a:rPr lang="en-GB" sz="3200" dirty="0">
                <a:latin typeface="Agency FB" panose="020B0503020202020204" pitchFamily="34" charset="0"/>
              </a:rPr>
              <a:t>involves reading and writing skills</a:t>
            </a:r>
            <a:r>
              <a:rPr lang="en-GB" sz="3200" dirty="0" smtClean="0">
                <a:latin typeface="Agency FB" panose="020B0503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gency FB" panose="020B0503020202020204" pitchFamily="34" charset="0"/>
              </a:rPr>
              <a:t>It is a way of recording and saving information retrieved from materials consulted either from the library or borrowed books which one may not have access to again.</a:t>
            </a:r>
          </a:p>
          <a:p>
            <a:pPr algn="just"/>
            <a:r>
              <a:rPr lang="en-GB" sz="3200" b="1" dirty="0" smtClean="0">
                <a:latin typeface="Agency FB" panose="020B0503020202020204" pitchFamily="34" charset="0"/>
              </a:rPr>
              <a:t>Guidelines For Note-Making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Agency FB" panose="020B0503020202020204" pitchFamily="34" charset="0"/>
              </a:rPr>
              <a:t>Clearly </a:t>
            </a:r>
            <a:r>
              <a:rPr lang="en-GB" sz="3200" dirty="0">
                <a:latin typeface="Agency FB" panose="020B0503020202020204" pitchFamily="34" charset="0"/>
              </a:rPr>
              <a:t>write out the course, topic and date.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Write down the </a:t>
            </a:r>
            <a:r>
              <a:rPr lang="en-GB" sz="3200">
                <a:latin typeface="Agency FB" panose="020B0503020202020204" pitchFamily="34" charset="0"/>
              </a:rPr>
              <a:t>full </a:t>
            </a:r>
            <a:r>
              <a:rPr lang="en-GB" sz="3200" smtClean="0">
                <a:latin typeface="Agency FB" panose="020B0503020202020204" pitchFamily="34" charset="0"/>
              </a:rPr>
              <a:t>bibliographic </a:t>
            </a:r>
            <a:r>
              <a:rPr lang="en-GB" sz="3200" dirty="0">
                <a:latin typeface="Agency FB" panose="020B0503020202020204" pitchFamily="34" charset="0"/>
              </a:rPr>
              <a:t>details of the book or material you are making notes from. These details should include the author’s name, </a:t>
            </a:r>
          </a:p>
        </p:txBody>
      </p:sp>
    </p:spTree>
    <p:extLst>
      <p:ext uri="{BB962C8B-B14F-4D97-AF65-F5344CB8AC3E}">
        <p14:creationId xmlns:p14="http://schemas.microsoft.com/office/powerpoint/2010/main" val="16986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3" y="443752"/>
            <a:ext cx="11134164" cy="61587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3200" dirty="0">
                <a:latin typeface="Agency FB" panose="020B0503020202020204" pitchFamily="34" charset="0"/>
              </a:rPr>
              <a:t>title of the book, publisher/website, place of publication, publisher, year of 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publication</a:t>
            </a:r>
            <a:r>
              <a:rPr lang="en-GB" sz="3200" dirty="0">
                <a:latin typeface="Agency FB" panose="020B0503020202020204" pitchFamily="34" charset="0"/>
              </a:rPr>
              <a:t>, page consulted etc.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Write down the main points only. Do not just copy the whole text blindly.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Your notes should be as concise and as precise as possible.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Note page numbers for direct quotations</a:t>
            </a:r>
            <a:r>
              <a:rPr lang="en-GB" sz="3200" dirty="0" smtClean="0">
                <a:latin typeface="Agency FB" panose="020B0503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Leave spaces in-between paragraphs and sentences for personal inputs.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Agency FB" panose="020B0503020202020204" pitchFamily="34" charset="0"/>
              </a:rPr>
              <a:t>The notes should be written in clear and legible handwriting to facilitate easy reading for revision, tests </a:t>
            </a:r>
            <a:r>
              <a:rPr lang="en-GB" sz="3200" dirty="0" smtClean="0">
                <a:latin typeface="Agency FB" panose="020B0503020202020204" pitchFamily="34" charset="0"/>
              </a:rPr>
              <a:t>and </a:t>
            </a:r>
            <a:r>
              <a:rPr lang="en-US" sz="3200" dirty="0" smtClean="0">
                <a:latin typeface="Agency FB" panose="020B0503020202020204" pitchFamily="34" charset="0"/>
              </a:rPr>
              <a:t>examinations</a:t>
            </a:r>
            <a:r>
              <a:rPr lang="en-US" sz="3200" dirty="0">
                <a:latin typeface="Agency FB" panose="020B0503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gency FB" panose="020B0503020202020204" pitchFamily="34" charset="0"/>
              </a:rPr>
              <a:t>You should identify the focus of the notes (That is, the subject matter of the note). The main points and offshoots of the main points/minor points should be clearly spelt out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3200" dirty="0">
              <a:latin typeface="Agency FB" panose="020B0503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3200" dirty="0">
              <a:latin typeface="Agency FB" panose="020B0503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3200" dirty="0" smtClean="0">
              <a:latin typeface="Agency FB" panose="020B0503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763825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0477AF29FF149925E7A6435402093" ma:contentTypeVersion="5" ma:contentTypeDescription="Create a new document." ma:contentTypeScope="" ma:versionID="4a91573f63068cb6a6c826e99dfe51c9">
  <xsd:schema xmlns:xsd="http://www.w3.org/2001/XMLSchema" xmlns:xs="http://www.w3.org/2001/XMLSchema" xmlns:p="http://schemas.microsoft.com/office/2006/metadata/properties" xmlns:ns2="260267c7-1e26-45eb-ba29-3b5bc9759aa0" targetNamespace="http://schemas.microsoft.com/office/2006/metadata/properties" ma:root="true" ma:fieldsID="47b190d43ca0860976f4eeb95499878f" ns2:_="">
    <xsd:import namespace="260267c7-1e26-45eb-ba29-3b5bc9759a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0267c7-1e26-45eb-ba29-3b5bc9759a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3ADF72-2120-4C0C-A193-CF48C013FE6D}"/>
</file>

<file path=customXml/itemProps2.xml><?xml version="1.0" encoding="utf-8"?>
<ds:datastoreItem xmlns:ds="http://schemas.openxmlformats.org/officeDocument/2006/customXml" ds:itemID="{3DE05C99-FDDF-4577-A3EA-0EB2B5976CE1}"/>
</file>

<file path=customXml/itemProps3.xml><?xml version="1.0" encoding="utf-8"?>
<ds:datastoreItem xmlns:ds="http://schemas.openxmlformats.org/officeDocument/2006/customXml" ds:itemID="{45AA5353-EB1D-458A-947B-F40D0E2B002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892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Wingdings</vt:lpstr>
      <vt:lpstr>Office Theme</vt:lpstr>
      <vt:lpstr>STUDY SKILLS: NOTE TAKING/ NOTE MAKING             2nd December,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TAKING/ NOTE MAKING</dc:title>
  <dc:creator>Dr Martha Terna-Abah</dc:creator>
  <cp:lastModifiedBy>DR MARTHA TERNA-ABAH</cp:lastModifiedBy>
  <cp:revision>77</cp:revision>
  <dcterms:created xsi:type="dcterms:W3CDTF">2017-11-19T18:03:25Z</dcterms:created>
  <dcterms:modified xsi:type="dcterms:W3CDTF">2021-12-02T13:52:01Z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0x010100A460477AF29FF149925E7A6435402093</vt:lpwstr>
  </property>
</Properties>
</file>