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E03DD25-9EB4-48D0-AF71-8DE4771E7674}" type="datetimeFigureOut">
              <a:rPr lang="en-GB" smtClean="0"/>
              <a:pPr/>
              <a:t>17/11/2021</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fld id="{65E18D1B-516A-4CA0-A7E8-98A4CA688771}" type="slidenum">
              <a:rPr lang="en-GB" smtClean="0"/>
              <a:pPr/>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03DD25-9EB4-48D0-AF71-8DE4771E7674}" type="datetimeFigureOut">
              <a:rPr lang="en-GB" smtClean="0"/>
              <a:pPr/>
              <a:t>17/11/2021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5E18D1B-516A-4CA0-A7E8-98A4CA688771}"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03DD25-9EB4-48D0-AF71-8DE4771E7674}" type="datetimeFigureOut">
              <a:rPr lang="en-GB" smtClean="0"/>
              <a:pPr/>
              <a:t>17/11/2021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5E18D1B-516A-4CA0-A7E8-98A4CA688771}"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03DD25-9EB4-48D0-AF71-8DE4771E7674}" type="datetimeFigureOut">
              <a:rPr lang="en-GB" smtClean="0"/>
              <a:pPr/>
              <a:t>17/11/2021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5E18D1B-516A-4CA0-A7E8-98A4CA688771}"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03DD25-9EB4-48D0-AF71-8DE4771E7674}" type="datetimeFigureOut">
              <a:rPr lang="en-GB" smtClean="0"/>
              <a:pPr/>
              <a:t>17/11/2021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5E18D1B-516A-4CA0-A7E8-98A4CA688771}" type="slidenum">
              <a:rPr lang="en-GB" smtClean="0"/>
              <a:pPr/>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03DD25-9EB4-48D0-AF71-8DE4771E7674}" type="datetimeFigureOut">
              <a:rPr lang="en-GB" smtClean="0"/>
              <a:pPr/>
              <a:t>17/11/2021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5E18D1B-516A-4CA0-A7E8-98A4CA688771}"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E03DD25-9EB4-48D0-AF71-8DE4771E7674}" type="datetimeFigureOut">
              <a:rPr lang="en-GB" smtClean="0"/>
              <a:pPr/>
              <a:t>17/11/2021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5E18D1B-516A-4CA0-A7E8-98A4CA688771}"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03DD25-9EB4-48D0-AF71-8DE4771E7674}" type="datetimeFigureOut">
              <a:rPr lang="en-GB" smtClean="0"/>
              <a:pPr/>
              <a:t>17/11/2021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5E18D1B-516A-4CA0-A7E8-98A4CA688771}"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3DD25-9EB4-48D0-AF71-8DE4771E7674}" type="datetimeFigureOut">
              <a:rPr lang="en-GB" smtClean="0"/>
              <a:pPr/>
              <a:t>17/11/2021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5E18D1B-516A-4CA0-A7E8-98A4CA688771}"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03DD25-9EB4-48D0-AF71-8DE4771E7674}" type="datetimeFigureOut">
              <a:rPr lang="en-GB" smtClean="0"/>
              <a:pPr/>
              <a:t>17/11/2021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5E18D1B-516A-4CA0-A7E8-98A4CA688771}"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03DD25-9EB4-48D0-AF71-8DE4771E7674}" type="datetimeFigureOut">
              <a:rPr lang="en-GB" smtClean="0"/>
              <a:pPr/>
              <a:t>17/11/2021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65E18D1B-516A-4CA0-A7E8-98A4CA688771}" type="slidenum">
              <a:rPr lang="en-GB" smtClean="0"/>
              <a:pPr/>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E03DD25-9EB4-48D0-AF71-8DE4771E7674}" type="datetimeFigureOut">
              <a:rPr lang="en-GB" smtClean="0"/>
              <a:pPr/>
              <a:t>17/11/2021</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5E18D1B-516A-4CA0-A7E8-98A4CA688771}" type="slidenum">
              <a:rPr lang="en-GB" smtClean="0"/>
              <a:pPr/>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8641"/>
            <a:ext cx="8208912" cy="576063"/>
          </a:xfrm>
        </p:spPr>
        <p:txBody>
          <a:bodyPr>
            <a:noAutofit/>
          </a:bodyPr>
          <a:lstStyle/>
          <a:p>
            <a:pPr algn="just"/>
            <a:r>
              <a:rPr lang="en-GB" sz="3600" dirty="0" smtClean="0">
                <a:latin typeface="Agency FB" pitchFamily="34" charset="0"/>
              </a:rPr>
              <a:t>READING SKILLS	</a:t>
            </a:r>
            <a:r>
              <a:rPr lang="en-GB" sz="3600" smtClean="0">
                <a:latin typeface="Agency FB" pitchFamily="34" charset="0"/>
              </a:rPr>
              <a:t>	</a:t>
            </a:r>
            <a:r>
              <a:rPr lang="en-GB" sz="3600" smtClean="0">
                <a:latin typeface="Agency FB" pitchFamily="34" charset="0"/>
              </a:rPr>
              <a:t>17</a:t>
            </a:r>
            <a:r>
              <a:rPr lang="en-GB" sz="3600" baseline="30000" smtClean="0">
                <a:latin typeface="Agency FB" pitchFamily="34" charset="0"/>
              </a:rPr>
              <a:t>TH</a:t>
            </a:r>
            <a:r>
              <a:rPr lang="en-GB" sz="3600" smtClean="0">
                <a:latin typeface="Agency FB" pitchFamily="34" charset="0"/>
              </a:rPr>
              <a:t> </a:t>
            </a:r>
            <a:r>
              <a:rPr lang="en-GB" sz="3600" dirty="0" smtClean="0">
                <a:latin typeface="Agency FB" pitchFamily="34" charset="0"/>
              </a:rPr>
              <a:t>NOVEMBER, 2021</a:t>
            </a:r>
            <a:endParaRPr lang="en-GB" sz="3600" dirty="0">
              <a:latin typeface="Agency FB" pitchFamily="34" charset="0"/>
            </a:endParaRPr>
          </a:p>
        </p:txBody>
      </p:sp>
      <p:sp>
        <p:nvSpPr>
          <p:cNvPr id="3" name="Subtitle 2"/>
          <p:cNvSpPr>
            <a:spLocks noGrp="1"/>
          </p:cNvSpPr>
          <p:nvPr>
            <p:ph type="subTitle" idx="1"/>
          </p:nvPr>
        </p:nvSpPr>
        <p:spPr>
          <a:xfrm>
            <a:off x="467544" y="764704"/>
            <a:ext cx="8280920" cy="5688632"/>
          </a:xfrm>
        </p:spPr>
        <p:txBody>
          <a:bodyPr>
            <a:normAutofit fontScale="92500" lnSpcReduction="10000"/>
          </a:bodyPr>
          <a:lstStyle/>
          <a:p>
            <a:pPr algn="just"/>
            <a:r>
              <a:rPr lang="en-GB" sz="3200" dirty="0" smtClean="0">
                <a:latin typeface="Agency FB" pitchFamily="34" charset="0"/>
              </a:rPr>
              <a:t>Reading is the ability to decode series of written symbols. It involves the use of the eyes to pick and identify written symbols which the brain converts to meaningful words, phrases, clauses and sentences. Reading is a receptive skill where the reader gathers information from </a:t>
            </a:r>
            <a:r>
              <a:rPr lang="en-GB" sz="3200" smtClean="0">
                <a:latin typeface="Agency FB" pitchFamily="34" charset="0"/>
              </a:rPr>
              <a:t>written texts/symbols </a:t>
            </a:r>
            <a:r>
              <a:rPr lang="en-GB" sz="3200" dirty="0" smtClean="0">
                <a:latin typeface="Agency FB" pitchFamily="34" charset="0"/>
              </a:rPr>
              <a:t>such as images and writings. </a:t>
            </a:r>
            <a:endParaRPr lang="en-GB" sz="3200" dirty="0">
              <a:latin typeface="Agency FB" pitchFamily="34" charset="0"/>
            </a:endParaRPr>
          </a:p>
          <a:p>
            <a:pPr algn="just"/>
            <a:r>
              <a:rPr lang="en-GB" sz="3200" dirty="0" smtClean="0">
                <a:latin typeface="Agency FB" pitchFamily="34" charset="0"/>
              </a:rPr>
              <a:t>The eyes are the major organs employed in reading hence they play a vital role during reading.</a:t>
            </a:r>
          </a:p>
          <a:p>
            <a:pPr algn="just"/>
            <a:r>
              <a:rPr lang="en-US" sz="3200" b="1" dirty="0">
                <a:latin typeface="Agency FB" pitchFamily="34" charset="0"/>
              </a:rPr>
              <a:t>Types of Eye Movements Employed During Reading</a:t>
            </a:r>
          </a:p>
          <a:p>
            <a:pPr algn="just"/>
            <a:r>
              <a:rPr lang="en-US" sz="3200" dirty="0">
                <a:latin typeface="Agency FB" pitchFamily="34" charset="0"/>
              </a:rPr>
              <a:t>There are two types of eye movements used during reading and these are:</a:t>
            </a:r>
          </a:p>
          <a:p>
            <a:pPr algn="just"/>
            <a:r>
              <a:rPr lang="en-US" sz="3200" dirty="0">
                <a:latin typeface="Agency FB" pitchFamily="34" charset="0"/>
              </a:rPr>
              <a:t> The </a:t>
            </a:r>
            <a:r>
              <a:rPr lang="en-US" sz="3200" b="1" dirty="0">
                <a:latin typeface="Agency FB" pitchFamily="34" charset="0"/>
              </a:rPr>
              <a:t>saccadic eye </a:t>
            </a:r>
            <a:r>
              <a:rPr lang="en-US" sz="3200" dirty="0">
                <a:latin typeface="Agency FB" pitchFamily="34" charset="0"/>
              </a:rPr>
              <a:t>movement and the </a:t>
            </a:r>
            <a:r>
              <a:rPr lang="en-US" sz="3200" b="1" dirty="0">
                <a:latin typeface="Agency FB" pitchFamily="34" charset="0"/>
              </a:rPr>
              <a:t>regressive eye </a:t>
            </a:r>
            <a:r>
              <a:rPr lang="en-US" sz="3200" dirty="0">
                <a:latin typeface="Agency FB" pitchFamily="34" charset="0"/>
              </a:rPr>
              <a:t>movement.</a:t>
            </a:r>
          </a:p>
          <a:p>
            <a:pPr algn="just"/>
            <a:endParaRPr lang="en-GB" sz="3200" dirty="0" smtClean="0">
              <a:latin typeface="Agency FB" pitchFamily="34" charset="0"/>
            </a:endParaRPr>
          </a:p>
          <a:p>
            <a:pPr algn="just"/>
            <a:endParaRPr lang="en-GB" sz="3200" dirty="0" smtClean="0">
              <a:latin typeface="Agency FB" pitchFamily="34" charset="0"/>
            </a:endParaRPr>
          </a:p>
          <a:p>
            <a:pPr algn="just"/>
            <a:endParaRPr lang="en-GB" sz="3200" b="1" dirty="0">
              <a:latin typeface="Agency FB" pitchFamily="34" charset="0"/>
            </a:endParaRPr>
          </a:p>
        </p:txBody>
      </p:sp>
    </p:spTree>
    <p:extLst>
      <p:ext uri="{BB962C8B-B14F-4D97-AF65-F5344CB8AC3E}">
        <p14:creationId xmlns:p14="http://schemas.microsoft.com/office/powerpoint/2010/main" val="349500393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048672"/>
          </a:xfrm>
        </p:spPr>
        <p:txBody>
          <a:bodyPr>
            <a:normAutofit fontScale="92500" lnSpcReduction="10000"/>
          </a:bodyPr>
          <a:lstStyle/>
          <a:p>
            <a:pPr marL="0" indent="0" algn="just">
              <a:buNone/>
            </a:pPr>
            <a:r>
              <a:rPr lang="en-GB" sz="3600" dirty="0" smtClean="0">
                <a:latin typeface="Agency FB" pitchFamily="34" charset="0"/>
              </a:rPr>
              <a:t>does not only slow down reading but also makes comprehension difficult.</a:t>
            </a:r>
          </a:p>
          <a:p>
            <a:pPr algn="just"/>
            <a:r>
              <a:rPr lang="en-GB" sz="3600" b="1" dirty="0" err="1" smtClean="0">
                <a:latin typeface="Agency FB" pitchFamily="34" charset="0"/>
              </a:rPr>
              <a:t>Separative</a:t>
            </a:r>
            <a:r>
              <a:rPr lang="en-GB" sz="3600" b="1" dirty="0" smtClean="0">
                <a:latin typeface="Agency FB" pitchFamily="34" charset="0"/>
              </a:rPr>
              <a:t> Reading: </a:t>
            </a:r>
            <a:r>
              <a:rPr lang="en-GB" sz="3600" dirty="0" smtClean="0">
                <a:latin typeface="Agency FB" pitchFamily="34" charset="0"/>
              </a:rPr>
              <a:t>This entails picking individual words during reading. A good reader picks a group of words or phrases (sense units) at each glance during reading. The more the number of words one can pick, the greater the level of understanding and the lesser the stress.</a:t>
            </a:r>
          </a:p>
          <a:p>
            <a:pPr marL="0" indent="0" algn="just">
              <a:buNone/>
            </a:pPr>
            <a:r>
              <a:rPr lang="en-GB" sz="3600" b="1" dirty="0" smtClean="0">
                <a:latin typeface="Agency FB" pitchFamily="34" charset="0"/>
              </a:rPr>
              <a:t>Steps to Effective Reading</a:t>
            </a:r>
          </a:p>
          <a:p>
            <a:pPr algn="just"/>
            <a:r>
              <a:rPr lang="en-GB" sz="3600" dirty="0" smtClean="0">
                <a:latin typeface="Agency FB" pitchFamily="34" charset="0"/>
              </a:rPr>
              <a:t>First and foremost, identify the reason why you are  reading. For instance, are you reading to:</a:t>
            </a:r>
          </a:p>
          <a:p>
            <a:pPr marL="0" indent="0" algn="just">
              <a:buNone/>
            </a:pPr>
            <a:r>
              <a:rPr lang="en-GB" sz="3600" dirty="0" err="1" smtClean="0">
                <a:latin typeface="Agency FB" pitchFamily="34" charset="0"/>
              </a:rPr>
              <a:t>i</a:t>
            </a:r>
            <a:r>
              <a:rPr lang="en-GB" sz="3600" dirty="0" smtClean="0">
                <a:latin typeface="Agency FB" pitchFamily="34" charset="0"/>
              </a:rPr>
              <a:t>. gather general knowledge, for pleasure/entertainment </a:t>
            </a:r>
            <a:r>
              <a:rPr lang="en-GB" sz="3600" dirty="0" err="1" smtClean="0">
                <a:latin typeface="Agency FB" pitchFamily="34" charset="0"/>
              </a:rPr>
              <a:t>etc</a:t>
            </a:r>
            <a:r>
              <a:rPr lang="en-GB" sz="3600" dirty="0" smtClean="0">
                <a:latin typeface="Agency FB" pitchFamily="34" charset="0"/>
              </a:rPr>
              <a:t>? </a:t>
            </a:r>
            <a:endParaRPr lang="en-GB" sz="3600" dirty="0">
              <a:latin typeface="Agency FB" pitchFamily="34" charset="0"/>
            </a:endParaRPr>
          </a:p>
        </p:txBody>
      </p:sp>
    </p:spTree>
    <p:extLst>
      <p:ext uri="{BB962C8B-B14F-4D97-AF65-F5344CB8AC3E}">
        <p14:creationId xmlns:p14="http://schemas.microsoft.com/office/powerpoint/2010/main" val="1337511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248400"/>
          </a:xfrm>
        </p:spPr>
        <p:txBody>
          <a:bodyPr>
            <a:noAutofit/>
          </a:bodyPr>
          <a:lstStyle/>
          <a:p>
            <a:pPr marL="0" indent="0" algn="just">
              <a:buNone/>
            </a:pPr>
            <a:r>
              <a:rPr lang="en-GB" sz="3200" dirty="0">
                <a:latin typeface="Agency FB" panose="020B0503020202020204" pitchFamily="34" charset="0"/>
              </a:rPr>
              <a:t>ii. Solve a difficult task? </a:t>
            </a:r>
            <a:endParaRPr lang="en-GB" sz="3200" dirty="0" smtClean="0">
              <a:latin typeface="Agency FB" panose="020B0503020202020204" pitchFamily="34" charset="0"/>
            </a:endParaRPr>
          </a:p>
          <a:p>
            <a:pPr marL="0" indent="0" algn="just">
              <a:buNone/>
            </a:pPr>
            <a:r>
              <a:rPr lang="en-GB" sz="3200" dirty="0" smtClean="0">
                <a:latin typeface="Agency FB" panose="020B0503020202020204" pitchFamily="34" charset="0"/>
              </a:rPr>
              <a:t>iii</a:t>
            </a:r>
            <a:r>
              <a:rPr lang="en-GB" sz="3200" dirty="0">
                <a:latin typeface="Agency FB" panose="020B0503020202020204" pitchFamily="34" charset="0"/>
              </a:rPr>
              <a:t>. Have an in depth knowledge or </a:t>
            </a:r>
            <a:r>
              <a:rPr lang="en-GB" sz="3200" dirty="0" smtClean="0">
                <a:latin typeface="Agency FB" panose="020B0503020202020204" pitchFamily="34" charset="0"/>
              </a:rPr>
              <a:t>understanding of a concept or idea? </a:t>
            </a:r>
          </a:p>
          <a:p>
            <a:pPr marL="0" indent="0" algn="just">
              <a:buNone/>
            </a:pPr>
            <a:r>
              <a:rPr lang="en-GB" sz="3200" dirty="0" smtClean="0">
                <a:latin typeface="Agency FB" panose="020B0503020202020204" pitchFamily="34" charset="0"/>
              </a:rPr>
              <a:t>iv. Criticise a concept/viewpoint? </a:t>
            </a:r>
          </a:p>
          <a:p>
            <a:pPr marL="0" indent="0" algn="just">
              <a:buNone/>
            </a:pPr>
            <a:r>
              <a:rPr lang="en-GB" sz="3200" dirty="0" smtClean="0">
                <a:latin typeface="Agency FB" panose="020B0503020202020204" pitchFamily="34" charset="0"/>
              </a:rPr>
              <a:t>The reason for reading will determine the kind of reading method one would adopt which will in turn determine the level of attention one would pay and the length or duration of reading.</a:t>
            </a:r>
          </a:p>
          <a:p>
            <a:pPr algn="just"/>
            <a:r>
              <a:rPr lang="en-GB" sz="3200" dirty="0" smtClean="0">
                <a:latin typeface="Agency FB" panose="020B0503020202020204" pitchFamily="34" charset="0"/>
              </a:rPr>
              <a:t>The next step is to decide on what to read which will help you realise your purpose for reading. The purpose of reading will determine what to read.</a:t>
            </a:r>
          </a:p>
        </p:txBody>
      </p:sp>
    </p:spTree>
    <p:extLst>
      <p:ext uri="{BB962C8B-B14F-4D97-AF65-F5344CB8AC3E}">
        <p14:creationId xmlns:p14="http://schemas.microsoft.com/office/powerpoint/2010/main" val="185491783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924800" cy="5562600"/>
          </a:xfrm>
        </p:spPr>
        <p:txBody>
          <a:bodyPr>
            <a:normAutofit/>
          </a:bodyPr>
          <a:lstStyle/>
          <a:p>
            <a:pPr marL="0" indent="0" algn="just">
              <a:buNone/>
            </a:pPr>
            <a:r>
              <a:rPr lang="en-US" sz="3200" dirty="0">
                <a:latin typeface="Agency FB" pitchFamily="34" charset="0"/>
              </a:rPr>
              <a:t>Having identified what to read, identify the method </a:t>
            </a:r>
            <a:r>
              <a:rPr lang="en-US" sz="3200" dirty="0" smtClean="0">
                <a:latin typeface="Agency FB" pitchFamily="34" charset="0"/>
              </a:rPr>
              <a:t>of reading </a:t>
            </a:r>
            <a:r>
              <a:rPr lang="en-US" sz="3200" dirty="0">
                <a:latin typeface="Agency FB" pitchFamily="34" charset="0"/>
              </a:rPr>
              <a:t>which is relevant to the purpose of reading.</a:t>
            </a:r>
          </a:p>
          <a:p>
            <a:pPr algn="just"/>
            <a:r>
              <a:rPr lang="en-GB" sz="3200" dirty="0" smtClean="0">
                <a:latin typeface="Agency FB" pitchFamily="34" charset="0"/>
              </a:rPr>
              <a:t>Choose </a:t>
            </a:r>
            <a:r>
              <a:rPr lang="en-GB" sz="3200" dirty="0">
                <a:latin typeface="Agency FB" pitchFamily="34" charset="0"/>
              </a:rPr>
              <a:t>or select the appropriate reading material which interests you so that you do not get bored. The material selected must be suitable for your </a:t>
            </a:r>
            <a:r>
              <a:rPr lang="en-GB" sz="3200" dirty="0" smtClean="0">
                <a:latin typeface="Agency FB" pitchFamily="34" charset="0"/>
              </a:rPr>
              <a:t>level (</a:t>
            </a:r>
            <a:r>
              <a:rPr lang="en-GB" sz="3200" dirty="0">
                <a:latin typeface="Agency FB" pitchFamily="34" charset="0"/>
              </a:rPr>
              <a:t>not too </a:t>
            </a:r>
            <a:r>
              <a:rPr lang="en-GB" sz="3200" dirty="0" smtClean="0">
                <a:latin typeface="Agency FB" pitchFamily="34" charset="0"/>
              </a:rPr>
              <a:t>difficult yet </a:t>
            </a:r>
            <a:r>
              <a:rPr lang="en-GB" sz="3200" dirty="0">
                <a:latin typeface="Agency FB" pitchFamily="34" charset="0"/>
              </a:rPr>
              <a:t>not too simple</a:t>
            </a:r>
          </a:p>
          <a:p>
            <a:pPr algn="just"/>
            <a:endParaRPr lang="en-GB" sz="3200" dirty="0">
              <a:latin typeface="Agency FB" pitchFamily="34" charset="0"/>
            </a:endParaRPr>
          </a:p>
        </p:txBody>
      </p:sp>
    </p:spTree>
    <p:extLst>
      <p:ext uri="{BB962C8B-B14F-4D97-AF65-F5344CB8AC3E}">
        <p14:creationId xmlns:p14="http://schemas.microsoft.com/office/powerpoint/2010/main" val="3658186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7"/>
            <a:ext cx="8229600" cy="6068144"/>
          </a:xfrm>
        </p:spPr>
        <p:txBody>
          <a:bodyPr>
            <a:normAutofit fontScale="92500"/>
          </a:bodyPr>
          <a:lstStyle/>
          <a:p>
            <a:pPr algn="just"/>
            <a:r>
              <a:rPr lang="en-GB" sz="3600" b="1" dirty="0" smtClean="0">
                <a:latin typeface="Agency FB" panose="020B0503020202020204" pitchFamily="34" charset="0"/>
              </a:rPr>
              <a:t>Saccadic Eye Movement: </a:t>
            </a:r>
            <a:r>
              <a:rPr lang="en-GB" sz="3600" dirty="0" smtClean="0">
                <a:latin typeface="Agency FB" panose="020B0503020202020204" pitchFamily="34" charset="0"/>
              </a:rPr>
              <a:t>This occurs when the eyes focus on the text, pick a group of words or phrases and then move forward a little to pick another group of words or phrases. The eyes are expected to pick words that collocate together (e.g. adjectives and  nouns, adverbs and verbs etc) and not individual words.</a:t>
            </a:r>
          </a:p>
          <a:p>
            <a:pPr algn="just"/>
            <a:r>
              <a:rPr lang="en-GB" sz="3600" b="1" dirty="0" smtClean="0">
                <a:latin typeface="Agency FB" panose="020B0503020202020204" pitchFamily="34" charset="0"/>
              </a:rPr>
              <a:t>Regressive Eye Movement</a:t>
            </a:r>
            <a:r>
              <a:rPr lang="en-GB" sz="3600" dirty="0" smtClean="0">
                <a:latin typeface="Agency FB" panose="020B0503020202020204" pitchFamily="34" charset="0"/>
              </a:rPr>
              <a:t>: Regressive eye movement on the other hand occurs when the eyes go backward to what has been read already and the come back to the present point to continue the forward jump movement. </a:t>
            </a:r>
            <a:endParaRPr lang="en-GB" sz="3600" dirty="0">
              <a:latin typeface="Agency FB" panose="020B0503020202020204" pitchFamily="34" charset="0"/>
            </a:endParaRPr>
          </a:p>
        </p:txBody>
      </p:sp>
    </p:spTree>
    <p:extLst>
      <p:ext uri="{BB962C8B-B14F-4D97-AF65-F5344CB8AC3E}">
        <p14:creationId xmlns:p14="http://schemas.microsoft.com/office/powerpoint/2010/main" val="11248385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47928"/>
          </a:xfrm>
        </p:spPr>
        <p:txBody>
          <a:bodyPr>
            <a:normAutofit/>
          </a:bodyPr>
          <a:lstStyle/>
          <a:p>
            <a:pPr algn="just"/>
            <a:r>
              <a:rPr lang="en-GB" sz="3400" dirty="0">
                <a:latin typeface="Agency FB" pitchFamily="34" charset="0"/>
              </a:rPr>
              <a:t>The essence of regressive (backward) movement of the eyes is to ensure an in depth understanding of the text/passage being read.</a:t>
            </a:r>
          </a:p>
          <a:p>
            <a:pPr marL="0" indent="0" algn="just">
              <a:buNone/>
            </a:pPr>
            <a:r>
              <a:rPr lang="en-GB" sz="3400" b="1" dirty="0">
                <a:latin typeface="Agency FB" pitchFamily="34" charset="0"/>
              </a:rPr>
              <a:t>The Essence/Importance of Reading </a:t>
            </a:r>
          </a:p>
          <a:p>
            <a:pPr algn="just"/>
            <a:r>
              <a:rPr lang="en-GB" sz="3400" dirty="0">
                <a:latin typeface="Agency FB" pitchFamily="34" charset="0"/>
              </a:rPr>
              <a:t> </a:t>
            </a:r>
            <a:r>
              <a:rPr lang="en-GB" sz="3400" dirty="0" smtClean="0">
                <a:latin typeface="Agency FB" pitchFamily="34" charset="0"/>
              </a:rPr>
              <a:t>You read to gain </a:t>
            </a:r>
            <a:r>
              <a:rPr lang="en-GB" sz="3400" dirty="0">
                <a:latin typeface="Agency FB" pitchFamily="34" charset="0"/>
              </a:rPr>
              <a:t>knowledge of what is around </a:t>
            </a:r>
            <a:r>
              <a:rPr lang="en-GB" sz="3400" dirty="0" smtClean="0">
                <a:latin typeface="Agency FB" pitchFamily="34" charset="0"/>
              </a:rPr>
              <a:t>you. Reading</a:t>
            </a:r>
            <a:r>
              <a:rPr lang="en-GB" sz="3400" dirty="0">
                <a:latin typeface="Agency FB" pitchFamily="34" charset="0"/>
              </a:rPr>
              <a:t> </a:t>
            </a:r>
            <a:r>
              <a:rPr lang="en-GB" sz="3400" dirty="0" smtClean="0">
                <a:latin typeface="Agency FB" pitchFamily="34" charset="0"/>
              </a:rPr>
              <a:t>exposes </a:t>
            </a:r>
            <a:r>
              <a:rPr lang="en-GB" sz="3400" dirty="0">
                <a:latin typeface="Agency FB" pitchFamily="34" charset="0"/>
              </a:rPr>
              <a:t>you to various experiences of life and </a:t>
            </a:r>
            <a:r>
              <a:rPr lang="en-GB" sz="3400" dirty="0" smtClean="0">
                <a:latin typeface="Agency FB" pitchFamily="34" charset="0"/>
              </a:rPr>
              <a:t>enriches </a:t>
            </a:r>
            <a:r>
              <a:rPr lang="en-GB" sz="3400" dirty="0">
                <a:latin typeface="Agency FB" pitchFamily="34" charset="0"/>
              </a:rPr>
              <a:t>your understanding of the world around you. </a:t>
            </a:r>
            <a:endParaRPr lang="en-GB" sz="3400" dirty="0" smtClean="0">
              <a:latin typeface="Agency FB" pitchFamily="34" charset="0"/>
            </a:endParaRPr>
          </a:p>
          <a:p>
            <a:pPr algn="just"/>
            <a:r>
              <a:rPr lang="en-GB" sz="3400" dirty="0">
                <a:latin typeface="Agency FB" pitchFamily="34" charset="0"/>
              </a:rPr>
              <a:t>You also read to collect facts that can be useful </a:t>
            </a:r>
            <a:r>
              <a:rPr lang="en-GB" sz="3400" dirty="0" smtClean="0">
                <a:latin typeface="Agency FB" pitchFamily="34" charset="0"/>
              </a:rPr>
              <a:t>to </a:t>
            </a:r>
            <a:r>
              <a:rPr lang="en-GB" sz="3400" dirty="0">
                <a:latin typeface="Agency FB" pitchFamily="34" charset="0"/>
              </a:rPr>
              <a:t>you in your academic life</a:t>
            </a:r>
            <a:r>
              <a:rPr lang="en-GB" sz="3400" dirty="0" smtClean="0">
                <a:latin typeface="Agency FB" pitchFamily="34" charset="0"/>
              </a:rPr>
              <a:t>.</a:t>
            </a:r>
          </a:p>
          <a:p>
            <a:pPr algn="just"/>
            <a:r>
              <a:rPr lang="en-GB" sz="3400" dirty="0">
                <a:latin typeface="Agency FB" pitchFamily="34" charset="0"/>
              </a:rPr>
              <a:t>Reading can also be </a:t>
            </a:r>
            <a:r>
              <a:rPr lang="en-GB" sz="3400" dirty="0" smtClean="0">
                <a:latin typeface="Agency FB" pitchFamily="34" charset="0"/>
              </a:rPr>
              <a:t>done for pleasure or relaxation. </a:t>
            </a:r>
          </a:p>
          <a:p>
            <a:pPr algn="just"/>
            <a:endParaRPr lang="en-GB" sz="3400" dirty="0">
              <a:latin typeface="Agency FB" pitchFamily="34" charset="0"/>
            </a:endParaRPr>
          </a:p>
          <a:p>
            <a:pPr algn="just"/>
            <a:endParaRPr lang="en-GB" sz="3400" dirty="0">
              <a:latin typeface="Agency FB" pitchFamily="34" charset="0"/>
            </a:endParaRPr>
          </a:p>
        </p:txBody>
      </p:sp>
    </p:spTree>
    <p:extLst>
      <p:ext uri="{BB962C8B-B14F-4D97-AF65-F5344CB8AC3E}">
        <p14:creationId xmlns:p14="http://schemas.microsoft.com/office/powerpoint/2010/main" val="10950626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19936"/>
          </a:xfrm>
        </p:spPr>
        <p:txBody>
          <a:bodyPr>
            <a:normAutofit lnSpcReduction="10000"/>
          </a:bodyPr>
          <a:lstStyle/>
          <a:p>
            <a:pPr algn="just"/>
            <a:r>
              <a:rPr lang="en-GB" sz="3600" dirty="0" smtClean="0">
                <a:latin typeface="Agency FB" pitchFamily="34" charset="0"/>
              </a:rPr>
              <a:t>To understand and solve difficult problems, analyse and critically assess different points of view.</a:t>
            </a:r>
          </a:p>
          <a:p>
            <a:pPr algn="just"/>
            <a:r>
              <a:rPr lang="en-GB" sz="3600" dirty="0" smtClean="0">
                <a:latin typeface="Agency FB" pitchFamily="34" charset="0"/>
              </a:rPr>
              <a:t>Reading helps you to master the meaning of words and to recognise their grammatical structures/classes.</a:t>
            </a:r>
          </a:p>
          <a:p>
            <a:pPr marL="0" indent="0" algn="just">
              <a:buNone/>
            </a:pPr>
            <a:r>
              <a:rPr lang="en-GB" sz="3600" b="1" dirty="0" smtClean="0">
                <a:latin typeface="Agency FB" pitchFamily="34" charset="0"/>
              </a:rPr>
              <a:t>Reading Strategies/Methods</a:t>
            </a:r>
          </a:p>
          <a:p>
            <a:pPr algn="just"/>
            <a:r>
              <a:rPr lang="en-GB" sz="3600" dirty="0" smtClean="0">
                <a:latin typeface="Agency FB" pitchFamily="34" charset="0"/>
              </a:rPr>
              <a:t>There are different reading methods depending on the purpose of reading a material/text. Basically, there are three reading methods which include: the survey reading method, extensive reading method and the intensive reading method.</a:t>
            </a:r>
            <a:endParaRPr lang="en-GB" sz="3600" dirty="0">
              <a:latin typeface="Agency FB" pitchFamily="34" charset="0"/>
            </a:endParaRPr>
          </a:p>
        </p:txBody>
      </p:sp>
    </p:spTree>
    <p:extLst>
      <p:ext uri="{BB962C8B-B14F-4D97-AF65-F5344CB8AC3E}">
        <p14:creationId xmlns:p14="http://schemas.microsoft.com/office/powerpoint/2010/main" val="267354842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47928"/>
          </a:xfrm>
        </p:spPr>
        <p:txBody>
          <a:bodyPr>
            <a:normAutofit fontScale="92500" lnSpcReduction="10000"/>
          </a:bodyPr>
          <a:lstStyle/>
          <a:p>
            <a:pPr algn="just"/>
            <a:r>
              <a:rPr lang="en-GB" sz="3600" b="1" dirty="0" smtClean="0">
                <a:latin typeface="Agency FB" pitchFamily="34" charset="0"/>
              </a:rPr>
              <a:t>Survey Reading Method: </a:t>
            </a:r>
            <a:r>
              <a:rPr lang="en-GB" sz="3600" dirty="0" smtClean="0">
                <a:latin typeface="Agency FB" pitchFamily="34" charset="0"/>
              </a:rPr>
              <a:t>This is the fastest reading method. It does not require paying much attention to what is being read. The survey reading method is used to get a general impression about a text or to locate a particular point or fact from a reading material. It is further subdivided into two:</a:t>
            </a:r>
          </a:p>
          <a:p>
            <a:pPr marL="0" indent="0" algn="just">
              <a:buNone/>
            </a:pPr>
            <a:r>
              <a:rPr lang="en-GB" sz="3600" dirty="0">
                <a:latin typeface="Agency FB" pitchFamily="34" charset="0"/>
              </a:rPr>
              <a:t>	</a:t>
            </a:r>
            <a:r>
              <a:rPr lang="en-GB" sz="3600" dirty="0" smtClean="0">
                <a:latin typeface="Agency FB" pitchFamily="34" charset="0"/>
              </a:rPr>
              <a:t>i. Skimming</a:t>
            </a:r>
          </a:p>
          <a:p>
            <a:pPr marL="0" indent="0" algn="just">
              <a:buNone/>
            </a:pPr>
            <a:r>
              <a:rPr lang="en-GB" sz="3600" dirty="0">
                <a:latin typeface="Agency FB" pitchFamily="34" charset="0"/>
              </a:rPr>
              <a:t>	</a:t>
            </a:r>
            <a:r>
              <a:rPr lang="en-GB" sz="3600" dirty="0" smtClean="0">
                <a:latin typeface="Agency FB" pitchFamily="34" charset="0"/>
              </a:rPr>
              <a:t>ii Scanning</a:t>
            </a:r>
          </a:p>
          <a:p>
            <a:pPr marL="0" indent="0" algn="just">
              <a:buNone/>
            </a:pPr>
            <a:r>
              <a:rPr lang="en-GB" sz="3600" b="1" dirty="0" smtClean="0">
                <a:latin typeface="Agency FB" pitchFamily="34" charset="0"/>
              </a:rPr>
              <a:t>Skimming: </a:t>
            </a:r>
            <a:r>
              <a:rPr lang="en-GB" sz="3600" dirty="0" smtClean="0">
                <a:latin typeface="Agency FB" pitchFamily="34" charset="0"/>
              </a:rPr>
              <a:t>This rapid reading method is used to get the general overview or gist of a text or material. It is the type of reading that enables the reader to get only the important points of a text. Examples include reading newspapers</a:t>
            </a:r>
          </a:p>
        </p:txBody>
      </p:sp>
    </p:spTree>
    <p:extLst>
      <p:ext uri="{BB962C8B-B14F-4D97-AF65-F5344CB8AC3E}">
        <p14:creationId xmlns:p14="http://schemas.microsoft.com/office/powerpoint/2010/main" val="15115109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lnSpcReduction="10000"/>
          </a:bodyPr>
          <a:lstStyle/>
          <a:p>
            <a:pPr algn="just"/>
            <a:r>
              <a:rPr lang="en-GB" sz="3600" b="1" dirty="0">
                <a:latin typeface="Agency FB" pitchFamily="34" charset="0"/>
              </a:rPr>
              <a:t>Scanning: </a:t>
            </a:r>
            <a:r>
              <a:rPr lang="en-GB" sz="3600" dirty="0">
                <a:latin typeface="Agency FB" pitchFamily="34" charset="0"/>
              </a:rPr>
              <a:t>This </a:t>
            </a:r>
            <a:r>
              <a:rPr lang="en-GB" sz="3600" dirty="0" smtClean="0">
                <a:latin typeface="Agency FB" pitchFamily="34" charset="0"/>
              </a:rPr>
              <a:t>entails reading rapidly in order to find specific ideas/facts </a:t>
            </a:r>
            <a:r>
              <a:rPr lang="en-GB" sz="3600" dirty="0">
                <a:latin typeface="Agency FB" pitchFamily="34" charset="0"/>
              </a:rPr>
              <a:t>from a large amount of information. During scanning, the eye movement may not be from left to right as it is done in conventional  reading but rather from top to bottom or across the </a:t>
            </a:r>
            <a:r>
              <a:rPr lang="en-GB" sz="3600" dirty="0" smtClean="0">
                <a:latin typeface="Agency FB" pitchFamily="34" charset="0"/>
              </a:rPr>
              <a:t>pages </a:t>
            </a:r>
            <a:r>
              <a:rPr lang="en-GB" sz="3600" dirty="0">
                <a:latin typeface="Agency FB" pitchFamily="34" charset="0"/>
              </a:rPr>
              <a:t>quickly in order to locate specific information.</a:t>
            </a:r>
          </a:p>
          <a:p>
            <a:pPr algn="just"/>
            <a:r>
              <a:rPr lang="en-GB" sz="3600" b="1" dirty="0">
                <a:latin typeface="Agency FB" pitchFamily="34" charset="0"/>
              </a:rPr>
              <a:t>Extensive </a:t>
            </a:r>
            <a:r>
              <a:rPr lang="en-GB" sz="3600" b="1" dirty="0" smtClean="0">
                <a:latin typeface="Agency FB" pitchFamily="34" charset="0"/>
              </a:rPr>
              <a:t>Reading </a:t>
            </a:r>
            <a:r>
              <a:rPr lang="en-GB" sz="3600" b="1" dirty="0">
                <a:latin typeface="Agency FB" pitchFamily="34" charset="0"/>
              </a:rPr>
              <a:t>Method: </a:t>
            </a:r>
            <a:r>
              <a:rPr lang="en-GB" sz="3600" dirty="0">
                <a:latin typeface="Agency FB" pitchFamily="34" charset="0"/>
              </a:rPr>
              <a:t>This method of reading is neither too fast nor too slow. It is an average reading method usually </a:t>
            </a:r>
            <a:r>
              <a:rPr lang="en-GB" sz="3600" dirty="0" smtClean="0">
                <a:latin typeface="Agency FB" pitchFamily="34" charset="0"/>
              </a:rPr>
              <a:t>adopted </a:t>
            </a:r>
            <a:r>
              <a:rPr lang="en-GB" sz="3600" dirty="0">
                <a:latin typeface="Agency FB" pitchFamily="34" charset="0"/>
              </a:rPr>
              <a:t>while reading for pleasure or entertainment. It does not require a great deal of attention or concentration. </a:t>
            </a:r>
          </a:p>
        </p:txBody>
      </p:sp>
    </p:spTree>
    <p:extLst>
      <p:ext uri="{BB962C8B-B14F-4D97-AF65-F5344CB8AC3E}">
        <p14:creationId xmlns:p14="http://schemas.microsoft.com/office/powerpoint/2010/main" val="48109510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991944"/>
          </a:xfrm>
        </p:spPr>
        <p:txBody>
          <a:bodyPr>
            <a:noAutofit/>
          </a:bodyPr>
          <a:lstStyle/>
          <a:p>
            <a:pPr algn="just"/>
            <a:r>
              <a:rPr lang="en-GB" sz="3600" dirty="0">
                <a:latin typeface="Agency FB" pitchFamily="34" charset="0"/>
              </a:rPr>
              <a:t>It is used for materials that are not difficult such as novels or when reassessing a material that has been read previously.</a:t>
            </a:r>
          </a:p>
          <a:p>
            <a:pPr marL="0" indent="0" algn="just">
              <a:buNone/>
            </a:pPr>
            <a:r>
              <a:rPr lang="en-GB" sz="3600" b="1" dirty="0" smtClean="0">
                <a:latin typeface="Agency FB" pitchFamily="34" charset="0"/>
              </a:rPr>
              <a:t>Intensive Reading Method: </a:t>
            </a:r>
            <a:r>
              <a:rPr lang="en-GB" sz="3600" dirty="0" smtClean="0">
                <a:latin typeface="Agency FB" pitchFamily="34" charset="0"/>
              </a:rPr>
              <a:t>This method of reading is slow and is often referred to as careful or study reading. It requires a thorough and great degree of attention. Intensive reading method is demanding and requires a high level of concentration. It involves an in- depth kind of reading which will enable the reader to be able to recall details of the material that was read.</a:t>
            </a:r>
          </a:p>
        </p:txBody>
      </p:sp>
    </p:spTree>
    <p:extLst>
      <p:ext uri="{BB962C8B-B14F-4D97-AF65-F5344CB8AC3E}">
        <p14:creationId xmlns:p14="http://schemas.microsoft.com/office/powerpoint/2010/main" val="6341457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352928" cy="5832648"/>
          </a:xfrm>
        </p:spPr>
        <p:txBody>
          <a:bodyPr>
            <a:normAutofit lnSpcReduction="10000"/>
          </a:bodyPr>
          <a:lstStyle/>
          <a:p>
            <a:pPr marL="0" indent="0" algn="just">
              <a:buNone/>
            </a:pPr>
            <a:r>
              <a:rPr lang="en-GB" sz="3600" b="1" dirty="0">
                <a:latin typeface="Agency FB" pitchFamily="34" charset="0"/>
              </a:rPr>
              <a:t>Bad Reading </a:t>
            </a:r>
            <a:r>
              <a:rPr lang="en-GB" sz="3600" b="1" dirty="0" smtClean="0">
                <a:latin typeface="Agency FB" pitchFamily="34" charset="0"/>
              </a:rPr>
              <a:t>Habits</a:t>
            </a:r>
          </a:p>
          <a:p>
            <a:pPr marL="0" indent="0" algn="just">
              <a:buNone/>
            </a:pPr>
            <a:r>
              <a:rPr lang="en-GB" sz="3600" b="1" dirty="0" smtClean="0">
                <a:latin typeface="Agency FB" pitchFamily="34" charset="0"/>
              </a:rPr>
              <a:t> </a:t>
            </a:r>
            <a:r>
              <a:rPr lang="en-GB" sz="3600" dirty="0" smtClean="0">
                <a:latin typeface="Agency FB" pitchFamily="34" charset="0"/>
              </a:rPr>
              <a:t>For </a:t>
            </a:r>
            <a:r>
              <a:rPr lang="en-GB" sz="3600" dirty="0">
                <a:latin typeface="Agency FB" pitchFamily="34" charset="0"/>
              </a:rPr>
              <a:t>effective reading to take place, poor reading habits such as the following must be avoided</a:t>
            </a:r>
            <a:r>
              <a:rPr lang="en-GB" sz="3600" dirty="0" smtClean="0">
                <a:latin typeface="Agency FB" pitchFamily="34" charset="0"/>
              </a:rPr>
              <a:t>.</a:t>
            </a:r>
          </a:p>
          <a:p>
            <a:pPr algn="just"/>
            <a:r>
              <a:rPr lang="en-GB" sz="3600" dirty="0">
                <a:latin typeface="Agency FB" pitchFamily="34" charset="0"/>
              </a:rPr>
              <a:t> </a:t>
            </a:r>
            <a:r>
              <a:rPr lang="en-GB" sz="3600" b="1" dirty="0" smtClean="0">
                <a:latin typeface="Agency FB" pitchFamily="34" charset="0"/>
              </a:rPr>
              <a:t>Using a pacer when reading</a:t>
            </a:r>
            <a:r>
              <a:rPr lang="en-GB" sz="3600" dirty="0" smtClean="0">
                <a:latin typeface="Agency FB" pitchFamily="34" charset="0"/>
              </a:rPr>
              <a:t>: A pacer could be a pen, ruler or fingertips used to touch printed words while reading. This is a bad reading habit for matured readers because it usually slows down reading. It is expected that the eyes pick group of words and not a pacer. This practice is only allowed for beginners because it helps in preventing their eyes from wondering off the text or line being read.</a:t>
            </a:r>
          </a:p>
          <a:p>
            <a:pPr marL="0" indent="0" algn="just">
              <a:buNone/>
            </a:pPr>
            <a:endParaRPr lang="en-GB" sz="3600" dirty="0">
              <a:latin typeface="Agency FB" pitchFamily="34" charset="0"/>
            </a:endParaRPr>
          </a:p>
        </p:txBody>
      </p:sp>
    </p:spTree>
    <p:extLst>
      <p:ext uri="{BB962C8B-B14F-4D97-AF65-F5344CB8AC3E}">
        <p14:creationId xmlns:p14="http://schemas.microsoft.com/office/powerpoint/2010/main" val="20571791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147248" cy="5919936"/>
          </a:xfrm>
        </p:spPr>
        <p:txBody>
          <a:bodyPr>
            <a:normAutofit lnSpcReduction="10000"/>
          </a:bodyPr>
          <a:lstStyle/>
          <a:p>
            <a:pPr algn="just"/>
            <a:r>
              <a:rPr lang="en-GB" sz="3600" b="1" dirty="0" smtClean="0">
                <a:latin typeface="Agency FB" pitchFamily="34" charset="0"/>
              </a:rPr>
              <a:t>Head Movement: </a:t>
            </a:r>
            <a:r>
              <a:rPr lang="en-GB" sz="3600" dirty="0" smtClean="0">
                <a:latin typeface="Agency FB" pitchFamily="34" charset="0"/>
              </a:rPr>
              <a:t>A good reader should not move the head when reading. Only the eyes are meant to move from left to right. Head movement slows down reading and exerts extra stress on the reader.</a:t>
            </a:r>
          </a:p>
          <a:p>
            <a:pPr algn="just"/>
            <a:r>
              <a:rPr lang="en-GB" sz="3600" b="1" dirty="0" smtClean="0">
                <a:latin typeface="Agency FB" pitchFamily="34" charset="0"/>
              </a:rPr>
              <a:t>Vocalisation/sub-vocalisation: </a:t>
            </a:r>
            <a:r>
              <a:rPr lang="en-GB" sz="3600" dirty="0" smtClean="0">
                <a:latin typeface="Agency FB" pitchFamily="34" charset="0"/>
              </a:rPr>
              <a:t>This is the act of either pronouncing or muttering words aloud or by moving the lips while reading. Like head movement, it also slows down reading and exerts extra stress on the reader.</a:t>
            </a:r>
          </a:p>
          <a:p>
            <a:pPr algn="just"/>
            <a:r>
              <a:rPr lang="en-GB" sz="3600" b="1" dirty="0" smtClean="0">
                <a:latin typeface="Agency FB" pitchFamily="34" charset="0"/>
              </a:rPr>
              <a:t>Regressive Eye Movement: </a:t>
            </a:r>
            <a:r>
              <a:rPr lang="en-GB" sz="3600" dirty="0" smtClean="0">
                <a:latin typeface="Agency FB" pitchFamily="34" charset="0"/>
              </a:rPr>
              <a:t>Excessive and unnecessary backward eye movement during reading </a:t>
            </a:r>
            <a:endParaRPr lang="en-GB" sz="3600" dirty="0">
              <a:latin typeface="Agency FB" pitchFamily="34" charset="0"/>
            </a:endParaRPr>
          </a:p>
        </p:txBody>
      </p:sp>
    </p:spTree>
    <p:extLst>
      <p:ext uri="{BB962C8B-B14F-4D97-AF65-F5344CB8AC3E}">
        <p14:creationId xmlns:p14="http://schemas.microsoft.com/office/powerpoint/2010/main" val="2805262520"/>
      </p:ext>
    </p:extLst>
  </p:cSld>
  <p:clrMapOvr>
    <a:masterClrMapping/>
  </p:clrMapOvr>
  <p:transition spd="slow">
    <p:comb/>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5" ma:contentTypeDescription="Create a new document." ma:contentTypeScope="" ma:versionID="4a91573f63068cb6a6c826e99dfe51c9">
  <xsd:schema xmlns:xsd="http://www.w3.org/2001/XMLSchema" xmlns:xs="http://www.w3.org/2001/XMLSchema" xmlns:p="http://schemas.microsoft.com/office/2006/metadata/properties" xmlns:ns2="260267c7-1e26-45eb-ba29-3b5bc9759aa0" targetNamespace="http://schemas.microsoft.com/office/2006/metadata/properties" ma:root="true" ma:fieldsID="47b190d43ca0860976f4eeb95499878f"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93C494-9C3D-4C40-8D4A-12E551C8CF67}"/>
</file>

<file path=customXml/itemProps2.xml><?xml version="1.0" encoding="utf-8"?>
<ds:datastoreItem xmlns:ds="http://schemas.openxmlformats.org/officeDocument/2006/customXml" ds:itemID="{B68BB84C-1E4E-480C-895F-A56698C69CA7}"/>
</file>

<file path=customXml/itemProps3.xml><?xml version="1.0" encoding="utf-8"?>
<ds:datastoreItem xmlns:ds="http://schemas.openxmlformats.org/officeDocument/2006/customXml" ds:itemID="{1111AC50-6BB7-42B7-ADB4-8BAB75D96111}"/>
</file>

<file path=docProps/app.xml><?xml version="1.0" encoding="utf-8"?>
<Properties xmlns="http://schemas.openxmlformats.org/officeDocument/2006/extended-properties" xmlns:vt="http://schemas.openxmlformats.org/officeDocument/2006/docPropsVTypes">
  <Template>Flow</Template>
  <TotalTime>471</TotalTime>
  <Words>1055</Words>
  <Application>Microsoft Office PowerPoint</Application>
  <PresentationFormat>On-screen Show (4:3)</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Agency FB</vt:lpstr>
      <vt:lpstr>Calibri</vt:lpstr>
      <vt:lpstr>Constantia</vt:lpstr>
      <vt:lpstr>Wingdings 2</vt:lpstr>
      <vt:lpstr>Flow</vt:lpstr>
      <vt:lpstr>READING SKILLS  17TH NOVEMBER, 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SKILLS</dc:title>
  <dc:creator>Dr Martha Terna-Abah</dc:creator>
  <cp:lastModifiedBy>DR MARTHA TERNA-ABAH</cp:lastModifiedBy>
  <cp:revision>80</cp:revision>
  <dcterms:created xsi:type="dcterms:W3CDTF">2018-10-15T11:06:00Z</dcterms:created>
  <dcterms:modified xsi:type="dcterms:W3CDTF">2021-11-17T12:58:10Z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