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364099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370040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2873692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FDE23-3B10-4BCD-8F81-BB14E3D8513F}" type="slidenum">
              <a:rPr lang="en-GB" smtClean="0"/>
              <a:pPr/>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96629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3028094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FDE23-3B10-4BCD-8F81-BB14E3D8513F}" type="slidenum">
              <a:rPr lang="en-GB" smtClean="0"/>
              <a:pPr/>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71306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3596177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1869327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300939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368600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189617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455111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241169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390355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51550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1315697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380CA2-3604-4407-9321-CD35A4048D5F}" type="datetimeFigureOut">
              <a:rPr lang="en-GB" smtClean="0"/>
              <a:pPr/>
              <a:t>18/11/2021</a:t>
            </a:fld>
            <a:endParaRPr lang="en-GB"/>
          </a:p>
        </p:txBody>
      </p:sp>
      <p:sp>
        <p:nvSpPr>
          <p:cNvPr id="6" name="Footer Placeholder 5"/>
          <p:cNvSpPr>
            <a:spLocks noGrp="1"/>
          </p:cNvSpPr>
          <p:nvPr>
            <p:ph type="ftr" sz="quarter" idx="11"/>
          </p:nvPr>
        </p:nvSpPr>
        <p:spPr>
          <a:xfrm>
            <a:off x="533400" y="6172200"/>
            <a:ext cx="5811724" cy="365125"/>
          </a:xfrm>
        </p:spPr>
        <p:txBody>
          <a:bodyPr/>
          <a:lstStyle/>
          <a:p>
            <a:endParaRPr lang="en-GB"/>
          </a:p>
        </p:txBody>
      </p:sp>
      <p:sp>
        <p:nvSpPr>
          <p:cNvPr id="7" name="Slide Number Placeholder 6"/>
          <p:cNvSpPr>
            <a:spLocks noGrp="1"/>
          </p:cNvSpPr>
          <p:nvPr>
            <p:ph type="sldNum" sz="quarter" idx="12"/>
          </p:nvPr>
        </p:nvSpPr>
        <p:spPr/>
        <p:txBody>
          <a:bodyPr/>
          <a:lstStyle/>
          <a:p>
            <a:fld id="{C58FDE23-3B10-4BCD-8F81-BB14E3D8513F}" type="slidenum">
              <a:rPr lang="en-GB" smtClean="0"/>
              <a:pPr/>
              <a:t>‹#›</a:t>
            </a:fld>
            <a:endParaRPr lang="en-GB"/>
          </a:p>
        </p:txBody>
      </p:sp>
    </p:spTree>
    <p:extLst>
      <p:ext uri="{BB962C8B-B14F-4D97-AF65-F5344CB8AC3E}">
        <p14:creationId xmlns:p14="http://schemas.microsoft.com/office/powerpoint/2010/main" val="374803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6380CA2-3604-4407-9321-CD35A4048D5F}" type="datetimeFigureOut">
              <a:rPr lang="en-GB" smtClean="0"/>
              <a:pPr/>
              <a:t>18/11/2021</a:t>
            </a:fld>
            <a:endParaRPr lang="en-GB"/>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58FDE23-3B10-4BCD-8F81-BB14E3D8513F}" type="slidenum">
              <a:rPr lang="en-GB" smtClean="0"/>
              <a:pPr/>
              <a:t>‹#›</a:t>
            </a:fld>
            <a:endParaRPr lang="en-GB"/>
          </a:p>
        </p:txBody>
      </p:sp>
    </p:spTree>
    <p:extLst>
      <p:ext uri="{BB962C8B-B14F-4D97-AF65-F5344CB8AC3E}">
        <p14:creationId xmlns:p14="http://schemas.microsoft.com/office/powerpoint/2010/main" val="143961894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8641"/>
            <a:ext cx="8208912" cy="576063"/>
          </a:xfrm>
        </p:spPr>
        <p:txBody>
          <a:bodyPr>
            <a:normAutofit fontScale="90000"/>
          </a:bodyPr>
          <a:lstStyle/>
          <a:p>
            <a:pPr algn="just"/>
            <a:r>
              <a:rPr lang="en-GB" sz="3600" dirty="0" smtClean="0">
                <a:latin typeface="Agency FB" pitchFamily="34" charset="0"/>
              </a:rPr>
              <a:t>	SPEAKING SKILLS          			</a:t>
            </a:r>
            <a:r>
              <a:rPr lang="en-GB" sz="3600" smtClean="0">
                <a:latin typeface="Agency FB" pitchFamily="34" charset="0"/>
              </a:rPr>
              <a:t>	</a:t>
            </a:r>
            <a:r>
              <a:rPr lang="en-GB" sz="3600" smtClean="0">
                <a:latin typeface="Agency FB" pitchFamily="34" charset="0"/>
              </a:rPr>
              <a:t>18</a:t>
            </a:r>
            <a:r>
              <a:rPr lang="en-GB" sz="3600" baseline="30000" smtClean="0">
                <a:latin typeface="Agency FB" pitchFamily="34" charset="0"/>
              </a:rPr>
              <a:t>th</a:t>
            </a:r>
            <a:r>
              <a:rPr lang="en-GB" sz="3600" smtClean="0">
                <a:latin typeface="Agency FB" pitchFamily="34" charset="0"/>
              </a:rPr>
              <a:t> </a:t>
            </a:r>
            <a:r>
              <a:rPr lang="en-GB" sz="3600" dirty="0" smtClean="0">
                <a:latin typeface="Agency FB" pitchFamily="34" charset="0"/>
              </a:rPr>
              <a:t>NOVEMBER, 2021    </a:t>
            </a:r>
            <a:endParaRPr lang="en-GB" sz="3600" dirty="0">
              <a:latin typeface="Agency FB" pitchFamily="34" charset="0"/>
            </a:endParaRPr>
          </a:p>
        </p:txBody>
      </p:sp>
      <p:sp>
        <p:nvSpPr>
          <p:cNvPr id="3" name="Subtitle 2"/>
          <p:cNvSpPr>
            <a:spLocks noGrp="1"/>
          </p:cNvSpPr>
          <p:nvPr>
            <p:ph type="subTitle" idx="1"/>
          </p:nvPr>
        </p:nvSpPr>
        <p:spPr>
          <a:xfrm>
            <a:off x="395536" y="764704"/>
            <a:ext cx="8352928" cy="5760640"/>
          </a:xfrm>
        </p:spPr>
        <p:txBody>
          <a:bodyPr>
            <a:noAutofit/>
          </a:bodyPr>
          <a:lstStyle/>
          <a:p>
            <a:pPr algn="just"/>
            <a:r>
              <a:rPr lang="en-GB" sz="3300" b="1" dirty="0" smtClean="0">
                <a:latin typeface="Agency FB" pitchFamily="34" charset="0"/>
              </a:rPr>
              <a:t>What is Speaking? </a:t>
            </a:r>
            <a:r>
              <a:rPr lang="en-GB" sz="3300" dirty="0" smtClean="0">
                <a:latin typeface="Agency FB" pitchFamily="34" charset="0"/>
              </a:rPr>
              <a:t>Speaking is the act of conveying information or expressing one’s feelings, ideas or  views orally. It is the ability to produce meaningful sounds, words and other grammatical structures such as phrases, clauses and sentences correctly and the effective interpretation of these of these sounds and grammatical structures (words, phrases, clauses, sentences) by the listener. Speaking is an expressive skill. </a:t>
            </a:r>
          </a:p>
          <a:p>
            <a:pPr algn="just"/>
            <a:r>
              <a:rPr lang="en-GB" sz="3300" dirty="0" smtClean="0">
                <a:latin typeface="Agency FB" pitchFamily="34" charset="0"/>
              </a:rPr>
              <a:t>Speaking as a language skill is not only about pronouncing words  but it also involves the ability of the speaker to:</a:t>
            </a:r>
          </a:p>
        </p:txBody>
      </p:sp>
    </p:spTree>
    <p:extLst>
      <p:ext uri="{BB962C8B-B14F-4D97-AF65-F5344CB8AC3E}">
        <p14:creationId xmlns:p14="http://schemas.microsoft.com/office/powerpoint/2010/main" val="1127224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50144"/>
          </a:xfrm>
        </p:spPr>
        <p:txBody>
          <a:bodyPr>
            <a:noAutofit/>
          </a:bodyPr>
          <a:lstStyle/>
          <a:p>
            <a:pPr algn="just"/>
            <a:r>
              <a:rPr lang="en-US" sz="3000" dirty="0">
                <a:latin typeface="Agency FB" pitchFamily="34" charset="0"/>
              </a:rPr>
              <a:t>Use the </a:t>
            </a:r>
            <a:r>
              <a:rPr lang="en-US" sz="3000" dirty="0" smtClean="0">
                <a:latin typeface="Agency FB" pitchFamily="34" charset="0"/>
              </a:rPr>
              <a:t>stress and </a:t>
            </a:r>
            <a:r>
              <a:rPr lang="en-US" sz="3000" dirty="0">
                <a:latin typeface="Agency FB" pitchFamily="34" charset="0"/>
              </a:rPr>
              <a:t>intonation patterns of a language </a:t>
            </a:r>
            <a:r>
              <a:rPr lang="en-US" sz="3000" dirty="0" smtClean="0">
                <a:latin typeface="Agency FB" pitchFamily="34" charset="0"/>
              </a:rPr>
              <a:t>correctly.</a:t>
            </a:r>
          </a:p>
          <a:p>
            <a:pPr algn="just"/>
            <a:r>
              <a:rPr lang="en-US" sz="3000" dirty="0" smtClean="0">
                <a:latin typeface="Agency FB" pitchFamily="34" charset="0"/>
              </a:rPr>
              <a:t> </a:t>
            </a:r>
            <a:r>
              <a:rPr lang="en-GB" sz="3000" dirty="0" smtClean="0">
                <a:latin typeface="Agency FB" pitchFamily="34" charset="0"/>
              </a:rPr>
              <a:t>Make words collocate appropriately.</a:t>
            </a:r>
          </a:p>
          <a:p>
            <a:pPr algn="just"/>
            <a:r>
              <a:rPr lang="en-GB" sz="3000" dirty="0" smtClean="0">
                <a:latin typeface="Agency FB" pitchFamily="34" charset="0"/>
              </a:rPr>
              <a:t>Use the vocabulary of a language appropriately in different situations.</a:t>
            </a:r>
          </a:p>
          <a:p>
            <a:pPr algn="just"/>
            <a:r>
              <a:rPr lang="en-GB" sz="3000" dirty="0">
                <a:latin typeface="Agency FB" pitchFamily="34" charset="0"/>
              </a:rPr>
              <a:t> </a:t>
            </a:r>
            <a:r>
              <a:rPr lang="en-GB" sz="3000" dirty="0" smtClean="0">
                <a:latin typeface="Agency FB" pitchFamily="34" charset="0"/>
              </a:rPr>
              <a:t>construct grammatical units (words, phrases, clauses and sentences) correctly.</a:t>
            </a:r>
          </a:p>
          <a:p>
            <a:pPr marL="64008" indent="0" algn="just">
              <a:buNone/>
            </a:pPr>
            <a:r>
              <a:rPr lang="en-GB" sz="3000" b="1" dirty="0" smtClean="0">
                <a:latin typeface="Agency FB" pitchFamily="34" charset="0"/>
              </a:rPr>
              <a:t>SPEAKING SETTINGS/SITUATIONS </a:t>
            </a:r>
          </a:p>
          <a:p>
            <a:pPr marL="64008" indent="0" algn="just">
              <a:buNone/>
            </a:pPr>
            <a:r>
              <a:rPr lang="en-GB" sz="3000" dirty="0" smtClean="0">
                <a:latin typeface="Agency FB" pitchFamily="34" charset="0"/>
              </a:rPr>
              <a:t>There are two communicative situations or settings under which speaking takes place. These are the interactive and non interactive settings or situations.</a:t>
            </a:r>
          </a:p>
        </p:txBody>
      </p:sp>
    </p:spTree>
    <p:extLst>
      <p:ext uri="{BB962C8B-B14F-4D97-AF65-F5344CB8AC3E}">
        <p14:creationId xmlns:p14="http://schemas.microsoft.com/office/powerpoint/2010/main" val="339120335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50144"/>
          </a:xfrm>
        </p:spPr>
        <p:txBody>
          <a:bodyPr>
            <a:normAutofit fontScale="85000" lnSpcReduction="20000"/>
          </a:bodyPr>
          <a:lstStyle/>
          <a:p>
            <a:pPr marL="521208" indent="-457200" algn="just">
              <a:buFont typeface="Wingdings" panose="05000000000000000000" pitchFamily="2" charset="2"/>
              <a:buChar char="Ø"/>
            </a:pPr>
            <a:r>
              <a:rPr lang="en-US" sz="3400" b="1" dirty="0">
                <a:latin typeface="Agency FB" pitchFamily="34" charset="0"/>
              </a:rPr>
              <a:t>Interactive </a:t>
            </a:r>
            <a:r>
              <a:rPr lang="en-US" sz="3400" b="1" dirty="0" smtClean="0">
                <a:latin typeface="Agency FB" pitchFamily="34" charset="0"/>
              </a:rPr>
              <a:t>Setting/Situation </a:t>
            </a:r>
            <a:endParaRPr lang="en-US" sz="3400" b="1" dirty="0">
              <a:latin typeface="Agency FB" pitchFamily="34" charset="0"/>
            </a:endParaRPr>
          </a:p>
          <a:p>
            <a:pPr marL="64008" indent="0" algn="just">
              <a:buNone/>
            </a:pPr>
            <a:r>
              <a:rPr lang="en-US" sz="3400" dirty="0">
                <a:latin typeface="Agency FB" pitchFamily="34" charset="0"/>
              </a:rPr>
              <a:t>This is the situation wherein the role of a speaker </a:t>
            </a:r>
            <a:r>
              <a:rPr lang="en-US" sz="3400" dirty="0" smtClean="0">
                <a:latin typeface="Agency FB" pitchFamily="34" charset="0"/>
              </a:rPr>
              <a:t>and a </a:t>
            </a:r>
            <a:r>
              <a:rPr lang="en-GB" sz="3400" dirty="0" smtClean="0">
                <a:latin typeface="Agency FB" pitchFamily="34" charset="0"/>
              </a:rPr>
              <a:t>listener is alternated because both participants (speaker and listener) are actively involved in a conversation or dialogue. That is, the speaker sometimes becomes the listener and the listener sometimes becomes the speaker. Consequently, both the speaker and the listener have to be very attentive so as to make their input toward the success of the communication. Examples of this kind of situation include face-to-face communication and telephone conversation.</a:t>
            </a:r>
          </a:p>
          <a:p>
            <a:pPr marL="521208" indent="-457200" algn="just">
              <a:buFont typeface="Wingdings" panose="05000000000000000000" pitchFamily="2" charset="2"/>
              <a:buChar char="Ø"/>
            </a:pPr>
            <a:r>
              <a:rPr lang="en-GB" sz="3400" b="1" dirty="0" smtClean="0">
                <a:latin typeface="Agency FB" pitchFamily="34" charset="0"/>
              </a:rPr>
              <a:t>Non Interactive Situation</a:t>
            </a:r>
          </a:p>
          <a:p>
            <a:pPr marL="64008" indent="0" algn="just">
              <a:buNone/>
            </a:pPr>
            <a:r>
              <a:rPr lang="en-GB" sz="3400" dirty="0" smtClean="0">
                <a:latin typeface="Agency FB" pitchFamily="34" charset="0"/>
              </a:rPr>
              <a:t>Here, the speaker gives out the information without being interrupted by the listener probably because he/she is not seen by the listener or the listener has no direct access to the speaker or the communicative event is not the type that would grant the listener the opportunity to also speak. </a:t>
            </a:r>
            <a:endParaRPr lang="en-GB" sz="3400" dirty="0">
              <a:latin typeface="Agency FB" pitchFamily="34" charset="0"/>
            </a:endParaRPr>
          </a:p>
        </p:txBody>
      </p:sp>
    </p:spTree>
    <p:extLst>
      <p:ext uri="{BB962C8B-B14F-4D97-AF65-F5344CB8AC3E}">
        <p14:creationId xmlns:p14="http://schemas.microsoft.com/office/powerpoint/2010/main" val="2878734083"/>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Autofit/>
          </a:bodyPr>
          <a:lstStyle/>
          <a:p>
            <a:pPr marL="64008" indent="0" algn="just">
              <a:buNone/>
            </a:pPr>
            <a:endParaRPr lang="en-US" sz="3200" dirty="0" smtClean="0">
              <a:latin typeface="Agency FB" pitchFamily="34" charset="0"/>
            </a:endParaRPr>
          </a:p>
          <a:p>
            <a:pPr marL="64008" indent="0" algn="just">
              <a:buNone/>
            </a:pPr>
            <a:r>
              <a:rPr lang="en-US" sz="3200" dirty="0" smtClean="0">
                <a:latin typeface="Agency FB" pitchFamily="34" charset="0"/>
              </a:rPr>
              <a:t>The </a:t>
            </a:r>
            <a:r>
              <a:rPr lang="en-US" sz="3200" dirty="0">
                <a:latin typeface="Agency FB" pitchFamily="34" charset="0"/>
              </a:rPr>
              <a:t>speaker therefore has an extra duty of choosing </a:t>
            </a:r>
            <a:r>
              <a:rPr lang="en-US" sz="3200" dirty="0" smtClean="0">
                <a:latin typeface="Agency FB" pitchFamily="34" charset="0"/>
              </a:rPr>
              <a:t> </a:t>
            </a:r>
            <a:r>
              <a:rPr lang="en-GB" sz="3200" dirty="0" smtClean="0">
                <a:latin typeface="Agency FB" pitchFamily="34" charset="0"/>
              </a:rPr>
              <a:t>the appropriate diction which must be well organised in such a way that the audience can easily get the message with little or no stress. The non-interactive situation places a higher  demand on the speaker than the interactive situation. Examples of the on-interactive speaking situation involve news broadcast on the television, sermons, tributes </a:t>
            </a:r>
            <a:r>
              <a:rPr lang="en-GB" sz="3200" dirty="0" err="1" smtClean="0">
                <a:latin typeface="Agency FB" pitchFamily="34" charset="0"/>
              </a:rPr>
              <a:t>etc</a:t>
            </a:r>
            <a:r>
              <a:rPr lang="en-GB" sz="3200" dirty="0" smtClean="0">
                <a:latin typeface="Agency FB" pitchFamily="34" charset="0"/>
              </a:rPr>
              <a:t> </a:t>
            </a:r>
          </a:p>
          <a:p>
            <a:pPr marL="64008" indent="0" algn="just">
              <a:buNone/>
            </a:pPr>
            <a:r>
              <a:rPr lang="en-GB" sz="3200" b="1" dirty="0" smtClean="0">
                <a:latin typeface="Agency FB" pitchFamily="34" charset="0"/>
              </a:rPr>
              <a:t>Techniques for Effective Speaking</a:t>
            </a:r>
          </a:p>
          <a:p>
            <a:pPr algn="just"/>
            <a:r>
              <a:rPr lang="en-GB" sz="3200" dirty="0" smtClean="0">
                <a:latin typeface="Agency FB" pitchFamily="34" charset="0"/>
              </a:rPr>
              <a:t>Practise the 3Cs which are:</a:t>
            </a:r>
          </a:p>
          <a:p>
            <a:pPr marL="64008" indent="0" algn="just">
              <a:buNone/>
            </a:pPr>
            <a:r>
              <a:rPr lang="en-GB" sz="3200" dirty="0">
                <a:latin typeface="Agency FB" pitchFamily="34" charset="0"/>
              </a:rPr>
              <a:t> </a:t>
            </a:r>
            <a:r>
              <a:rPr lang="en-GB" sz="3200" dirty="0" smtClean="0">
                <a:latin typeface="Agency FB" pitchFamily="34" charset="0"/>
              </a:rPr>
              <a:t>    i. Have a </a:t>
            </a:r>
            <a:r>
              <a:rPr lang="en-GB" sz="3200" b="1" dirty="0" smtClean="0">
                <a:latin typeface="Agency FB" pitchFamily="34" charset="0"/>
              </a:rPr>
              <a:t>clear</a:t>
            </a:r>
            <a:r>
              <a:rPr lang="en-GB" sz="3200" dirty="0" smtClean="0">
                <a:latin typeface="Agency FB" pitchFamily="34" charset="0"/>
              </a:rPr>
              <a:t> message.</a:t>
            </a:r>
          </a:p>
          <a:p>
            <a:pPr marL="64008" indent="0" algn="just">
              <a:buNone/>
            </a:pPr>
            <a:r>
              <a:rPr lang="en-GB" sz="3200" dirty="0">
                <a:latin typeface="Agency FB" pitchFamily="34" charset="0"/>
              </a:rPr>
              <a:t> </a:t>
            </a:r>
            <a:r>
              <a:rPr lang="en-GB" sz="3200" dirty="0" smtClean="0">
                <a:latin typeface="Agency FB" pitchFamily="34" charset="0"/>
              </a:rPr>
              <a:t>    ii. Be </a:t>
            </a:r>
            <a:r>
              <a:rPr lang="en-GB" sz="3200" b="1" dirty="0" smtClean="0">
                <a:latin typeface="Agency FB" pitchFamily="34" charset="0"/>
              </a:rPr>
              <a:t>concise</a:t>
            </a:r>
            <a:r>
              <a:rPr lang="en-GB" sz="3200" dirty="0" smtClean="0">
                <a:latin typeface="Agency FB" pitchFamily="34" charset="0"/>
              </a:rPr>
              <a:t> (brief, go straight to the point)</a:t>
            </a:r>
          </a:p>
          <a:p>
            <a:pPr marL="64008" indent="0" algn="just">
              <a:buNone/>
            </a:pPr>
            <a:r>
              <a:rPr lang="en-GB" sz="3200" dirty="0" smtClean="0">
                <a:latin typeface="Agency FB" pitchFamily="34" charset="0"/>
              </a:rPr>
              <a:t>.</a:t>
            </a:r>
          </a:p>
        </p:txBody>
      </p:sp>
    </p:spTree>
    <p:extLst>
      <p:ext uri="{BB962C8B-B14F-4D97-AF65-F5344CB8AC3E}">
        <p14:creationId xmlns:p14="http://schemas.microsoft.com/office/powerpoint/2010/main" val="733384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normAutofit fontScale="92500" lnSpcReduction="10000"/>
          </a:bodyPr>
          <a:lstStyle/>
          <a:p>
            <a:pPr marL="0" indent="0" algn="just">
              <a:buNone/>
            </a:pPr>
            <a:r>
              <a:rPr lang="en-US" sz="3600" dirty="0">
                <a:latin typeface="Agency FB" pitchFamily="34" charset="0"/>
              </a:rPr>
              <a:t> iii. Have a consistent message</a:t>
            </a:r>
            <a:endParaRPr lang="en-GB" sz="3600" dirty="0" smtClean="0">
              <a:latin typeface="Agency FB" pitchFamily="34" charset="0"/>
            </a:endParaRPr>
          </a:p>
          <a:p>
            <a:pPr algn="just"/>
            <a:r>
              <a:rPr lang="en-GB" sz="3600" dirty="0" smtClean="0">
                <a:latin typeface="Agency FB" pitchFamily="34" charset="0"/>
              </a:rPr>
              <a:t>Know </a:t>
            </a:r>
            <a:r>
              <a:rPr lang="en-GB" sz="3600" dirty="0">
                <a:latin typeface="Agency FB" pitchFamily="34" charset="0"/>
              </a:rPr>
              <a:t>your </a:t>
            </a:r>
            <a:r>
              <a:rPr lang="en-GB" sz="3600" dirty="0" smtClean="0">
                <a:latin typeface="Agency FB" pitchFamily="34" charset="0"/>
              </a:rPr>
              <a:t>audience: Let your message suit your audience’s needs.</a:t>
            </a:r>
          </a:p>
          <a:p>
            <a:pPr algn="just"/>
            <a:r>
              <a:rPr lang="en-GB" sz="3600" dirty="0" smtClean="0">
                <a:latin typeface="Agency FB" pitchFamily="34" charset="0"/>
              </a:rPr>
              <a:t>Vary your voice ( voice modulation i.e. low, medium or high pitch) </a:t>
            </a:r>
          </a:p>
          <a:p>
            <a:pPr algn="just"/>
            <a:r>
              <a:rPr lang="en-GB" sz="3600" dirty="0" smtClean="0">
                <a:latin typeface="Agency FB" pitchFamily="34" charset="0"/>
              </a:rPr>
              <a:t>Use effective non verbal communication such as movements, gestures as well as pauses and silence.</a:t>
            </a:r>
          </a:p>
          <a:p>
            <a:pPr algn="just"/>
            <a:r>
              <a:rPr lang="en-GB" sz="3600" dirty="0" smtClean="0">
                <a:latin typeface="Agency FB" pitchFamily="34" charset="0"/>
              </a:rPr>
              <a:t>You should also be conscious of the non verbal signals from your audience/listeners and  adjust where necessary</a:t>
            </a:r>
          </a:p>
          <a:p>
            <a:pPr algn="just"/>
            <a:r>
              <a:rPr lang="en-GB" sz="3600" dirty="0" smtClean="0">
                <a:latin typeface="Agency FB" pitchFamily="34" charset="0"/>
              </a:rPr>
              <a:t>Use appropriate diction/words that suit your audience</a:t>
            </a:r>
            <a:endParaRPr lang="en-GB" sz="3600" dirty="0">
              <a:latin typeface="Agency FB" pitchFamily="34" charset="0"/>
            </a:endParaRPr>
          </a:p>
        </p:txBody>
      </p:sp>
    </p:spTree>
    <p:extLst>
      <p:ext uri="{BB962C8B-B14F-4D97-AF65-F5344CB8AC3E}">
        <p14:creationId xmlns:p14="http://schemas.microsoft.com/office/powerpoint/2010/main" val="372627499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50144"/>
          </a:xfrm>
        </p:spPr>
        <p:txBody>
          <a:bodyPr>
            <a:normAutofit fontScale="92500"/>
          </a:bodyPr>
          <a:lstStyle/>
          <a:p>
            <a:pPr marL="64008" indent="0" algn="just">
              <a:buNone/>
            </a:pPr>
            <a:r>
              <a:rPr lang="en-GB" sz="3600" dirty="0">
                <a:latin typeface="Agency FB" pitchFamily="34" charset="0"/>
              </a:rPr>
              <a:t>in terms of their age, educational attainment, culture, religion, class etc</a:t>
            </a:r>
            <a:r>
              <a:rPr lang="en-GB" sz="3600" dirty="0" smtClean="0">
                <a:latin typeface="Agency FB" pitchFamily="34" charset="0"/>
              </a:rPr>
              <a:t>.</a:t>
            </a:r>
            <a:endParaRPr lang="en-GB" sz="3600" dirty="0">
              <a:latin typeface="Agency FB" pitchFamily="34" charset="0"/>
            </a:endParaRPr>
          </a:p>
          <a:p>
            <a:pPr algn="just"/>
            <a:r>
              <a:rPr lang="en-GB" sz="3600" dirty="0" smtClean="0">
                <a:latin typeface="Agency FB" pitchFamily="34" charset="0"/>
              </a:rPr>
              <a:t>Use correct tenses and ensure that there is grammatical agreement between/among words used in forming sentences.</a:t>
            </a:r>
          </a:p>
          <a:p>
            <a:pPr algn="just"/>
            <a:r>
              <a:rPr lang="en-GB" sz="3600" dirty="0" smtClean="0">
                <a:latin typeface="Agency FB" pitchFamily="34" charset="0"/>
              </a:rPr>
              <a:t>Pronounce your words distinctly in a manner that your audience is not left guessing what you intend to say. </a:t>
            </a:r>
          </a:p>
          <a:p>
            <a:pPr algn="just"/>
            <a:r>
              <a:rPr lang="en-GB" sz="3600" dirty="0" smtClean="0">
                <a:latin typeface="Agency FB" pitchFamily="34" charset="0"/>
              </a:rPr>
              <a:t>When speaking in an interactive setting, ensure that you maintain eye contact with your audience in order to keep them engaged and carried along. </a:t>
            </a:r>
          </a:p>
          <a:p>
            <a:pPr marL="64008" indent="0" algn="just">
              <a:buNone/>
            </a:pPr>
            <a:endParaRPr lang="en-GB" sz="3600" dirty="0">
              <a:latin typeface="Agency FB" pitchFamily="34" charset="0"/>
            </a:endParaRPr>
          </a:p>
        </p:txBody>
      </p:sp>
    </p:spTree>
    <p:extLst>
      <p:ext uri="{BB962C8B-B14F-4D97-AF65-F5344CB8AC3E}">
        <p14:creationId xmlns:p14="http://schemas.microsoft.com/office/powerpoint/2010/main" val="3517452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5" ma:contentTypeDescription="Create a new document." ma:contentTypeScope="" ma:versionID="4a91573f63068cb6a6c826e99dfe51c9">
  <xsd:schema xmlns:xsd="http://www.w3.org/2001/XMLSchema" xmlns:xs="http://www.w3.org/2001/XMLSchema" xmlns:p="http://schemas.microsoft.com/office/2006/metadata/properties" xmlns:ns2="260267c7-1e26-45eb-ba29-3b5bc9759aa0" targetNamespace="http://schemas.microsoft.com/office/2006/metadata/properties" ma:root="true" ma:fieldsID="47b190d43ca0860976f4eeb95499878f"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CD5D15-B1EC-4F42-AE02-EF52D4C2DA07}"/>
</file>

<file path=customXml/itemProps2.xml><?xml version="1.0" encoding="utf-8"?>
<ds:datastoreItem xmlns:ds="http://schemas.openxmlformats.org/officeDocument/2006/customXml" ds:itemID="{7BC26ECB-18BE-4E5F-99E2-347F6E85E19F}"/>
</file>

<file path=customXml/itemProps3.xml><?xml version="1.0" encoding="utf-8"?>
<ds:datastoreItem xmlns:ds="http://schemas.openxmlformats.org/officeDocument/2006/customXml" ds:itemID="{36798E61-4A65-4F84-963B-37A9D21AD59C}"/>
</file>

<file path=docProps/app.xml><?xml version="1.0" encoding="utf-8"?>
<Properties xmlns="http://schemas.openxmlformats.org/officeDocument/2006/extended-properties" xmlns:vt="http://schemas.openxmlformats.org/officeDocument/2006/docPropsVTypes">
  <Template>Slice</Template>
  <TotalTime>1055</TotalTime>
  <Words>564</Words>
  <Application>Microsoft Office PowerPoint</Application>
  <PresentationFormat>On-screen Show (4:3)</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Agency FB</vt:lpstr>
      <vt:lpstr>Century Gothic</vt:lpstr>
      <vt:lpstr>Wingdings</vt:lpstr>
      <vt:lpstr>Wingdings 3</vt:lpstr>
      <vt:lpstr>Slice</vt:lpstr>
      <vt:lpstr> SPEAKING SKILLS              18th NOVEMBER, 2021    </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SPEAKING SKILLS</dc:title>
  <dc:creator>Dr Martha Terna-Abah</dc:creator>
  <cp:lastModifiedBy>DR MARTHA TERNA-ABAH</cp:lastModifiedBy>
  <cp:revision>60</cp:revision>
  <dcterms:created xsi:type="dcterms:W3CDTF">2018-10-14T18:30:36Z</dcterms:created>
  <dcterms:modified xsi:type="dcterms:W3CDTF">2021-11-18T13:44:52Z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0x010100A460477AF29FF149925E7A6435402093</vt:lpwstr>
  </property>
</Properties>
</file>