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24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6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22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9809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446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47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29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63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13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76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6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65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0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91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1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7E57-DCFE-4D90-9203-DD122EF0E7EF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A53A-7617-487B-A220-E28866D9650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020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32656"/>
            <a:ext cx="8007152" cy="648071"/>
          </a:xfrm>
        </p:spPr>
        <p:txBody>
          <a:bodyPr>
            <a:noAutofit/>
          </a:bodyPr>
          <a:lstStyle/>
          <a:p>
            <a:pPr algn="just"/>
            <a:r>
              <a:rPr lang="en-GB" sz="3200" dirty="0" smtClean="0">
                <a:latin typeface="Agency FB" pitchFamily="34" charset="0"/>
              </a:rPr>
              <a:t>Mechanics of writing: </a:t>
            </a:r>
            <a:r>
              <a:rPr lang="en-GB" sz="3200" smtClean="0">
                <a:latin typeface="Agency FB" pitchFamily="34" charset="0"/>
              </a:rPr>
              <a:t>SPELLING      </a:t>
            </a:r>
            <a:r>
              <a:rPr lang="en-GB" sz="3200" smtClean="0">
                <a:latin typeface="Agency FB" pitchFamily="34" charset="0"/>
              </a:rPr>
              <a:t>13Th </a:t>
            </a:r>
            <a:r>
              <a:rPr lang="en-GB" sz="3200" dirty="0" smtClean="0">
                <a:latin typeface="Agency FB" pitchFamily="34" charset="0"/>
              </a:rPr>
              <a:t>JANUARY, 2022</a:t>
            </a:r>
            <a:endParaRPr lang="en-GB" sz="3200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24744"/>
            <a:ext cx="8610600" cy="5428456"/>
          </a:xfrm>
        </p:spPr>
        <p:txBody>
          <a:bodyPr>
            <a:noAutofit/>
          </a:bodyPr>
          <a:lstStyle/>
          <a:p>
            <a:pPr algn="just"/>
            <a:r>
              <a:rPr lang="en-GB" sz="3200" dirty="0" smtClean="0">
                <a:latin typeface="Agency FB" panose="020B0503020202020204" pitchFamily="34" charset="0"/>
              </a:rPr>
              <a:t>Spelling is the act of forming words correctly from individual letters either through writing or saying them out correctly. As an essential part of writing, spelling often poses a problem for most users of especially the English language because</a:t>
            </a:r>
            <a:r>
              <a:rPr lang="en-GB" sz="3200" dirty="0">
                <a:latin typeface="Agency FB" panose="020B0503020202020204" pitchFamily="34" charset="0"/>
              </a:rPr>
              <a:t> </a:t>
            </a:r>
            <a:r>
              <a:rPr lang="en-GB" sz="3200" dirty="0" smtClean="0">
                <a:latin typeface="Agency FB" panose="020B0503020202020204" pitchFamily="34" charset="0"/>
              </a:rPr>
              <a:t>of the following reasons:</a:t>
            </a:r>
          </a:p>
          <a:p>
            <a:pPr algn="just"/>
            <a:r>
              <a:rPr lang="en-GB" sz="3200" dirty="0" smtClean="0">
                <a:latin typeface="Agency FB" panose="020B0503020202020204" pitchFamily="34" charset="0"/>
              </a:rPr>
              <a:t>(</a:t>
            </a:r>
            <a:r>
              <a:rPr lang="en-GB" sz="3200" dirty="0" err="1" smtClean="0">
                <a:latin typeface="Agency FB" panose="020B0503020202020204" pitchFamily="34" charset="0"/>
              </a:rPr>
              <a:t>i</a:t>
            </a:r>
            <a:r>
              <a:rPr lang="en-GB" sz="3200" dirty="0" smtClean="0">
                <a:latin typeface="Agency FB" panose="020B0503020202020204" pitchFamily="34" charset="0"/>
              </a:rPr>
              <a:t>) </a:t>
            </a:r>
            <a:r>
              <a:rPr lang="en-GB" sz="3200" dirty="0">
                <a:latin typeface="Agency FB" panose="020B0503020202020204" pitchFamily="34" charset="0"/>
              </a:rPr>
              <a:t>M</a:t>
            </a:r>
            <a:r>
              <a:rPr lang="en-GB" sz="3200" dirty="0" smtClean="0">
                <a:latin typeface="Agency FB" panose="020B0503020202020204" pitchFamily="34" charset="0"/>
              </a:rPr>
              <a:t>ost English pronunciations hardly match the way they are spelt. For example, the letter [a] is realised differently in the following words: fare /</a:t>
            </a:r>
            <a:r>
              <a:rPr lang="en-GB" sz="3200" dirty="0" err="1" smtClean="0">
                <a:latin typeface="Agency FB" panose="020B0503020202020204" pitchFamily="34" charset="0"/>
              </a:rPr>
              <a:t>eə</a:t>
            </a:r>
            <a:r>
              <a:rPr lang="en-GB" sz="3200" dirty="0" smtClean="0">
                <a:latin typeface="Agency FB" panose="020B0503020202020204" pitchFamily="34" charset="0"/>
              </a:rPr>
              <a:t>/ war /ɔ:/ hat /æ/ many /e/ lay /</a:t>
            </a:r>
            <a:r>
              <a:rPr lang="en-GB" sz="3200" dirty="0" err="1" smtClean="0">
                <a:latin typeface="Agency FB" panose="020B0503020202020204" pitchFamily="34" charset="0"/>
              </a:rPr>
              <a:t>ei</a:t>
            </a:r>
            <a:r>
              <a:rPr lang="en-GB" sz="3200" dirty="0" smtClean="0">
                <a:latin typeface="Agency FB" panose="020B0503020202020204" pitchFamily="34" charset="0"/>
              </a:rPr>
              <a:t>/ far /ɑ:/ human /ə/ , tally and ally are represented by /</a:t>
            </a:r>
            <a:r>
              <a:rPr lang="en-GB" sz="3200" dirty="0" err="1" smtClean="0">
                <a:latin typeface="Agency FB" panose="020B0503020202020204" pitchFamily="34" charset="0"/>
              </a:rPr>
              <a:t>li</a:t>
            </a:r>
            <a:r>
              <a:rPr lang="en-GB" sz="3200" dirty="0" smtClean="0">
                <a:latin typeface="Agency FB" panose="020B0503020202020204" pitchFamily="34" charset="0"/>
              </a:rPr>
              <a:t>/ and /</a:t>
            </a:r>
            <a:r>
              <a:rPr lang="en-GB" sz="3200" dirty="0" err="1" smtClean="0">
                <a:latin typeface="Agency FB" panose="020B0503020202020204" pitchFamily="34" charset="0"/>
              </a:rPr>
              <a:t>lai</a:t>
            </a:r>
            <a:r>
              <a:rPr lang="en-GB" sz="3200" dirty="0" smtClean="0">
                <a:latin typeface="Agency FB" panose="020B0503020202020204" pitchFamily="34" charset="0"/>
              </a:rPr>
              <a:t>) respectively among others.</a:t>
            </a:r>
          </a:p>
          <a:p>
            <a:pPr algn="just"/>
            <a:r>
              <a:rPr lang="en-GB" sz="3200" dirty="0" smtClean="0">
                <a:latin typeface="Agency FB" panose="020B0503020202020204" pitchFamily="34" charset="0"/>
              </a:rPr>
              <a:t>(ii)A single English sound may be represented in a variety </a:t>
            </a:r>
          </a:p>
        </p:txBody>
      </p:sp>
    </p:spTree>
    <p:extLst>
      <p:ext uri="{BB962C8B-B14F-4D97-AF65-F5344CB8AC3E}">
        <p14:creationId xmlns:p14="http://schemas.microsoft.com/office/powerpoint/2010/main" val="34498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Agency FB" panose="020B0503020202020204" pitchFamily="34" charset="0"/>
              </a:rPr>
              <a:t>Taking note of the spelling of English words with foreign origin including  their singular and plural forms:</a:t>
            </a:r>
          </a:p>
          <a:p>
            <a:pPr algn="just">
              <a:buNone/>
            </a:pPr>
            <a:endParaRPr lang="tr-TR" dirty="0">
              <a:latin typeface="Agency FB" panose="020B0503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06260"/>
              </p:ext>
            </p:extLst>
          </p:nvPr>
        </p:nvGraphicFramePr>
        <p:xfrm>
          <a:off x="609600" y="1447805"/>
          <a:ext cx="7696201" cy="502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13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Singular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Plural (uncommon </a:t>
                      </a:r>
                      <a:r>
                        <a:rPr lang="en-US" dirty="0" err="1" smtClean="0">
                          <a:latin typeface="Agency FB" panose="020B0503020202020204" pitchFamily="34" charset="0"/>
                        </a:rPr>
                        <a:t>Anglicised</a:t>
                      </a:r>
                      <a:r>
                        <a:rPr lang="en-US" baseline="0" dirty="0" smtClean="0">
                          <a:latin typeface="Agency FB" panose="020B0503020202020204" pitchFamily="34" charset="0"/>
                        </a:rPr>
                        <a:t> form)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Plural (commonly used foreign form) current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origin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basis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bases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bases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Greek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criterion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criteria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criteria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Greek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fungus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funguses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fungi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Latin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formula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formulas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formulae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Latin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datum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data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data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Latin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appendix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appendixes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appendices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Latin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agendum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agendas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agenda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Hebrew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Focus 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focuses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foci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Latin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adieu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adieus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adieu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French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Chassis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Chassis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chassis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anose="020B0503020202020204" pitchFamily="34" charset="0"/>
                        </a:rPr>
                        <a:t>French</a:t>
                      </a:r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358418"/>
              </p:ext>
            </p:extLst>
          </p:nvPr>
        </p:nvGraphicFramePr>
        <p:xfrm>
          <a:off x="457200" y="76200"/>
          <a:ext cx="8001000" cy="655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symposium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symposiums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Agency FB" panose="020B0503020202020204" pitchFamily="34" charset="0"/>
                        </a:rPr>
                        <a:t>symposia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Latin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oasis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oases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oases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Hebrew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dogma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dogmas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dogmas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Hebrew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plateau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plateaus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gency FB" panose="020B0503020202020204" pitchFamily="34" charset="0"/>
                        </a:rPr>
                        <a:t>plateaux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French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bureau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bureaus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gency FB" panose="020B0503020202020204" pitchFamily="34" charset="0"/>
                        </a:rPr>
                        <a:t>bureaux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French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axis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gency FB" panose="020B0503020202020204" pitchFamily="34" charset="0"/>
                        </a:rPr>
                        <a:t>axises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axes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Greek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memorandum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memorandums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memoranda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Latin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nucleus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nucleuses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nuclei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Latin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radius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gency FB" panose="020B0503020202020204" pitchFamily="34" charset="0"/>
                        </a:rPr>
                        <a:t>raduses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radii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Latin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stadium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stadiums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stadia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Hebrew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agendum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agendas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agenda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Hebrew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parenthesis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gency FB" panose="020B0503020202020204" pitchFamily="34" charset="0"/>
                        </a:rPr>
                        <a:t>parenthesises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parentheses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Greek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syllabus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syllabuses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syllabi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Latin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genius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geniuses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geniuses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anose="020B0503020202020204" pitchFamily="34" charset="0"/>
                        </a:rPr>
                        <a:t>Hebrew</a:t>
                      </a:r>
                      <a:endParaRPr lang="tr-TR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Agency FB" panose="020B0503020202020204" pitchFamily="34" charset="0"/>
              </a:rPr>
              <a:t>Differences in British and American Spelling:</a:t>
            </a:r>
          </a:p>
          <a:p>
            <a:pPr algn="just">
              <a:buNone/>
            </a:pPr>
            <a:r>
              <a:rPr lang="en-US" sz="2800" b="1" dirty="0" smtClean="0">
                <a:latin typeface="Agency FB" panose="020B0503020202020204" pitchFamily="34" charset="0"/>
              </a:rPr>
              <a:t>British 		</a:t>
            </a:r>
            <a:r>
              <a:rPr lang="en-US" sz="2800" b="1" smtClean="0">
                <a:latin typeface="Agency FB" panose="020B0503020202020204" pitchFamily="34" charset="0"/>
              </a:rPr>
              <a:t>	           American</a:t>
            </a:r>
            <a:endParaRPr lang="en-US" sz="2800" b="1" dirty="0" smtClean="0">
              <a:latin typeface="Agency FB" panose="020B0503020202020204" pitchFamily="34" charset="0"/>
            </a:endParaRPr>
          </a:p>
          <a:p>
            <a:pPr algn="just">
              <a:buNone/>
            </a:pPr>
            <a:r>
              <a:rPr lang="en-US" sz="2800" dirty="0" err="1" smtClean="0">
                <a:latin typeface="Agency FB" panose="020B0503020202020204" pitchFamily="34" charset="0"/>
              </a:rPr>
              <a:t>Labour</a:t>
            </a:r>
            <a:r>
              <a:rPr lang="en-US" sz="2800" dirty="0" smtClean="0">
                <a:latin typeface="Agency FB" panose="020B0503020202020204" pitchFamily="34" charset="0"/>
              </a:rPr>
              <a:t>				labor</a:t>
            </a:r>
          </a:p>
          <a:p>
            <a:pPr algn="just">
              <a:buNone/>
            </a:pPr>
            <a:r>
              <a:rPr lang="en-US" sz="2800" dirty="0" err="1" smtClean="0">
                <a:latin typeface="Agency FB" panose="020B0503020202020204" pitchFamily="34" charset="0"/>
              </a:rPr>
              <a:t>Honour</a:t>
            </a:r>
            <a:r>
              <a:rPr lang="en-US" sz="2800" dirty="0" smtClean="0">
                <a:latin typeface="Agency FB" panose="020B0503020202020204" pitchFamily="34" charset="0"/>
              </a:rPr>
              <a:t>				honor</a:t>
            </a:r>
          </a:p>
          <a:p>
            <a:pPr algn="just">
              <a:buNone/>
            </a:pPr>
            <a:r>
              <a:rPr lang="en-US" sz="2800" dirty="0" smtClean="0">
                <a:latin typeface="Agency FB" panose="020B0503020202020204" pitchFamily="34" charset="0"/>
              </a:rPr>
              <a:t>Centre		          		 center</a:t>
            </a:r>
          </a:p>
          <a:p>
            <a:pPr algn="just">
              <a:buNone/>
            </a:pPr>
            <a:r>
              <a:rPr lang="en-US" sz="2800" dirty="0" err="1" smtClean="0">
                <a:latin typeface="Agency FB" panose="020B0503020202020204" pitchFamily="34" charset="0"/>
              </a:rPr>
              <a:t>Behaviour</a:t>
            </a:r>
            <a:r>
              <a:rPr lang="en-US" sz="2800" dirty="0" smtClean="0">
                <a:latin typeface="Agency FB" panose="020B0503020202020204" pitchFamily="34" charset="0"/>
              </a:rPr>
              <a:t>			behavior</a:t>
            </a:r>
          </a:p>
          <a:p>
            <a:pPr algn="just">
              <a:buNone/>
            </a:pPr>
            <a:r>
              <a:rPr lang="en-US" sz="2800" dirty="0" err="1" smtClean="0">
                <a:latin typeface="Agency FB" panose="020B0503020202020204" pitchFamily="34" charset="0"/>
              </a:rPr>
              <a:t>Practise</a:t>
            </a:r>
            <a:r>
              <a:rPr lang="en-US" sz="2800" dirty="0" smtClean="0">
                <a:latin typeface="Agency FB" panose="020B0503020202020204" pitchFamily="34" charset="0"/>
              </a:rPr>
              <a:t> (verb)      	 	practice (verb)</a:t>
            </a:r>
          </a:p>
          <a:p>
            <a:pPr algn="just">
              <a:buNone/>
            </a:pPr>
            <a:r>
              <a:rPr lang="en-US" sz="2800" dirty="0" smtClean="0">
                <a:latin typeface="Agency FB" panose="020B0503020202020204" pitchFamily="34" charset="0"/>
              </a:rPr>
              <a:t>Cancelled			canceled</a:t>
            </a:r>
          </a:p>
          <a:p>
            <a:pPr algn="just">
              <a:buNone/>
            </a:pPr>
            <a:r>
              <a:rPr lang="en-US" sz="2800" dirty="0" smtClean="0">
                <a:latin typeface="Agency FB" panose="020B0503020202020204" pitchFamily="34" charset="0"/>
              </a:rPr>
              <a:t>Aesthetics		 	esthetics</a:t>
            </a:r>
          </a:p>
          <a:p>
            <a:pPr algn="just">
              <a:buNone/>
            </a:pPr>
            <a:r>
              <a:rPr lang="en-US" sz="2800" dirty="0" smtClean="0">
                <a:latin typeface="Agency FB" panose="020B0503020202020204" pitchFamily="34" charset="0"/>
              </a:rPr>
              <a:t>Pretense			pretence</a:t>
            </a:r>
          </a:p>
          <a:p>
            <a:pPr algn="just">
              <a:buNone/>
            </a:pPr>
            <a:r>
              <a:rPr lang="en-US" sz="2800" dirty="0" err="1" smtClean="0">
                <a:latin typeface="Agency FB" panose="020B0503020202020204" pitchFamily="34" charset="0"/>
              </a:rPr>
              <a:t>Encyclopeadia</a:t>
            </a:r>
            <a:r>
              <a:rPr lang="en-US" sz="2800" dirty="0" smtClean="0">
                <a:latin typeface="Agency FB" panose="020B0503020202020204" pitchFamily="34" charset="0"/>
              </a:rPr>
              <a:t>			encyclopedia</a:t>
            </a:r>
            <a:endParaRPr lang="tr-TR" sz="28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>
                <a:latin typeface="Agency FB" panose="020B0503020202020204" pitchFamily="34" charset="0"/>
              </a:rPr>
              <a:t>British Spelling			American spelling</a:t>
            </a:r>
          </a:p>
          <a:p>
            <a:pPr algn="just">
              <a:buNone/>
            </a:pPr>
            <a:r>
              <a:rPr lang="en-US" sz="2800" dirty="0" err="1" smtClean="0">
                <a:latin typeface="Agency FB" panose="020B0503020202020204" pitchFamily="34" charset="0"/>
              </a:rPr>
              <a:t>Anaemia</a:t>
            </a:r>
            <a:r>
              <a:rPr lang="en-US" sz="2800" dirty="0" smtClean="0">
                <a:latin typeface="Agency FB" panose="020B0503020202020204" pitchFamily="34" charset="0"/>
              </a:rPr>
              <a:t>					anemia</a:t>
            </a:r>
          </a:p>
          <a:p>
            <a:pPr algn="just">
              <a:buNone/>
            </a:pPr>
            <a:r>
              <a:rPr lang="en-US" sz="2800" dirty="0" smtClean="0">
                <a:latin typeface="Agency FB" panose="020B0503020202020204" pitchFamily="34" charset="0"/>
              </a:rPr>
              <a:t>Mould						mold</a:t>
            </a:r>
          </a:p>
          <a:p>
            <a:pPr algn="just">
              <a:buNone/>
            </a:pPr>
            <a:r>
              <a:rPr lang="en-US" sz="2800" dirty="0" smtClean="0">
                <a:latin typeface="Agency FB" panose="020B0503020202020204" pitchFamily="34" charset="0"/>
              </a:rPr>
              <a:t>Sulphur						sulfur</a:t>
            </a:r>
          </a:p>
          <a:p>
            <a:pPr algn="just">
              <a:buNone/>
            </a:pPr>
            <a:r>
              <a:rPr lang="en-US" sz="2800" dirty="0" err="1" smtClean="0">
                <a:latin typeface="Agency FB" panose="020B0503020202020204" pitchFamily="34" charset="0"/>
              </a:rPr>
              <a:t>Kilogramme</a:t>
            </a:r>
            <a:r>
              <a:rPr lang="en-US" sz="2800" dirty="0" smtClean="0">
                <a:latin typeface="Agency FB" panose="020B0503020202020204" pitchFamily="34" charset="0"/>
              </a:rPr>
              <a:t>					kilogram</a:t>
            </a:r>
          </a:p>
          <a:p>
            <a:pPr algn="just">
              <a:buNone/>
            </a:pPr>
            <a:r>
              <a:rPr lang="en-US" sz="2800" dirty="0" smtClean="0">
                <a:latin typeface="Agency FB" panose="020B0503020202020204" pitchFamily="34" charset="0"/>
              </a:rPr>
              <a:t>Enrolment					enrollment</a:t>
            </a:r>
          </a:p>
          <a:p>
            <a:pPr algn="just">
              <a:buNone/>
            </a:pPr>
            <a:r>
              <a:rPr lang="en-US" sz="2800" dirty="0" err="1" smtClean="0">
                <a:latin typeface="Agency FB" panose="020B0503020202020204" pitchFamily="34" charset="0"/>
              </a:rPr>
              <a:t>Fulfil</a:t>
            </a:r>
            <a:r>
              <a:rPr lang="en-US" sz="2800" dirty="0" smtClean="0">
                <a:latin typeface="Agency FB" panose="020B0503020202020204" pitchFamily="34" charset="0"/>
              </a:rPr>
              <a:t>						fulfill</a:t>
            </a:r>
          </a:p>
          <a:p>
            <a:pPr algn="just">
              <a:buNone/>
            </a:pPr>
            <a:r>
              <a:rPr lang="en-US" sz="2800" dirty="0" smtClean="0">
                <a:latin typeface="Agency FB" panose="020B0503020202020204" pitchFamily="34" charset="0"/>
              </a:rPr>
              <a:t>Skilful						skillful</a:t>
            </a:r>
          </a:p>
          <a:p>
            <a:pPr algn="just">
              <a:buNone/>
            </a:pPr>
            <a:r>
              <a:rPr lang="en-US" sz="2800" dirty="0" smtClean="0">
                <a:latin typeface="Agency FB" panose="020B0503020202020204" pitchFamily="34" charset="0"/>
              </a:rPr>
              <a:t>Enquire						inquire</a:t>
            </a:r>
          </a:p>
          <a:p>
            <a:pPr algn="just">
              <a:buNone/>
            </a:pPr>
            <a:r>
              <a:rPr lang="en-US" sz="2800" dirty="0" smtClean="0">
                <a:latin typeface="Agency FB" panose="020B0503020202020204" pitchFamily="34" charset="0"/>
              </a:rPr>
              <a:t>Whisky						whiskey</a:t>
            </a:r>
          </a:p>
          <a:p>
            <a:pPr algn="just">
              <a:buNone/>
            </a:pPr>
            <a:r>
              <a:rPr lang="en-US" sz="2800" dirty="0" err="1" smtClean="0">
                <a:latin typeface="Agency FB" panose="020B0503020202020204" pitchFamily="34" charset="0"/>
              </a:rPr>
              <a:t>Defence</a:t>
            </a:r>
            <a:r>
              <a:rPr lang="en-US" sz="2800" dirty="0" smtClean="0">
                <a:latin typeface="Agency FB" panose="020B0503020202020204" pitchFamily="34" charset="0"/>
              </a:rPr>
              <a:t>						defense etc</a:t>
            </a:r>
          </a:p>
          <a:p>
            <a:pPr algn="just">
              <a:buNone/>
            </a:pPr>
            <a:endParaRPr lang="tr-TR" sz="28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Agency FB" panose="020B0503020202020204" pitchFamily="34" charset="0"/>
              </a:rPr>
              <a:t>Some examples of commonly </a:t>
            </a:r>
            <a:r>
              <a:rPr lang="en-US" b="1" dirty="0" err="1" smtClean="0">
                <a:latin typeface="Agency FB" panose="020B0503020202020204" pitchFamily="34" charset="0"/>
              </a:rPr>
              <a:t>misspelt</a:t>
            </a:r>
            <a:r>
              <a:rPr lang="en-US" b="1" dirty="0" smtClean="0">
                <a:latin typeface="Agency FB" panose="020B0503020202020204" pitchFamily="34" charset="0"/>
              </a:rPr>
              <a:t> words:</a:t>
            </a:r>
          </a:p>
          <a:p>
            <a:pPr algn="just">
              <a:buNone/>
            </a:pPr>
            <a:r>
              <a:rPr lang="en-US" b="1" dirty="0" smtClean="0">
                <a:latin typeface="Agency FB" panose="020B0503020202020204" pitchFamily="34" charset="0"/>
              </a:rPr>
              <a:t>Correct            				misspelling                   </a:t>
            </a:r>
          </a:p>
          <a:p>
            <a:pPr marL="571500" indent="-571500" algn="just">
              <a:buAutoNum type="romanLcPeriod"/>
            </a:pPr>
            <a:r>
              <a:rPr lang="en-US" dirty="0" smtClean="0">
                <a:latin typeface="Agency FB" panose="020B0503020202020204" pitchFamily="34" charset="0"/>
              </a:rPr>
              <a:t>Argument	   			</a:t>
            </a:r>
            <a:r>
              <a:rPr lang="en-US" dirty="0" err="1" smtClean="0">
                <a:latin typeface="Agency FB" panose="020B0503020202020204" pitchFamily="34" charset="0"/>
              </a:rPr>
              <a:t>arguement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dirty="0" smtClean="0">
                <a:latin typeface="Agency FB" panose="020B0503020202020204" pitchFamily="34" charset="0"/>
              </a:rPr>
              <a:t>Athletics				</a:t>
            </a:r>
            <a:r>
              <a:rPr lang="en-US" dirty="0" err="1" smtClean="0">
                <a:latin typeface="Agency FB" panose="020B0503020202020204" pitchFamily="34" charset="0"/>
              </a:rPr>
              <a:t>atheletics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dirty="0" smtClean="0">
                <a:latin typeface="Agency FB" panose="020B0503020202020204" pitchFamily="34" charset="0"/>
              </a:rPr>
              <a:t>Accommodation			</a:t>
            </a:r>
            <a:r>
              <a:rPr lang="en-US" dirty="0" err="1" smtClean="0">
                <a:latin typeface="Agency FB" panose="020B0503020202020204" pitchFamily="34" charset="0"/>
              </a:rPr>
              <a:t>accomodation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dirty="0" smtClean="0">
                <a:latin typeface="Agency FB" panose="020B0503020202020204" pitchFamily="34" charset="0"/>
              </a:rPr>
              <a:t>Believe				</a:t>
            </a:r>
            <a:r>
              <a:rPr lang="en-US" dirty="0" err="1" smtClean="0">
                <a:latin typeface="Agency FB" panose="020B0503020202020204" pitchFamily="34" charset="0"/>
              </a:rPr>
              <a:t>beleive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dirty="0" smtClean="0">
                <a:latin typeface="Agency FB" panose="020B0503020202020204" pitchFamily="34" charset="0"/>
              </a:rPr>
              <a:t>Enmity				</a:t>
            </a:r>
            <a:r>
              <a:rPr lang="en-US" dirty="0" err="1" smtClean="0">
                <a:latin typeface="Agency FB" panose="020B0503020202020204" pitchFamily="34" charset="0"/>
              </a:rPr>
              <a:t>enimity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dirty="0" smtClean="0">
                <a:latin typeface="Agency FB" panose="020B0503020202020204" pitchFamily="34" charset="0"/>
              </a:rPr>
              <a:t>Grateful				</a:t>
            </a:r>
            <a:r>
              <a:rPr lang="en-US" dirty="0" err="1" smtClean="0">
                <a:latin typeface="Agency FB" panose="020B0503020202020204" pitchFamily="34" charset="0"/>
              </a:rPr>
              <a:t>greatful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dirty="0" smtClean="0">
                <a:latin typeface="Agency FB" panose="020B0503020202020204" pitchFamily="34" charset="0"/>
              </a:rPr>
              <a:t>Clarify				</a:t>
            </a:r>
            <a:r>
              <a:rPr lang="en-US" dirty="0" err="1" smtClean="0">
                <a:latin typeface="Agency FB" panose="020B0503020202020204" pitchFamily="34" charset="0"/>
              </a:rPr>
              <a:t>clearify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dirty="0" smtClean="0">
                <a:latin typeface="Agency FB" panose="020B0503020202020204" pitchFamily="34" charset="0"/>
              </a:rPr>
              <a:t>Environment				</a:t>
            </a:r>
            <a:r>
              <a:rPr lang="en-US" dirty="0" err="1" smtClean="0">
                <a:latin typeface="Agency FB" panose="020B0503020202020204" pitchFamily="34" charset="0"/>
              </a:rPr>
              <a:t>envroment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dirty="0" smtClean="0">
                <a:latin typeface="Agency FB" panose="020B0503020202020204" pitchFamily="34" charset="0"/>
              </a:rPr>
              <a:t>A lot				</a:t>
            </a:r>
            <a:r>
              <a:rPr lang="en-US" dirty="0" err="1" smtClean="0">
                <a:latin typeface="Agency FB" panose="020B0503020202020204" pitchFamily="34" charset="0"/>
              </a:rPr>
              <a:t>alot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dirty="0" smtClean="0">
                <a:latin typeface="Agency FB" panose="020B0503020202020204" pitchFamily="34" charset="0"/>
              </a:rPr>
              <a:t>	</a:t>
            </a:r>
            <a:endParaRPr lang="tr-TR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457200"/>
            <a:ext cx="7955280" cy="5943600"/>
          </a:xfrm>
        </p:spPr>
        <p:txBody>
          <a:bodyPr>
            <a:normAutofit/>
          </a:bodyPr>
          <a:lstStyle/>
          <a:p>
            <a:pPr marL="571500" indent="-571500" algn="just">
              <a:buAutoNum type="romanLcPeriod"/>
            </a:pPr>
            <a:r>
              <a:rPr lang="en-US" sz="2800" dirty="0">
                <a:latin typeface="Agency FB" panose="020B0503020202020204" pitchFamily="34" charset="0"/>
              </a:rPr>
              <a:t>Maintenance				</a:t>
            </a:r>
            <a:r>
              <a:rPr lang="en-US" sz="2800" dirty="0" err="1">
                <a:latin typeface="Agency FB" panose="020B0503020202020204" pitchFamily="34" charset="0"/>
              </a:rPr>
              <a:t>maintainance</a:t>
            </a:r>
            <a:r>
              <a:rPr lang="en-US" sz="2800" dirty="0">
                <a:latin typeface="Agency FB" panose="020B0503020202020204" pitchFamily="34" charset="0"/>
              </a:rPr>
              <a:t>	</a:t>
            </a:r>
          </a:p>
          <a:p>
            <a:pPr marL="571500" indent="-571500" algn="just">
              <a:buAutoNum type="romanLcPeriod"/>
            </a:pPr>
            <a:r>
              <a:rPr lang="en-US" sz="2800" dirty="0">
                <a:latin typeface="Agency FB" panose="020B0503020202020204" pitchFamily="34" charset="0"/>
              </a:rPr>
              <a:t>Grievous				</a:t>
            </a:r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grievious</a:t>
            </a:r>
            <a:endParaRPr lang="en-US" sz="2800" dirty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sz="2800" dirty="0">
                <a:latin typeface="Agency FB" panose="020B0503020202020204" pitchFamily="34" charset="0"/>
              </a:rPr>
              <a:t>Occasion				</a:t>
            </a:r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occassion</a:t>
            </a:r>
            <a:endParaRPr lang="en-US" sz="2800" dirty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sz="2800" dirty="0">
                <a:latin typeface="Agency FB" panose="020B0503020202020204" pitchFamily="34" charset="0"/>
              </a:rPr>
              <a:t>Pronunciation				</a:t>
            </a:r>
            <a:r>
              <a:rPr lang="en-US" sz="2800" dirty="0" err="1">
                <a:latin typeface="Agency FB" panose="020B0503020202020204" pitchFamily="34" charset="0"/>
              </a:rPr>
              <a:t>pronounciation</a:t>
            </a:r>
            <a:endParaRPr lang="en-US" sz="2800" dirty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sz="2800" dirty="0">
                <a:latin typeface="Agency FB" panose="020B0503020202020204" pitchFamily="34" charset="0"/>
              </a:rPr>
              <a:t>Peculiar				</a:t>
            </a:r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perculiar</a:t>
            </a:r>
            <a:r>
              <a:rPr lang="en-US" sz="2800" dirty="0">
                <a:latin typeface="Agency FB" panose="020B0503020202020204" pitchFamily="34" charset="0"/>
              </a:rPr>
              <a:t>	</a:t>
            </a:r>
          </a:p>
          <a:p>
            <a:pPr marL="571500" indent="-571500" algn="just">
              <a:buAutoNum type="romanLcPeriod"/>
            </a:pPr>
            <a:r>
              <a:rPr lang="en-US" sz="2800" dirty="0">
                <a:latin typeface="Agency FB" panose="020B0503020202020204" pitchFamily="34" charset="0"/>
              </a:rPr>
              <a:t>Necessary				</a:t>
            </a:r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neccessary</a:t>
            </a:r>
            <a:endParaRPr lang="en-US" sz="2800" dirty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sz="2800" dirty="0">
                <a:latin typeface="Agency FB" panose="020B0503020202020204" pitchFamily="34" charset="0"/>
              </a:rPr>
              <a:t>Sandwich				</a:t>
            </a:r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sandwitch</a:t>
            </a:r>
            <a:endParaRPr lang="en-US" sz="2800" dirty="0">
              <a:latin typeface="Agency FB" panose="020B0503020202020204" pitchFamily="34" charset="0"/>
            </a:endParaRPr>
          </a:p>
          <a:p>
            <a:pPr marL="571500" indent="-571500" algn="just">
              <a:buAutoNum type="romanLcPeriod"/>
            </a:pPr>
            <a:r>
              <a:rPr lang="en-US" sz="2800" dirty="0">
                <a:latin typeface="Agency FB" panose="020B0503020202020204" pitchFamily="34" charset="0"/>
              </a:rPr>
              <a:t>Separate			</a:t>
            </a:r>
            <a:r>
              <a:rPr lang="en-US" sz="2800">
                <a:latin typeface="Agency FB" panose="020B0503020202020204" pitchFamily="34" charset="0"/>
              </a:rPr>
              <a:t>	</a:t>
            </a:r>
            <a:r>
              <a:rPr lang="en-US" sz="2800" smtClean="0">
                <a:latin typeface="Agency FB" panose="020B0503020202020204" pitchFamily="34" charset="0"/>
              </a:rPr>
              <a:t>	seperate</a:t>
            </a:r>
            <a:r>
              <a:rPr lang="en-US" sz="2800" dirty="0">
                <a:latin typeface="Agency FB" panose="020B05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813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of ways or spellings e.g. The sound /</a:t>
            </a:r>
            <a:r>
              <a:rPr lang="en-GB" sz="3200" dirty="0" err="1" smtClean="0">
                <a:latin typeface="Agency FB" panose="020B0503020202020204" pitchFamily="34" charset="0"/>
              </a:rPr>
              <a:t>i</a:t>
            </a:r>
            <a:r>
              <a:rPr lang="en-GB" sz="3200" dirty="0" smtClean="0">
                <a:latin typeface="Agency FB" panose="020B0503020202020204" pitchFamily="34" charset="0"/>
              </a:rPr>
              <a:t>:/ is represented</a:t>
            </a:r>
          </a:p>
          <a:p>
            <a:pPr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differently in b</a:t>
            </a:r>
            <a:r>
              <a:rPr lang="en-GB" sz="3200" u="sng" dirty="0" smtClean="0">
                <a:latin typeface="Agency FB" panose="020B0503020202020204" pitchFamily="34" charset="0"/>
              </a:rPr>
              <a:t>ee</a:t>
            </a:r>
            <a:r>
              <a:rPr lang="en-GB" sz="3200" dirty="0" smtClean="0">
                <a:latin typeface="Agency FB" panose="020B0503020202020204" pitchFamily="34" charset="0"/>
              </a:rPr>
              <a:t>, bel</a:t>
            </a:r>
            <a:r>
              <a:rPr lang="en-GB" sz="3200" u="sng" dirty="0" smtClean="0">
                <a:latin typeface="Agency FB" panose="020B0503020202020204" pitchFamily="34" charset="0"/>
              </a:rPr>
              <a:t>ie</a:t>
            </a:r>
            <a:r>
              <a:rPr lang="en-GB" sz="3200" dirty="0" smtClean="0">
                <a:latin typeface="Agency FB" panose="020B0503020202020204" pitchFamily="34" charset="0"/>
              </a:rPr>
              <a:t>ve, mach</a:t>
            </a:r>
            <a:r>
              <a:rPr lang="en-GB" sz="3200" u="sng" dirty="0" smtClean="0">
                <a:latin typeface="Agency FB" panose="020B0503020202020204" pitchFamily="34" charset="0"/>
              </a:rPr>
              <a:t>i</a:t>
            </a:r>
            <a:r>
              <a:rPr lang="en-GB" sz="3200" dirty="0" smtClean="0">
                <a:latin typeface="Agency FB" panose="020B0503020202020204" pitchFamily="34" charset="0"/>
              </a:rPr>
              <a:t>ne, prec</a:t>
            </a:r>
            <a:r>
              <a:rPr lang="en-GB" sz="3200" u="sng" dirty="0" smtClean="0">
                <a:latin typeface="Agency FB" panose="020B0503020202020204" pitchFamily="34" charset="0"/>
              </a:rPr>
              <a:t>e</a:t>
            </a:r>
            <a:r>
              <a:rPr lang="en-GB" sz="3200" dirty="0" smtClean="0">
                <a:latin typeface="Agency FB" panose="020B0503020202020204" pitchFamily="34" charset="0"/>
              </a:rPr>
              <a:t>de, s</a:t>
            </a:r>
            <a:r>
              <a:rPr lang="en-GB" sz="3200" u="sng" dirty="0" smtClean="0">
                <a:latin typeface="Agency FB" panose="020B0503020202020204" pitchFamily="34" charset="0"/>
              </a:rPr>
              <a:t>ea</a:t>
            </a:r>
            <a:r>
              <a:rPr lang="en-GB" sz="3200" dirty="0" smtClean="0">
                <a:latin typeface="Agency FB" panose="020B0503020202020204" pitchFamily="34" charset="0"/>
              </a:rPr>
              <a:t>, etc.</a:t>
            </a:r>
          </a:p>
          <a:p>
            <a:pPr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(iii) Similarly, many English words are written with silent letters thereby making the spelling of such words difficult. Some of the examples include: lamb, Psychology, knife, wrote, pneumonia, mnemonic etc</a:t>
            </a:r>
          </a:p>
          <a:p>
            <a:pPr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(iv)Other English words may sound alike but are spelt differently. This group of words are called </a:t>
            </a:r>
            <a:r>
              <a:rPr lang="en-GB" sz="3200" b="1" dirty="0" smtClean="0">
                <a:latin typeface="Agency FB" panose="020B0503020202020204" pitchFamily="34" charset="0"/>
              </a:rPr>
              <a:t>homophones</a:t>
            </a:r>
            <a:r>
              <a:rPr lang="en-GB" sz="3200" dirty="0" smtClean="0">
                <a:latin typeface="Agency FB" panose="020B0503020202020204" pitchFamily="34" charset="0"/>
              </a:rPr>
              <a:t> . Examples include: </a:t>
            </a:r>
          </a:p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Write		sight 		meat		peace</a:t>
            </a:r>
          </a:p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 right		site		meet		piece</a:t>
            </a:r>
          </a:p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rite		cite		mete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612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3000" dirty="0" smtClean="0">
                <a:latin typeface="Agency FB" panose="020B0503020202020204" pitchFamily="34" charset="0"/>
              </a:rPr>
              <a:t>(v)In the same vein , faulty pronunciation although not a major cause of misspelling is also seen as being responsible for some very common spelling mistakes. Some commonly misspelt words are:</a:t>
            </a:r>
          </a:p>
          <a:p>
            <a:pPr marL="0" indent="0" algn="just">
              <a:buNone/>
            </a:pPr>
            <a:r>
              <a:rPr lang="en-GB" sz="3000" dirty="0" smtClean="0">
                <a:latin typeface="Agency FB" panose="020B0503020202020204" pitchFamily="34" charset="0"/>
              </a:rPr>
              <a:t> Misspelling			                  correct spellings</a:t>
            </a:r>
          </a:p>
          <a:p>
            <a:pPr marL="0" indent="0" algn="just">
              <a:buNone/>
            </a:pPr>
            <a:r>
              <a:rPr lang="en-GB" sz="3000" dirty="0" err="1" smtClean="0">
                <a:latin typeface="Agency FB" panose="020B0503020202020204" pitchFamily="34" charset="0"/>
              </a:rPr>
              <a:t>privledge</a:t>
            </a:r>
            <a:r>
              <a:rPr lang="en-GB" sz="3000" dirty="0" smtClean="0">
                <a:latin typeface="Agency FB" panose="020B0503020202020204" pitchFamily="34" charset="0"/>
              </a:rPr>
              <a:t>				          privilege</a:t>
            </a:r>
          </a:p>
          <a:p>
            <a:pPr marL="0" indent="0" algn="just">
              <a:buNone/>
            </a:pPr>
            <a:r>
              <a:rPr lang="en-GB" sz="3000" dirty="0" err="1" smtClean="0">
                <a:latin typeface="Agency FB" panose="020B0503020202020204" pitchFamily="34" charset="0"/>
              </a:rPr>
              <a:t>enviroment</a:t>
            </a:r>
            <a:r>
              <a:rPr lang="en-GB" sz="3000" dirty="0" smtClean="0">
                <a:latin typeface="Agency FB" panose="020B0503020202020204" pitchFamily="34" charset="0"/>
              </a:rPr>
              <a:t>			</a:t>
            </a:r>
            <a:r>
              <a:rPr lang="en-GB" sz="3000" dirty="0">
                <a:latin typeface="Agency FB" panose="020B0503020202020204" pitchFamily="34" charset="0"/>
              </a:rPr>
              <a:t> </a:t>
            </a:r>
            <a:r>
              <a:rPr lang="en-GB" sz="3000" dirty="0" smtClean="0">
                <a:latin typeface="Agency FB" panose="020B0503020202020204" pitchFamily="34" charset="0"/>
              </a:rPr>
              <a:t>                      environment</a:t>
            </a:r>
          </a:p>
          <a:p>
            <a:pPr marL="0" indent="0" algn="just">
              <a:buNone/>
            </a:pPr>
            <a:r>
              <a:rPr lang="en-GB" sz="3000" dirty="0" err="1" smtClean="0">
                <a:latin typeface="Agency FB" panose="020B0503020202020204" pitchFamily="34" charset="0"/>
              </a:rPr>
              <a:t>mischievious</a:t>
            </a:r>
            <a:r>
              <a:rPr lang="en-GB" sz="3000" dirty="0" smtClean="0">
                <a:latin typeface="Agency FB" panose="020B0503020202020204" pitchFamily="34" charset="0"/>
              </a:rPr>
              <a:t>				           </a:t>
            </a:r>
            <a:r>
              <a:rPr lang="en-GB" sz="3000" dirty="0" err="1" smtClean="0">
                <a:latin typeface="Agency FB" panose="020B0503020202020204" pitchFamily="34" charset="0"/>
              </a:rPr>
              <a:t>mischevous</a:t>
            </a:r>
            <a:endParaRPr lang="en-GB" sz="30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GB" sz="3000" dirty="0" err="1" smtClean="0">
                <a:latin typeface="Agency FB" panose="020B0503020202020204" pitchFamily="34" charset="0"/>
              </a:rPr>
              <a:t>Acommodation</a:t>
            </a:r>
            <a:r>
              <a:rPr lang="en-GB" sz="3000" dirty="0" smtClean="0">
                <a:latin typeface="Agency FB" panose="020B0503020202020204" pitchFamily="34" charset="0"/>
              </a:rPr>
              <a:t>				           accommodation</a:t>
            </a:r>
          </a:p>
          <a:p>
            <a:pPr marL="0" indent="0" algn="just">
              <a:buNone/>
            </a:pPr>
            <a:r>
              <a:rPr lang="en-GB" sz="3000" dirty="0" smtClean="0">
                <a:latin typeface="Agency FB" panose="020B0503020202020204" pitchFamily="34" charset="0"/>
              </a:rPr>
              <a:t>(vi) With the advent of smart phones and social media, the problem of bad spelling is further compounded. Users of the English language often transfer the shortened forms of words employed</a:t>
            </a:r>
            <a:endParaRPr lang="en-GB" sz="3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in social media in order to maximise space to formal writings where such usages are not permitted. Examples of commonly used shortened forms include: u for you, </a:t>
            </a:r>
            <a:r>
              <a:rPr lang="en-GB" sz="3200" dirty="0" err="1" smtClean="0">
                <a:latin typeface="Agency FB" panose="020B0503020202020204" pitchFamily="34" charset="0"/>
              </a:rPr>
              <a:t>ur</a:t>
            </a:r>
            <a:r>
              <a:rPr lang="en-GB" sz="3200" dirty="0" smtClean="0">
                <a:latin typeface="Agency FB" panose="020B0503020202020204" pitchFamily="34" charset="0"/>
              </a:rPr>
              <a:t> for your, </a:t>
            </a:r>
            <a:r>
              <a:rPr lang="en-GB" sz="3200" dirty="0" err="1" smtClean="0">
                <a:latin typeface="Agency FB" panose="020B0503020202020204" pitchFamily="34" charset="0"/>
              </a:rPr>
              <a:t>ystdy</a:t>
            </a:r>
            <a:r>
              <a:rPr lang="en-GB" sz="3200" dirty="0" smtClean="0">
                <a:latin typeface="Agency FB" panose="020B0503020202020204" pitchFamily="34" charset="0"/>
              </a:rPr>
              <a:t> for yesterday, </a:t>
            </a:r>
            <a:r>
              <a:rPr lang="en-GB" sz="3200" dirty="0" err="1" smtClean="0">
                <a:latin typeface="Agency FB" panose="020B0503020202020204" pitchFamily="34" charset="0"/>
              </a:rPr>
              <a:t>bn</a:t>
            </a:r>
            <a:r>
              <a:rPr lang="en-GB" sz="3200" dirty="0" smtClean="0">
                <a:latin typeface="Agency FB" panose="020B0503020202020204" pitchFamily="34" charset="0"/>
              </a:rPr>
              <a:t>/bin for been etc. </a:t>
            </a:r>
          </a:p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The scenario above among others accounts for spelling errors which often distort meaning and also give a feeling of incompetence or carelessness.</a:t>
            </a:r>
          </a:p>
          <a:p>
            <a:pPr marL="0" indent="0" algn="just">
              <a:buNone/>
            </a:pPr>
            <a:r>
              <a:rPr lang="en-GB" sz="3200" b="1" dirty="0" smtClean="0">
                <a:latin typeface="Agency FB" panose="020B0503020202020204" pitchFamily="34" charset="0"/>
              </a:rPr>
              <a:t>Guide to Good  Spelling</a:t>
            </a:r>
          </a:p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Although complete correctness in spelling is not easy to achieve in the English</a:t>
            </a:r>
            <a:r>
              <a:rPr lang="en-GB" sz="3200" dirty="0">
                <a:latin typeface="Agency FB" panose="020B0503020202020204" pitchFamily="34" charset="0"/>
              </a:rPr>
              <a:t> </a:t>
            </a:r>
            <a:r>
              <a:rPr lang="en-GB" sz="3200" dirty="0" smtClean="0">
                <a:latin typeface="Agency FB" panose="020B0503020202020204" pitchFamily="34" charset="0"/>
              </a:rPr>
              <a:t>language, there are a variety of techniques </a:t>
            </a:r>
            <a:r>
              <a:rPr lang="en-US" sz="3200" dirty="0">
                <a:latin typeface="Agency FB" panose="020B0503020202020204" pitchFamily="34" charset="0"/>
              </a:rPr>
              <a:t>one can employ to overcome common </a:t>
            </a:r>
            <a:r>
              <a:rPr lang="en-GB" sz="3200" dirty="0" smtClean="0">
                <a:latin typeface="Agency FB" panose="020B0503020202020204" pitchFamily="34" charset="0"/>
              </a:rPr>
              <a:t>	</a:t>
            </a:r>
          </a:p>
          <a:p>
            <a:pPr algn="just">
              <a:buNone/>
            </a:pPr>
            <a:endParaRPr lang="tr-TR" sz="32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976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spelling problems and reduce the number of errors usually made. These techniques include: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Learning to read extensively and intensively.</a:t>
            </a:r>
          </a:p>
          <a:p>
            <a:pPr marL="0" indent="0" algn="just"/>
            <a:r>
              <a:rPr lang="en-GB" sz="3200" dirty="0" smtClean="0">
                <a:latin typeface="Agency FB" panose="020B0503020202020204" pitchFamily="34" charset="0"/>
              </a:rPr>
              <a:t>Underlining difficult words as you read and practice such spellings again and again.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Using the dictionary rather than guessing the spelling of words as you may guess wrongly.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Being interested in words and taking time to know their spellings and pronunciations.</a:t>
            </a:r>
            <a:endParaRPr lang="en-GB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Mastering the correct pronunciation of words as wrong pronunciation often leads to wrong spellings.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Correcting every spelling error that is brought to your attention.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Practicing the spelling of words often.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Keeping a personal spelling list of words which you have misspelt and corrected.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Looking for patterns of your misspellings. Try to identify what kind of words typically give you problems. You may discover that you have a consistent difficulty with spelling plurals, words ending in [-cede, -</a:t>
            </a:r>
            <a:r>
              <a:rPr lang="en-GB" sz="3200" dirty="0" err="1" smtClean="0">
                <a:latin typeface="Agency FB" panose="020B0503020202020204" pitchFamily="34" charset="0"/>
              </a:rPr>
              <a:t>ceed</a:t>
            </a:r>
            <a:r>
              <a:rPr lang="en-GB" sz="3200" dirty="0" smtClean="0">
                <a:latin typeface="Agency FB" panose="020B0503020202020204" pitchFamily="34" charset="0"/>
              </a:rPr>
              <a:t>  </a:t>
            </a:r>
            <a:r>
              <a:rPr lang="en-GB" sz="3200" dirty="0" err="1" smtClean="0">
                <a:latin typeface="Agency FB" panose="020B0503020202020204" pitchFamily="34" charset="0"/>
              </a:rPr>
              <a:t>etc</a:t>
            </a:r>
            <a:r>
              <a:rPr lang="en-GB" sz="3200" dirty="0" smtClean="0">
                <a:latin typeface="Agency FB" panose="020B0503020202020204" pitchFamily="34" charset="0"/>
              </a:rPr>
              <a:t>] or words with double consonants e.g. Parallel, exaggerate, embarrass etc.</a:t>
            </a:r>
          </a:p>
          <a:p>
            <a:pPr marL="0" indent="0" algn="just">
              <a:buNone/>
            </a:pPr>
            <a:endParaRPr lang="en-GB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3200" dirty="0" smtClean="0">
                <a:latin typeface="Agency FB" panose="020B0503020202020204" pitchFamily="34" charset="0"/>
              </a:rPr>
              <a:t>Paying close attention to words with silent letters such as those highlighted below:</a:t>
            </a:r>
          </a:p>
          <a:p>
            <a:pPr marL="571500" indent="-571500" algn="just">
              <a:buAutoNum type="romanLcPeriod"/>
            </a:pPr>
            <a:r>
              <a:rPr lang="en-US" sz="3200" dirty="0" smtClean="0">
                <a:latin typeface="Agency FB" panose="020B0503020202020204" pitchFamily="34" charset="0"/>
              </a:rPr>
              <a:t>Silent ‘c’: scene, scent, science etc</a:t>
            </a:r>
          </a:p>
          <a:p>
            <a:pPr marL="571500" indent="-571500" algn="just">
              <a:buAutoNum type="romanLcPeriod"/>
            </a:pPr>
            <a:r>
              <a:rPr lang="en-US" sz="3200" dirty="0" smtClean="0">
                <a:latin typeface="Agency FB" panose="020B0503020202020204" pitchFamily="34" charset="0"/>
              </a:rPr>
              <a:t> Silent ‘b’: debt, bomb, lamb, comb, subtle etc</a:t>
            </a:r>
          </a:p>
          <a:p>
            <a:pPr marL="571500" indent="-571500" algn="just">
              <a:buAutoNum type="romanLcPeriod"/>
            </a:pPr>
            <a:r>
              <a:rPr lang="en-US" sz="3200" dirty="0" smtClean="0">
                <a:latin typeface="Agency FB" panose="020B0503020202020204" pitchFamily="34" charset="0"/>
              </a:rPr>
              <a:t>Silent ‘d’: bridge, judge, badge, handkerchief etc</a:t>
            </a:r>
          </a:p>
          <a:p>
            <a:pPr marL="571500" indent="-571500" algn="just">
              <a:buAutoNum type="romanLcPeriod"/>
            </a:pPr>
            <a:r>
              <a:rPr lang="en-US" sz="3200" dirty="0" smtClean="0">
                <a:latin typeface="Agency FB" panose="020B0503020202020204" pitchFamily="34" charset="0"/>
              </a:rPr>
              <a:t>Silent ‘g’: Diaphragm, foreign, reign, sing etc</a:t>
            </a:r>
          </a:p>
          <a:p>
            <a:pPr marL="571500" indent="-571500" algn="just">
              <a:buAutoNum type="romanLcPeriod"/>
            </a:pPr>
            <a:r>
              <a:rPr lang="en-US" sz="3200" dirty="0" smtClean="0">
                <a:latin typeface="Agency FB" panose="020B0503020202020204" pitchFamily="34" charset="0"/>
              </a:rPr>
              <a:t> silent ‘</a:t>
            </a:r>
            <a:r>
              <a:rPr lang="en-US" sz="3200" dirty="0" err="1" smtClean="0">
                <a:latin typeface="Agency FB" panose="020B0503020202020204" pitchFamily="34" charset="0"/>
              </a:rPr>
              <a:t>gh</a:t>
            </a:r>
            <a:r>
              <a:rPr lang="en-US" sz="3200" dirty="0" smtClean="0">
                <a:latin typeface="Agency FB" panose="020B0503020202020204" pitchFamily="34" charset="0"/>
              </a:rPr>
              <a:t>’: bought, fight, sought, caught, right</a:t>
            </a:r>
          </a:p>
          <a:p>
            <a:pPr marL="571500" indent="-571500" algn="just">
              <a:buAutoNum type="romanLcPeriod"/>
            </a:pPr>
            <a:r>
              <a:rPr lang="en-US" sz="3200" dirty="0" smtClean="0">
                <a:latin typeface="Agency FB" panose="020B0503020202020204" pitchFamily="34" charset="0"/>
              </a:rPr>
              <a:t>Silent ‘h’: exhaust, exhibit, vehicle, khaki etc</a:t>
            </a:r>
          </a:p>
          <a:p>
            <a:pPr marL="571500" indent="-571500" algn="just">
              <a:buAutoNum type="romanLcPeriod"/>
            </a:pPr>
            <a:r>
              <a:rPr lang="en-US" sz="3200" dirty="0" smtClean="0">
                <a:latin typeface="Agency FB" panose="020B0503020202020204" pitchFamily="34" charset="0"/>
              </a:rPr>
              <a:t>Silent ‘k’: knapsack, knee, knife, know, knock etc</a:t>
            </a:r>
          </a:p>
          <a:p>
            <a:pPr marL="571500" indent="-571500" algn="just">
              <a:buAutoNum type="romanLcPeriod"/>
            </a:pPr>
            <a:r>
              <a:rPr lang="en-US" sz="3200" dirty="0" smtClean="0">
                <a:latin typeface="Agency FB" panose="020B0503020202020204" pitchFamily="34" charset="0"/>
              </a:rPr>
              <a:t>Silent ‘l’: alms, balm, would, folk, half, yolk etc</a:t>
            </a:r>
          </a:p>
          <a:p>
            <a:pPr marL="571500" indent="-571500" algn="just">
              <a:buAutoNum type="romanLcPeriod"/>
            </a:pPr>
            <a:endParaRPr lang="en-US" sz="3200" dirty="0" smtClean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15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viii. Silent ‘n’: hymn, autumn, solemn, condemn etc</a:t>
            </a:r>
          </a:p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ix. Silent ‘r’: border, cord, cargo, dirt, dark, farm, germ etc.</a:t>
            </a:r>
          </a:p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x. Silent ‘g’: gnash, gnat, gnaw etc</a:t>
            </a:r>
          </a:p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xi. Silent ‘h’: heir, honest, </a:t>
            </a:r>
            <a:r>
              <a:rPr lang="en-US" sz="3200" dirty="0" err="1" smtClean="0">
                <a:latin typeface="Agency FB" panose="020B0503020202020204" pitchFamily="34" charset="0"/>
              </a:rPr>
              <a:t>honour</a:t>
            </a:r>
            <a:r>
              <a:rPr lang="en-US" sz="3200" dirty="0" smtClean="0">
                <a:latin typeface="Agency FB" panose="020B0503020202020204" pitchFamily="34" charset="0"/>
              </a:rPr>
              <a:t> etc</a:t>
            </a:r>
          </a:p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xi. Silent ‘p’ psalm, pneumonia, psychology etc</a:t>
            </a:r>
          </a:p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xii. Silent ‘w’: wrap, wrinkle, wretched, wrath </a:t>
            </a:r>
            <a:r>
              <a:rPr lang="en-US" sz="3200" dirty="0" err="1" smtClean="0">
                <a:latin typeface="Agency FB" panose="020B0503020202020204" pitchFamily="34" charset="0"/>
              </a:rPr>
              <a:t>etc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pPr algn="just">
              <a:buNone/>
            </a:pPr>
            <a:r>
              <a:rPr lang="en-US" sz="3200" dirty="0">
                <a:latin typeface="Agency FB" panose="020B0503020202020204" pitchFamily="34" charset="0"/>
              </a:rPr>
              <a:t>Homophones: These are words that have exactly the same sound but different spellings and different meanings. Examples include the following pairs:</a:t>
            </a:r>
          </a:p>
          <a:p>
            <a:pPr algn="just">
              <a:buNone/>
            </a:pPr>
            <a:r>
              <a:rPr lang="en-US" sz="3200" dirty="0">
                <a:latin typeface="Agency FB" panose="020B0503020202020204" pitchFamily="34" charset="0"/>
              </a:rPr>
              <a:t>Air		heir		          their		there</a:t>
            </a:r>
          </a:p>
          <a:p>
            <a:pPr algn="just">
              <a:buNone/>
            </a:pPr>
            <a:r>
              <a:rPr lang="en-US" sz="3200" dirty="0">
                <a:latin typeface="Agency FB" panose="020B0503020202020204" pitchFamily="34" charset="0"/>
              </a:rPr>
              <a:t>Board		bored			son		sun	</a:t>
            </a:r>
          </a:p>
          <a:p>
            <a:pPr algn="just">
              <a:buNone/>
            </a:pPr>
            <a:endParaRPr lang="en-US" sz="3200" dirty="0" smtClean="0">
              <a:latin typeface="Agency FB" panose="020B0503020202020204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tr-TR" sz="32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Mail		male			knot		not</a:t>
            </a:r>
          </a:p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Feet		feat			heard		herd</a:t>
            </a:r>
          </a:p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Lone		loan			groan		grown</a:t>
            </a:r>
          </a:p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One		won			for		four</a:t>
            </a:r>
          </a:p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Father		farther		flair                  flare	etc</a:t>
            </a:r>
          </a:p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Cue		queue			Dam		damn</a:t>
            </a:r>
          </a:p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Eye		I			Hour		our</a:t>
            </a:r>
          </a:p>
          <a:p>
            <a:pPr algn="just">
              <a:buNone/>
            </a:pPr>
            <a:r>
              <a:rPr lang="en-US" sz="3200" dirty="0" smtClean="0">
                <a:latin typeface="Agency FB" panose="020B0503020202020204" pitchFamily="34" charset="0"/>
              </a:rPr>
              <a:t>Knew		new			Stair		stare</a:t>
            </a:r>
          </a:p>
          <a:p>
            <a:pPr algn="just">
              <a:buNone/>
            </a:pPr>
            <a:endParaRPr lang="en-US" sz="3200" dirty="0" smtClean="0">
              <a:latin typeface="Agency FB" panose="020B0503020202020204" pitchFamily="34" charset="0"/>
            </a:endParaRPr>
          </a:p>
          <a:p>
            <a:pPr algn="just">
              <a:buNone/>
            </a:pPr>
            <a:endParaRPr lang="tr-TR" sz="32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0477AF29FF149925E7A6435402093" ma:contentTypeVersion="5" ma:contentTypeDescription="Create a new document." ma:contentTypeScope="" ma:versionID="4a91573f63068cb6a6c826e99dfe51c9">
  <xsd:schema xmlns:xsd="http://www.w3.org/2001/XMLSchema" xmlns:xs="http://www.w3.org/2001/XMLSchema" xmlns:p="http://schemas.microsoft.com/office/2006/metadata/properties" xmlns:ns2="260267c7-1e26-45eb-ba29-3b5bc9759aa0" targetNamespace="http://schemas.microsoft.com/office/2006/metadata/properties" ma:root="true" ma:fieldsID="47b190d43ca0860976f4eeb95499878f" ns2:_="">
    <xsd:import namespace="260267c7-1e26-45eb-ba29-3b5bc9759a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0267c7-1e26-45eb-ba29-3b5bc9759a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3EF42F-DA33-48E6-8683-78965CC52E07}"/>
</file>

<file path=customXml/itemProps2.xml><?xml version="1.0" encoding="utf-8"?>
<ds:datastoreItem xmlns:ds="http://schemas.openxmlformats.org/officeDocument/2006/customXml" ds:itemID="{06DDF4E2-E62F-47D8-99DB-1AB81DCD87E6}"/>
</file>

<file path=customXml/itemProps3.xml><?xml version="1.0" encoding="utf-8"?>
<ds:datastoreItem xmlns:ds="http://schemas.openxmlformats.org/officeDocument/2006/customXml" ds:itemID="{1CE045CC-6384-43D5-A109-7D0E59AFD45D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360</TotalTime>
  <Words>914</Words>
  <Application>Microsoft Office PowerPoint</Application>
  <PresentationFormat>On-screen Show (4:3)</PresentationFormat>
  <Paragraphs>201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Agency FB</vt:lpstr>
      <vt:lpstr>Arial</vt:lpstr>
      <vt:lpstr>Century Gothic</vt:lpstr>
      <vt:lpstr>Wingdings</vt:lpstr>
      <vt:lpstr>Vapor Trail</vt:lpstr>
      <vt:lpstr>Mechanics of writing: SPELLING      13Th JANUARY,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SPELLING</dc:title>
  <dc:creator>Dr Martha Terna-Abah</dc:creator>
  <cp:lastModifiedBy>DR MARTHA TERNA-ABAH</cp:lastModifiedBy>
  <cp:revision>178</cp:revision>
  <dcterms:created xsi:type="dcterms:W3CDTF">2018-10-28T21:08:14Z</dcterms:created>
  <dcterms:modified xsi:type="dcterms:W3CDTF">2022-01-13T10:00:53Z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0x010100A460477AF29FF149925E7A6435402093</vt:lpwstr>
  </property>
</Properties>
</file>