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5"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1C016-9D33-4A50-955F-D78FAFD12743}" v="2" dt="2021-12-16T06:05:12.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hat Dalhat" userId="S::211212081@nileuniversity.edu.ng::75a97858-059d-47da-a2e3-42d42ed33617" providerId="AD" clId="Web-{B171C016-9D33-4A50-955F-D78FAFD12743}"/>
    <pc:docChg chg="modSld">
      <pc:chgData name="Dalhat Dalhat" userId="S::211212081@nileuniversity.edu.ng::75a97858-059d-47da-a2e3-42d42ed33617" providerId="AD" clId="Web-{B171C016-9D33-4A50-955F-D78FAFD12743}" dt="2021-12-16T06:05:12.670" v="1" actId="1076"/>
      <pc:docMkLst>
        <pc:docMk/>
      </pc:docMkLst>
      <pc:sldChg chg="modSp">
        <pc:chgData name="Dalhat Dalhat" userId="S::211212081@nileuniversity.edu.ng::75a97858-059d-47da-a2e3-42d42ed33617" providerId="AD" clId="Web-{B171C016-9D33-4A50-955F-D78FAFD12743}" dt="2021-12-16T06:05:12.670" v="1" actId="1076"/>
        <pc:sldMkLst>
          <pc:docMk/>
          <pc:sldMk cId="2848398251" sldId="256"/>
        </pc:sldMkLst>
        <pc:spChg chg="mod">
          <ac:chgData name="Dalhat Dalhat" userId="S::211212081@nileuniversity.edu.ng::75a97858-059d-47da-a2e3-42d42ed33617" providerId="AD" clId="Web-{B171C016-9D33-4A50-955F-D78FAFD12743}" dt="2021-12-16T06:05:12.670" v="1" actId="1076"/>
          <ac:spMkLst>
            <pc:docMk/>
            <pc:sldMk cId="2848398251"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E4135AB-FE9A-4126-9163-9ECCD02FAFBF}" type="datetimeFigureOut">
              <a:rPr lang="en-GB" smtClean="0"/>
              <a:pPr/>
              <a:t>15/12/2021</a:t>
            </a:fld>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D1814A1-A5AC-4AF3-BF61-684AE72726C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4135AB-FE9A-4126-9163-9ECCD02FAFBF}"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1814A1-A5AC-4AF3-BF61-684AE72726C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4135AB-FE9A-4126-9163-9ECCD02FAFBF}"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1814A1-A5AC-4AF3-BF61-684AE72726C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E4135AB-FE9A-4126-9163-9ECCD02FAFBF}" type="datetimeFigureOut">
              <a:rPr lang="en-GB" smtClean="0"/>
              <a:pPr/>
              <a:t>15/12/2021</a:t>
            </a:fld>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DD1814A1-A5AC-4AF3-BF61-684AE72726C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E4135AB-FE9A-4126-9163-9ECCD02FAFBF}" type="datetimeFigureOut">
              <a:rPr lang="en-GB" smtClean="0"/>
              <a:pPr/>
              <a:t>15/12/2021</a:t>
            </a:fld>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DD1814A1-A5AC-4AF3-BF61-684AE72726C2}" type="slidenum">
              <a:rPr lang="en-GB" smtClean="0"/>
              <a:pPr/>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E4135AB-FE9A-4126-9163-9ECCD02FAFBF}" type="datetimeFigureOut">
              <a:rPr lang="en-GB" smtClean="0"/>
              <a:pPr/>
              <a:t>15/12/2021</a:t>
            </a:fld>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DD1814A1-A5AC-4AF3-BF61-684AE72726C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E4135AB-FE9A-4126-9163-9ECCD02FAFBF}" type="datetimeFigureOut">
              <a:rPr lang="en-GB" smtClean="0"/>
              <a:pPr/>
              <a:t>15/12/2021</a:t>
            </a:fld>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D1814A1-A5AC-4AF3-BF61-684AE72726C2}"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6E4135AB-FE9A-4126-9163-9ECCD02FAFBF}" type="datetimeFigureOut">
              <a:rPr lang="en-GB" smtClean="0"/>
              <a:pPr/>
              <a:t>15/12/2021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1814A1-A5AC-4AF3-BF61-684AE72726C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E4135AB-FE9A-4126-9163-9ECCD02FAFBF}" type="datetimeFigureOut">
              <a:rPr lang="en-GB" smtClean="0"/>
              <a:pPr/>
              <a:t>15/12/2021</a:t>
            </a:fld>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DD1814A1-A5AC-4AF3-BF61-684AE72726C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E4135AB-FE9A-4126-9163-9ECCD02FAFBF}" type="datetimeFigureOut">
              <a:rPr lang="en-GB" smtClean="0"/>
              <a:pPr/>
              <a:t>15/12/2021</a:t>
            </a:fld>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D1814A1-A5AC-4AF3-BF61-684AE72726C2}"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E4135AB-FE9A-4126-9163-9ECCD02FAFBF}" type="datetimeFigureOut">
              <a:rPr lang="en-GB" smtClean="0"/>
              <a:pPr/>
              <a:t>15/12/2021</a:t>
            </a:fld>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D1814A1-A5AC-4AF3-BF61-684AE72726C2}"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E4135AB-FE9A-4126-9163-9ECCD02FAFBF}" type="datetimeFigureOut">
              <a:rPr lang="en-GB" smtClean="0"/>
              <a:pPr/>
              <a:t>15/12/2021</a:t>
            </a:fld>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D1814A1-A5AC-4AF3-BF61-684AE72726C2}"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60649"/>
            <a:ext cx="8352928" cy="720080"/>
          </a:xfrm>
        </p:spPr>
        <p:txBody>
          <a:bodyPr>
            <a:normAutofit/>
          </a:bodyPr>
          <a:lstStyle/>
          <a:p>
            <a:pPr algn="just"/>
            <a:r>
              <a:rPr lang="en-GB" sz="3600" dirty="0">
                <a:latin typeface="Agency FB" pitchFamily="34" charset="0"/>
              </a:rPr>
              <a:t>SUMMARY SKILLS  </a:t>
            </a:r>
            <a:r>
              <a:rPr lang="en-GB" sz="3600">
                <a:latin typeface="Agency FB" pitchFamily="34" charset="0"/>
              </a:rPr>
              <a:t>	25TH </a:t>
            </a:r>
            <a:r>
              <a:rPr lang="en-GB" sz="3600" dirty="0">
                <a:latin typeface="Agency FB" pitchFamily="34" charset="0"/>
              </a:rPr>
              <a:t>NOVEMBER,2021	</a:t>
            </a:r>
          </a:p>
        </p:txBody>
      </p:sp>
      <p:sp>
        <p:nvSpPr>
          <p:cNvPr id="3" name="Subtitle 2"/>
          <p:cNvSpPr>
            <a:spLocks noGrp="1"/>
          </p:cNvSpPr>
          <p:nvPr>
            <p:ph type="subTitle" idx="1"/>
          </p:nvPr>
        </p:nvSpPr>
        <p:spPr>
          <a:xfrm>
            <a:off x="395536" y="980728"/>
            <a:ext cx="8424936" cy="5472608"/>
          </a:xfrm>
        </p:spPr>
        <p:txBody>
          <a:bodyPr>
            <a:normAutofit lnSpcReduction="10000"/>
          </a:bodyPr>
          <a:lstStyle/>
          <a:p>
            <a:pPr algn="just"/>
            <a:r>
              <a:rPr lang="en-GB" sz="3600" b="1" dirty="0">
                <a:latin typeface="Agency FB" pitchFamily="34" charset="0"/>
              </a:rPr>
              <a:t>What is Summary?</a:t>
            </a:r>
          </a:p>
          <a:p>
            <a:pPr algn="just"/>
            <a:r>
              <a:rPr lang="en-GB" sz="3600" dirty="0">
                <a:latin typeface="Agency FB" pitchFamily="34" charset="0"/>
              </a:rPr>
              <a:t>A summary is a shortened or condensed version of a piece of writing or speech that gives out the main information about what has been written or said without losing its original ideas or bringing in extraneous ideas that were not contained in the original text. In summary, only the main pieces of information contained in a text or speech are presented.   </a:t>
            </a:r>
          </a:p>
          <a:p>
            <a:pPr algn="just"/>
            <a:r>
              <a:rPr lang="en-GB" sz="3600" b="1" dirty="0">
                <a:latin typeface="Agency FB" pitchFamily="34" charset="0"/>
              </a:rPr>
              <a:t>Types of Summary</a:t>
            </a:r>
            <a:r>
              <a:rPr lang="en-GB" sz="3600" dirty="0">
                <a:latin typeface="Agency FB" pitchFamily="34" charset="0"/>
              </a:rPr>
              <a:t>: There are basically two types of summary namely: guided and unguided summary.</a:t>
            </a:r>
          </a:p>
        </p:txBody>
      </p:sp>
    </p:spTree>
    <p:extLst>
      <p:ext uri="{BB962C8B-B14F-4D97-AF65-F5344CB8AC3E}">
        <p14:creationId xmlns:p14="http://schemas.microsoft.com/office/powerpoint/2010/main" val="284839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a:bodyPr>
          <a:lstStyle/>
          <a:p>
            <a:pPr marL="857250" indent="-857250" algn="just">
              <a:buAutoNum type="romanLcPeriod"/>
            </a:pPr>
            <a:r>
              <a:rPr lang="en-GB" sz="3600" b="1" dirty="0">
                <a:latin typeface="Agency FB" pitchFamily="34" charset="0"/>
              </a:rPr>
              <a:t>Guided Summary</a:t>
            </a:r>
          </a:p>
          <a:p>
            <a:pPr marL="0" indent="0" algn="just">
              <a:buNone/>
            </a:pPr>
            <a:r>
              <a:rPr lang="en-GB" sz="3600" dirty="0">
                <a:latin typeface="Agency FB" pitchFamily="34" charset="0"/>
              </a:rPr>
              <a:t>This type of summary is controlled and one is expected to stick to specific instructions regarding the number of words, sentences or paragraphs. Those who write more than the stipulated number are penalised. This type of summary is normally used in external examinations such as the West African Examinations Council (WAEC) and National Examination Council (NECO) for Senior School Certificate Examination in the English Language. </a:t>
            </a:r>
          </a:p>
        </p:txBody>
      </p:sp>
    </p:spTree>
    <p:extLst>
      <p:ext uri="{BB962C8B-B14F-4D97-AF65-F5344CB8AC3E}">
        <p14:creationId xmlns:p14="http://schemas.microsoft.com/office/powerpoint/2010/main" val="215732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32656"/>
            <a:ext cx="8610600" cy="6120680"/>
          </a:xfrm>
        </p:spPr>
        <p:txBody>
          <a:bodyPr>
            <a:noAutofit/>
          </a:bodyPr>
          <a:lstStyle/>
          <a:p>
            <a:pPr marL="0" indent="0" algn="just">
              <a:buNone/>
            </a:pPr>
            <a:r>
              <a:rPr lang="en-GB" b="1" dirty="0">
                <a:latin typeface="Agency FB" pitchFamily="34" charset="0"/>
              </a:rPr>
              <a:t>ii. Unguided Summary: </a:t>
            </a:r>
            <a:r>
              <a:rPr lang="en-GB" dirty="0">
                <a:latin typeface="Agency FB" pitchFamily="34" charset="0"/>
              </a:rPr>
              <a:t>In this type of summary, you are given a free hand to decide the length of your of your write up provided it is the shortened account of the original text. </a:t>
            </a:r>
          </a:p>
          <a:p>
            <a:pPr marL="0" indent="0" algn="just">
              <a:buNone/>
            </a:pPr>
            <a:r>
              <a:rPr lang="en-GB" b="1" dirty="0">
                <a:latin typeface="Agency FB" pitchFamily="34" charset="0"/>
              </a:rPr>
              <a:t>Qualities of Summary</a:t>
            </a:r>
          </a:p>
          <a:p>
            <a:pPr marL="0" indent="0" algn="just">
              <a:buNone/>
            </a:pPr>
            <a:r>
              <a:rPr lang="en-GB" dirty="0">
                <a:latin typeface="Agency FB" pitchFamily="34" charset="0"/>
              </a:rPr>
              <a:t>A good summary must possess the following qualities:</a:t>
            </a:r>
          </a:p>
          <a:p>
            <a:pPr marL="0" indent="0" algn="just">
              <a:buNone/>
            </a:pPr>
            <a:r>
              <a:rPr lang="en-GB" b="1" dirty="0">
                <a:latin typeface="Agency FB" pitchFamily="34" charset="0"/>
              </a:rPr>
              <a:t>Brevity: </a:t>
            </a:r>
            <a:r>
              <a:rPr lang="en-GB" dirty="0">
                <a:latin typeface="Agency FB" pitchFamily="34" charset="0"/>
              </a:rPr>
              <a:t>Summary must be brief. All explanations, examples, illustrations </a:t>
            </a:r>
            <a:r>
              <a:rPr lang="en-GB" dirty="0" err="1">
                <a:latin typeface="Agency FB" pitchFamily="34" charset="0"/>
              </a:rPr>
              <a:t>etc</a:t>
            </a:r>
            <a:r>
              <a:rPr lang="en-GB" dirty="0">
                <a:latin typeface="Agency FB" pitchFamily="34" charset="0"/>
              </a:rPr>
              <a:t> should be avoided. </a:t>
            </a:r>
          </a:p>
          <a:p>
            <a:pPr marL="0" indent="0" algn="just">
              <a:buNone/>
            </a:pPr>
            <a:r>
              <a:rPr lang="en-GB" b="1" dirty="0">
                <a:latin typeface="Agency FB" pitchFamily="34" charset="0"/>
              </a:rPr>
              <a:t>Clarity: </a:t>
            </a:r>
            <a:r>
              <a:rPr lang="en-GB" dirty="0">
                <a:latin typeface="Agency FB" pitchFamily="34" charset="0"/>
              </a:rPr>
              <a:t>A good summary should be clear. This can be achieved by using simple sentences, appropriate use of punctuations  marks, simple diction etc.</a:t>
            </a:r>
          </a:p>
        </p:txBody>
      </p:sp>
    </p:spTree>
    <p:extLst>
      <p:ext uri="{BB962C8B-B14F-4D97-AF65-F5344CB8AC3E}">
        <p14:creationId xmlns:p14="http://schemas.microsoft.com/office/powerpoint/2010/main" val="416248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085584" cy="5976664"/>
          </a:xfrm>
        </p:spPr>
        <p:txBody>
          <a:bodyPr>
            <a:noAutofit/>
          </a:bodyPr>
          <a:lstStyle/>
          <a:p>
            <a:pPr marL="0" indent="0" algn="just">
              <a:buNone/>
            </a:pPr>
            <a:r>
              <a:rPr lang="en-GB" sz="3200" b="1" dirty="0">
                <a:latin typeface="Agency FB" pitchFamily="34" charset="0"/>
              </a:rPr>
              <a:t>Originality: </a:t>
            </a:r>
            <a:r>
              <a:rPr lang="en-GB" sz="3200" dirty="0">
                <a:latin typeface="Agency FB" pitchFamily="34" charset="0"/>
              </a:rPr>
              <a:t>Your summary should be traceable to the original text. Avoid bringing in points that were not mentioned in the text no matter how relevant you feel they are.</a:t>
            </a:r>
          </a:p>
          <a:p>
            <a:pPr marL="0" indent="0" algn="just">
              <a:buNone/>
            </a:pPr>
            <a:r>
              <a:rPr lang="en-GB" sz="3200" b="1" dirty="0">
                <a:latin typeface="Agency FB" pitchFamily="34" charset="0"/>
              </a:rPr>
              <a:t>Satisfactory Coverage: </a:t>
            </a:r>
            <a:r>
              <a:rPr lang="en-GB" sz="3200" dirty="0">
                <a:latin typeface="Agency FB" pitchFamily="34" charset="0"/>
              </a:rPr>
              <a:t>A good summary captures the main points raised in the text. Do not in an attempt to shorten what has been said leave out important points raised in the in the original text.</a:t>
            </a:r>
          </a:p>
          <a:p>
            <a:pPr marL="0" indent="0" algn="just">
              <a:buNone/>
            </a:pPr>
            <a:r>
              <a:rPr lang="en-US" sz="3200" b="1" dirty="0">
                <a:latin typeface="Agency FB" pitchFamily="34" charset="0"/>
              </a:rPr>
              <a:t>Important Effective Summary Skills</a:t>
            </a:r>
          </a:p>
          <a:p>
            <a:pPr marL="0" indent="0" algn="just">
              <a:buNone/>
            </a:pPr>
            <a:r>
              <a:rPr lang="en-US" sz="3200" dirty="0" err="1">
                <a:latin typeface="Agency FB" pitchFamily="34" charset="0"/>
              </a:rPr>
              <a:t>i</a:t>
            </a:r>
            <a:r>
              <a:rPr lang="en-US" sz="3200" dirty="0">
                <a:latin typeface="Agency FB" pitchFamily="34" charset="0"/>
              </a:rPr>
              <a:t>. </a:t>
            </a:r>
            <a:r>
              <a:rPr lang="en-US" sz="3200" b="1" dirty="0">
                <a:latin typeface="Agency FB" pitchFamily="34" charset="0"/>
              </a:rPr>
              <a:t>Intensive Reading Skills: </a:t>
            </a:r>
            <a:r>
              <a:rPr lang="en-US" sz="3200" dirty="0">
                <a:latin typeface="Agency FB" pitchFamily="34" charset="0"/>
              </a:rPr>
              <a:t>Reading with understanding, flexibility and comprehension is essential in </a:t>
            </a:r>
            <a:r>
              <a:rPr lang="en-US" sz="3200" dirty="0" err="1">
                <a:latin typeface="Agency FB" pitchFamily="34" charset="0"/>
              </a:rPr>
              <a:t>summarising</a:t>
            </a:r>
            <a:r>
              <a:rPr lang="en-US" sz="3200" dirty="0">
                <a:latin typeface="Agency FB" pitchFamily="34" charset="0"/>
              </a:rPr>
              <a:t> whatever one wants to.</a:t>
            </a:r>
          </a:p>
          <a:p>
            <a:pPr marL="0" indent="0" algn="just">
              <a:buNone/>
            </a:pPr>
            <a:endParaRPr lang="en-GB" sz="3200" dirty="0">
              <a:latin typeface="Agency FB" pitchFamily="34" charset="0"/>
            </a:endParaRPr>
          </a:p>
          <a:p>
            <a:pPr marL="0" indent="0" algn="just">
              <a:buNone/>
            </a:pPr>
            <a:endParaRPr lang="en-GB" sz="3200" dirty="0">
              <a:latin typeface="Agency FB" pitchFamily="34" charset="0"/>
            </a:endParaRPr>
          </a:p>
        </p:txBody>
      </p:sp>
    </p:spTree>
    <p:extLst>
      <p:ext uri="{BB962C8B-B14F-4D97-AF65-F5344CB8AC3E}">
        <p14:creationId xmlns:p14="http://schemas.microsoft.com/office/powerpoint/2010/main" val="242482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a:bodyPr>
          <a:lstStyle/>
          <a:p>
            <a:pPr marL="0" indent="0" algn="just">
              <a:buNone/>
            </a:pPr>
            <a:r>
              <a:rPr lang="en-GB" sz="3600" dirty="0">
                <a:latin typeface="Agency FB" pitchFamily="34" charset="0"/>
              </a:rPr>
              <a:t>ii. </a:t>
            </a:r>
            <a:r>
              <a:rPr lang="en-GB" sz="3600" b="1" dirty="0">
                <a:latin typeface="Agency FB" pitchFamily="34" charset="0"/>
              </a:rPr>
              <a:t>Meaning Derivational Skills: </a:t>
            </a:r>
            <a:r>
              <a:rPr lang="en-GB" sz="3600" dirty="0">
                <a:latin typeface="Agency FB" pitchFamily="34" charset="0"/>
              </a:rPr>
              <a:t>This entails determining the totality of the meaning conveyed in a text or speech. </a:t>
            </a:r>
          </a:p>
          <a:p>
            <a:pPr marL="0" indent="0" algn="just">
              <a:buNone/>
            </a:pPr>
            <a:r>
              <a:rPr lang="en-GB" sz="3600" dirty="0">
                <a:latin typeface="Agency FB" pitchFamily="34" charset="0"/>
              </a:rPr>
              <a:t>iii. </a:t>
            </a:r>
            <a:r>
              <a:rPr lang="en-GB" sz="3600" b="1" dirty="0">
                <a:latin typeface="Agency FB" pitchFamily="34" charset="0"/>
              </a:rPr>
              <a:t>Sieving Skills: </a:t>
            </a:r>
            <a:r>
              <a:rPr lang="en-GB" sz="3600" dirty="0">
                <a:latin typeface="Agency FB" pitchFamily="34" charset="0"/>
              </a:rPr>
              <a:t>This is the ability to differentiate between relevant and irrelevant information.</a:t>
            </a:r>
          </a:p>
          <a:p>
            <a:pPr marL="0" indent="0" algn="just">
              <a:buNone/>
            </a:pPr>
            <a:r>
              <a:rPr lang="en-GB" sz="3600" dirty="0">
                <a:latin typeface="Agency FB" pitchFamily="34" charset="0"/>
              </a:rPr>
              <a:t>iv. </a:t>
            </a:r>
            <a:r>
              <a:rPr lang="en-GB" sz="3600" b="1" dirty="0">
                <a:latin typeface="Agency FB" pitchFamily="34" charset="0"/>
              </a:rPr>
              <a:t>Noting Skills: </a:t>
            </a:r>
            <a:r>
              <a:rPr lang="en-GB" sz="3600" dirty="0">
                <a:latin typeface="Agency FB" pitchFamily="34" charset="0"/>
              </a:rPr>
              <a:t>This requires being able to note important points by jotting down or underlining the likely answers to given  questions.</a:t>
            </a:r>
          </a:p>
          <a:p>
            <a:pPr marL="0" indent="0" algn="just">
              <a:buNone/>
            </a:pPr>
            <a:r>
              <a:rPr lang="en-GB" sz="3600" dirty="0">
                <a:latin typeface="Agency FB" pitchFamily="34" charset="0"/>
              </a:rPr>
              <a:t>v.</a:t>
            </a:r>
            <a:r>
              <a:rPr lang="en-GB" sz="3600" b="1" dirty="0">
                <a:latin typeface="Agency FB" pitchFamily="34" charset="0"/>
              </a:rPr>
              <a:t> Condensing Skills</a:t>
            </a:r>
            <a:r>
              <a:rPr lang="en-GB" sz="3600" dirty="0">
                <a:latin typeface="Agency FB" pitchFamily="34" charset="0"/>
              </a:rPr>
              <a:t>: This has to do with the ability to reduce a text minimally and still retain its relevance.</a:t>
            </a:r>
          </a:p>
          <a:p>
            <a:pPr marL="0" indent="0" algn="just">
              <a:buNone/>
            </a:pPr>
            <a:endParaRPr lang="en-GB" sz="3600" dirty="0">
              <a:latin typeface="Agency FB" pitchFamily="34" charset="0"/>
            </a:endParaRPr>
          </a:p>
        </p:txBody>
      </p:sp>
    </p:spTree>
    <p:extLst>
      <p:ext uri="{BB962C8B-B14F-4D97-AF65-F5344CB8AC3E}">
        <p14:creationId xmlns:p14="http://schemas.microsoft.com/office/powerpoint/2010/main" val="379936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lnSpcReduction="10000"/>
          </a:bodyPr>
          <a:lstStyle/>
          <a:p>
            <a:pPr marL="0" indent="0" algn="just">
              <a:buNone/>
            </a:pPr>
            <a:r>
              <a:rPr lang="en-GB" sz="3600" dirty="0">
                <a:latin typeface="Agency FB" pitchFamily="34" charset="0"/>
              </a:rPr>
              <a:t>vi. </a:t>
            </a:r>
            <a:r>
              <a:rPr lang="en-GB" sz="3600" b="1" dirty="0">
                <a:latin typeface="Agency FB" pitchFamily="34" charset="0"/>
              </a:rPr>
              <a:t>Written (English) Skills: </a:t>
            </a:r>
            <a:r>
              <a:rPr lang="en-GB" sz="3600" dirty="0">
                <a:latin typeface="Agency FB" pitchFamily="34" charset="0"/>
              </a:rPr>
              <a:t>This entails the ability to write using good and acceptable English language structures.</a:t>
            </a:r>
          </a:p>
          <a:p>
            <a:pPr marL="0" indent="0" algn="just">
              <a:buNone/>
            </a:pPr>
            <a:r>
              <a:rPr lang="en-GB" sz="3600" b="1" dirty="0">
                <a:latin typeface="Agency FB" pitchFamily="34" charset="0"/>
              </a:rPr>
              <a:t>Basic Steps to Follow in Writing a Good Summary:</a:t>
            </a:r>
          </a:p>
          <a:p>
            <a:pPr marL="0" indent="0" algn="just">
              <a:buNone/>
            </a:pPr>
            <a:r>
              <a:rPr lang="en-GB" sz="3600" dirty="0">
                <a:latin typeface="Agency FB" pitchFamily="34" charset="0"/>
              </a:rPr>
              <a:t>1. Read the rubric or the instructions carefully.</a:t>
            </a:r>
          </a:p>
          <a:p>
            <a:pPr marL="0" indent="0" algn="just">
              <a:buNone/>
            </a:pPr>
            <a:r>
              <a:rPr lang="en-GB" sz="3600" dirty="0">
                <a:latin typeface="Agency FB" pitchFamily="34" charset="0"/>
              </a:rPr>
              <a:t>2. Read through the whole text quickly to know what it is all about.</a:t>
            </a:r>
          </a:p>
          <a:p>
            <a:pPr marL="0" indent="0" algn="just">
              <a:buNone/>
            </a:pPr>
            <a:r>
              <a:rPr lang="en-GB" sz="3600" dirty="0">
                <a:latin typeface="Agency FB" pitchFamily="34" charset="0"/>
              </a:rPr>
              <a:t>3. Read through the text for the second time; this time, much more carefully so as to obtain a thorough grasp of its exact meaning or theme. Be calm and careful while reading.</a:t>
            </a:r>
          </a:p>
          <a:p>
            <a:pPr marL="0" indent="0" algn="just">
              <a:buNone/>
            </a:pPr>
            <a:endParaRPr lang="en-GB" sz="3600" dirty="0">
              <a:latin typeface="Agency FB" pitchFamily="34" charset="0"/>
            </a:endParaRPr>
          </a:p>
          <a:p>
            <a:pPr algn="just"/>
            <a:endParaRPr lang="en-GB" sz="3600" dirty="0">
              <a:latin typeface="Agency FB" pitchFamily="34" charset="0"/>
            </a:endParaRPr>
          </a:p>
        </p:txBody>
      </p:sp>
    </p:spTree>
    <p:extLst>
      <p:ext uri="{BB962C8B-B14F-4D97-AF65-F5344CB8AC3E}">
        <p14:creationId xmlns:p14="http://schemas.microsoft.com/office/powerpoint/2010/main" val="32366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a:bodyPr>
          <a:lstStyle/>
          <a:p>
            <a:pPr marL="0" indent="0" algn="just">
              <a:buNone/>
            </a:pPr>
            <a:r>
              <a:rPr lang="en-GB" sz="3600" dirty="0">
                <a:latin typeface="Agency FB" pitchFamily="34" charset="0"/>
              </a:rPr>
              <a:t>4. Study the questions carefully to understand and know exactly what the examiner wants you to do in each question then, look for those parts of the text that are directly relevant to the questions.</a:t>
            </a:r>
          </a:p>
          <a:p>
            <a:pPr marL="0" indent="0" algn="just">
              <a:buNone/>
            </a:pPr>
            <a:r>
              <a:rPr lang="en-GB" sz="3600" dirty="0">
                <a:latin typeface="Agency FB" pitchFamily="34" charset="0"/>
              </a:rPr>
              <a:t>5. Make a rough draft in complete sentences of your proposed answers.</a:t>
            </a:r>
          </a:p>
          <a:p>
            <a:pPr marL="0" indent="0" algn="just">
              <a:buNone/>
            </a:pPr>
            <a:r>
              <a:rPr lang="en-GB" sz="3600" dirty="0">
                <a:latin typeface="Agency FB" pitchFamily="34" charset="0"/>
              </a:rPr>
              <a:t>6. Perfect your draft answers by removing unnecessary details, illustrations, verbose expressions, embellishments and figurative expressions and present the materials sequentially.</a:t>
            </a:r>
          </a:p>
        </p:txBody>
      </p:sp>
    </p:spTree>
    <p:extLst>
      <p:ext uri="{BB962C8B-B14F-4D97-AF65-F5344CB8AC3E}">
        <p14:creationId xmlns:p14="http://schemas.microsoft.com/office/powerpoint/2010/main" val="280309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a:bodyPr>
          <a:lstStyle/>
          <a:p>
            <a:pPr marL="0" indent="0" algn="just">
              <a:buNone/>
            </a:pPr>
            <a:r>
              <a:rPr lang="en-GB" sz="3600" dirty="0">
                <a:latin typeface="Agency FB" pitchFamily="34" charset="0"/>
              </a:rPr>
              <a:t>7. Write your final answers now in complete sentences and make sure they do not contain more words than necessary.</a:t>
            </a:r>
          </a:p>
          <a:p>
            <a:pPr marL="0" indent="0" algn="just">
              <a:buNone/>
            </a:pPr>
            <a:r>
              <a:rPr lang="en-GB" sz="3600" dirty="0">
                <a:latin typeface="Agency FB" pitchFamily="34" charset="0"/>
              </a:rPr>
              <a:t>8. Avoid mindless lifting. Always paraphrase (use your own words).</a:t>
            </a:r>
          </a:p>
          <a:p>
            <a:pPr marL="0" indent="0" algn="just">
              <a:buNone/>
            </a:pPr>
            <a:r>
              <a:rPr lang="en-GB" sz="3600" dirty="0">
                <a:latin typeface="Agency FB" pitchFamily="34" charset="0"/>
              </a:rPr>
              <a:t>9. Ensure that every sentence is clear and grammatically correct</a:t>
            </a:r>
          </a:p>
          <a:p>
            <a:pPr marL="0" indent="0" algn="just">
              <a:buNone/>
            </a:pPr>
            <a:endParaRPr lang="en-GB" sz="3600" dirty="0">
              <a:latin typeface="Agency FB" pitchFamily="34" charset="0"/>
            </a:endParaRPr>
          </a:p>
        </p:txBody>
      </p:sp>
    </p:spTree>
    <p:extLst>
      <p:ext uri="{BB962C8B-B14F-4D97-AF65-F5344CB8AC3E}">
        <p14:creationId xmlns:p14="http://schemas.microsoft.com/office/powerpoint/2010/main" val="3502560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A3AF1-028D-4454-AC21-E2D06887519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911D91-9D34-4FB3-B3B4-E334A5F785E4}">
  <ds:schemaRefs>
    <ds:schemaRef ds:uri="http://schemas.microsoft.com/sharepoint/v3/contenttype/forms"/>
  </ds:schemaRefs>
</ds:datastoreItem>
</file>

<file path=customXml/itemProps3.xml><?xml version="1.0" encoding="utf-8"?>
<ds:datastoreItem xmlns:ds="http://schemas.openxmlformats.org/officeDocument/2006/customXml" ds:itemID="{CBDB4F96-CE13-46A1-A1D3-3ECBF0AC54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Verve</Template>
  <TotalTime>225</TotalTime>
  <Words>663</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Verve</vt:lpstr>
      <vt:lpstr>SUMMARY SKILLS   25TH NOVEMBER,2021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WRITING   GST LECTURE NOTES</dc:title>
  <dc:creator>Dr Martha Terna-Abah</dc:creator>
  <cp:lastModifiedBy>DR MARTHA TERNA-ABAH</cp:lastModifiedBy>
  <cp:revision>65</cp:revision>
  <dcterms:created xsi:type="dcterms:W3CDTF">2018-11-06T11:28:52Z</dcterms:created>
  <dcterms:modified xsi:type="dcterms:W3CDTF">2021-12-16T06:05:19Z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